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5" r:id="rId5"/>
    <p:sldId id="261" r:id="rId6"/>
    <p:sldId id="263" r:id="rId7"/>
    <p:sldId id="262" r:id="rId8"/>
    <p:sldId id="264" r:id="rId9"/>
    <p:sldId id="258"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37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2EC13B4-219A-4105-ACC7-05830359EE3E}" type="datetimeFigureOut">
              <a:rPr lang="es-ES" smtClean="0"/>
              <a:pPr/>
              <a:t>15/11/2013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084459B-76F4-472A-A199-D333DB09ECD1}"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2EC13B4-219A-4105-ACC7-05830359EE3E}" type="datetimeFigureOut">
              <a:rPr lang="es-ES" smtClean="0"/>
              <a:pPr/>
              <a:t>15/11/2013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084459B-76F4-472A-A199-D333DB09ECD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2EC13B4-219A-4105-ACC7-05830359EE3E}" type="datetimeFigureOut">
              <a:rPr lang="es-ES" smtClean="0"/>
              <a:pPr/>
              <a:t>15/11/2013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084459B-76F4-472A-A199-D333DB09ECD1}"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2EC13B4-219A-4105-ACC7-05830359EE3E}" type="datetimeFigureOut">
              <a:rPr lang="es-ES" smtClean="0"/>
              <a:pPr/>
              <a:t>15/11/2013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084459B-76F4-472A-A199-D333DB09ECD1}"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2EC13B4-219A-4105-ACC7-05830359EE3E}" type="datetimeFigureOut">
              <a:rPr lang="es-ES" smtClean="0"/>
              <a:pPr/>
              <a:t>15/11/2013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084459B-76F4-472A-A199-D333DB09ECD1}"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2EC13B4-219A-4105-ACC7-05830359EE3E}" type="datetimeFigureOut">
              <a:rPr lang="es-ES" smtClean="0"/>
              <a:pPr/>
              <a:t>15/11/2013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084459B-76F4-472A-A199-D333DB09ECD1}"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2EC13B4-219A-4105-ACC7-05830359EE3E}" type="datetimeFigureOut">
              <a:rPr lang="es-ES" smtClean="0"/>
              <a:pPr/>
              <a:t>15/11/2013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084459B-76F4-472A-A199-D333DB09ECD1}"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2EC13B4-219A-4105-ACC7-05830359EE3E}" type="datetimeFigureOut">
              <a:rPr lang="es-ES" smtClean="0"/>
              <a:pPr/>
              <a:t>15/11/2013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084459B-76F4-472A-A199-D333DB09ECD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2EC13B4-219A-4105-ACC7-05830359EE3E}" type="datetimeFigureOut">
              <a:rPr lang="es-ES" smtClean="0"/>
              <a:pPr/>
              <a:t>15/11/2013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084459B-76F4-472A-A199-D333DB09ECD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2EC13B4-219A-4105-ACC7-05830359EE3E}" type="datetimeFigureOut">
              <a:rPr lang="es-ES" smtClean="0"/>
              <a:pPr/>
              <a:t>15/11/2013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084459B-76F4-472A-A199-D333DB09ECD1}"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2EC13B4-219A-4105-ACC7-05830359EE3E}" type="datetimeFigureOut">
              <a:rPr lang="es-ES" smtClean="0"/>
              <a:pPr/>
              <a:t>15/11/2013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084459B-76F4-472A-A199-D333DB09ECD1}"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C13B4-219A-4105-ACC7-05830359EE3E}" type="datetimeFigureOut">
              <a:rPr lang="es-ES" smtClean="0"/>
              <a:pPr/>
              <a:t>15/11/2013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4459B-76F4-472A-A199-D333DB09ECD1}"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420888"/>
            <a:ext cx="8229600" cy="1143000"/>
          </a:xfrm>
        </p:spPr>
        <p:txBody>
          <a:bodyPr/>
          <a:lstStyle/>
          <a:p>
            <a:r>
              <a:rPr lang="es-ES" dirty="0" err="1" smtClean="0"/>
              <a:t>Wrap</a:t>
            </a:r>
            <a:r>
              <a:rPr lang="es-ES" dirty="0" smtClean="0"/>
              <a:t>-up</a:t>
            </a:r>
            <a:endParaRPr lang="es-ES" dirty="0"/>
          </a:p>
        </p:txBody>
      </p:sp>
      <p:sp>
        <p:nvSpPr>
          <p:cNvPr id="3" name="2 Marcador de contenido"/>
          <p:cNvSpPr>
            <a:spLocks noGrp="1"/>
          </p:cNvSpPr>
          <p:nvPr>
            <p:ph idx="1"/>
          </p:nvPr>
        </p:nvSpPr>
        <p:spPr/>
        <p:txBody>
          <a:bodyPr>
            <a:normAutofit/>
          </a:bodyPr>
          <a:lstStyle/>
          <a:p>
            <a:pPr lvl="1">
              <a:buNone/>
            </a:pPr>
            <a:endParaRPr lang="es-ES" dirty="0" smtClean="0"/>
          </a:p>
          <a:p>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6722" name="Rectangle 2"/>
          <p:cNvSpPr>
            <a:spLocks noGrp="1" noChangeArrowheads="1"/>
          </p:cNvSpPr>
          <p:nvPr>
            <p:ph type="title"/>
          </p:nvPr>
        </p:nvSpPr>
        <p:spPr>
          <a:xfrm>
            <a:off x="649166" y="254000"/>
            <a:ext cx="8376138" cy="609600"/>
          </a:xfrm>
        </p:spPr>
        <p:txBody>
          <a:bodyPr>
            <a:normAutofit fontScale="90000"/>
          </a:bodyPr>
          <a:lstStyle/>
          <a:p>
            <a:r>
              <a:rPr lang="en-GB"/>
              <a:t>Predicting atmospheric circulation</a:t>
            </a:r>
          </a:p>
        </p:txBody>
      </p:sp>
      <p:sp>
        <p:nvSpPr>
          <p:cNvPr id="2206723" name="Rectangle 3"/>
          <p:cNvSpPr>
            <a:spLocks noGrp="1" noChangeArrowheads="1"/>
          </p:cNvSpPr>
          <p:nvPr>
            <p:ph type="body" idx="1"/>
          </p:nvPr>
        </p:nvSpPr>
        <p:spPr>
          <a:xfrm>
            <a:off x="127490" y="908050"/>
            <a:ext cx="8847992" cy="5373688"/>
          </a:xfrm>
        </p:spPr>
        <p:txBody>
          <a:bodyPr/>
          <a:lstStyle/>
          <a:p>
            <a:pPr marL="0" indent="0">
              <a:buFontTx/>
              <a:buNone/>
            </a:pPr>
            <a:r>
              <a:rPr lang="en-GB" sz="2400" dirty="0"/>
              <a:t>DJF NAO Met Office operational seasonal forecasts with HadGEM3H  N216L85O(0.25) with initial conditions from operational atmospheric analyses and NEMOVAR, 24 members, start date around the 1st of November (lagged method). Winter NAO correlation significant at the 98% confidence level.</a:t>
            </a:r>
          </a:p>
        </p:txBody>
      </p:sp>
      <p:pic>
        <p:nvPicPr>
          <p:cNvPr id="2206724" name="Picture 4" descr="G5"/>
          <p:cNvPicPr>
            <a:picLocks noChangeAspect="1" noChangeArrowheads="1"/>
          </p:cNvPicPr>
          <p:nvPr/>
        </p:nvPicPr>
        <p:blipFill>
          <a:blip r:embed="rId2" cstate="print"/>
          <a:srcRect/>
          <a:stretch>
            <a:fillRect/>
          </a:stretch>
        </p:blipFill>
        <p:spPr bwMode="auto">
          <a:xfrm>
            <a:off x="549520" y="3343275"/>
            <a:ext cx="8011257" cy="2965450"/>
          </a:xfrm>
          <a:prstGeom prst="rect">
            <a:avLst/>
          </a:prstGeom>
          <a:noFill/>
        </p:spPr>
      </p:pic>
      <p:sp>
        <p:nvSpPr>
          <p:cNvPr id="2206725" name="Rectangle 5"/>
          <p:cNvSpPr>
            <a:spLocks noChangeArrowheads="1"/>
          </p:cNvSpPr>
          <p:nvPr/>
        </p:nvSpPr>
        <p:spPr bwMode="auto">
          <a:xfrm>
            <a:off x="1844920" y="5287963"/>
            <a:ext cx="649165" cy="215900"/>
          </a:xfrm>
          <a:prstGeom prst="rect">
            <a:avLst/>
          </a:prstGeom>
          <a:noFill/>
          <a:ln w="15875" algn="ctr">
            <a:solidFill>
              <a:srgbClr val="FF0000"/>
            </a:solidFill>
            <a:miter lim="800000"/>
            <a:headEnd/>
            <a:tailEnd/>
          </a:ln>
          <a:effectLst/>
        </p:spPr>
        <p:txBody>
          <a:bodyPr wrap="none" anchor="ctr"/>
          <a:lstStyle/>
          <a:p>
            <a:endParaRPr lang="es-ES"/>
          </a:p>
        </p:txBody>
      </p:sp>
      <p:sp>
        <p:nvSpPr>
          <p:cNvPr id="2206726" name="Text Box 6"/>
          <p:cNvSpPr txBox="1">
            <a:spLocks noChangeArrowheads="1"/>
          </p:cNvSpPr>
          <p:nvPr/>
        </p:nvSpPr>
        <p:spPr bwMode="auto">
          <a:xfrm>
            <a:off x="83528" y="6103939"/>
            <a:ext cx="4778619" cy="343840"/>
          </a:xfrm>
          <a:prstGeom prst="rect">
            <a:avLst/>
          </a:prstGeom>
          <a:noFill/>
          <a:ln w="9525">
            <a:noFill/>
            <a:miter lim="800000"/>
            <a:headEnd/>
            <a:tailEnd/>
          </a:ln>
          <a:effectLst/>
        </p:spPr>
        <p:txBody>
          <a:bodyPr lIns="86895" tIns="43448" rIns="86895" bIns="43448">
            <a:spAutoFit/>
          </a:bodyPr>
          <a:lstStyle/>
          <a:p>
            <a:pPr algn="l" defTabSz="868363" eaLnBrk="1">
              <a:lnSpc>
                <a:spcPct val="104000"/>
              </a:lnSpc>
              <a:spcBef>
                <a:spcPct val="50000"/>
              </a:spcBef>
              <a:buClr>
                <a:srgbClr val="000000"/>
              </a:buClr>
              <a:buSzPct val="100000"/>
              <a:buFont typeface="Times New Roman" pitchFamily="18" charset="0"/>
              <a:buNone/>
            </a:pPr>
            <a:r>
              <a:rPr lang="en-GB" sz="1600" b="0"/>
              <a:t>A. Scaife (Met Office)</a:t>
            </a:r>
            <a:endParaRPr lang="en-US" sz="1600" b="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7746" name="Rectangle 2"/>
          <p:cNvSpPr>
            <a:spLocks noGrp="1" noChangeArrowheads="1"/>
          </p:cNvSpPr>
          <p:nvPr>
            <p:ph type="title"/>
          </p:nvPr>
        </p:nvSpPr>
        <p:spPr>
          <a:xfrm>
            <a:off x="649166" y="254000"/>
            <a:ext cx="8376138" cy="609600"/>
          </a:xfrm>
        </p:spPr>
        <p:txBody>
          <a:bodyPr>
            <a:normAutofit fontScale="90000"/>
          </a:bodyPr>
          <a:lstStyle/>
          <a:p>
            <a:r>
              <a:rPr lang="en-GB"/>
              <a:t>Predicting atmospheric circulation</a:t>
            </a:r>
          </a:p>
        </p:txBody>
      </p:sp>
      <p:sp>
        <p:nvSpPr>
          <p:cNvPr id="2207747" name="Rectangle 3"/>
          <p:cNvSpPr>
            <a:spLocks noGrp="1" noChangeArrowheads="1"/>
          </p:cNvSpPr>
          <p:nvPr>
            <p:ph type="body" idx="1"/>
          </p:nvPr>
        </p:nvSpPr>
        <p:spPr>
          <a:xfrm>
            <a:off x="127490" y="908050"/>
            <a:ext cx="8847992" cy="5373688"/>
          </a:xfrm>
        </p:spPr>
        <p:txBody>
          <a:bodyPr>
            <a:normAutofit/>
          </a:bodyPr>
          <a:lstStyle/>
          <a:p>
            <a:pPr marL="0" indent="0">
              <a:buFontTx/>
              <a:buNone/>
            </a:pPr>
            <a:r>
              <a:rPr lang="en-GB" sz="2400" dirty="0"/>
              <a:t>DJF NAO seasonal forecasts using a multiple linear regression method (one-year-out </a:t>
            </a:r>
            <a:r>
              <a:rPr lang="en-GB" sz="2400" dirty="0" err="1"/>
              <a:t>crossvalidation</a:t>
            </a:r>
            <a:r>
              <a:rPr lang="en-GB" sz="2400" dirty="0"/>
              <a:t>) with the September sea-ice concentration over the Barents-Kara sea and the October snow cover over northern Siberia (one month lead time).</a:t>
            </a:r>
          </a:p>
        </p:txBody>
      </p:sp>
      <p:sp>
        <p:nvSpPr>
          <p:cNvPr id="2207748" name="Text Box 4"/>
          <p:cNvSpPr txBox="1">
            <a:spLocks noChangeArrowheads="1"/>
          </p:cNvSpPr>
          <p:nvPr/>
        </p:nvSpPr>
        <p:spPr bwMode="auto">
          <a:xfrm>
            <a:off x="83528" y="6103939"/>
            <a:ext cx="4778619" cy="343840"/>
          </a:xfrm>
          <a:prstGeom prst="rect">
            <a:avLst/>
          </a:prstGeom>
          <a:noFill/>
          <a:ln w="9525">
            <a:noFill/>
            <a:miter lim="800000"/>
            <a:headEnd/>
            <a:tailEnd/>
          </a:ln>
          <a:effectLst/>
        </p:spPr>
        <p:txBody>
          <a:bodyPr lIns="86895" tIns="43448" rIns="86895" bIns="43448">
            <a:spAutoFit/>
          </a:bodyPr>
          <a:lstStyle/>
          <a:p>
            <a:pPr algn="l" defTabSz="868363" eaLnBrk="1">
              <a:lnSpc>
                <a:spcPct val="104000"/>
              </a:lnSpc>
              <a:spcBef>
                <a:spcPct val="50000"/>
              </a:spcBef>
              <a:buClr>
                <a:srgbClr val="000000"/>
              </a:buClr>
              <a:buSzPct val="100000"/>
              <a:buFont typeface="Times New Roman" pitchFamily="18" charset="0"/>
              <a:buNone/>
            </a:pPr>
            <a:r>
              <a:rPr lang="en-GB" sz="1600" b="0"/>
              <a:t>J. García-Serrano (IPSL)</a:t>
            </a:r>
            <a:endParaRPr lang="en-US" sz="1600" b="0"/>
          </a:p>
        </p:txBody>
      </p:sp>
      <p:pic>
        <p:nvPicPr>
          <p:cNvPr id="2207749" name="Picture 5" descr="figure_slp_skill_combined"/>
          <p:cNvPicPr>
            <a:picLocks noChangeAspect="1" noChangeArrowheads="1"/>
          </p:cNvPicPr>
          <p:nvPr/>
        </p:nvPicPr>
        <p:blipFill>
          <a:blip r:embed="rId2" cstate="print"/>
          <a:srcRect l="50739" t="10059" b="56757"/>
          <a:stretch>
            <a:fillRect/>
          </a:stretch>
        </p:blipFill>
        <p:spPr bwMode="auto">
          <a:xfrm>
            <a:off x="1756997" y="3179764"/>
            <a:ext cx="5640265" cy="2994025"/>
          </a:xfrm>
          <a:prstGeom prst="rect">
            <a:avLst/>
          </a:prstGeom>
          <a:noFill/>
          <a:ln w="9525">
            <a:noFill/>
            <a:miter lim="800000"/>
            <a:headEnd/>
            <a:tailEnd/>
          </a:ln>
        </p:spPr>
      </p:pic>
      <p:sp>
        <p:nvSpPr>
          <p:cNvPr id="2207750" name="Text Box 6"/>
          <p:cNvSpPr txBox="1">
            <a:spLocks noChangeArrowheads="1"/>
          </p:cNvSpPr>
          <p:nvPr/>
        </p:nvSpPr>
        <p:spPr bwMode="auto">
          <a:xfrm>
            <a:off x="2120412" y="5319713"/>
            <a:ext cx="830873" cy="317500"/>
          </a:xfrm>
          <a:prstGeom prst="rect">
            <a:avLst/>
          </a:prstGeom>
          <a:noFill/>
          <a:ln w="12700">
            <a:solidFill>
              <a:srgbClr val="CC0000"/>
            </a:solidFill>
            <a:miter lim="800000"/>
            <a:headEnd/>
            <a:tailEnd/>
          </a:ln>
          <a:effectLst/>
        </p:spPr>
        <p:txBody>
          <a:bodyPr>
            <a:spAutoFit/>
          </a:bodyPr>
          <a:lstStyle/>
          <a:p>
            <a:pPr>
              <a:spcBef>
                <a:spcPct val="50000"/>
              </a:spcBef>
            </a:pPr>
            <a:r>
              <a:rPr lang="en-GB" sz="1400"/>
              <a:t>r=0.79</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Wrap</a:t>
            </a:r>
            <a:r>
              <a:rPr lang="es-ES" dirty="0" smtClean="0"/>
              <a:t>-up</a:t>
            </a:r>
            <a:endParaRPr lang="es-ES" dirty="0"/>
          </a:p>
        </p:txBody>
      </p:sp>
      <p:sp>
        <p:nvSpPr>
          <p:cNvPr id="3" name="2 Marcador de contenido"/>
          <p:cNvSpPr>
            <a:spLocks noGrp="1"/>
          </p:cNvSpPr>
          <p:nvPr>
            <p:ph idx="1"/>
          </p:nvPr>
        </p:nvSpPr>
        <p:spPr/>
        <p:txBody>
          <a:bodyPr>
            <a:normAutofit/>
          </a:bodyPr>
          <a:lstStyle/>
          <a:p>
            <a:r>
              <a:rPr lang="es-ES" dirty="0" smtClean="0"/>
              <a:t>LRF training </a:t>
            </a:r>
            <a:r>
              <a:rPr lang="es-ES" dirty="0" smtClean="0">
                <a:sym typeface="Wingdings" pitchFamily="2" charset="2"/>
              </a:rPr>
              <a:t> </a:t>
            </a:r>
            <a:r>
              <a:rPr lang="es-ES" dirty="0" smtClean="0"/>
              <a:t>3 blocks: </a:t>
            </a:r>
          </a:p>
          <a:p>
            <a:pPr lvl="1"/>
            <a:r>
              <a:rPr lang="es-ES" dirty="0" err="1" smtClean="0"/>
              <a:t>Monitoring</a:t>
            </a:r>
            <a:r>
              <a:rPr lang="es-ES" dirty="0" smtClean="0"/>
              <a:t> and </a:t>
            </a:r>
            <a:r>
              <a:rPr lang="es-ES" dirty="0" err="1" smtClean="0"/>
              <a:t>verification</a:t>
            </a:r>
            <a:endParaRPr lang="es-ES" dirty="0" smtClean="0"/>
          </a:p>
          <a:p>
            <a:pPr lvl="2"/>
            <a:r>
              <a:rPr lang="es-ES" dirty="0" err="1" smtClean="0"/>
              <a:t>Need</a:t>
            </a:r>
            <a:r>
              <a:rPr lang="es-ES" dirty="0" smtClean="0"/>
              <a:t> of </a:t>
            </a:r>
            <a:r>
              <a:rPr lang="es-ES" dirty="0" err="1" smtClean="0"/>
              <a:t>standarized</a:t>
            </a:r>
            <a:r>
              <a:rPr lang="es-ES" dirty="0" smtClean="0"/>
              <a:t> </a:t>
            </a:r>
            <a:r>
              <a:rPr lang="es-ES" dirty="0" err="1" smtClean="0"/>
              <a:t>verification</a:t>
            </a:r>
            <a:r>
              <a:rPr lang="es-ES" dirty="0" smtClean="0"/>
              <a:t> of </a:t>
            </a:r>
            <a:r>
              <a:rPr lang="es-ES" dirty="0" err="1" smtClean="0"/>
              <a:t>prob</a:t>
            </a:r>
            <a:r>
              <a:rPr lang="es-ES" dirty="0" smtClean="0"/>
              <a:t>. </a:t>
            </a:r>
            <a:r>
              <a:rPr lang="es-ES" dirty="0" err="1" smtClean="0"/>
              <a:t>consensus</a:t>
            </a:r>
            <a:r>
              <a:rPr lang="es-ES" dirty="0" smtClean="0"/>
              <a:t> </a:t>
            </a:r>
            <a:r>
              <a:rPr lang="es-ES" dirty="0" err="1" smtClean="0"/>
              <a:t>outlook</a:t>
            </a:r>
            <a:endParaRPr lang="es-ES" dirty="0" smtClean="0"/>
          </a:p>
          <a:p>
            <a:pPr lvl="2"/>
            <a:r>
              <a:rPr lang="es-ES" dirty="0" err="1" smtClean="0"/>
              <a:t>Need</a:t>
            </a:r>
            <a:r>
              <a:rPr lang="es-ES" dirty="0" smtClean="0"/>
              <a:t> of </a:t>
            </a:r>
            <a:r>
              <a:rPr lang="es-ES" dirty="0" err="1" smtClean="0"/>
              <a:t>monitoring</a:t>
            </a:r>
            <a:r>
              <a:rPr lang="es-ES" dirty="0" smtClean="0"/>
              <a:t> </a:t>
            </a:r>
            <a:r>
              <a:rPr lang="es-ES" dirty="0" err="1" smtClean="0"/>
              <a:t>info</a:t>
            </a:r>
            <a:r>
              <a:rPr lang="es-ES" dirty="0" smtClean="0"/>
              <a:t> </a:t>
            </a:r>
            <a:r>
              <a:rPr lang="es-ES" dirty="0" err="1" smtClean="0"/>
              <a:t>for</a:t>
            </a:r>
            <a:r>
              <a:rPr lang="es-ES" dirty="0" smtClean="0"/>
              <a:t> </a:t>
            </a:r>
            <a:r>
              <a:rPr lang="es-ES" dirty="0" err="1" smtClean="0"/>
              <a:t>verification</a:t>
            </a:r>
            <a:endParaRPr lang="es-ES" dirty="0" smtClean="0"/>
          </a:p>
          <a:p>
            <a:pPr lvl="1">
              <a:buNone/>
            </a:pPr>
            <a:endParaRPr lang="es-ES" dirty="0" smtClean="0"/>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ox(in)">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a:xfrm>
            <a:off x="5003800" y="188913"/>
            <a:ext cx="3971925" cy="2735262"/>
          </a:xfrm>
        </p:spPr>
        <p:txBody>
          <a:bodyPr/>
          <a:lstStyle/>
          <a:p>
            <a:pPr algn="l"/>
            <a:r>
              <a:rPr lang="es-ES" sz="2400" smtClean="0"/>
              <a:t>Example verification seasonal forecasts from GCMs:  RPSS</a:t>
            </a:r>
            <a:endParaRPr lang="es-ES" sz="3600" smtClean="0"/>
          </a:p>
        </p:txBody>
      </p:sp>
      <p:pic>
        <p:nvPicPr>
          <p:cNvPr id="19458" name="Picture 5"/>
          <p:cNvPicPr>
            <a:picLocks noChangeAspect="1" noChangeArrowheads="1"/>
          </p:cNvPicPr>
          <p:nvPr/>
        </p:nvPicPr>
        <p:blipFill>
          <a:blip r:embed="rId2" cstate="print"/>
          <a:srcRect/>
          <a:stretch>
            <a:fillRect/>
          </a:stretch>
        </p:blipFill>
        <p:spPr bwMode="auto">
          <a:xfrm>
            <a:off x="0" y="0"/>
            <a:ext cx="4803775" cy="6840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026" name="Picture 2"/>
          <p:cNvPicPr>
            <a:picLocks noChangeAspect="1" noChangeArrowheads="1"/>
          </p:cNvPicPr>
          <p:nvPr/>
        </p:nvPicPr>
        <p:blipFill>
          <a:blip r:embed="rId2" cstate="print"/>
          <a:srcRect/>
          <a:stretch>
            <a:fillRect/>
          </a:stretch>
        </p:blipFill>
        <p:spPr bwMode="auto">
          <a:xfrm>
            <a:off x="2026040" y="548680"/>
            <a:ext cx="4470945" cy="576064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Título"/>
          <p:cNvSpPr>
            <a:spLocks noGrp="1"/>
          </p:cNvSpPr>
          <p:nvPr>
            <p:ph type="title"/>
          </p:nvPr>
        </p:nvSpPr>
        <p:spPr/>
        <p:txBody>
          <a:bodyPr/>
          <a:lstStyle/>
          <a:p>
            <a:pPr eaLnBrk="1" hangingPunct="1"/>
            <a:r>
              <a:rPr lang="es-ES" sz="2800" smtClean="0"/>
              <a:t>Reliability diagrams for the first 10 years of PRESAO  (seasonal rainfall forecasts Jul-Sept)  </a:t>
            </a:r>
          </a:p>
        </p:txBody>
      </p:sp>
      <p:pic>
        <p:nvPicPr>
          <p:cNvPr id="33794" name="Picture 2"/>
          <p:cNvPicPr>
            <a:picLocks noChangeAspect="1" noChangeArrowheads="1"/>
          </p:cNvPicPr>
          <p:nvPr/>
        </p:nvPicPr>
        <p:blipFill>
          <a:blip r:embed="rId2" cstate="print"/>
          <a:srcRect/>
          <a:stretch>
            <a:fillRect/>
          </a:stretch>
        </p:blipFill>
        <p:spPr bwMode="auto">
          <a:xfrm>
            <a:off x="1258888" y="1484313"/>
            <a:ext cx="6562725" cy="5373687"/>
          </a:xfrm>
          <a:prstGeom prst="rect">
            <a:avLst/>
          </a:prstGeom>
          <a:noFill/>
          <a:ln w="9525">
            <a:noFill/>
            <a:miter lim="800000"/>
            <a:headEnd/>
            <a:tailEnd/>
          </a:ln>
        </p:spPr>
      </p:pic>
      <p:sp>
        <p:nvSpPr>
          <p:cNvPr id="5" name="4 CuadroTexto"/>
          <p:cNvSpPr txBox="1"/>
          <p:nvPr/>
        </p:nvSpPr>
        <p:spPr>
          <a:xfrm>
            <a:off x="6804025" y="2708275"/>
            <a:ext cx="2160588" cy="6477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s-ES" dirty="0" err="1"/>
              <a:t>Over-forecasting</a:t>
            </a:r>
            <a:r>
              <a:rPr lang="es-ES" dirty="0"/>
              <a:t> in normal  </a:t>
            </a:r>
            <a:r>
              <a:rPr lang="es-ES" dirty="0" err="1"/>
              <a:t>category</a:t>
            </a:r>
            <a:endParaRPr lang="es-ES" dirty="0"/>
          </a:p>
        </p:txBody>
      </p:sp>
      <p:sp>
        <p:nvSpPr>
          <p:cNvPr id="7" name="6 CuadroTexto"/>
          <p:cNvSpPr txBox="1"/>
          <p:nvPr/>
        </p:nvSpPr>
        <p:spPr>
          <a:xfrm>
            <a:off x="0" y="4365625"/>
            <a:ext cx="2411413" cy="6461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s-ES" dirty="0" err="1"/>
              <a:t>Under-forecasting</a:t>
            </a:r>
            <a:r>
              <a:rPr lang="es-ES" dirty="0"/>
              <a:t> in </a:t>
            </a:r>
            <a:r>
              <a:rPr lang="es-ES" dirty="0" err="1"/>
              <a:t>below</a:t>
            </a:r>
            <a:r>
              <a:rPr lang="es-ES" dirty="0"/>
              <a:t> normal  </a:t>
            </a:r>
            <a:r>
              <a:rPr lang="es-ES" dirty="0" err="1"/>
              <a:t>category</a:t>
            </a:r>
            <a:endParaRPr lang="es-ES" dirty="0"/>
          </a:p>
        </p:txBody>
      </p:sp>
      <p:sp>
        <p:nvSpPr>
          <p:cNvPr id="8" name="7 CuadroTexto"/>
          <p:cNvSpPr txBox="1"/>
          <p:nvPr/>
        </p:nvSpPr>
        <p:spPr>
          <a:xfrm>
            <a:off x="7164388" y="3789363"/>
            <a:ext cx="1800225" cy="3683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s-ES" dirty="0" err="1"/>
              <a:t>Weak</a:t>
            </a:r>
            <a:r>
              <a:rPr lang="es-ES" dirty="0"/>
              <a:t> </a:t>
            </a:r>
            <a:r>
              <a:rPr lang="es-ES" dirty="0" err="1"/>
              <a:t>sharpness</a:t>
            </a:r>
            <a:endParaRPr lang="es-ES" dirty="0"/>
          </a:p>
        </p:txBody>
      </p:sp>
      <p:cxnSp>
        <p:nvCxnSpPr>
          <p:cNvPr id="10" name="9 Conector recto de flecha"/>
          <p:cNvCxnSpPr>
            <a:stCxn id="5" idx="1"/>
          </p:cNvCxnSpPr>
          <p:nvPr/>
        </p:nvCxnSpPr>
        <p:spPr>
          <a:xfrm flipH="1">
            <a:off x="5867400" y="3032125"/>
            <a:ext cx="936625" cy="252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a:stCxn id="7" idx="3"/>
          </p:cNvCxnSpPr>
          <p:nvPr/>
        </p:nvCxnSpPr>
        <p:spPr>
          <a:xfrm>
            <a:off x="2411413" y="4687888"/>
            <a:ext cx="431800" cy="325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stCxn id="8" idx="1"/>
          </p:cNvCxnSpPr>
          <p:nvPr/>
        </p:nvCxnSpPr>
        <p:spPr>
          <a:xfrm flipH="1" flipV="1">
            <a:off x="5795963" y="3789363"/>
            <a:ext cx="1368425" cy="184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cstate="print"/>
          <a:srcRect/>
          <a:stretch>
            <a:fillRect/>
          </a:stretch>
        </p:blipFill>
        <p:spPr bwMode="auto">
          <a:xfrm>
            <a:off x="7146925" y="5445125"/>
            <a:ext cx="1997075" cy="1412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par>
                                <p:cTn id="16" presetID="4"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ox(i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ox(in)">
                                      <p:cBhvr>
                                        <p:cTn id="23" dur="500"/>
                                        <p:tgtEl>
                                          <p:spTgt spid="8"/>
                                        </p:tgtEl>
                                      </p:cBhvr>
                                    </p:animEffect>
                                  </p:childTnLst>
                                </p:cTn>
                              </p:par>
                              <p:par>
                                <p:cTn id="24" presetID="4" presetClass="entr" presetSubtype="16"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ox(i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Effect transition="in" filter="box(in)">
                                      <p:cBhvr>
                                        <p:cTn id="31"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Wrap</a:t>
            </a:r>
            <a:r>
              <a:rPr lang="es-ES" dirty="0" smtClean="0"/>
              <a:t>-up</a:t>
            </a:r>
            <a:endParaRPr lang="es-ES" dirty="0"/>
          </a:p>
        </p:txBody>
      </p:sp>
      <p:sp>
        <p:nvSpPr>
          <p:cNvPr id="3" name="2 Marcador de contenido"/>
          <p:cNvSpPr>
            <a:spLocks noGrp="1"/>
          </p:cNvSpPr>
          <p:nvPr>
            <p:ph idx="1"/>
          </p:nvPr>
        </p:nvSpPr>
        <p:spPr/>
        <p:txBody>
          <a:bodyPr>
            <a:normAutofit fontScale="92500" lnSpcReduction="20000"/>
          </a:bodyPr>
          <a:lstStyle/>
          <a:p>
            <a:r>
              <a:rPr lang="es-ES" dirty="0" smtClean="0"/>
              <a:t>LRF training </a:t>
            </a:r>
            <a:r>
              <a:rPr lang="es-ES" dirty="0" smtClean="0">
                <a:sym typeface="Wingdings" pitchFamily="2" charset="2"/>
              </a:rPr>
              <a:t> </a:t>
            </a:r>
            <a:r>
              <a:rPr lang="es-ES" dirty="0" smtClean="0"/>
              <a:t>3 blocks: </a:t>
            </a:r>
          </a:p>
          <a:p>
            <a:pPr lvl="1"/>
            <a:r>
              <a:rPr lang="es-ES" dirty="0" err="1" smtClean="0"/>
              <a:t>Monitoring</a:t>
            </a:r>
            <a:r>
              <a:rPr lang="es-ES" dirty="0" smtClean="0"/>
              <a:t> and </a:t>
            </a:r>
            <a:r>
              <a:rPr lang="es-ES" dirty="0" err="1" smtClean="0"/>
              <a:t>verification</a:t>
            </a:r>
            <a:endParaRPr lang="es-ES" dirty="0" smtClean="0"/>
          </a:p>
          <a:p>
            <a:pPr lvl="2"/>
            <a:r>
              <a:rPr lang="es-ES" dirty="0" err="1" smtClean="0"/>
              <a:t>Need</a:t>
            </a:r>
            <a:r>
              <a:rPr lang="es-ES" dirty="0" smtClean="0"/>
              <a:t> of </a:t>
            </a:r>
            <a:r>
              <a:rPr lang="es-ES" dirty="0" err="1" smtClean="0"/>
              <a:t>standarized</a:t>
            </a:r>
            <a:r>
              <a:rPr lang="es-ES" dirty="0" smtClean="0"/>
              <a:t> </a:t>
            </a:r>
            <a:r>
              <a:rPr lang="es-ES" dirty="0" err="1" smtClean="0"/>
              <a:t>verification</a:t>
            </a:r>
            <a:r>
              <a:rPr lang="es-ES" dirty="0" smtClean="0"/>
              <a:t> of </a:t>
            </a:r>
            <a:r>
              <a:rPr lang="es-ES" dirty="0" err="1" smtClean="0"/>
              <a:t>prob</a:t>
            </a:r>
            <a:r>
              <a:rPr lang="es-ES" dirty="0" smtClean="0"/>
              <a:t>. </a:t>
            </a:r>
            <a:r>
              <a:rPr lang="es-ES" dirty="0" err="1" smtClean="0"/>
              <a:t>consensus</a:t>
            </a:r>
            <a:r>
              <a:rPr lang="es-ES" dirty="0" smtClean="0"/>
              <a:t> </a:t>
            </a:r>
            <a:r>
              <a:rPr lang="es-ES" dirty="0" err="1" smtClean="0"/>
              <a:t>outlook</a:t>
            </a:r>
            <a:endParaRPr lang="es-ES" dirty="0" smtClean="0"/>
          </a:p>
          <a:p>
            <a:pPr lvl="2"/>
            <a:r>
              <a:rPr lang="es-ES" dirty="0" err="1" smtClean="0"/>
              <a:t>Need</a:t>
            </a:r>
            <a:r>
              <a:rPr lang="es-ES" dirty="0" smtClean="0"/>
              <a:t> of </a:t>
            </a:r>
            <a:r>
              <a:rPr lang="es-ES" dirty="0" err="1" smtClean="0"/>
              <a:t>monitoring</a:t>
            </a:r>
            <a:r>
              <a:rPr lang="es-ES" dirty="0" smtClean="0"/>
              <a:t> </a:t>
            </a:r>
            <a:r>
              <a:rPr lang="es-ES" dirty="0" err="1" smtClean="0"/>
              <a:t>info</a:t>
            </a:r>
            <a:r>
              <a:rPr lang="es-ES" dirty="0" smtClean="0"/>
              <a:t> </a:t>
            </a:r>
            <a:r>
              <a:rPr lang="es-ES" dirty="0" err="1" smtClean="0"/>
              <a:t>for</a:t>
            </a:r>
            <a:r>
              <a:rPr lang="es-ES" dirty="0" smtClean="0"/>
              <a:t> </a:t>
            </a:r>
            <a:r>
              <a:rPr lang="es-ES" dirty="0" err="1" smtClean="0"/>
              <a:t>verification</a:t>
            </a:r>
            <a:endParaRPr lang="es-ES" dirty="0" smtClean="0"/>
          </a:p>
          <a:p>
            <a:pPr lvl="1"/>
            <a:r>
              <a:rPr lang="es-ES" dirty="0" err="1" smtClean="0"/>
              <a:t>Available</a:t>
            </a:r>
            <a:r>
              <a:rPr lang="es-ES" dirty="0" smtClean="0"/>
              <a:t> </a:t>
            </a:r>
            <a:r>
              <a:rPr lang="es-ES" dirty="0" err="1" smtClean="0"/>
              <a:t>information</a:t>
            </a:r>
            <a:r>
              <a:rPr lang="es-ES" dirty="0" smtClean="0"/>
              <a:t> </a:t>
            </a:r>
            <a:r>
              <a:rPr lang="es-ES" dirty="0" err="1" smtClean="0"/>
              <a:t>sources</a:t>
            </a:r>
            <a:endParaRPr lang="es-ES" dirty="0" smtClean="0"/>
          </a:p>
          <a:p>
            <a:pPr lvl="2"/>
            <a:r>
              <a:rPr lang="es-ES" dirty="0" err="1" smtClean="0"/>
              <a:t>Models</a:t>
            </a:r>
            <a:r>
              <a:rPr lang="es-ES" dirty="0" smtClean="0"/>
              <a:t>: </a:t>
            </a:r>
            <a:r>
              <a:rPr lang="es-ES" dirty="0" err="1" smtClean="0"/>
              <a:t>different</a:t>
            </a:r>
            <a:r>
              <a:rPr lang="es-ES" dirty="0" smtClean="0"/>
              <a:t> </a:t>
            </a:r>
            <a:r>
              <a:rPr lang="es-ES" dirty="0" err="1" smtClean="0"/>
              <a:t>skill</a:t>
            </a:r>
            <a:r>
              <a:rPr lang="es-ES" dirty="0" smtClean="0"/>
              <a:t> </a:t>
            </a:r>
            <a:r>
              <a:rPr lang="es-ES" dirty="0" smtClean="0">
                <a:sym typeface="Wingdings" pitchFamily="2" charset="2"/>
              </a:rPr>
              <a:t> </a:t>
            </a:r>
            <a:r>
              <a:rPr lang="es-ES" dirty="0" err="1" smtClean="0">
                <a:sym typeface="Wingdings" pitchFamily="2" charset="2"/>
              </a:rPr>
              <a:t>Every</a:t>
            </a:r>
            <a:r>
              <a:rPr lang="es-ES" dirty="0" smtClean="0">
                <a:sym typeface="Wingdings" pitchFamily="2" charset="2"/>
              </a:rPr>
              <a:t> </a:t>
            </a:r>
            <a:r>
              <a:rPr lang="es-ES" dirty="0" err="1" smtClean="0">
                <a:sym typeface="Wingdings" pitchFamily="2" charset="2"/>
              </a:rPr>
              <a:t>model</a:t>
            </a:r>
            <a:r>
              <a:rPr lang="es-ES" dirty="0" smtClean="0">
                <a:sym typeface="Wingdings" pitchFamily="2" charset="2"/>
              </a:rPr>
              <a:t> </a:t>
            </a:r>
            <a:r>
              <a:rPr lang="es-ES" dirty="0" err="1" smtClean="0">
                <a:sym typeface="Wingdings" pitchFamily="2" charset="2"/>
              </a:rPr>
              <a:t>used</a:t>
            </a:r>
            <a:r>
              <a:rPr lang="es-ES" dirty="0" smtClean="0">
                <a:sym typeface="Wingdings" pitchFamily="2" charset="2"/>
              </a:rPr>
              <a:t> has </a:t>
            </a:r>
            <a:r>
              <a:rPr lang="es-ES" dirty="0" err="1" smtClean="0">
                <a:sym typeface="Wingdings" pitchFamily="2" charset="2"/>
              </a:rPr>
              <a:t>to</a:t>
            </a:r>
            <a:r>
              <a:rPr lang="es-ES" dirty="0" smtClean="0">
                <a:sym typeface="Wingdings" pitchFamily="2" charset="2"/>
              </a:rPr>
              <a:t> </a:t>
            </a:r>
            <a:r>
              <a:rPr lang="es-ES" dirty="0" err="1" smtClean="0">
                <a:sym typeface="Wingdings" pitchFamily="2" charset="2"/>
              </a:rPr>
              <a:t>be</a:t>
            </a:r>
            <a:r>
              <a:rPr lang="es-ES" dirty="0" smtClean="0">
                <a:sym typeface="Wingdings" pitchFamily="2" charset="2"/>
              </a:rPr>
              <a:t> </a:t>
            </a:r>
            <a:r>
              <a:rPr lang="es-ES" dirty="0" err="1" smtClean="0">
                <a:sym typeface="Wingdings" pitchFamily="2" charset="2"/>
              </a:rPr>
              <a:t>evaluated</a:t>
            </a:r>
            <a:r>
              <a:rPr lang="es-ES" dirty="0" smtClean="0">
                <a:sym typeface="Wingdings" pitchFamily="2" charset="2"/>
              </a:rPr>
              <a:t>/</a:t>
            </a:r>
            <a:r>
              <a:rPr lang="es-ES" dirty="0" err="1" smtClean="0">
                <a:sym typeface="Wingdings" pitchFamily="2" charset="2"/>
              </a:rPr>
              <a:t>verified</a:t>
            </a:r>
            <a:endParaRPr lang="es-ES" dirty="0" smtClean="0">
              <a:sym typeface="Wingdings" pitchFamily="2" charset="2"/>
            </a:endParaRPr>
          </a:p>
          <a:p>
            <a:pPr lvl="2"/>
            <a:r>
              <a:rPr lang="es-ES" dirty="0" err="1" smtClean="0">
                <a:sym typeface="Wingdings" pitchFamily="2" charset="2"/>
              </a:rPr>
              <a:t>Systematic</a:t>
            </a:r>
            <a:r>
              <a:rPr lang="es-ES" dirty="0" smtClean="0">
                <a:sym typeface="Wingdings" pitchFamily="2" charset="2"/>
              </a:rPr>
              <a:t> </a:t>
            </a:r>
            <a:r>
              <a:rPr lang="es-ES" dirty="0" err="1" smtClean="0">
                <a:sym typeface="Wingdings" pitchFamily="2" charset="2"/>
              </a:rPr>
              <a:t>approach</a:t>
            </a:r>
            <a:r>
              <a:rPr lang="es-ES" dirty="0" smtClean="0">
                <a:sym typeface="Wingdings" pitchFamily="2" charset="2"/>
              </a:rPr>
              <a:t> </a:t>
            </a:r>
            <a:r>
              <a:rPr lang="es-ES" dirty="0" err="1" smtClean="0">
                <a:sym typeface="Wingdings" pitchFamily="2" charset="2"/>
              </a:rPr>
              <a:t>to</a:t>
            </a:r>
            <a:r>
              <a:rPr lang="es-ES" dirty="0" smtClean="0">
                <a:sym typeface="Wingdings" pitchFamily="2" charset="2"/>
              </a:rPr>
              <a:t> </a:t>
            </a:r>
            <a:r>
              <a:rPr lang="es-ES" dirty="0" err="1" smtClean="0">
                <a:sym typeface="Wingdings" pitchFamily="2" charset="2"/>
              </a:rPr>
              <a:t>the</a:t>
            </a:r>
            <a:r>
              <a:rPr lang="es-ES" dirty="0" smtClean="0">
                <a:sym typeface="Wingdings" pitchFamily="2" charset="2"/>
              </a:rPr>
              <a:t> </a:t>
            </a:r>
            <a:r>
              <a:rPr lang="es-ES" dirty="0" err="1" smtClean="0">
                <a:sym typeface="Wingdings" pitchFamily="2" charset="2"/>
              </a:rPr>
              <a:t>sources</a:t>
            </a:r>
            <a:r>
              <a:rPr lang="es-ES" dirty="0" smtClean="0">
                <a:sym typeface="Wingdings" pitchFamily="2" charset="2"/>
              </a:rPr>
              <a:t> of </a:t>
            </a:r>
            <a:r>
              <a:rPr lang="es-ES" dirty="0" err="1" smtClean="0">
                <a:sym typeface="Wingdings" pitchFamily="2" charset="2"/>
              </a:rPr>
              <a:t>predictability</a:t>
            </a:r>
            <a:r>
              <a:rPr lang="es-ES" dirty="0" smtClean="0">
                <a:sym typeface="Wingdings" pitchFamily="2" charset="2"/>
              </a:rPr>
              <a:t>  </a:t>
            </a:r>
            <a:r>
              <a:rPr lang="es-ES" dirty="0" err="1" smtClean="0">
                <a:sym typeface="Wingdings" pitchFamily="2" charset="2"/>
              </a:rPr>
              <a:t>empirical</a:t>
            </a:r>
            <a:r>
              <a:rPr lang="es-ES" dirty="0" smtClean="0">
                <a:sym typeface="Wingdings" pitchFamily="2" charset="2"/>
              </a:rPr>
              <a:t> </a:t>
            </a:r>
            <a:r>
              <a:rPr lang="es-ES" dirty="0" err="1" smtClean="0">
                <a:sym typeface="Wingdings" pitchFamily="2" charset="2"/>
              </a:rPr>
              <a:t>algorithms</a:t>
            </a:r>
            <a:endParaRPr lang="es-ES" dirty="0" smtClean="0"/>
          </a:p>
          <a:p>
            <a:pPr lvl="1"/>
            <a:r>
              <a:rPr lang="es-ES" dirty="0" err="1" smtClean="0"/>
              <a:t>Methods</a:t>
            </a:r>
            <a:r>
              <a:rPr lang="es-ES" dirty="0" smtClean="0"/>
              <a:t>, </a:t>
            </a:r>
            <a:r>
              <a:rPr lang="es-ES" dirty="0" err="1" smtClean="0"/>
              <a:t>algorithms</a:t>
            </a:r>
            <a:r>
              <a:rPr lang="es-ES" dirty="0" smtClean="0"/>
              <a:t> and </a:t>
            </a:r>
            <a:r>
              <a:rPr lang="es-ES" dirty="0" err="1" smtClean="0"/>
              <a:t>projects</a:t>
            </a:r>
            <a:endParaRPr lang="es-ES" dirty="0" smtClean="0"/>
          </a:p>
          <a:p>
            <a:pPr lvl="2"/>
            <a:r>
              <a:rPr lang="es-ES" dirty="0" err="1" smtClean="0"/>
              <a:t>Room</a:t>
            </a:r>
            <a:r>
              <a:rPr lang="es-ES" dirty="0" smtClean="0"/>
              <a:t> </a:t>
            </a:r>
            <a:r>
              <a:rPr lang="es-ES" dirty="0" err="1" smtClean="0"/>
              <a:t>for</a:t>
            </a:r>
            <a:r>
              <a:rPr lang="es-ES" dirty="0" smtClean="0"/>
              <a:t> </a:t>
            </a:r>
            <a:r>
              <a:rPr lang="es-ES" dirty="0" err="1" smtClean="0"/>
              <a:t>statistical</a:t>
            </a:r>
            <a:r>
              <a:rPr lang="es-ES" dirty="0" smtClean="0"/>
              <a:t>  </a:t>
            </a:r>
            <a:r>
              <a:rPr lang="es-ES" dirty="0" err="1" smtClean="0"/>
              <a:t>algorithms</a:t>
            </a:r>
            <a:r>
              <a:rPr lang="es-ES" dirty="0" smtClean="0"/>
              <a:t>/</a:t>
            </a:r>
            <a:r>
              <a:rPr lang="es-ES" dirty="0" err="1" smtClean="0"/>
              <a:t>downscaling</a:t>
            </a:r>
            <a:endParaRPr lang="es-ES" dirty="0" smtClean="0"/>
          </a:p>
          <a:p>
            <a:pPr lvl="2"/>
            <a:r>
              <a:rPr lang="es-ES" dirty="0" err="1" smtClean="0"/>
              <a:t>Need</a:t>
            </a:r>
            <a:r>
              <a:rPr lang="es-ES" dirty="0" smtClean="0"/>
              <a:t> of </a:t>
            </a:r>
            <a:r>
              <a:rPr lang="es-ES" dirty="0" err="1" smtClean="0"/>
              <a:t>updated</a:t>
            </a:r>
            <a:r>
              <a:rPr lang="es-ES" dirty="0" smtClean="0"/>
              <a:t> </a:t>
            </a:r>
            <a:r>
              <a:rPr lang="es-ES" dirty="0" err="1" smtClean="0"/>
              <a:t>info</a:t>
            </a:r>
            <a:r>
              <a:rPr lang="es-ES" dirty="0" smtClean="0"/>
              <a:t> </a:t>
            </a:r>
            <a:r>
              <a:rPr lang="es-ES" dirty="0" err="1" smtClean="0"/>
              <a:t>on</a:t>
            </a:r>
            <a:r>
              <a:rPr lang="es-ES" dirty="0" smtClean="0"/>
              <a:t> </a:t>
            </a:r>
            <a:r>
              <a:rPr lang="es-ES" dirty="0" err="1" smtClean="0"/>
              <a:t>relevant</a:t>
            </a:r>
            <a:r>
              <a:rPr lang="es-ES" dirty="0" smtClean="0"/>
              <a:t> </a:t>
            </a:r>
            <a:r>
              <a:rPr lang="es-ES" dirty="0" err="1" smtClean="0"/>
              <a:t>projects</a:t>
            </a:r>
            <a:r>
              <a:rPr lang="es-ES" dirty="0" smtClean="0"/>
              <a:t>/</a:t>
            </a:r>
            <a:r>
              <a:rPr lang="es-ES" dirty="0" err="1" smtClean="0"/>
              <a:t>initiatives</a:t>
            </a:r>
            <a:endParaRPr lang="es-ES" dirty="0" smtClean="0"/>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ox(in)">
                                      <p:cBhvr>
                                        <p:cTn id="7" dur="500"/>
                                        <p:tgtEl>
                                          <p:spTgt spid="3">
                                            <p:txEl>
                                              <p:pRg st="5" end="5"/>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ox(in)">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box(in)">
                                      <p:cBhvr>
                                        <p:cTn id="15" dur="500"/>
                                        <p:tgtEl>
                                          <p:spTgt spid="3">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box(in)">
                                      <p:cBhvr>
                                        <p:cTn id="20" dur="500"/>
                                        <p:tgtEl>
                                          <p:spTgt spid="3">
                                            <p:txEl>
                                              <p:pRg st="8" end="8"/>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box(in)">
                                      <p:cBhvr>
                                        <p:cTn id="2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Way</a:t>
            </a:r>
            <a:r>
              <a:rPr lang="es-ES" dirty="0" smtClean="0"/>
              <a:t> forward</a:t>
            </a:r>
            <a:endParaRPr lang="es-ES" dirty="0"/>
          </a:p>
        </p:txBody>
      </p:sp>
      <p:sp>
        <p:nvSpPr>
          <p:cNvPr id="3" name="2 Marcador de contenido"/>
          <p:cNvSpPr>
            <a:spLocks noGrp="1"/>
          </p:cNvSpPr>
          <p:nvPr>
            <p:ph idx="1"/>
          </p:nvPr>
        </p:nvSpPr>
        <p:spPr/>
        <p:txBody>
          <a:bodyPr/>
          <a:lstStyle/>
          <a:p>
            <a:r>
              <a:rPr lang="es-ES" dirty="0" err="1" smtClean="0"/>
              <a:t>Joint</a:t>
            </a:r>
            <a:r>
              <a:rPr lang="es-ES" dirty="0" smtClean="0"/>
              <a:t> LRF training (</a:t>
            </a:r>
            <a:r>
              <a:rPr lang="es-ES" dirty="0" err="1" smtClean="0"/>
              <a:t>MedCOF</a:t>
            </a:r>
            <a:r>
              <a:rPr lang="es-ES" dirty="0" smtClean="0"/>
              <a:t>, SEECOF, PRESANORD)?</a:t>
            </a:r>
          </a:p>
          <a:p>
            <a:r>
              <a:rPr lang="es-ES" dirty="0" smtClean="0"/>
              <a:t>Once a </a:t>
            </a:r>
            <a:r>
              <a:rPr lang="es-ES" dirty="0" err="1" smtClean="0"/>
              <a:t>year</a:t>
            </a:r>
            <a:r>
              <a:rPr lang="es-ES" dirty="0" smtClean="0"/>
              <a:t> </a:t>
            </a:r>
            <a:r>
              <a:rPr lang="es-ES" dirty="0" err="1" smtClean="0"/>
              <a:t>rotating</a:t>
            </a:r>
            <a:r>
              <a:rPr lang="es-ES" dirty="0" smtClean="0"/>
              <a:t> N-S, E-W?</a:t>
            </a:r>
          </a:p>
          <a:p>
            <a:r>
              <a:rPr lang="es-ES" dirty="0" err="1" smtClean="0"/>
              <a:t>Themes</a:t>
            </a:r>
            <a:r>
              <a:rPr lang="es-ES" dirty="0" smtClean="0"/>
              <a:t> </a:t>
            </a:r>
            <a:r>
              <a:rPr lang="es-ES" dirty="0" err="1" smtClean="0"/>
              <a:t>for</a:t>
            </a:r>
            <a:r>
              <a:rPr lang="es-ES" dirty="0" smtClean="0"/>
              <a:t> </a:t>
            </a:r>
            <a:r>
              <a:rPr lang="es-ES" dirty="0" err="1" smtClean="0"/>
              <a:t>the</a:t>
            </a:r>
            <a:r>
              <a:rPr lang="es-ES" dirty="0" smtClean="0"/>
              <a:t> </a:t>
            </a:r>
            <a:r>
              <a:rPr lang="es-ES" dirty="0" err="1" smtClean="0"/>
              <a:t>next</a:t>
            </a:r>
            <a:r>
              <a:rPr lang="es-ES" dirty="0" smtClean="0"/>
              <a:t> LRF training </a:t>
            </a:r>
            <a:r>
              <a:rPr lang="es-ES" dirty="0" err="1" smtClean="0"/>
              <a:t>session</a:t>
            </a:r>
            <a:r>
              <a:rPr lang="es-ES" dirty="0" smtClean="0"/>
              <a:t>?</a:t>
            </a:r>
          </a:p>
          <a:p>
            <a:r>
              <a:rPr lang="es-ES" dirty="0" err="1" smtClean="0"/>
              <a:t>Lectures</a:t>
            </a:r>
            <a:r>
              <a:rPr lang="es-ES" dirty="0" smtClean="0"/>
              <a:t>/</a:t>
            </a:r>
            <a:r>
              <a:rPr lang="es-ES" dirty="0" err="1" smtClean="0"/>
              <a:t>practical</a:t>
            </a:r>
            <a:r>
              <a:rPr lang="es-ES" dirty="0" smtClean="0"/>
              <a:t> </a:t>
            </a:r>
            <a:r>
              <a:rPr lang="es-ES" dirty="0" err="1" smtClean="0"/>
              <a:t>sessions</a:t>
            </a:r>
            <a:r>
              <a:rPr lang="es-ES" dirty="0" smtClean="0"/>
              <a:t>?</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260</Words>
  <Application>Microsoft Office PowerPoint</Application>
  <PresentationFormat>Presentación en pantalla (4:3)</PresentationFormat>
  <Paragraphs>34</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Wrap-up</vt:lpstr>
      <vt:lpstr>Predicting atmospheric circulation</vt:lpstr>
      <vt:lpstr>Predicting atmospheric circulation</vt:lpstr>
      <vt:lpstr>Wrap-up</vt:lpstr>
      <vt:lpstr>Example verification seasonal forecasts from GCMs:  RPSS</vt:lpstr>
      <vt:lpstr>Diapositiva 6</vt:lpstr>
      <vt:lpstr>Reliability diagrams for the first 10 years of PRESAO  (seasonal rainfall forecasts Jul-Sept)  </vt:lpstr>
      <vt:lpstr>Wrap-up</vt:lpstr>
      <vt:lpstr>Way forward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Ernesto</dc:creator>
  <cp:lastModifiedBy>Ernesto</cp:lastModifiedBy>
  <cp:revision>8</cp:revision>
  <dcterms:created xsi:type="dcterms:W3CDTF">2013-11-15T15:53:56Z</dcterms:created>
  <dcterms:modified xsi:type="dcterms:W3CDTF">2013-11-15T22:09:07Z</dcterms:modified>
</cp:coreProperties>
</file>