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28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C48-D71C-8B44-8DAB-6693F7F71A9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9E89-977B-4E4D-9DF3-FE071A38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8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C48-D71C-8B44-8DAB-6693F7F71A9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9E89-977B-4E4D-9DF3-FE071A38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0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C48-D71C-8B44-8DAB-6693F7F71A9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9E89-977B-4E4D-9DF3-FE071A38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8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C48-D71C-8B44-8DAB-6693F7F71A9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9E89-977B-4E4D-9DF3-FE071A38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C48-D71C-8B44-8DAB-6693F7F71A9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9E89-977B-4E4D-9DF3-FE071A38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7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C48-D71C-8B44-8DAB-6693F7F71A9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9E89-977B-4E4D-9DF3-FE071A38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C48-D71C-8B44-8DAB-6693F7F71A9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9E89-977B-4E4D-9DF3-FE071A38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0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C48-D71C-8B44-8DAB-6693F7F71A9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9E89-977B-4E4D-9DF3-FE071A38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5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C48-D71C-8B44-8DAB-6693F7F71A9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9E89-977B-4E4D-9DF3-FE071A38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6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C48-D71C-8B44-8DAB-6693F7F71A9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9E89-977B-4E4D-9DF3-FE071A38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3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C48-D71C-8B44-8DAB-6693F7F71A9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9E89-977B-4E4D-9DF3-FE071A38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7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2EC48-D71C-8B44-8DAB-6693F7F71A9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B9E89-977B-4E4D-9DF3-FE071A38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9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Relationship Id="rId3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3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2090" y="2476868"/>
            <a:ext cx="6752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Narrow"/>
                <a:cs typeface="Arial Narrow"/>
              </a:rPr>
              <a:t>Seasonal forecast post-processing development for the local end-user benefit</a:t>
            </a:r>
            <a:endParaRPr lang="en-US" sz="2800" dirty="0">
              <a:latin typeface="Arial Narrow"/>
              <a:cs typeface="Arial Narrow"/>
            </a:endParaRPr>
          </a:p>
        </p:txBody>
      </p:sp>
      <p:pic>
        <p:nvPicPr>
          <p:cNvPr id="3" name="Picture 2" descr="Logo_seevcc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94" y="1090155"/>
            <a:ext cx="3112522" cy="687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9636" y="3921525"/>
            <a:ext cx="22302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Arial Narrow"/>
                <a:cs typeface="Arial Narrow"/>
              </a:rPr>
              <a:t>Marija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Djordjevic</a:t>
            </a:r>
            <a:r>
              <a:rPr lang="en-US" sz="2000" baseline="30000" dirty="0" smtClean="0">
                <a:latin typeface="Arial Narrow"/>
                <a:cs typeface="Arial Narrow"/>
              </a:rPr>
              <a:t>(1)</a:t>
            </a:r>
            <a:endParaRPr lang="en-US" sz="2000" dirty="0" smtClean="0">
              <a:latin typeface="Arial Narrow"/>
              <a:cs typeface="Arial Narrow"/>
            </a:endParaRPr>
          </a:p>
          <a:p>
            <a:pPr algn="ctr"/>
            <a:r>
              <a:rPr lang="en-US" sz="2000" dirty="0" err="1" smtClean="0">
                <a:latin typeface="Arial Narrow"/>
                <a:cs typeface="Arial Narrow"/>
              </a:rPr>
              <a:t>Bojan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Cvetkovic</a:t>
            </a:r>
            <a:r>
              <a:rPr lang="en-US" sz="2000" baseline="30000" dirty="0" smtClean="0">
                <a:latin typeface="Arial Narrow"/>
                <a:cs typeface="Arial Narrow"/>
              </a:rPr>
              <a:t>(1)</a:t>
            </a:r>
            <a:endParaRPr lang="en-US" sz="2000" dirty="0" smtClean="0">
              <a:latin typeface="Arial Narrow"/>
              <a:cs typeface="Arial Narrow"/>
            </a:endParaRPr>
          </a:p>
          <a:p>
            <a:pPr algn="ctr"/>
            <a:r>
              <a:rPr lang="en-US" sz="2000" dirty="0" smtClean="0">
                <a:latin typeface="Arial Narrow"/>
                <a:cs typeface="Arial Narrow"/>
              </a:rPr>
              <a:t>Aleksandra </a:t>
            </a:r>
            <a:r>
              <a:rPr lang="en-US" sz="2000" dirty="0" err="1" smtClean="0">
                <a:latin typeface="Arial Narrow"/>
                <a:cs typeface="Arial Narrow"/>
              </a:rPr>
              <a:t>Krzic</a:t>
            </a:r>
            <a:r>
              <a:rPr lang="en-US" sz="2000" baseline="30000" dirty="0" smtClean="0">
                <a:latin typeface="Arial Narrow"/>
                <a:cs typeface="Arial Narrow"/>
              </a:rPr>
              <a:t>(1)</a:t>
            </a:r>
            <a:endParaRPr lang="en-US" sz="2000" dirty="0" smtClean="0">
              <a:latin typeface="Arial Narrow"/>
              <a:cs typeface="Arial Narrow"/>
            </a:endParaRPr>
          </a:p>
          <a:p>
            <a:pPr algn="ctr"/>
            <a:r>
              <a:rPr lang="en-US" sz="2000" dirty="0" err="1" smtClean="0">
                <a:latin typeface="Arial Narrow"/>
                <a:cs typeface="Arial Narrow"/>
              </a:rPr>
              <a:t>Mirjam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Vujadinovic</a:t>
            </a:r>
            <a:r>
              <a:rPr lang="en-US" sz="2000" baseline="30000" dirty="0" smtClean="0">
                <a:latin typeface="Arial Narrow"/>
                <a:cs typeface="Arial Narrow"/>
              </a:rPr>
              <a:t>(1,2)</a:t>
            </a:r>
            <a:endParaRPr lang="en-US" sz="2000" dirty="0" smtClean="0">
              <a:latin typeface="Arial Narrow"/>
              <a:cs typeface="Arial Narrow"/>
            </a:endParaRPr>
          </a:p>
          <a:p>
            <a:pPr algn="ctr"/>
            <a:r>
              <a:rPr lang="en-US" sz="2000" dirty="0" smtClean="0">
                <a:latin typeface="Arial Narrow"/>
                <a:cs typeface="Arial Narrow"/>
              </a:rPr>
              <a:t>Ana </a:t>
            </a:r>
            <a:r>
              <a:rPr lang="en-US" sz="2000" dirty="0" err="1" smtClean="0">
                <a:latin typeface="Arial Narrow"/>
                <a:cs typeface="Arial Narrow"/>
              </a:rPr>
              <a:t>Vukovic</a:t>
            </a:r>
            <a:r>
              <a:rPr lang="en-US" sz="2000" baseline="30000" dirty="0" smtClean="0">
                <a:latin typeface="Arial Narrow"/>
                <a:cs typeface="Arial Narrow"/>
              </a:rPr>
              <a:t>(1,2)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041" y="5732894"/>
            <a:ext cx="6462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latin typeface="Arial Narrow"/>
                <a:cs typeface="Arial Narrow"/>
              </a:rPr>
              <a:t>(1)</a:t>
            </a:r>
            <a:r>
              <a:rPr lang="en-US" dirty="0" smtClean="0">
                <a:latin typeface="Arial Narrow"/>
                <a:cs typeface="Arial Narrow"/>
              </a:rPr>
              <a:t>South East European Climate Change Center, RHMSS, Belgrade, Serbia</a:t>
            </a:r>
          </a:p>
          <a:p>
            <a:pPr algn="ctr"/>
            <a:r>
              <a:rPr lang="en-US" baseline="30000" dirty="0" smtClean="0">
                <a:latin typeface="Arial Narrow"/>
                <a:cs typeface="Arial Narrow"/>
              </a:rPr>
              <a:t>(2)</a:t>
            </a:r>
            <a:r>
              <a:rPr lang="en-US" dirty="0" smtClean="0">
                <a:latin typeface="Arial Narrow"/>
                <a:cs typeface="Arial Narrow"/>
              </a:rPr>
              <a:t>Faculty of Agriculture, University of Belgrade, Serbia</a:t>
            </a:r>
            <a:endParaRPr lang="en-US" baseline="30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0527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994" y="504196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Future work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994" y="1381871"/>
            <a:ext cx="84274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HINDCAST  (1981-2010) &lt;=&gt; Computational resources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Statistical correction of LRF model results;</a:t>
            </a:r>
          </a:p>
          <a:p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     to create correction functions for each leading month and month of the forecast;</a:t>
            </a:r>
          </a:p>
          <a:p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     important because model output is on 6h (especially for daily extreme temperatures)</a:t>
            </a:r>
          </a:p>
        </p:txBody>
      </p:sp>
      <p:pic>
        <p:nvPicPr>
          <p:cNvPr id="5" name="Picture 4" descr="Fi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4" y="2840268"/>
            <a:ext cx="8023247" cy="24118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994" y="5430199"/>
            <a:ext cx="8023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Best ensemble member method application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Operational calculation of indices related to the end-user needs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To have full system: LRF =&gt; </a:t>
            </a:r>
            <a:r>
              <a:rPr lang="en-US" sz="2000" u="sng" dirty="0" smtClean="0">
                <a:latin typeface="Arial Narrow"/>
                <a:cs typeface="Arial Narrow"/>
              </a:rPr>
              <a:t>monthly forecast </a:t>
            </a:r>
            <a:r>
              <a:rPr lang="en-US" sz="2000" dirty="0" smtClean="0">
                <a:latin typeface="Arial Narrow"/>
                <a:cs typeface="Arial Narrow"/>
              </a:rPr>
              <a:t>=&gt; med./short range forecast</a:t>
            </a:r>
          </a:p>
        </p:txBody>
      </p:sp>
    </p:spTree>
    <p:extLst>
      <p:ext uri="{BB962C8B-B14F-4D97-AF65-F5344CB8AC3E}">
        <p14:creationId xmlns:p14="http://schemas.microsoft.com/office/powerpoint/2010/main" val="59933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994" y="504196"/>
            <a:ext cx="87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Model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994" y="1381871"/>
            <a:ext cx="746871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Long Range Forecast:</a:t>
            </a:r>
          </a:p>
          <a:p>
            <a:endParaRPr lang="en-US" sz="2000" dirty="0" smtClean="0"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RCM-SEEVCCC – fully coupled atmospheric-ocean model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Euro-Mediterranean region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Dynamical downscaling of ECMWF LRF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51 ensemble members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Updated each month (leading month + 6 months of forecast = 7 months)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Resolution ~25km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Database: since 2009, model output available on every 6h of forecast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Products: monthly and seasonal temperature (air and </a:t>
            </a:r>
            <a:r>
              <a:rPr lang="en-US" sz="2000" dirty="0" err="1" smtClean="0">
                <a:latin typeface="Arial Narrow"/>
                <a:cs typeface="Arial Narrow"/>
              </a:rPr>
              <a:t>sst</a:t>
            </a:r>
            <a:r>
              <a:rPr lang="en-US" sz="2000" dirty="0" smtClean="0">
                <a:latin typeface="Arial Narrow"/>
                <a:cs typeface="Arial Narrow"/>
              </a:rPr>
              <a:t>) and precipitation</a:t>
            </a:r>
          </a:p>
          <a:p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     (absolute and anomalies with respect to 1961-1990 observed climatology)</a:t>
            </a:r>
            <a:endParaRPr lang="en-US" sz="2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3917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994" y="504196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Application of LRF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256" y="1419219"/>
            <a:ext cx="859191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Users</a:t>
            </a:r>
          </a:p>
          <a:p>
            <a:endParaRPr lang="en-US" sz="2000" dirty="0"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Early warnings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Sectors of economy (energetics, agriculture, forestry, hydrology,…)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….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=&gt;  decision makers</a:t>
            </a:r>
          </a:p>
          <a:p>
            <a:endParaRPr lang="en-US" sz="2000" dirty="0">
              <a:latin typeface="Arial Narrow"/>
              <a:cs typeface="Arial Narrow"/>
            </a:endParaRPr>
          </a:p>
          <a:p>
            <a:r>
              <a:rPr lang="en-US" sz="2000" dirty="0" smtClean="0">
                <a:latin typeface="Arial Narrow"/>
                <a:cs typeface="Arial Narrow"/>
              </a:rPr>
              <a:t>Products of stochastic ensemble LRF should be prepared in the form understandable 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for the end-users 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000" dirty="0" smtClean="0">
                <a:latin typeface="Arial Narrow"/>
                <a:cs typeface="Arial Narrow"/>
              </a:rPr>
              <a:t>create special products as part of operational post-processing of the model output 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000" dirty="0">
                <a:latin typeface="Arial Narrow"/>
                <a:cs typeface="Arial Narrow"/>
              </a:rPr>
              <a:t>u</a:t>
            </a:r>
            <a:r>
              <a:rPr lang="en-US" sz="2000" dirty="0" smtClean="0">
                <a:latin typeface="Arial Narrow"/>
                <a:cs typeface="Arial Narrow"/>
              </a:rPr>
              <a:t>se of products in:</a:t>
            </a:r>
          </a:p>
          <a:p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     planning of energy consuming in upcoming season (planning of production and import)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      planning of food production and import with fixed prices</a:t>
            </a:r>
          </a:p>
          <a:p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     risk reduction and insurance from extreme events (draught) </a:t>
            </a:r>
          </a:p>
          <a:p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     ….</a:t>
            </a:r>
            <a:endParaRPr lang="en-US" sz="2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2172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994" y="504196"/>
            <a:ext cx="686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Example of LRF “special” operational product for agriculture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994" y="1381871"/>
            <a:ext cx="725904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Year 2012 – heat wave in Serbia</a:t>
            </a:r>
          </a:p>
          <a:p>
            <a:endParaRPr lang="en-US" sz="2000" dirty="0"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Impact on growing season duration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LRFs used: leading months January – September 2012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local – “in point” </a:t>
            </a:r>
            <a:r>
              <a:rPr lang="en-US" sz="2000" dirty="0" err="1" smtClean="0">
                <a:latin typeface="Arial Narrow"/>
                <a:cs typeface="Arial Narrow"/>
              </a:rPr>
              <a:t>anlysis</a:t>
            </a:r>
            <a:endParaRPr lang="en-US" sz="2000" dirty="0" smtClean="0"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rial Narrow"/>
                <a:cs typeface="Arial Narrow"/>
              </a:rPr>
              <a:t>Rimski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Sancevi</a:t>
            </a:r>
            <a:r>
              <a:rPr lang="en-US" sz="2000" dirty="0" smtClean="0">
                <a:latin typeface="Arial Narrow"/>
                <a:cs typeface="Arial Narrow"/>
              </a:rPr>
              <a:t> station, </a:t>
            </a:r>
            <a:r>
              <a:rPr lang="en-US" sz="2000" dirty="0" err="1" smtClean="0">
                <a:latin typeface="Arial Narrow"/>
                <a:cs typeface="Arial Narrow"/>
              </a:rPr>
              <a:t>Vojvodina</a:t>
            </a:r>
            <a:endParaRPr lang="en-US" sz="2000" dirty="0" smtClean="0"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Base temperature 10C (corn, grapevine,…)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LRF vs. observations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Stochastically determined mean monthly temperature (usual product)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Stochastically determined special products: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      Beginning/end of the growing season date– according to WMO standard</a:t>
            </a:r>
          </a:p>
          <a:p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     Ripening date for grapevine (early and late varieties)</a:t>
            </a:r>
          </a:p>
          <a:p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     =&gt; forecast of the single event</a:t>
            </a:r>
          </a:p>
        </p:txBody>
      </p:sp>
    </p:spTree>
    <p:extLst>
      <p:ext uri="{BB962C8B-B14F-4D97-AF65-F5344CB8AC3E}">
        <p14:creationId xmlns:p14="http://schemas.microsoft.com/office/powerpoint/2010/main" val="108501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r0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2" r="31743"/>
          <a:stretch/>
        </p:blipFill>
        <p:spPr>
          <a:xfrm>
            <a:off x="1" y="2142081"/>
            <a:ext cx="4547718" cy="4533394"/>
          </a:xfrm>
          <a:prstGeom prst="rect">
            <a:avLst/>
          </a:prstGeom>
        </p:spPr>
      </p:pic>
      <p:pic>
        <p:nvPicPr>
          <p:cNvPr id="3" name="Picture 2" descr="tsr07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1" r="32573"/>
          <a:stretch/>
        </p:blipFill>
        <p:spPr>
          <a:xfrm>
            <a:off x="4675417" y="2142080"/>
            <a:ext cx="4468583" cy="4533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4116" y="234452"/>
            <a:ext cx="658260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latin typeface="Arial Narrow"/>
                <a:cs typeface="Arial Narrow"/>
              </a:rPr>
              <a:t>Mean monthly temperature forecast during the heat wave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Leading months: January – September 2012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Climatology:  1961-2010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Observations: </a:t>
            </a:r>
            <a:r>
              <a:rPr lang="en-US" sz="2000" dirty="0" err="1" smtClean="0">
                <a:latin typeface="Arial Narrow"/>
                <a:cs typeface="Arial Narrow"/>
              </a:rPr>
              <a:t>Rimski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Sancevi</a:t>
            </a:r>
            <a:r>
              <a:rPr lang="en-US" sz="2000" dirty="0" smtClean="0">
                <a:latin typeface="Arial Narrow"/>
                <a:cs typeface="Arial Narrow"/>
              </a:rPr>
              <a:t>, </a:t>
            </a:r>
            <a:r>
              <a:rPr lang="en-US" sz="2000" dirty="0" err="1" smtClean="0">
                <a:latin typeface="Arial Narrow"/>
                <a:cs typeface="Arial Narrow"/>
              </a:rPr>
              <a:t>Vojvodina</a:t>
            </a:r>
            <a:r>
              <a:rPr lang="en-US" sz="2000" dirty="0" smtClean="0">
                <a:latin typeface="Arial Narrow"/>
                <a:cs typeface="Arial Narrow"/>
              </a:rPr>
              <a:t>, Serbia, 2012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Percentiles: (min)</a:t>
            </a:r>
            <a:r>
              <a:rPr lang="en-US" sz="2000" dirty="0" smtClean="0">
                <a:latin typeface="Arial Narrow"/>
                <a:cs typeface="Arial Narrow"/>
              </a:rPr>
              <a:t>,10, </a:t>
            </a:r>
            <a:r>
              <a:rPr lang="en-US" sz="2000" dirty="0" smtClean="0">
                <a:latin typeface="Arial Narrow"/>
                <a:cs typeface="Arial Narrow"/>
              </a:rPr>
              <a:t>25, 50, 75, 90, (max)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428" y="2142080"/>
            <a:ext cx="14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June 2012</a:t>
            </a:r>
            <a:endParaRPr lang="en-US" sz="24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6043" y="2165794"/>
            <a:ext cx="132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July 2012</a:t>
            </a:r>
            <a:endParaRPr lang="en-US" sz="24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4706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r08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2" r="31120"/>
          <a:stretch/>
        </p:blipFill>
        <p:spPr>
          <a:xfrm>
            <a:off x="-1" y="2142080"/>
            <a:ext cx="4656178" cy="4599567"/>
          </a:xfrm>
          <a:prstGeom prst="rect">
            <a:avLst/>
          </a:prstGeom>
        </p:spPr>
      </p:pic>
      <p:pic>
        <p:nvPicPr>
          <p:cNvPr id="3" name="Picture 2" descr="tsr09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2" r="32573"/>
          <a:stretch/>
        </p:blipFill>
        <p:spPr>
          <a:xfrm>
            <a:off x="4585995" y="2142081"/>
            <a:ext cx="4558006" cy="4599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428" y="2122836"/>
            <a:ext cx="168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August 2012</a:t>
            </a:r>
            <a:endParaRPr lang="en-US" sz="24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883" y="2128948"/>
            <a:ext cx="2120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September 2012</a:t>
            </a:r>
            <a:endParaRPr lang="en-US" sz="24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4116" y="234452"/>
            <a:ext cx="658260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latin typeface="Arial Narrow"/>
                <a:cs typeface="Arial Narrow"/>
              </a:rPr>
              <a:t>Mean monthly temperature forecast during the heat wave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Leading months: January – September 2012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Climatology:  1961-2010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Observations: </a:t>
            </a:r>
            <a:r>
              <a:rPr lang="en-US" sz="2000" dirty="0" err="1" smtClean="0">
                <a:latin typeface="Arial Narrow"/>
                <a:cs typeface="Arial Narrow"/>
              </a:rPr>
              <a:t>Rimski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Sancevi</a:t>
            </a:r>
            <a:r>
              <a:rPr lang="en-US" sz="2000" dirty="0" smtClean="0">
                <a:latin typeface="Arial Narrow"/>
                <a:cs typeface="Arial Narrow"/>
              </a:rPr>
              <a:t>, </a:t>
            </a:r>
            <a:r>
              <a:rPr lang="en-US" sz="2000" dirty="0" err="1" smtClean="0">
                <a:latin typeface="Arial Narrow"/>
                <a:cs typeface="Arial Narrow"/>
              </a:rPr>
              <a:t>Vojvodina</a:t>
            </a:r>
            <a:r>
              <a:rPr lang="en-US" sz="2000" dirty="0" smtClean="0">
                <a:latin typeface="Arial Narrow"/>
                <a:cs typeface="Arial Narrow"/>
              </a:rPr>
              <a:t>, Serbia, 2012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Percentiles: (min)</a:t>
            </a:r>
            <a:r>
              <a:rPr lang="en-US" sz="2000" dirty="0" smtClean="0">
                <a:latin typeface="Arial Narrow"/>
                <a:cs typeface="Arial Narrow"/>
              </a:rPr>
              <a:t>,10, </a:t>
            </a:r>
            <a:r>
              <a:rPr lang="en-US" sz="2000" dirty="0" smtClean="0">
                <a:latin typeface="Arial Narrow"/>
                <a:cs typeface="Arial Narrow"/>
              </a:rPr>
              <a:t>25, 50, 75, 90, (max)</a:t>
            </a:r>
          </a:p>
        </p:txBody>
      </p:sp>
    </p:spTree>
    <p:extLst>
      <p:ext uri="{BB962C8B-B14F-4D97-AF65-F5344CB8AC3E}">
        <p14:creationId xmlns:p14="http://schemas.microsoft.com/office/powerpoint/2010/main" val="70735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541" y="234452"/>
            <a:ext cx="5923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latin typeface="Arial Narrow"/>
                <a:cs typeface="Arial Narrow"/>
              </a:rPr>
              <a:t>Start/end of the growing season period – year 2012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Narrow"/>
                <a:cs typeface="Arial Narrow"/>
              </a:rPr>
              <a:t>6 consecutive days with T&gt;10C during Jan-Jun – start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Narrow"/>
                <a:cs typeface="Arial Narrow"/>
              </a:rPr>
              <a:t>6 consecutive days with T&lt;10C during Jul-Dec – end</a:t>
            </a:r>
            <a:endParaRPr lang="en-US" sz="2400" u="sng" dirty="0" smtClean="0">
              <a:latin typeface="Arial Narrow"/>
              <a:cs typeface="Arial Narrow"/>
            </a:endParaRPr>
          </a:p>
          <a:p>
            <a:r>
              <a:rPr lang="en-US" sz="1600" dirty="0" smtClean="0">
                <a:latin typeface="Arial Narrow"/>
                <a:cs typeface="Arial Narrow"/>
              </a:rPr>
              <a:t>Leading months: January – September 2012</a:t>
            </a:r>
          </a:p>
          <a:p>
            <a:r>
              <a:rPr lang="en-US" sz="1600" dirty="0" smtClean="0">
                <a:latin typeface="Arial Narrow"/>
                <a:cs typeface="Arial Narrow"/>
              </a:rPr>
              <a:t>Climatology:  1961-2010</a:t>
            </a:r>
          </a:p>
          <a:p>
            <a:r>
              <a:rPr lang="en-US" sz="1600" dirty="0" smtClean="0">
                <a:latin typeface="Arial Narrow"/>
                <a:cs typeface="Arial Narrow"/>
              </a:rPr>
              <a:t>Observations: </a:t>
            </a:r>
            <a:r>
              <a:rPr lang="en-US" sz="1600" dirty="0" err="1" smtClean="0">
                <a:latin typeface="Arial Narrow"/>
                <a:cs typeface="Arial Narrow"/>
              </a:rPr>
              <a:t>Rimski</a:t>
            </a: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Sancevi</a:t>
            </a:r>
            <a:r>
              <a:rPr lang="en-US" sz="1600" dirty="0" smtClean="0">
                <a:latin typeface="Arial Narrow"/>
                <a:cs typeface="Arial Narrow"/>
              </a:rPr>
              <a:t>, </a:t>
            </a:r>
            <a:r>
              <a:rPr lang="en-US" sz="1600" dirty="0" err="1" smtClean="0">
                <a:latin typeface="Arial Narrow"/>
                <a:cs typeface="Arial Narrow"/>
              </a:rPr>
              <a:t>Vojvodina</a:t>
            </a:r>
            <a:r>
              <a:rPr lang="en-US" sz="1600" dirty="0" smtClean="0">
                <a:latin typeface="Arial Narrow"/>
                <a:cs typeface="Arial Narrow"/>
              </a:rPr>
              <a:t>, Serbia, 2012</a:t>
            </a:r>
          </a:p>
          <a:p>
            <a:r>
              <a:rPr lang="en-US" sz="1600" dirty="0" smtClean="0">
                <a:latin typeface="Arial Narrow"/>
                <a:cs typeface="Arial Narrow"/>
              </a:rPr>
              <a:t>Percentiles: (min), </a:t>
            </a:r>
            <a:r>
              <a:rPr lang="en-US" sz="1600" dirty="0" smtClean="0">
                <a:latin typeface="Arial Narrow"/>
                <a:cs typeface="Arial Narrow"/>
              </a:rPr>
              <a:t>10, 25</a:t>
            </a:r>
            <a:r>
              <a:rPr lang="en-US" sz="1600" dirty="0" smtClean="0">
                <a:latin typeface="Arial Narrow"/>
                <a:cs typeface="Arial Narrow"/>
              </a:rPr>
              <a:t>, 50, 75, 90, (max)</a:t>
            </a:r>
          </a:p>
        </p:txBody>
      </p:sp>
      <p:pic>
        <p:nvPicPr>
          <p:cNvPr id="3" name="Picture 2" descr="bveg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 r="30758"/>
          <a:stretch/>
        </p:blipFill>
        <p:spPr>
          <a:xfrm>
            <a:off x="140176" y="2437414"/>
            <a:ext cx="4443965" cy="4343609"/>
          </a:xfrm>
          <a:prstGeom prst="rect">
            <a:avLst/>
          </a:prstGeom>
        </p:spPr>
      </p:pic>
      <p:pic>
        <p:nvPicPr>
          <p:cNvPr id="4" name="Picture 3" descr="eveg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2" r="31483"/>
          <a:stretch/>
        </p:blipFill>
        <p:spPr>
          <a:xfrm>
            <a:off x="4598457" y="2437416"/>
            <a:ext cx="4373892" cy="4343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93" y="2424718"/>
            <a:ext cx="134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Start date</a:t>
            </a:r>
            <a:endParaRPr lang="en-US" sz="24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9083" y="2424718"/>
            <a:ext cx="1250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End date</a:t>
            </a:r>
            <a:endParaRPr lang="en-US" sz="24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2087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877" y="234452"/>
            <a:ext cx="66391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latin typeface="Arial Narrow"/>
                <a:cs typeface="Arial Narrow"/>
              </a:rPr>
              <a:t>Grapevine ripening date for GDD 2800/3500 – year 2012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Narrow"/>
                <a:cs typeface="Arial Narrow"/>
              </a:rPr>
              <a:t>Start of the growing season fixed on 1.april, GDD=sum(T), if T&gt;10C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Narrow"/>
                <a:cs typeface="Arial Narrow"/>
              </a:rPr>
              <a:t>Ripening date = first day when GDD reached 2800/3500 heat units</a:t>
            </a:r>
            <a:endParaRPr lang="en-US" sz="2400" dirty="0" smtClean="0">
              <a:latin typeface="Arial Narrow"/>
              <a:cs typeface="Arial Narrow"/>
            </a:endParaRPr>
          </a:p>
          <a:p>
            <a:r>
              <a:rPr lang="en-US" sz="1600" dirty="0" smtClean="0">
                <a:latin typeface="Arial Narrow"/>
                <a:cs typeface="Arial Narrow"/>
              </a:rPr>
              <a:t>Leading months: January – September 2012</a:t>
            </a:r>
          </a:p>
          <a:p>
            <a:r>
              <a:rPr lang="en-US" sz="1600" dirty="0" smtClean="0">
                <a:latin typeface="Arial Narrow"/>
                <a:cs typeface="Arial Narrow"/>
              </a:rPr>
              <a:t>Observations: </a:t>
            </a:r>
            <a:r>
              <a:rPr lang="en-US" sz="1600" dirty="0" err="1" smtClean="0">
                <a:latin typeface="Arial Narrow"/>
                <a:cs typeface="Arial Narrow"/>
              </a:rPr>
              <a:t>Rimski</a:t>
            </a: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Sancevi</a:t>
            </a:r>
            <a:r>
              <a:rPr lang="en-US" sz="1600" dirty="0" smtClean="0">
                <a:latin typeface="Arial Narrow"/>
                <a:cs typeface="Arial Narrow"/>
              </a:rPr>
              <a:t>, </a:t>
            </a:r>
            <a:r>
              <a:rPr lang="en-US" sz="1600" dirty="0" err="1" smtClean="0">
                <a:latin typeface="Arial Narrow"/>
                <a:cs typeface="Arial Narrow"/>
              </a:rPr>
              <a:t>Vojvodina</a:t>
            </a:r>
            <a:r>
              <a:rPr lang="en-US" sz="1600" dirty="0" smtClean="0">
                <a:latin typeface="Arial Narrow"/>
                <a:cs typeface="Arial Narrow"/>
              </a:rPr>
              <a:t>, Serbia, 2012</a:t>
            </a:r>
          </a:p>
          <a:p>
            <a:r>
              <a:rPr lang="en-US" sz="1600" dirty="0" smtClean="0">
                <a:latin typeface="Arial Narrow"/>
                <a:cs typeface="Arial Narrow"/>
              </a:rPr>
              <a:t>Percentiles: (min</a:t>
            </a:r>
            <a:r>
              <a:rPr lang="en-US" sz="1600" smtClean="0">
                <a:latin typeface="Arial Narrow"/>
                <a:cs typeface="Arial Narrow"/>
              </a:rPr>
              <a:t>)</a:t>
            </a:r>
            <a:r>
              <a:rPr lang="en-US" sz="1600" smtClean="0">
                <a:latin typeface="Arial Narrow"/>
                <a:cs typeface="Arial Narrow"/>
              </a:rPr>
              <a:t>,10,  </a:t>
            </a:r>
            <a:r>
              <a:rPr lang="en-US" sz="1600" dirty="0" smtClean="0">
                <a:latin typeface="Arial Narrow"/>
                <a:cs typeface="Arial Narrow"/>
              </a:rPr>
              <a:t>25, 50, 75, 90, (max)</a:t>
            </a:r>
          </a:p>
        </p:txBody>
      </p:sp>
      <p:pic>
        <p:nvPicPr>
          <p:cNvPr id="3" name="Picture 2" descr="gddr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4" r="30225"/>
          <a:stretch/>
        </p:blipFill>
        <p:spPr>
          <a:xfrm>
            <a:off x="57719" y="2386047"/>
            <a:ext cx="4524519" cy="4318001"/>
          </a:xfrm>
          <a:prstGeom prst="rect">
            <a:avLst/>
          </a:prstGeom>
        </p:spPr>
      </p:pic>
      <p:pic>
        <p:nvPicPr>
          <p:cNvPr id="4" name="Picture 3" descr="gddk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4" r="30225"/>
          <a:stretch/>
        </p:blipFill>
        <p:spPr>
          <a:xfrm>
            <a:off x="4567387" y="2373054"/>
            <a:ext cx="4538134" cy="4330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596" y="2289922"/>
            <a:ext cx="189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Early varieties</a:t>
            </a:r>
            <a:endParaRPr lang="en-US" sz="24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9086" y="2288283"/>
            <a:ext cx="1798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Late varieties</a:t>
            </a:r>
            <a:endParaRPr lang="en-US" sz="24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7619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7423" y="234452"/>
            <a:ext cx="4796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latin typeface="Arial Narrow"/>
                <a:cs typeface="Arial Narrow"/>
              </a:rPr>
              <a:t>Use of LRF and </a:t>
            </a:r>
            <a:r>
              <a:rPr lang="en-US" sz="2400" u="sng" dirty="0" err="1" smtClean="0">
                <a:latin typeface="Arial Narrow"/>
                <a:cs typeface="Arial Narrow"/>
              </a:rPr>
              <a:t>CropSyst</a:t>
            </a:r>
            <a:endParaRPr lang="en-US" sz="2400" u="sng" dirty="0" smtClean="0">
              <a:latin typeface="Arial Narrow"/>
              <a:cs typeface="Arial Narrow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Narrow"/>
                <a:cs typeface="Arial Narrow"/>
              </a:rPr>
              <a:t>Corn; Year 2012; Leading month: April 2012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Narrow"/>
                <a:cs typeface="Arial Narrow"/>
              </a:rPr>
              <a:t>11 ensemble members</a:t>
            </a:r>
            <a:endParaRPr lang="en-US" sz="2400" u="sng" dirty="0" smtClean="0">
              <a:latin typeface="Arial Narrow"/>
              <a:cs typeface="Arial Narrow"/>
            </a:endParaRPr>
          </a:p>
          <a:p>
            <a:r>
              <a:rPr lang="en-US" sz="1600" dirty="0" smtClean="0">
                <a:latin typeface="Arial Narrow"/>
                <a:cs typeface="Arial Narrow"/>
              </a:rPr>
              <a:t>Observations: </a:t>
            </a:r>
            <a:r>
              <a:rPr lang="en-US" sz="1600" dirty="0" err="1" smtClean="0">
                <a:latin typeface="Arial Narrow"/>
                <a:cs typeface="Arial Narrow"/>
              </a:rPr>
              <a:t>Smederevska</a:t>
            </a:r>
            <a:r>
              <a:rPr lang="en-US" sz="1600" dirty="0" smtClean="0"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latin typeface="Arial Narrow"/>
                <a:cs typeface="Arial Narrow"/>
              </a:rPr>
              <a:t>Palanka</a:t>
            </a:r>
            <a:r>
              <a:rPr lang="en-US" sz="1600" dirty="0" smtClean="0">
                <a:latin typeface="Arial Narrow"/>
                <a:cs typeface="Arial Narrow"/>
              </a:rPr>
              <a:t>, </a:t>
            </a:r>
            <a:r>
              <a:rPr lang="en-US" sz="1600" dirty="0" err="1" smtClean="0">
                <a:latin typeface="Arial Narrow"/>
                <a:cs typeface="Arial Narrow"/>
              </a:rPr>
              <a:t>Sumadija</a:t>
            </a:r>
            <a:r>
              <a:rPr lang="en-US" sz="1600" dirty="0" smtClean="0">
                <a:latin typeface="Arial Narrow"/>
                <a:cs typeface="Arial Narrow"/>
              </a:rPr>
              <a:t>, Serbia, 2012</a:t>
            </a:r>
          </a:p>
        </p:txBody>
      </p:sp>
      <p:pic>
        <p:nvPicPr>
          <p:cNvPr id="8" name="Picture 7" descr="fenofaz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64" y="2251522"/>
            <a:ext cx="5061327" cy="43875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606" y="2251522"/>
            <a:ext cx="35833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Simulated phenology stages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Using observations and LRF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Results mainly within 10-20days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Problems:</a:t>
            </a:r>
          </a:p>
          <a:p>
            <a:r>
              <a:rPr lang="en-US" dirty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    use of precipitation data</a:t>
            </a:r>
          </a:p>
          <a:p>
            <a:r>
              <a:rPr lang="en-US" dirty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    crop model simulation of soil wetness</a:t>
            </a:r>
          </a:p>
          <a:p>
            <a:r>
              <a:rPr lang="en-US" dirty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    other uncertainties in crop model </a:t>
            </a:r>
          </a:p>
          <a:p>
            <a:r>
              <a:rPr lang="en-US" dirty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    parameters …. 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4544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778</Words>
  <Application>Microsoft Macintosh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</dc:creator>
  <cp:lastModifiedBy>ana</cp:lastModifiedBy>
  <cp:revision>25</cp:revision>
  <dcterms:created xsi:type="dcterms:W3CDTF">2013-11-15T00:18:21Z</dcterms:created>
  <dcterms:modified xsi:type="dcterms:W3CDTF">2013-11-15T07:04:44Z</dcterms:modified>
</cp:coreProperties>
</file>