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Default Extension="bin" ContentType="application/vnd.openxmlformats-officedocument.presentationml.printerSettings"/>
  <Override PartName="/ppt/notesSlides/notesSlide30.xml" ContentType="application/vnd.openxmlformats-officedocument.presentationml.notesSlide+xml"/>
  <Override PartName="/ppt/notesSlides/notesSlide13.xml" ContentType="application/vnd.openxmlformats-officedocument.presentationml.notesSlide+xml"/>
  <Default Extension="wmf" ContentType="image/x-wmf"/>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notesSlides/notesSlide34.xml" ContentType="application/vnd.openxmlformats-officedocument.presentationml.notesSlide+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Default Extension="gif" ContentType="image/gif"/>
  <Override PartName="/ppt/notesSlides/notesSlide8.xml" ContentType="application/vnd.openxmlformats-officedocument.presentationml.notesSlide+xml"/>
  <Override PartName="/ppt/embeddings/oleObject2.bin" ContentType="application/vnd.openxmlformats-officedocument.oleObject"/>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notesSlides/notesSlide35.xml" ContentType="application/vnd.openxmlformats-officedocument.presentationml.notesSlide+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Default Extension="vml" ContentType="application/vnd.openxmlformats-officedocument.vmlDrawing"/>
  <Override PartName="/ppt/slides/slide12.xml" ContentType="application/vnd.openxmlformats-officedocument.presentationml.slide+xml"/>
  <Override PartName="/ppt/slides/slide8.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Layouts/slideLayout6.xml" ContentType="application/vnd.openxmlformats-officedocument.presentationml.slideLayout+xml"/>
  <Override PartName="/ppt/slides/slide31.xml" ContentType="application/vnd.openxmlformats-officedocument.presentationml.slide+xml"/>
  <Override PartName="/ppt/notesSlides/notesSlide9.xml" ContentType="application/vnd.openxmlformats-officedocument.presentationml.notesSlide+xml"/>
  <Override PartName="/ppt/embeddings/oleObject3.bin" ContentType="application/vnd.openxmlformats-officedocument.oleObject"/>
  <Default Extension="emf" ContentType="image/x-emf"/>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s/slide59.xml" ContentType="application/vnd.openxmlformats-officedocument.presentationml.slide+xml"/>
  <Override PartName="/ppt/notesSlides/notesSlide21.xml" ContentType="application/vnd.openxmlformats-officedocument.presentationml.notes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embeddings/oleObject1.bin" ContentType="application/vnd.openxmlformats-officedocument.oleObject"/>
  <Default Extension="pdf" ContentType="application/pdf"/>
  <Override PartName="/ppt/slideLayouts/slideLayout13.xml" ContentType="application/vnd.openxmlformats-officedocument.presentationml.slideLayout+xml"/>
  <Default Extension="png" ContentType="image/png"/>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62"/>
  </p:notesMasterIdLst>
  <p:sldIdLst>
    <p:sldId id="267" r:id="rId2"/>
    <p:sldId id="341" r:id="rId3"/>
    <p:sldId id="263" r:id="rId4"/>
    <p:sldId id="260" r:id="rId5"/>
    <p:sldId id="268" r:id="rId6"/>
    <p:sldId id="269" r:id="rId7"/>
    <p:sldId id="354" r:id="rId8"/>
    <p:sldId id="270" r:id="rId9"/>
    <p:sldId id="271" r:id="rId10"/>
    <p:sldId id="273" r:id="rId11"/>
    <p:sldId id="279" r:id="rId12"/>
    <p:sldId id="272" r:id="rId13"/>
    <p:sldId id="274" r:id="rId14"/>
    <p:sldId id="275" r:id="rId15"/>
    <p:sldId id="276" r:id="rId16"/>
    <p:sldId id="277" r:id="rId17"/>
    <p:sldId id="278" r:id="rId18"/>
    <p:sldId id="360" r:id="rId19"/>
    <p:sldId id="345" r:id="rId20"/>
    <p:sldId id="264" r:id="rId21"/>
    <p:sldId id="346" r:id="rId22"/>
    <p:sldId id="342" r:id="rId23"/>
    <p:sldId id="343" r:id="rId24"/>
    <p:sldId id="344" r:id="rId25"/>
    <p:sldId id="349" r:id="rId26"/>
    <p:sldId id="353" r:id="rId27"/>
    <p:sldId id="282" r:id="rId28"/>
    <p:sldId id="283" r:id="rId29"/>
    <p:sldId id="284" r:id="rId30"/>
    <p:sldId id="285" r:id="rId31"/>
    <p:sldId id="286" r:id="rId32"/>
    <p:sldId id="287" r:id="rId33"/>
    <p:sldId id="288" r:id="rId34"/>
    <p:sldId id="289" r:id="rId35"/>
    <p:sldId id="355" r:id="rId36"/>
    <p:sldId id="312" r:id="rId37"/>
    <p:sldId id="313" r:id="rId38"/>
    <p:sldId id="314" r:id="rId39"/>
    <p:sldId id="315" r:id="rId40"/>
    <p:sldId id="316" r:id="rId41"/>
    <p:sldId id="317" r:id="rId42"/>
    <p:sldId id="319" r:id="rId43"/>
    <p:sldId id="320" r:id="rId44"/>
    <p:sldId id="321" r:id="rId45"/>
    <p:sldId id="326" r:id="rId46"/>
    <p:sldId id="327" r:id="rId47"/>
    <p:sldId id="328" r:id="rId48"/>
    <p:sldId id="330" r:id="rId49"/>
    <p:sldId id="331" r:id="rId50"/>
    <p:sldId id="332" r:id="rId51"/>
    <p:sldId id="333" r:id="rId52"/>
    <p:sldId id="334" r:id="rId53"/>
    <p:sldId id="335" r:id="rId54"/>
    <p:sldId id="336" r:id="rId55"/>
    <p:sldId id="337" r:id="rId56"/>
    <p:sldId id="338" r:id="rId57"/>
    <p:sldId id="339" r:id="rId58"/>
    <p:sldId id="340" r:id="rId59"/>
    <p:sldId id="361" r:id="rId60"/>
    <p:sldId id="362" r:id="rId61"/>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90" d="100"/>
          <a:sy n="90" d="100"/>
        </p:scale>
        <p:origin x="-768"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3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1424A4-2185-6E48-ADA7-1EDD2B9A5B10}" type="datetimeFigureOut">
              <a:rPr lang="it-IT" smtClean="0"/>
              <a:t>14-11-2013</a:t>
            </a:fld>
            <a:endParaRPr lang="en-GB"/>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55E3E9-4582-B749-B8AC-F8A653CD3BCE}" type="slidenum">
              <a:rPr lang="en-GB" smtClean="0"/>
              <a:t>‹n.›</a:t>
            </a:fld>
            <a:endParaRPr lang="en-GB"/>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4158B773-6EEE-5345-895F-3B7A5F47F3DC}" type="slidenum">
              <a:rPr lang="it-IT">
                <a:latin typeface="Times New Roman" pitchFamily="-107" charset="0"/>
                <a:ea typeface="ＭＳ Ｐゴシック" pitchFamily="-107" charset="-128"/>
                <a:cs typeface="ＭＳ Ｐゴシック" pitchFamily="-107" charset="-128"/>
              </a:rPr>
              <a:pPr/>
              <a:t>1</a:t>
            </a:fld>
            <a:endParaRPr lang="it-IT">
              <a:latin typeface="Times New Roman" pitchFamily="-107" charset="0"/>
              <a:ea typeface="ＭＳ Ｐゴシック" pitchFamily="-107" charset="-128"/>
              <a:cs typeface="ＭＳ Ｐゴシック" pitchFamily="-107" charset="-128"/>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latin typeface="Times New Roman" pitchFamily="-107" charset="0"/>
              <a:ea typeface="ＭＳ Ｐゴシック" pitchFamily="-107" charset="-128"/>
              <a:cs typeface="ＭＳ Ｐゴシック" pitchFamily="-107"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154D01A6-A225-E044-B1F7-642F215E0179}" type="slidenum">
              <a:rPr lang="it-IT">
                <a:latin typeface="Times New Roman" pitchFamily="-107" charset="0"/>
                <a:ea typeface="ＭＳ Ｐゴシック" pitchFamily="-107" charset="-128"/>
                <a:cs typeface="ＭＳ Ｐゴシック" pitchFamily="-107" charset="-128"/>
              </a:rPr>
              <a:pPr/>
              <a:t>14</a:t>
            </a:fld>
            <a:endParaRPr lang="it-IT">
              <a:latin typeface="Times New Roman" pitchFamily="-107" charset="0"/>
              <a:ea typeface="ＭＳ Ｐゴシック" pitchFamily="-107" charset="-128"/>
              <a:cs typeface="ＭＳ Ｐゴシック" pitchFamily="-107" charset="-128"/>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GB">
              <a:latin typeface="Times New Roman" pitchFamily="-107" charset="0"/>
              <a:ea typeface="ＭＳ Ｐゴシック" pitchFamily="-107" charset="-128"/>
              <a:cs typeface="ＭＳ Ｐゴシック" pitchFamily="-107"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88ADADE6-DEFC-3A42-A4F0-C3550DBFE372}" type="slidenum">
              <a:rPr lang="it-IT">
                <a:latin typeface="Times New Roman" pitchFamily="-107" charset="0"/>
                <a:ea typeface="ＭＳ Ｐゴシック" pitchFamily="-107" charset="-128"/>
                <a:cs typeface="ＭＳ Ｐゴシック" pitchFamily="-107" charset="-128"/>
              </a:rPr>
              <a:pPr/>
              <a:t>15</a:t>
            </a:fld>
            <a:endParaRPr lang="it-IT">
              <a:latin typeface="Times New Roman" pitchFamily="-107" charset="0"/>
              <a:ea typeface="ＭＳ Ｐゴシック" pitchFamily="-107" charset="-128"/>
              <a:cs typeface="ＭＳ Ｐゴシック" pitchFamily="-107" charset="-128"/>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GB">
              <a:latin typeface="Times New Roman" pitchFamily="-107" charset="0"/>
              <a:ea typeface="ＭＳ Ｐゴシック" pitchFamily="-107" charset="-128"/>
              <a:cs typeface="ＭＳ Ｐゴシック" pitchFamily="-107"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3CBC714-8FB7-B040-A418-E433EB3A7F49}" type="slidenum">
              <a:rPr lang="it-IT">
                <a:latin typeface="Times New Roman" pitchFamily="-107" charset="0"/>
                <a:ea typeface="ＭＳ Ｐゴシック" pitchFamily="-107" charset="-128"/>
                <a:cs typeface="ＭＳ Ｐゴシック" pitchFamily="-107" charset="-128"/>
              </a:rPr>
              <a:pPr/>
              <a:t>34</a:t>
            </a:fld>
            <a:endParaRPr lang="it-IT">
              <a:latin typeface="Times New Roman" pitchFamily="-107" charset="0"/>
              <a:ea typeface="ＭＳ Ｐゴシック" pitchFamily="-107" charset="-128"/>
              <a:cs typeface="ＭＳ Ｐゴシック" pitchFamily="-107"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GB">
              <a:latin typeface="Times New Roman" pitchFamily="-107" charset="0"/>
              <a:ea typeface="ＭＳ Ｐゴシック" pitchFamily="-107" charset="-128"/>
              <a:cs typeface="ＭＳ Ｐゴシック" pitchFamily="-107"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E797C4-E15B-E549-A6EC-9C8ABD080E87}" type="slidenum">
              <a:rPr lang="en-GB"/>
              <a:pPr/>
              <a:t>36</a:t>
            </a:fld>
            <a:endParaRPr lang="en-GB"/>
          </a:p>
        </p:txBody>
      </p:sp>
      <p:sp>
        <p:nvSpPr>
          <p:cNvPr id="56322" name="Rectangle 2"/>
          <p:cNvSpPr>
            <a:spLocks noRo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C8D0DE-4663-1A44-A9FB-2F48816A2282}" type="slidenum">
              <a:rPr lang="en-GB"/>
              <a:pPr/>
              <a:t>37</a:t>
            </a:fld>
            <a:endParaRPr lang="en-GB"/>
          </a:p>
        </p:txBody>
      </p:sp>
      <p:sp>
        <p:nvSpPr>
          <p:cNvPr id="9218" name="Rectangle 2"/>
          <p:cNvSpPr>
            <a:spLocks noRo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1375AC-0CC8-DD4C-9620-B143AB1C4343}" type="slidenum">
              <a:rPr lang="en-GB"/>
              <a:pPr/>
              <a:t>38</a:t>
            </a:fld>
            <a:endParaRPr lang="en-GB"/>
          </a:p>
        </p:txBody>
      </p:sp>
      <p:sp>
        <p:nvSpPr>
          <p:cNvPr id="112642" name="Rectangle 2"/>
          <p:cNvSpPr>
            <a:spLocks noRo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059BA6-B0F5-B247-8268-C097FBA389C5}" type="slidenum">
              <a:rPr lang="en-GB"/>
              <a:pPr/>
              <a:t>39</a:t>
            </a:fld>
            <a:endParaRPr lang="en-GB"/>
          </a:p>
        </p:txBody>
      </p:sp>
      <p:sp>
        <p:nvSpPr>
          <p:cNvPr id="58370" name="Rectangle 2"/>
          <p:cNvSpPr>
            <a:spLocks noRo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641647-DCF4-534F-9F0F-C9BA46DFA5DE}" type="slidenum">
              <a:rPr lang="en-GB"/>
              <a:pPr/>
              <a:t>40</a:t>
            </a:fld>
            <a:endParaRPr lang="en-GB"/>
          </a:p>
        </p:txBody>
      </p:sp>
      <p:sp>
        <p:nvSpPr>
          <p:cNvPr id="24578" name="Rectangle 2"/>
          <p:cNvSpPr>
            <a:spLocks noRo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47CE64-75EE-5446-BA00-473D7CD80619}" type="slidenum">
              <a:rPr lang="en-GB"/>
              <a:pPr/>
              <a:t>41</a:t>
            </a:fld>
            <a:endParaRPr lang="en-GB"/>
          </a:p>
        </p:txBody>
      </p:sp>
      <p:sp>
        <p:nvSpPr>
          <p:cNvPr id="12290" name="Rectangle 2"/>
          <p:cNvSpPr>
            <a:spLocks noRo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2AD204-15D6-5A4C-9D73-36C1CBBD96F6}" type="slidenum">
              <a:rPr lang="en-GB"/>
              <a:pPr/>
              <a:t>42</a:t>
            </a:fld>
            <a:endParaRPr lang="en-GB"/>
          </a:p>
        </p:txBody>
      </p:sp>
      <p:sp>
        <p:nvSpPr>
          <p:cNvPr id="73730" name="Rectangle 2"/>
          <p:cNvSpPr>
            <a:spLocks noRo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CA3821E0-F9E5-D649-9D5E-709CD1117FA7}" type="slidenum">
              <a:rPr lang="it-IT">
                <a:latin typeface="Times New Roman" pitchFamily="-107" charset="0"/>
                <a:ea typeface="ＭＳ Ｐゴシック" pitchFamily="-107" charset="-128"/>
                <a:cs typeface="ＭＳ Ｐゴシック" pitchFamily="-107" charset="-128"/>
              </a:rPr>
              <a:pPr/>
              <a:t>5</a:t>
            </a:fld>
            <a:endParaRPr lang="it-IT">
              <a:latin typeface="Times New Roman" pitchFamily="-107" charset="0"/>
              <a:ea typeface="ＭＳ Ｐゴシック" pitchFamily="-107" charset="-128"/>
              <a:cs typeface="ＭＳ Ｐゴシック" pitchFamily="-107" charset="-128"/>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GB">
              <a:latin typeface="Times New Roman" pitchFamily="-107" charset="0"/>
              <a:ea typeface="ＭＳ Ｐゴシック" pitchFamily="-107" charset="-128"/>
              <a:cs typeface="ＭＳ Ｐゴシック" pitchFamily="-107"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3F1412-956C-B845-83C7-CB142F7D1F80}" type="slidenum">
              <a:rPr lang="en-GB"/>
              <a:pPr/>
              <a:t>43</a:t>
            </a:fld>
            <a:endParaRPr lang="en-GB"/>
          </a:p>
        </p:txBody>
      </p:sp>
      <p:sp>
        <p:nvSpPr>
          <p:cNvPr id="75778" name="Rectangle 2"/>
          <p:cNvSpPr>
            <a:spLocks noRo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A3D463-D37F-8249-B07C-693C941CB329}" type="slidenum">
              <a:rPr lang="en-GB"/>
              <a:pPr/>
              <a:t>44</a:t>
            </a:fld>
            <a:endParaRPr lang="en-GB"/>
          </a:p>
        </p:txBody>
      </p:sp>
      <p:sp>
        <p:nvSpPr>
          <p:cNvPr id="26626" name="Rectangle 2"/>
          <p:cNvSpPr>
            <a:spLocks noRo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A053C2-D91E-A848-ACFF-7BAED80477C0}" type="slidenum">
              <a:rPr lang="en-GB"/>
              <a:pPr/>
              <a:t>45</a:t>
            </a:fld>
            <a:endParaRPr lang="en-GB"/>
          </a:p>
        </p:txBody>
      </p:sp>
      <p:sp>
        <p:nvSpPr>
          <p:cNvPr id="28674" name="Rectangle 2"/>
          <p:cNvSpPr>
            <a:spLocks noRo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9657D2-1747-BC4D-9BEF-3D0ABADBA680}" type="slidenum">
              <a:rPr lang="en-GB"/>
              <a:pPr/>
              <a:t>46</a:t>
            </a:fld>
            <a:endParaRPr lang="en-GB"/>
          </a:p>
        </p:txBody>
      </p:sp>
      <p:sp>
        <p:nvSpPr>
          <p:cNvPr id="84994" name="Rectangle 2"/>
          <p:cNvSpPr>
            <a:spLocks noRo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D78CF0-2109-6B47-A679-0D4A0650C683}" type="slidenum">
              <a:rPr lang="en-GB"/>
              <a:pPr/>
              <a:t>47</a:t>
            </a:fld>
            <a:endParaRPr lang="en-GB"/>
          </a:p>
        </p:txBody>
      </p:sp>
      <p:sp>
        <p:nvSpPr>
          <p:cNvPr id="87042" name="Rectangle 2"/>
          <p:cNvSpPr>
            <a:spLocks noRo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DD3E62-8E4D-114B-9B19-D2457E783495}" type="slidenum">
              <a:rPr lang="en-GB"/>
              <a:pPr/>
              <a:t>48</a:t>
            </a:fld>
            <a:endParaRPr lang="en-GB"/>
          </a:p>
        </p:txBody>
      </p:sp>
      <p:sp>
        <p:nvSpPr>
          <p:cNvPr id="30722" name="Rectangle 2"/>
          <p:cNvSpPr>
            <a:spLocks noRo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4628F7-0ACC-2548-9500-DBA2D1D6F7BF}" type="slidenum">
              <a:rPr lang="en-GB"/>
              <a:pPr/>
              <a:t>49</a:t>
            </a:fld>
            <a:endParaRPr lang="en-GB"/>
          </a:p>
        </p:txBody>
      </p:sp>
      <p:sp>
        <p:nvSpPr>
          <p:cNvPr id="96258" name="Rectangle 2"/>
          <p:cNvSpPr>
            <a:spLocks noRo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ADD67D-D21F-7E41-BD14-217D9DDF61FB}" type="slidenum">
              <a:rPr lang="en-GB"/>
              <a:pPr/>
              <a:t>50</a:t>
            </a:fld>
            <a:endParaRPr lang="en-GB"/>
          </a:p>
        </p:txBody>
      </p:sp>
      <p:sp>
        <p:nvSpPr>
          <p:cNvPr id="92162" name="Rectangle 2"/>
          <p:cNvSpPr>
            <a:spLocks noRo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27C544-0FD7-AB45-A282-2C87D67C6FB7}" type="slidenum">
              <a:rPr lang="en-GB"/>
              <a:pPr/>
              <a:t>51</a:t>
            </a:fld>
            <a:endParaRPr lang="en-GB"/>
          </a:p>
        </p:txBody>
      </p:sp>
      <p:sp>
        <p:nvSpPr>
          <p:cNvPr id="110594" name="Rectangle 2"/>
          <p:cNvSpPr>
            <a:spLocks noRo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697E32-ED58-E845-8EB7-C6F73A38ADF1}" type="slidenum">
              <a:rPr lang="en-GB"/>
              <a:pPr/>
              <a:t>52</a:t>
            </a:fld>
            <a:endParaRPr lang="en-GB"/>
          </a:p>
        </p:txBody>
      </p:sp>
      <p:sp>
        <p:nvSpPr>
          <p:cNvPr id="98306" name="Rectangle 2"/>
          <p:cNvSpPr>
            <a:spLocks noRo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44C934BB-E572-A043-A423-30374898C623}" type="slidenum">
              <a:rPr lang="it-IT">
                <a:latin typeface="Times New Roman" pitchFamily="-107" charset="0"/>
                <a:ea typeface="ＭＳ Ｐゴシック" pitchFamily="-107" charset="-128"/>
                <a:cs typeface="ＭＳ Ｐゴシック" pitchFamily="-107" charset="-128"/>
              </a:rPr>
              <a:pPr/>
              <a:t>6</a:t>
            </a:fld>
            <a:endParaRPr lang="it-IT">
              <a:latin typeface="Times New Roman" pitchFamily="-107" charset="0"/>
              <a:ea typeface="ＭＳ Ｐゴシック" pitchFamily="-107" charset="-128"/>
              <a:cs typeface="ＭＳ Ｐゴシック" pitchFamily="-107"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GB">
              <a:latin typeface="Times New Roman" pitchFamily="-107" charset="0"/>
              <a:ea typeface="ＭＳ Ｐゴシック" pitchFamily="-107" charset="-128"/>
              <a:cs typeface="ＭＳ Ｐゴシック" pitchFamily="-107"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EA2241-94B6-D543-8274-79F6DF58B115}" type="slidenum">
              <a:rPr lang="en-GB"/>
              <a:pPr/>
              <a:t>53</a:t>
            </a:fld>
            <a:endParaRPr lang="en-GB"/>
          </a:p>
        </p:txBody>
      </p:sp>
      <p:sp>
        <p:nvSpPr>
          <p:cNvPr id="107522" name="Rectangle 2"/>
          <p:cNvSpPr>
            <a:spLocks noRo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D3132E-3CE3-714E-A554-4B7201660334}" type="slidenum">
              <a:rPr lang="en-GB"/>
              <a:pPr/>
              <a:t>54</a:t>
            </a:fld>
            <a:endParaRPr lang="en-GB"/>
          </a:p>
        </p:txBody>
      </p:sp>
      <p:sp>
        <p:nvSpPr>
          <p:cNvPr id="114690" name="Rectangle 2"/>
          <p:cNvSpPr>
            <a:spLocks noRo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642BC9-8DB7-D641-9F32-521E59A24F17}" type="slidenum">
              <a:rPr lang="en-GB"/>
              <a:pPr/>
              <a:t>55</a:t>
            </a:fld>
            <a:endParaRPr lang="en-GB"/>
          </a:p>
        </p:txBody>
      </p:sp>
      <p:sp>
        <p:nvSpPr>
          <p:cNvPr id="117762" name="Rectangle 2"/>
          <p:cNvSpPr>
            <a:spLocks noRo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3965C6-AC08-D74A-A52D-60593F777114}" type="slidenum">
              <a:rPr lang="en-GB"/>
              <a:pPr/>
              <a:t>56</a:t>
            </a:fld>
            <a:endParaRPr lang="en-GB"/>
          </a:p>
        </p:txBody>
      </p:sp>
      <p:sp>
        <p:nvSpPr>
          <p:cNvPr id="94210" name="Rectangle 2"/>
          <p:cNvSpPr>
            <a:spLocks noRo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CBB322-4C90-604B-8F47-644831507A00}" type="slidenum">
              <a:rPr lang="en-GB"/>
              <a:pPr/>
              <a:t>57</a:t>
            </a:fld>
            <a:endParaRPr lang="en-GB"/>
          </a:p>
        </p:txBody>
      </p:sp>
      <p:sp>
        <p:nvSpPr>
          <p:cNvPr id="119810" name="Rectangle 2"/>
          <p:cNvSpPr>
            <a:spLocks noRo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E17579-9D26-7241-B321-982F60E62138}" type="slidenum">
              <a:rPr lang="en-GB"/>
              <a:pPr/>
              <a:t>58</a:t>
            </a:fld>
            <a:endParaRPr lang="en-GB"/>
          </a:p>
        </p:txBody>
      </p:sp>
      <p:sp>
        <p:nvSpPr>
          <p:cNvPr id="62466" name="Rectangle 2"/>
          <p:cNvSpPr>
            <a:spLocks noRo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44C934BB-E572-A043-A423-30374898C623}" type="slidenum">
              <a:rPr lang="it-IT">
                <a:latin typeface="Times New Roman" pitchFamily="-107" charset="0"/>
                <a:ea typeface="ＭＳ Ｐゴシック" pitchFamily="-107" charset="-128"/>
                <a:cs typeface="ＭＳ Ｐゴシック" pitchFamily="-107" charset="-128"/>
              </a:rPr>
              <a:pPr/>
              <a:t>7</a:t>
            </a:fld>
            <a:endParaRPr lang="it-IT">
              <a:latin typeface="Times New Roman" pitchFamily="-107" charset="0"/>
              <a:ea typeface="ＭＳ Ｐゴシック" pitchFamily="-107" charset="-128"/>
              <a:cs typeface="ＭＳ Ｐゴシック" pitchFamily="-107"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GB">
              <a:latin typeface="Times New Roman" pitchFamily="-107" charset="0"/>
              <a:ea typeface="ＭＳ Ｐゴシック" pitchFamily="-107" charset="-128"/>
              <a:cs typeface="ＭＳ Ｐゴシック" pitchFamily="-107"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6C40451A-B7A6-7C4E-B16E-A057A28C6887}" type="slidenum">
              <a:rPr lang="it-IT">
                <a:latin typeface="Times New Roman" pitchFamily="-107" charset="0"/>
                <a:ea typeface="ＭＳ Ｐゴシック" pitchFamily="-107" charset="-128"/>
                <a:cs typeface="ＭＳ Ｐゴシック" pitchFamily="-107" charset="-128"/>
              </a:rPr>
              <a:pPr/>
              <a:t>8</a:t>
            </a:fld>
            <a:endParaRPr lang="it-IT">
              <a:latin typeface="Times New Roman" pitchFamily="-107" charset="0"/>
              <a:ea typeface="ＭＳ Ｐゴシック" pitchFamily="-107" charset="-128"/>
              <a:cs typeface="ＭＳ Ｐゴシック" pitchFamily="-107" charset="-128"/>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GB">
              <a:latin typeface="Times New Roman" pitchFamily="-107" charset="0"/>
              <a:ea typeface="ＭＳ Ｐゴシック" pitchFamily="-107" charset="-128"/>
              <a:cs typeface="ＭＳ Ｐゴシック" pitchFamily="-107"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B810C60B-C176-AD47-B867-B5058E3C568D}" type="slidenum">
              <a:rPr lang="it-IT">
                <a:latin typeface="Times New Roman" pitchFamily="-107" charset="0"/>
                <a:ea typeface="ＭＳ Ｐゴシック" pitchFamily="-107" charset="-128"/>
                <a:cs typeface="ＭＳ Ｐゴシック" pitchFamily="-107" charset="-128"/>
              </a:rPr>
              <a:pPr/>
              <a:t>9</a:t>
            </a:fld>
            <a:endParaRPr lang="it-IT">
              <a:latin typeface="Times New Roman" pitchFamily="-107" charset="0"/>
              <a:ea typeface="ＭＳ Ｐゴシック" pitchFamily="-107" charset="-128"/>
              <a:cs typeface="ＭＳ Ｐゴシック" pitchFamily="-107" charset="-128"/>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GB">
              <a:latin typeface="Times New Roman" pitchFamily="-107" charset="0"/>
              <a:ea typeface="ＭＳ Ｐゴシック" pitchFamily="-107" charset="-128"/>
              <a:cs typeface="ＭＳ Ｐゴシック" pitchFamily="-107"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B9B15CC6-9628-4543-9C55-6832B2F709A2}" type="slidenum">
              <a:rPr lang="it-IT">
                <a:latin typeface="Times New Roman" pitchFamily="-107" charset="0"/>
                <a:ea typeface="ＭＳ Ｐゴシック" pitchFamily="-107" charset="-128"/>
                <a:cs typeface="ＭＳ Ｐゴシック" pitchFamily="-107" charset="-128"/>
              </a:rPr>
              <a:pPr/>
              <a:t>10</a:t>
            </a:fld>
            <a:endParaRPr lang="it-IT">
              <a:latin typeface="Times New Roman" pitchFamily="-107" charset="0"/>
              <a:ea typeface="ＭＳ Ｐゴシック" pitchFamily="-107" charset="-128"/>
              <a:cs typeface="ＭＳ Ｐゴシック" pitchFamily="-107" charset="-128"/>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GB">
              <a:latin typeface="Times New Roman" pitchFamily="-107" charset="0"/>
              <a:ea typeface="ＭＳ Ｐゴシック" pitchFamily="-107" charset="-128"/>
              <a:cs typeface="ＭＳ Ｐゴシック" pitchFamily="-107"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BFA99DD-8346-8748-8791-01C6FB1A1FE2}" type="slidenum">
              <a:rPr lang="it-IT">
                <a:latin typeface="Times New Roman" pitchFamily="-107" charset="0"/>
                <a:ea typeface="ＭＳ Ｐゴシック" pitchFamily="-107" charset="-128"/>
                <a:cs typeface="ＭＳ Ｐゴシック" pitchFamily="-107" charset="-128"/>
              </a:rPr>
              <a:pPr/>
              <a:t>12</a:t>
            </a:fld>
            <a:endParaRPr lang="it-IT">
              <a:latin typeface="Times New Roman" pitchFamily="-107" charset="0"/>
              <a:ea typeface="ＭＳ Ｐゴシック" pitchFamily="-107" charset="-128"/>
              <a:cs typeface="ＭＳ Ｐゴシック" pitchFamily="-107" charset="-128"/>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GB">
              <a:latin typeface="Times New Roman" pitchFamily="-107" charset="0"/>
              <a:ea typeface="ＭＳ Ｐゴシック" pitchFamily="-107" charset="-128"/>
              <a:cs typeface="ＭＳ Ｐゴシック" pitchFamily="-107"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416C5ED0-DD5D-3B43-9522-C9A2E983D5CF}" type="slidenum">
              <a:rPr lang="it-IT">
                <a:latin typeface="Times New Roman" pitchFamily="-107" charset="0"/>
                <a:ea typeface="ＭＳ Ｐゴシック" pitchFamily="-107" charset="-128"/>
                <a:cs typeface="ＭＳ Ｐゴシック" pitchFamily="-107" charset="-128"/>
              </a:rPr>
              <a:pPr/>
              <a:t>13</a:t>
            </a:fld>
            <a:endParaRPr lang="it-IT">
              <a:latin typeface="Times New Roman" pitchFamily="-107" charset="0"/>
              <a:ea typeface="ＭＳ Ｐゴシック" pitchFamily="-107" charset="-128"/>
              <a:cs typeface="ＭＳ Ｐゴシック" pitchFamily="-107" charset="-128"/>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GB">
              <a:latin typeface="Times New Roman" pitchFamily="-107" charset="0"/>
              <a:ea typeface="ＭＳ Ｐゴシック" pitchFamily="-107" charset="-128"/>
              <a:cs typeface="ＭＳ Ｐゴシック" pitchFamily="-107"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en-GB"/>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GB"/>
          </a:p>
        </p:txBody>
      </p:sp>
      <p:sp>
        <p:nvSpPr>
          <p:cNvPr id="4" name="Segnaposto data 3"/>
          <p:cNvSpPr>
            <a:spLocks noGrp="1"/>
          </p:cNvSpPr>
          <p:nvPr>
            <p:ph type="dt" sz="half" idx="10"/>
          </p:nvPr>
        </p:nvSpPr>
        <p:spPr/>
        <p:txBody>
          <a:bodyPr/>
          <a:lstStyle/>
          <a:p>
            <a:fld id="{35928965-F65F-F44E-B434-F06C157B2B9D}" type="datetimeFigureOut">
              <a:rPr lang="it-IT" smtClean="0"/>
              <a:pPr/>
              <a:t>14-11-2013</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FD420AC9-A520-1545-A29F-339EB8CAC4CC}" type="slidenum">
              <a:rPr lang="en-GB" smtClean="0"/>
              <a:pPr/>
              <a:t>‹n.›</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35928965-F65F-F44E-B434-F06C157B2B9D}" type="datetimeFigureOut">
              <a:rPr lang="it-IT" smtClean="0"/>
              <a:pPr/>
              <a:t>14-11-2013</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FD420AC9-A520-1545-A29F-339EB8CAC4CC}" type="slidenum">
              <a:rPr lang="en-GB" smtClean="0"/>
              <a:pPr/>
              <a:t>‹n.›</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en-GB"/>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35928965-F65F-F44E-B434-F06C157B2B9D}" type="datetimeFigureOut">
              <a:rPr lang="it-IT" smtClean="0"/>
              <a:pPr/>
              <a:t>14-11-2013</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FD420AC9-A520-1545-A29F-339EB8CAC4CC}" type="slidenum">
              <a:rPr lang="en-GB" smtClean="0"/>
              <a:pPr/>
              <a:t>‹n.›</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stile</a:t>
            </a:r>
            <a:endParaRPr lang="it-IT"/>
          </a:p>
        </p:txBody>
      </p:sp>
      <p:sp>
        <p:nvSpPr>
          <p:cNvPr id="3" name="Segnaposto tabella 2"/>
          <p:cNvSpPr>
            <a:spLocks noGrp="1"/>
          </p:cNvSpPr>
          <p:nvPr>
            <p:ph type="tbl" idx="1"/>
          </p:nvPr>
        </p:nvSpPr>
        <p:spPr>
          <a:xfrm>
            <a:off x="685800" y="1981200"/>
            <a:ext cx="7772400" cy="4114800"/>
          </a:xfrm>
        </p:spPr>
        <p:txBody>
          <a:bodyPr/>
          <a:lstStyle/>
          <a:p>
            <a:pPr lvl="0"/>
            <a:endParaRPr lang="it-IT" noProof="0" smtClean="0"/>
          </a:p>
        </p:txBody>
      </p:sp>
      <p:sp>
        <p:nvSpPr>
          <p:cNvPr id="4" name="Rectangle 13"/>
          <p:cNvSpPr>
            <a:spLocks noGrp="1" noChangeArrowheads="1"/>
          </p:cNvSpPr>
          <p:nvPr>
            <p:ph type="ftr" sz="quarter" idx="10"/>
          </p:nvPr>
        </p:nvSpPr>
        <p:spPr>
          <a:ln/>
        </p:spPr>
        <p:txBody>
          <a:bodyPr/>
          <a:lstStyle>
            <a:lvl1pPr>
              <a:defRPr/>
            </a:lvl1pPr>
          </a:lstStyle>
          <a:p>
            <a:pPr>
              <a:defRPr/>
            </a:pPr>
            <a:endParaRPr lang="en-US"/>
          </a:p>
        </p:txBody>
      </p:sp>
      <p:sp>
        <p:nvSpPr>
          <p:cNvPr id="5" name="Rectangle 14"/>
          <p:cNvSpPr>
            <a:spLocks noGrp="1" noChangeArrowheads="1"/>
          </p:cNvSpPr>
          <p:nvPr>
            <p:ph type="sldNum" sz="quarter" idx="11"/>
          </p:nvPr>
        </p:nvSpPr>
        <p:spPr>
          <a:ln/>
        </p:spPr>
        <p:txBody>
          <a:bodyPr/>
          <a:lstStyle>
            <a:lvl1pPr>
              <a:defRPr/>
            </a:lvl1pPr>
          </a:lstStyle>
          <a:p>
            <a:pPr>
              <a:defRPr/>
            </a:pPr>
            <a:fld id="{63F35973-8299-1340-BEA3-49741530ACF2}" type="slidenum">
              <a:rPr lang="en-US"/>
              <a:pPr>
                <a:defRPr/>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stile</a:t>
            </a:r>
            <a:endParaRPr lang="en-GB"/>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648200" y="1600200"/>
            <a:ext cx="4038600" cy="4525963"/>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4"/>
          <p:cNvSpPr>
            <a:spLocks noGrp="1"/>
          </p:cNvSpPr>
          <p:nvPr>
            <p:ph type="dt" sz="half" idx="10"/>
          </p:nvPr>
        </p:nvSpPr>
        <p:spPr>
          <a:xfrm>
            <a:off x="457200" y="6245225"/>
            <a:ext cx="2133600" cy="476250"/>
          </a:xfrm>
        </p:spPr>
        <p:txBody>
          <a:bodyPr/>
          <a:lstStyle>
            <a:lvl1pPr>
              <a:defRPr/>
            </a:lvl1pPr>
          </a:lstStyle>
          <a:p>
            <a:endParaRPr lang="en-US"/>
          </a:p>
        </p:txBody>
      </p:sp>
      <p:sp>
        <p:nvSpPr>
          <p:cNvPr id="6" name="Segnaposto piè di pagina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egnaposto numero diapositiva 6"/>
          <p:cNvSpPr>
            <a:spLocks noGrp="1"/>
          </p:cNvSpPr>
          <p:nvPr>
            <p:ph type="sldNum" sz="quarter" idx="12"/>
          </p:nvPr>
        </p:nvSpPr>
        <p:spPr>
          <a:xfrm>
            <a:off x="6553200" y="6245225"/>
            <a:ext cx="2133600" cy="476250"/>
          </a:xfrm>
        </p:spPr>
        <p:txBody>
          <a:bodyPr/>
          <a:lstStyle>
            <a:lvl1pPr>
              <a:defRPr smtClean="0"/>
            </a:lvl1pPr>
          </a:lstStyle>
          <a:p>
            <a:fld id="{43A8F161-C85A-314A-B2AC-D526DC1EE9D2}" type="slidenum">
              <a:rPr lang="en-US"/>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en-GB"/>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35928965-F65F-F44E-B434-F06C157B2B9D}" type="datetimeFigureOut">
              <a:rPr lang="it-IT" smtClean="0"/>
              <a:pPr/>
              <a:t>14-11-2013</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FD420AC9-A520-1545-A29F-339EB8CAC4CC}" type="slidenum">
              <a:rPr lang="en-GB" smtClean="0"/>
              <a:pPr/>
              <a:t>‹n.›</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35928965-F65F-F44E-B434-F06C157B2B9D}" type="datetimeFigureOut">
              <a:rPr lang="it-IT" smtClean="0"/>
              <a:pPr/>
              <a:t>14-11-2013</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FD420AC9-A520-1545-A29F-339EB8CAC4CC}" type="slidenum">
              <a:rPr lang="en-GB" smtClean="0"/>
              <a:pPr/>
              <a:t>‹n.›</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en-GB"/>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4"/>
          <p:cNvSpPr>
            <a:spLocks noGrp="1"/>
          </p:cNvSpPr>
          <p:nvPr>
            <p:ph type="dt" sz="half" idx="10"/>
          </p:nvPr>
        </p:nvSpPr>
        <p:spPr/>
        <p:txBody>
          <a:bodyPr/>
          <a:lstStyle/>
          <a:p>
            <a:fld id="{35928965-F65F-F44E-B434-F06C157B2B9D}" type="datetimeFigureOut">
              <a:rPr lang="it-IT" smtClean="0"/>
              <a:pPr/>
              <a:t>14-11-2013</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FD420AC9-A520-1545-A29F-339EB8CAC4CC}" type="slidenum">
              <a:rPr lang="en-GB" smtClean="0"/>
              <a:pPr/>
              <a:t>‹n.›</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Segnaposto data 6"/>
          <p:cNvSpPr>
            <a:spLocks noGrp="1"/>
          </p:cNvSpPr>
          <p:nvPr>
            <p:ph type="dt" sz="half" idx="10"/>
          </p:nvPr>
        </p:nvSpPr>
        <p:spPr/>
        <p:txBody>
          <a:bodyPr/>
          <a:lstStyle/>
          <a:p>
            <a:fld id="{35928965-F65F-F44E-B434-F06C157B2B9D}" type="datetimeFigureOut">
              <a:rPr lang="it-IT" smtClean="0"/>
              <a:pPr/>
              <a:t>14-11-2013</a:t>
            </a:fld>
            <a:endParaRPr lang="en-GB"/>
          </a:p>
        </p:txBody>
      </p:sp>
      <p:sp>
        <p:nvSpPr>
          <p:cNvPr id="8" name="Segnaposto piè di pagina 7"/>
          <p:cNvSpPr>
            <a:spLocks noGrp="1"/>
          </p:cNvSpPr>
          <p:nvPr>
            <p:ph type="ftr" sz="quarter" idx="11"/>
          </p:nvPr>
        </p:nvSpPr>
        <p:spPr/>
        <p:txBody>
          <a:bodyPr/>
          <a:lstStyle/>
          <a:p>
            <a:endParaRPr lang="en-GB"/>
          </a:p>
        </p:txBody>
      </p:sp>
      <p:sp>
        <p:nvSpPr>
          <p:cNvPr id="9" name="Segnaposto numero diapositiva 8"/>
          <p:cNvSpPr>
            <a:spLocks noGrp="1"/>
          </p:cNvSpPr>
          <p:nvPr>
            <p:ph type="sldNum" sz="quarter" idx="12"/>
          </p:nvPr>
        </p:nvSpPr>
        <p:spPr/>
        <p:txBody>
          <a:bodyPr/>
          <a:lstStyle/>
          <a:p>
            <a:fld id="{FD420AC9-A520-1545-A29F-339EB8CAC4CC}" type="slidenum">
              <a:rPr lang="en-GB" smtClean="0"/>
              <a:pPr/>
              <a:t>‹n.›</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en-GB"/>
          </a:p>
        </p:txBody>
      </p:sp>
      <p:sp>
        <p:nvSpPr>
          <p:cNvPr id="3" name="Segnaposto data 2"/>
          <p:cNvSpPr>
            <a:spLocks noGrp="1"/>
          </p:cNvSpPr>
          <p:nvPr>
            <p:ph type="dt" sz="half" idx="10"/>
          </p:nvPr>
        </p:nvSpPr>
        <p:spPr/>
        <p:txBody>
          <a:bodyPr/>
          <a:lstStyle/>
          <a:p>
            <a:fld id="{35928965-F65F-F44E-B434-F06C157B2B9D}" type="datetimeFigureOut">
              <a:rPr lang="it-IT" smtClean="0"/>
              <a:pPr/>
              <a:t>14-11-2013</a:t>
            </a:fld>
            <a:endParaRPr lang="en-GB"/>
          </a:p>
        </p:txBody>
      </p:sp>
      <p:sp>
        <p:nvSpPr>
          <p:cNvPr id="4" name="Segnaposto piè di pagina 3"/>
          <p:cNvSpPr>
            <a:spLocks noGrp="1"/>
          </p:cNvSpPr>
          <p:nvPr>
            <p:ph type="ftr" sz="quarter" idx="11"/>
          </p:nvPr>
        </p:nvSpPr>
        <p:spPr/>
        <p:txBody>
          <a:bodyPr/>
          <a:lstStyle/>
          <a:p>
            <a:endParaRPr lang="en-GB"/>
          </a:p>
        </p:txBody>
      </p:sp>
      <p:sp>
        <p:nvSpPr>
          <p:cNvPr id="5" name="Segnaposto numero diapositiva 4"/>
          <p:cNvSpPr>
            <a:spLocks noGrp="1"/>
          </p:cNvSpPr>
          <p:nvPr>
            <p:ph type="sldNum" sz="quarter" idx="12"/>
          </p:nvPr>
        </p:nvSpPr>
        <p:spPr/>
        <p:txBody>
          <a:bodyPr/>
          <a:lstStyle/>
          <a:p>
            <a:fld id="{FD420AC9-A520-1545-A29F-339EB8CAC4CC}" type="slidenum">
              <a:rPr lang="en-GB" smtClean="0"/>
              <a:pPr/>
              <a:t>‹n.›</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5928965-F65F-F44E-B434-F06C157B2B9D}" type="datetimeFigureOut">
              <a:rPr lang="it-IT" smtClean="0"/>
              <a:pPr/>
              <a:t>14-11-2013</a:t>
            </a:fld>
            <a:endParaRPr lang="en-GB"/>
          </a:p>
        </p:txBody>
      </p:sp>
      <p:sp>
        <p:nvSpPr>
          <p:cNvPr id="3" name="Segnaposto piè di pagina 2"/>
          <p:cNvSpPr>
            <a:spLocks noGrp="1"/>
          </p:cNvSpPr>
          <p:nvPr>
            <p:ph type="ftr" sz="quarter" idx="11"/>
          </p:nvPr>
        </p:nvSpPr>
        <p:spPr/>
        <p:txBody>
          <a:bodyPr/>
          <a:lstStyle/>
          <a:p>
            <a:endParaRPr lang="en-GB"/>
          </a:p>
        </p:txBody>
      </p:sp>
      <p:sp>
        <p:nvSpPr>
          <p:cNvPr id="4" name="Segnaposto numero diapositiva 3"/>
          <p:cNvSpPr>
            <a:spLocks noGrp="1"/>
          </p:cNvSpPr>
          <p:nvPr>
            <p:ph type="sldNum" sz="quarter" idx="12"/>
          </p:nvPr>
        </p:nvSpPr>
        <p:spPr/>
        <p:txBody>
          <a:bodyPr/>
          <a:lstStyle/>
          <a:p>
            <a:fld id="{FD420AC9-A520-1545-A29F-339EB8CAC4CC}" type="slidenum">
              <a:rPr lang="en-GB" smtClean="0"/>
              <a:pPr/>
              <a:t>‹n.›</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35928965-F65F-F44E-B434-F06C157B2B9D}" type="datetimeFigureOut">
              <a:rPr lang="it-IT" smtClean="0"/>
              <a:pPr/>
              <a:t>14-11-2013</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FD420AC9-A520-1545-A29F-339EB8CAC4CC}" type="slidenum">
              <a:rPr lang="en-GB" smtClean="0"/>
              <a:pPr/>
              <a:t>‹n.›</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35928965-F65F-F44E-B434-F06C157B2B9D}" type="datetimeFigureOut">
              <a:rPr lang="it-IT" smtClean="0"/>
              <a:pPr/>
              <a:t>14-11-2013</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FD420AC9-A520-1545-A29F-339EB8CAC4CC}" type="slidenum">
              <a:rPr lang="en-GB" smtClean="0"/>
              <a:pPr/>
              <a:t>‹n.›</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g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en-GB"/>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28965-F65F-F44E-B434-F06C157B2B9D}" type="datetimeFigureOut">
              <a:rPr lang="it-IT" smtClean="0"/>
              <a:pPr/>
              <a:t>15-11-2013</a:t>
            </a:fld>
            <a:endParaRPr lang="en-GB"/>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420AC9-A520-1545-A29F-339EB8CAC4CC}" type="slidenum">
              <a:rPr lang="en-GB" smtClean="0"/>
              <a:pPr/>
              <a:t>‹n.›</a:t>
            </a:fld>
            <a:endParaRPr lang="en-GB"/>
          </a:p>
        </p:txBody>
      </p:sp>
      <p:pic>
        <p:nvPicPr>
          <p:cNvPr id="7" name="Immagine 6" descr="Logo-SST-Global_rob_Tot copia.gif"/>
          <p:cNvPicPr>
            <a:picLocks noChangeAspect="1"/>
          </p:cNvPicPr>
          <p:nvPr userDrawn="1"/>
        </p:nvPicPr>
        <p:blipFill>
          <a:blip r:embed="rId15"/>
          <a:stretch>
            <a:fillRect/>
          </a:stretch>
        </p:blipFill>
        <p:spPr>
          <a:xfrm>
            <a:off x="7731704" y="0"/>
            <a:ext cx="1412296" cy="64828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7.jpe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hyperlink" Target="http://web.fi.ibimet.cnr.it/seasonal/" TargetMode="External"/><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image" Target="../media/image23.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df"/><Relationship Id="rId5"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image" Target="../media/image26.pdf"/></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1" Type="http://schemas.openxmlformats.org/officeDocument/2006/relationships/slideLayout" Target="../slideLayouts/slideLayout1.xml"/><Relationship Id="rId2"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http://dx.doi.org/10.1175/2008BAMS2707.1" TargetMode="External"/><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6.png"/><Relationship Id="rId3" Type="http://schemas.openxmlformats.org/officeDocument/2006/relationships/image" Target="../media/image3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wmf"/></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1" Type="http://schemas.openxmlformats.org/officeDocument/2006/relationships/slideLayout" Target="../slideLayouts/slideLayout7.xml"/><Relationship Id="rId2"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7.xml"/><Relationship Id="rId2"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1" Type="http://schemas.openxmlformats.org/officeDocument/2006/relationships/slideLayout" Target="../slideLayouts/slideLayout7.xml"/><Relationship Id="rId2"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3.png"/><Relationship Id="rId1" Type="http://schemas.openxmlformats.org/officeDocument/2006/relationships/slideLayout" Target="../slideLayouts/slideLayout7.xml"/><Relationship Id="rId2"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57.png"/><Relationship Id="rId1" Type="http://schemas.openxmlformats.org/officeDocument/2006/relationships/slideLayout" Target="../slideLayouts/slideLayout7.xml"/><Relationship Id="rId2" Type="http://schemas.openxmlformats.org/officeDocument/2006/relationships/image" Target="../media/image5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59.jpeg"/><Relationship Id="rId5"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image" Target="../media/image61.png"/><Relationship Id="rId5" Type="http://schemas.openxmlformats.org/officeDocument/2006/relationships/image" Target="../media/image62.png"/><Relationship Id="rId6" Type="http://schemas.openxmlformats.org/officeDocument/2006/relationships/image" Target="../media/image63.png"/><Relationship Id="rId7" Type="http://schemas.openxmlformats.org/officeDocument/2006/relationships/oleObject" Target="../embeddings/oleObject2.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4.emf"/><Relationship Id="rId4" Type="http://schemas.openxmlformats.org/officeDocument/2006/relationships/image" Target="../media/image65.emf"/><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6.xml.rels><?xml version="1.0" encoding="UTF-8" standalone="yes"?>
<Relationships xmlns="http://schemas.openxmlformats.org/package/2006/relationships"><Relationship Id="rId3" Type="http://schemas.openxmlformats.org/officeDocument/2006/relationships/image" Target="../media/image66.emf"/><Relationship Id="rId4" Type="http://schemas.openxmlformats.org/officeDocument/2006/relationships/image" Target="../media/image67.emf"/><Relationship Id="rId5" Type="http://schemas.openxmlformats.org/officeDocument/2006/relationships/image" Target="../media/image68.emf"/><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67.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6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image" Target="../media/image59.jpeg"/><Relationship Id="rId5" Type="http://schemas.openxmlformats.org/officeDocument/2006/relationships/oleObject" Target="../embeddings/oleObject3.bin"/><Relationship Id="rId1" Type="http://schemas.openxmlformats.org/officeDocument/2006/relationships/vmlDrawing" Target="../drawings/vmlDrawing3.vml"/><Relationship Id="rId2"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70.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71.emf"/></Relationships>
</file>

<file path=ppt/slides/_rels/slide55.xml.rels><?xml version="1.0" encoding="UTF-8" standalone="yes"?>
<Relationships xmlns="http://schemas.openxmlformats.org/package/2006/relationships"><Relationship Id="rId3" Type="http://schemas.openxmlformats.org/officeDocument/2006/relationships/image" Target="../media/image72.emf"/><Relationship Id="rId4" Type="http://schemas.openxmlformats.org/officeDocument/2006/relationships/image" Target="../media/image73.emf"/><Relationship Id="rId5" Type="http://schemas.openxmlformats.org/officeDocument/2006/relationships/image" Target="../media/image74.emf"/><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9.xml.rels><?xml version="1.0" encoding="UTF-8" standalone="yes"?>
<Relationships xmlns="http://schemas.openxmlformats.org/package/2006/relationships"><Relationship Id="rId3" Type="http://schemas.openxmlformats.org/officeDocument/2006/relationships/image" Target="../media/image76.png"/><Relationship Id="rId4" Type="http://schemas.openxmlformats.org/officeDocument/2006/relationships/image" Target="../media/image77.png"/><Relationship Id="rId5" Type="http://schemas.openxmlformats.org/officeDocument/2006/relationships/image" Target="../media/image78.png"/><Relationship Id="rId1" Type="http://schemas.openxmlformats.org/officeDocument/2006/relationships/slideLayout" Target="../slideLayouts/slideLayout2.xml"/><Relationship Id="rId2" Type="http://schemas.openxmlformats.org/officeDocument/2006/relationships/image" Target="../media/image7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9.gif"/><Relationship Id="rId3" Type="http://schemas.openxmlformats.org/officeDocument/2006/relationships/image" Target="../media/image80.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Segnaposto numero diapositiva 4"/>
          <p:cNvSpPr>
            <a:spLocks noGrp="1"/>
          </p:cNvSpPr>
          <p:nvPr>
            <p:ph type="sldNum" sz="quarter" idx="11"/>
          </p:nvPr>
        </p:nvSpPr>
        <p:spPr>
          <a:noFill/>
        </p:spPr>
        <p:txBody>
          <a:bodyPr/>
          <a:lstStyle/>
          <a:p>
            <a:fld id="{612CD45A-2FDF-8D4D-9EFF-BE544FB2DD94}" type="slidenum">
              <a:rPr lang="en-US" smtClean="0">
                <a:latin typeface="Times New Roman" pitchFamily="-107" charset="0"/>
                <a:ea typeface="ＭＳ Ｐゴシック" pitchFamily="-107" charset="-128"/>
                <a:cs typeface="ＭＳ Ｐゴシック" pitchFamily="-107" charset="-128"/>
              </a:rPr>
              <a:pPr/>
              <a:t>1</a:t>
            </a:fld>
            <a:endParaRPr lang="en-US" smtClean="0">
              <a:latin typeface="Times New Roman" pitchFamily="-107" charset="0"/>
              <a:ea typeface="ＭＳ Ｐゴシック" pitchFamily="-107" charset="-128"/>
              <a:cs typeface="ＭＳ Ｐゴシック" pitchFamily="-107" charset="-128"/>
            </a:endParaRPr>
          </a:p>
        </p:txBody>
      </p:sp>
      <p:pic>
        <p:nvPicPr>
          <p:cNvPr id="16387" name="Picture 14" descr="MapMediterranean"/>
          <p:cNvPicPr>
            <a:picLocks noChangeAspect="1" noChangeArrowheads="1"/>
          </p:cNvPicPr>
          <p:nvPr/>
        </p:nvPicPr>
        <p:blipFill>
          <a:blip r:embed="rId3"/>
          <a:srcRect/>
          <a:stretch>
            <a:fillRect/>
          </a:stretch>
        </p:blipFill>
        <p:spPr bwMode="auto">
          <a:xfrm>
            <a:off x="34925" y="821619"/>
            <a:ext cx="9036050" cy="6021388"/>
          </a:xfrm>
          <a:prstGeom prst="rect">
            <a:avLst/>
          </a:prstGeom>
          <a:noFill/>
          <a:ln w="9525">
            <a:noFill/>
            <a:miter lim="800000"/>
            <a:headEnd/>
            <a:tailEnd/>
          </a:ln>
        </p:spPr>
      </p:pic>
      <p:sp>
        <p:nvSpPr>
          <p:cNvPr id="16388" name="Rectangle 4"/>
          <p:cNvSpPr>
            <a:spLocks noChangeArrowheads="1"/>
          </p:cNvSpPr>
          <p:nvPr/>
        </p:nvSpPr>
        <p:spPr bwMode="auto">
          <a:xfrm>
            <a:off x="0" y="762000"/>
            <a:ext cx="9144000" cy="1063625"/>
          </a:xfrm>
          <a:prstGeom prst="rect">
            <a:avLst/>
          </a:prstGeom>
          <a:solidFill>
            <a:srgbClr val="000000">
              <a:alpha val="38823"/>
            </a:srgbClr>
          </a:solidFill>
          <a:ln w="9525">
            <a:noFill/>
            <a:miter lim="800000"/>
            <a:headEnd/>
            <a:tailEnd/>
          </a:ln>
        </p:spPr>
        <p:txBody>
          <a:bodyPr>
            <a:prstTxWarp prst="textNoShape">
              <a:avLst/>
            </a:prstTxWarp>
          </a:bodyPr>
          <a:lstStyle/>
          <a:p>
            <a:pPr algn="ctr"/>
            <a:r>
              <a:rPr lang="it-IT" sz="2800" b="1" dirty="0" smtClean="0">
                <a:solidFill>
                  <a:schemeClr val="bg1"/>
                </a:solidFill>
                <a:latin typeface="Arial" pitchFamily="-107" charset="0"/>
                <a:ea typeface="Times New Roman" pitchFamily="-107" charset="0"/>
                <a:cs typeface="Times New Roman" pitchFamily="-107" charset="0"/>
              </a:rPr>
              <a:t>SEASONAL FORECASTS </a:t>
            </a:r>
          </a:p>
          <a:p>
            <a:pPr algn="ctr"/>
            <a:r>
              <a:rPr lang="it-IT" sz="2800" b="1" dirty="0" smtClean="0">
                <a:solidFill>
                  <a:schemeClr val="bg1"/>
                </a:solidFill>
                <a:latin typeface="Arial" pitchFamily="-107" charset="0"/>
                <a:ea typeface="Times New Roman" pitchFamily="-107" charset="0"/>
                <a:cs typeface="Times New Roman" pitchFamily="-107" charset="0"/>
              </a:rPr>
              <a:t>BASED ON </a:t>
            </a:r>
          </a:p>
          <a:p>
            <a:pPr algn="ctr"/>
            <a:r>
              <a:rPr lang="it-IT" sz="2800" b="1" dirty="0" smtClean="0">
                <a:solidFill>
                  <a:schemeClr val="bg1"/>
                </a:solidFill>
                <a:latin typeface="Arial" pitchFamily="-107" charset="0"/>
                <a:ea typeface="Times New Roman" pitchFamily="-107" charset="0"/>
                <a:cs typeface="Times New Roman" pitchFamily="-107" charset="0"/>
              </a:rPr>
              <a:t>STATISTICAL ALGORITHMS</a:t>
            </a:r>
            <a:endParaRPr lang="it-IT" sz="2800" b="1" dirty="0">
              <a:solidFill>
                <a:schemeClr val="bg1"/>
              </a:solidFill>
              <a:latin typeface="Arial" pitchFamily="-107" charset="0"/>
              <a:ea typeface="Times New Roman" pitchFamily="-107" charset="0"/>
              <a:cs typeface="Times New Roman" pitchFamily="-107" charset="0"/>
            </a:endParaRPr>
          </a:p>
        </p:txBody>
      </p:sp>
      <p:sp>
        <p:nvSpPr>
          <p:cNvPr id="16389" name="Text Box 9"/>
          <p:cNvSpPr txBox="1">
            <a:spLocks noChangeArrowheads="1"/>
          </p:cNvSpPr>
          <p:nvPr/>
        </p:nvSpPr>
        <p:spPr bwMode="auto">
          <a:xfrm>
            <a:off x="0" y="5895801"/>
            <a:ext cx="9144000" cy="923330"/>
          </a:xfrm>
          <a:prstGeom prst="rect">
            <a:avLst/>
          </a:prstGeom>
          <a:solidFill>
            <a:srgbClr val="FFFF00">
              <a:alpha val="27058"/>
            </a:srgbClr>
          </a:solidFill>
          <a:ln w="9525">
            <a:noFill/>
            <a:miter lim="800000"/>
            <a:headEnd/>
            <a:tailEnd/>
          </a:ln>
        </p:spPr>
        <p:txBody>
          <a:bodyPr>
            <a:prstTxWarp prst="textNoShape">
              <a:avLst/>
            </a:prstTxWarp>
            <a:spAutoFit/>
          </a:bodyPr>
          <a:lstStyle/>
          <a:p>
            <a:pPr algn="ctr"/>
            <a:r>
              <a:rPr lang="it-IT" b="1" i="1" dirty="0" smtClean="0">
                <a:latin typeface="Times New Roman" pitchFamily="-107" charset="0"/>
              </a:rPr>
              <a:t>REGIONAL TRAINING ON LONG-RANGE FORECASTS, CLIMATE WATCH RELATED</a:t>
            </a:r>
          </a:p>
          <a:p>
            <a:pPr algn="ctr"/>
            <a:r>
              <a:rPr lang="it-IT" b="1" i="1" dirty="0" smtClean="0">
                <a:latin typeface="Times New Roman" pitchFamily="-107" charset="0"/>
              </a:rPr>
              <a:t>ASPECTS AND CLIMATE SCENARIOS - LRF Training</a:t>
            </a:r>
          </a:p>
          <a:p>
            <a:pPr algn="ctr"/>
            <a:r>
              <a:rPr lang="it-IT" b="1" i="1" dirty="0" smtClean="0">
                <a:latin typeface="Times New Roman" pitchFamily="-107" charset="0"/>
              </a:rPr>
              <a:t>13 - 16 </a:t>
            </a:r>
            <a:r>
              <a:rPr lang="it-IT" b="1" i="1" dirty="0" err="1" smtClean="0">
                <a:latin typeface="Times New Roman" pitchFamily="-107" charset="0"/>
              </a:rPr>
              <a:t>November</a:t>
            </a:r>
            <a:r>
              <a:rPr lang="it-IT" b="1" i="1" dirty="0" smtClean="0">
                <a:latin typeface="Times New Roman" pitchFamily="-107" charset="0"/>
              </a:rPr>
              <a:t> 2013, </a:t>
            </a:r>
            <a:r>
              <a:rPr lang="it-IT" b="1" i="1" dirty="0" err="1" smtClean="0">
                <a:latin typeface="Times New Roman" pitchFamily="-107" charset="0"/>
              </a:rPr>
              <a:t>Belgrade</a:t>
            </a:r>
            <a:r>
              <a:rPr lang="it-IT" b="1" i="1" dirty="0" smtClean="0">
                <a:latin typeface="Times New Roman" pitchFamily="-107" charset="0"/>
              </a:rPr>
              <a:t>, Serbia</a:t>
            </a:r>
            <a:endParaRPr lang="en-US" sz="1400" b="1" dirty="0">
              <a:solidFill>
                <a:schemeClr val="tx1"/>
              </a:solidFill>
              <a:latin typeface="Times New Roman" pitchFamily="-107" charset="0"/>
            </a:endParaRPr>
          </a:p>
        </p:txBody>
      </p:sp>
      <p:sp>
        <p:nvSpPr>
          <p:cNvPr id="16390" name="Rectangle 11"/>
          <p:cNvSpPr>
            <a:spLocks noChangeArrowheads="1"/>
          </p:cNvSpPr>
          <p:nvPr/>
        </p:nvSpPr>
        <p:spPr bwMode="auto">
          <a:xfrm>
            <a:off x="406753" y="2514600"/>
            <a:ext cx="8283222" cy="2160588"/>
          </a:xfrm>
          <a:prstGeom prst="rect">
            <a:avLst/>
          </a:prstGeom>
          <a:noFill/>
          <a:ln w="9525">
            <a:noFill/>
            <a:miter lim="800000"/>
            <a:headEnd/>
            <a:tailEnd/>
          </a:ln>
        </p:spPr>
        <p:txBody>
          <a:bodyPr>
            <a:prstTxWarp prst="textNoShape">
              <a:avLst/>
            </a:prstTxWarp>
          </a:bodyPr>
          <a:lstStyle/>
          <a:p>
            <a:pPr algn="ctr"/>
            <a:r>
              <a:rPr lang="it-IT" sz="3200" u="sng" dirty="0">
                <a:solidFill>
                  <a:schemeClr val="bg1"/>
                </a:solidFill>
                <a:latin typeface="Times New Roman" pitchFamily="-107" charset="0"/>
              </a:rPr>
              <a:t>Massimiliano </a:t>
            </a:r>
            <a:r>
              <a:rPr lang="it-IT" sz="3200" u="sng" dirty="0" err="1" smtClean="0">
                <a:solidFill>
                  <a:schemeClr val="bg1"/>
                </a:solidFill>
                <a:latin typeface="Times New Roman" pitchFamily="-107" charset="0"/>
              </a:rPr>
              <a:t>Pasqui</a:t>
            </a:r>
            <a:r>
              <a:rPr lang="it-IT" sz="2400" b="1" dirty="0" smtClean="0">
                <a:solidFill>
                  <a:schemeClr val="bg1"/>
                </a:solidFill>
                <a:latin typeface="Arial" pitchFamily="-107" charset="0"/>
                <a:ea typeface="Times New Roman" pitchFamily="-107" charset="0"/>
                <a:cs typeface="Times New Roman" pitchFamily="-107" charset="0"/>
              </a:rPr>
              <a:t/>
            </a:r>
            <a:br>
              <a:rPr lang="it-IT" sz="2400" b="1" dirty="0" smtClean="0">
                <a:solidFill>
                  <a:schemeClr val="bg1"/>
                </a:solidFill>
                <a:latin typeface="Arial" pitchFamily="-107" charset="0"/>
                <a:ea typeface="Times New Roman" pitchFamily="-107" charset="0"/>
                <a:cs typeface="Times New Roman" pitchFamily="-107" charset="0"/>
              </a:rPr>
            </a:br>
            <a:r>
              <a:rPr lang="it-IT" dirty="0" err="1" smtClean="0">
                <a:solidFill>
                  <a:schemeClr val="bg1"/>
                </a:solidFill>
                <a:latin typeface="Times New Roman" pitchFamily="-107" charset="0"/>
              </a:rPr>
              <a:t>Institute</a:t>
            </a:r>
            <a:r>
              <a:rPr lang="it-IT" dirty="0" smtClean="0">
                <a:solidFill>
                  <a:schemeClr val="bg1"/>
                </a:solidFill>
                <a:latin typeface="Times New Roman" pitchFamily="-107" charset="0"/>
              </a:rPr>
              <a:t> </a:t>
            </a:r>
            <a:r>
              <a:rPr lang="it-IT" dirty="0" err="1">
                <a:solidFill>
                  <a:schemeClr val="bg1"/>
                </a:solidFill>
                <a:latin typeface="Times New Roman" pitchFamily="-107" charset="0"/>
              </a:rPr>
              <a:t>of</a:t>
            </a:r>
            <a:r>
              <a:rPr lang="it-IT" dirty="0">
                <a:solidFill>
                  <a:schemeClr val="bg1"/>
                </a:solidFill>
                <a:latin typeface="Times New Roman" pitchFamily="-107" charset="0"/>
              </a:rPr>
              <a:t> </a:t>
            </a:r>
            <a:r>
              <a:rPr lang="it-IT" dirty="0" err="1" smtClean="0">
                <a:solidFill>
                  <a:schemeClr val="bg1"/>
                </a:solidFill>
                <a:latin typeface="Times New Roman" pitchFamily="-107" charset="0"/>
              </a:rPr>
              <a:t>Biometeorology</a:t>
            </a:r>
            <a:r>
              <a:rPr lang="it-IT" dirty="0" smtClean="0">
                <a:solidFill>
                  <a:schemeClr val="bg1"/>
                </a:solidFill>
                <a:latin typeface="Times New Roman" pitchFamily="-107" charset="0"/>
              </a:rPr>
              <a:t> National </a:t>
            </a:r>
            <a:r>
              <a:rPr lang="it-IT" dirty="0" err="1">
                <a:solidFill>
                  <a:schemeClr val="bg1"/>
                </a:solidFill>
                <a:latin typeface="Times New Roman" pitchFamily="-107" charset="0"/>
              </a:rPr>
              <a:t>Research</a:t>
            </a:r>
            <a:r>
              <a:rPr lang="it-IT" dirty="0">
                <a:solidFill>
                  <a:schemeClr val="bg1"/>
                </a:solidFill>
                <a:latin typeface="Times New Roman" pitchFamily="-107" charset="0"/>
              </a:rPr>
              <a:t> </a:t>
            </a:r>
            <a:r>
              <a:rPr lang="it-IT" dirty="0" err="1" smtClean="0">
                <a:solidFill>
                  <a:schemeClr val="bg1"/>
                </a:solidFill>
                <a:latin typeface="Times New Roman" pitchFamily="-107" charset="0"/>
              </a:rPr>
              <a:t>Council</a:t>
            </a:r>
            <a:r>
              <a:rPr lang="it-IT" dirty="0" smtClean="0">
                <a:solidFill>
                  <a:schemeClr val="bg1"/>
                </a:solidFill>
                <a:latin typeface="Times New Roman" pitchFamily="-107" charset="0"/>
              </a:rPr>
              <a:t> </a:t>
            </a:r>
            <a:r>
              <a:rPr lang="it-IT" dirty="0" err="1" smtClean="0">
                <a:solidFill>
                  <a:schemeClr val="bg1"/>
                </a:solidFill>
                <a:latin typeface="Times New Roman" pitchFamily="-107" charset="0"/>
              </a:rPr>
              <a:t>Rome</a:t>
            </a:r>
            <a:r>
              <a:rPr lang="it-IT" dirty="0" smtClean="0">
                <a:solidFill>
                  <a:schemeClr val="bg1"/>
                </a:solidFill>
                <a:latin typeface="Times New Roman" pitchFamily="-107" charset="0"/>
              </a:rPr>
              <a:t>, Italy.</a:t>
            </a:r>
          </a:p>
          <a:p>
            <a:pPr algn="ctr"/>
            <a:r>
              <a:rPr lang="it-IT" dirty="0" smtClean="0">
                <a:solidFill>
                  <a:schemeClr val="bg1"/>
                </a:solidFill>
                <a:latin typeface="Times New Roman" pitchFamily="-107" charset="0"/>
              </a:rPr>
              <a:t> </a:t>
            </a:r>
            <a:r>
              <a:rPr lang="it-IT" dirty="0">
                <a:solidFill>
                  <a:schemeClr val="bg1"/>
                </a:solidFill>
                <a:latin typeface="Times New Roman" pitchFamily="-107" charset="0"/>
              </a:rPr>
              <a:t>m.pasqui@ibimet.cnr.it</a:t>
            </a:r>
            <a:endParaRPr lang="it-IT" dirty="0" smtClean="0">
              <a:solidFill>
                <a:schemeClr val="bg1"/>
              </a:solidFill>
              <a:latin typeface="Times New Roman" pitchFamily="-107" charset="0"/>
            </a:endParaRPr>
          </a:p>
          <a:p>
            <a:pPr algn="ctr"/>
            <a:r>
              <a:rPr lang="it-IT" sz="2400" dirty="0" err="1" smtClean="0">
                <a:solidFill>
                  <a:schemeClr val="bg1"/>
                </a:solidFill>
                <a:ea typeface="Times New Roman" pitchFamily="-107" charset="0"/>
                <a:cs typeface="Times New Roman" pitchFamily="-107" charset="0"/>
              </a:rPr>
              <a:t>w</a:t>
            </a:r>
            <a:r>
              <a:rPr lang="it-IT" sz="2400" dirty="0" err="1" smtClean="0">
                <a:solidFill>
                  <a:schemeClr val="bg1"/>
                </a:solidFill>
                <a:ea typeface="Times New Roman" pitchFamily="-107" charset="0"/>
                <a:cs typeface="Times New Roman" pitchFamily="-107" charset="0"/>
              </a:rPr>
              <a:t>ith</a:t>
            </a:r>
            <a:r>
              <a:rPr lang="it-IT" sz="2400" dirty="0" smtClean="0">
                <a:solidFill>
                  <a:schemeClr val="bg1"/>
                </a:solidFill>
                <a:ea typeface="Times New Roman" pitchFamily="-107" charset="0"/>
                <a:cs typeface="Times New Roman" pitchFamily="-107" charset="0"/>
              </a:rPr>
              <a:t> </a:t>
            </a:r>
            <a:r>
              <a:rPr lang="it-IT" sz="2400" dirty="0" err="1" smtClean="0">
                <a:solidFill>
                  <a:schemeClr val="bg1"/>
                </a:solidFill>
                <a:ea typeface="Times New Roman" pitchFamily="-107" charset="0"/>
                <a:cs typeface="Times New Roman" pitchFamily="-107" charset="0"/>
              </a:rPr>
              <a:t>contributions</a:t>
            </a:r>
            <a:r>
              <a:rPr lang="it-IT" sz="2400" dirty="0" smtClean="0">
                <a:solidFill>
                  <a:schemeClr val="bg1"/>
                </a:solidFill>
                <a:ea typeface="Times New Roman" pitchFamily="-107" charset="0"/>
                <a:cs typeface="Times New Roman" pitchFamily="-107" charset="0"/>
              </a:rPr>
              <a:t> </a:t>
            </a:r>
            <a:r>
              <a:rPr lang="it-IT" sz="2400" dirty="0" err="1" smtClean="0">
                <a:solidFill>
                  <a:schemeClr val="bg1"/>
                </a:solidFill>
                <a:ea typeface="Times New Roman" pitchFamily="-107" charset="0"/>
                <a:cs typeface="Times New Roman" pitchFamily="-107" charset="0"/>
              </a:rPr>
              <a:t>from</a:t>
            </a:r>
            <a:r>
              <a:rPr lang="it-IT" sz="2400" dirty="0" smtClean="0">
                <a:solidFill>
                  <a:schemeClr val="bg1"/>
                </a:solidFill>
                <a:ea typeface="Times New Roman" pitchFamily="-107" charset="0"/>
                <a:cs typeface="Times New Roman" pitchFamily="-107" charset="0"/>
              </a:rPr>
              <a:t>:</a:t>
            </a:r>
          </a:p>
          <a:p>
            <a:pPr algn="ctr"/>
            <a:r>
              <a:rPr lang="it-IT" sz="2400" dirty="0" smtClean="0">
                <a:solidFill>
                  <a:schemeClr val="bg1"/>
                </a:solidFill>
                <a:ea typeface="Times New Roman" pitchFamily="-107" charset="0"/>
                <a:cs typeface="Times New Roman" pitchFamily="-107" charset="0"/>
              </a:rPr>
              <a:t>V. </a:t>
            </a:r>
            <a:r>
              <a:rPr lang="it-IT" sz="2400" dirty="0" err="1" smtClean="0">
                <a:solidFill>
                  <a:schemeClr val="bg1"/>
                </a:solidFill>
                <a:ea typeface="Times New Roman" pitchFamily="-107" charset="0"/>
                <a:cs typeface="Times New Roman" pitchFamily="-107" charset="0"/>
              </a:rPr>
              <a:t>Pavan</a:t>
            </a:r>
            <a:r>
              <a:rPr lang="it-IT" sz="2400" dirty="0" smtClean="0">
                <a:solidFill>
                  <a:schemeClr val="bg1"/>
                </a:solidFill>
                <a:ea typeface="Times New Roman" pitchFamily="-107" charset="0"/>
                <a:cs typeface="Times New Roman" pitchFamily="-107" charset="0"/>
              </a:rPr>
              <a:t>, </a:t>
            </a:r>
            <a:r>
              <a:rPr lang="it-IT" sz="2400" dirty="0" err="1" smtClean="0">
                <a:solidFill>
                  <a:schemeClr val="bg1"/>
                </a:solidFill>
                <a:ea typeface="Times New Roman" pitchFamily="-107" charset="0"/>
                <a:cs typeface="Times New Roman" pitchFamily="-107" charset="0"/>
              </a:rPr>
              <a:t>F.J.</a:t>
            </a:r>
            <a:r>
              <a:rPr lang="it-IT" sz="2400" dirty="0" smtClean="0">
                <a:solidFill>
                  <a:schemeClr val="bg1"/>
                </a:solidFill>
                <a:ea typeface="Times New Roman" pitchFamily="-107" charset="0"/>
                <a:cs typeface="Times New Roman" pitchFamily="-107" charset="0"/>
              </a:rPr>
              <a:t> </a:t>
            </a:r>
            <a:r>
              <a:rPr lang="it-IT" sz="2400" dirty="0" err="1" smtClean="0">
                <a:solidFill>
                  <a:schemeClr val="bg1"/>
                </a:solidFill>
                <a:ea typeface="Times New Roman" pitchFamily="-107" charset="0"/>
                <a:cs typeface="Times New Roman" pitchFamily="-107" charset="0"/>
              </a:rPr>
              <a:t>Doblas-Reyes</a:t>
            </a:r>
            <a:r>
              <a:rPr lang="it-IT" sz="2400" dirty="0" smtClean="0">
                <a:solidFill>
                  <a:schemeClr val="bg1"/>
                </a:solidFill>
                <a:ea typeface="Times New Roman" pitchFamily="-107" charset="0"/>
                <a:cs typeface="Times New Roman" pitchFamily="-107" charset="0"/>
              </a:rPr>
              <a:t>, </a:t>
            </a:r>
            <a:r>
              <a:rPr lang="it-IT" sz="2400" dirty="0" err="1" smtClean="0">
                <a:solidFill>
                  <a:schemeClr val="bg1"/>
                </a:solidFill>
                <a:ea typeface="Times New Roman" pitchFamily="-107" charset="0"/>
                <a:cs typeface="Times New Roman" pitchFamily="-107" charset="0"/>
              </a:rPr>
              <a:t>J</a:t>
            </a:r>
            <a:r>
              <a:rPr lang="it-IT" sz="2400" dirty="0" smtClean="0">
                <a:solidFill>
                  <a:schemeClr val="bg1"/>
                </a:solidFill>
                <a:ea typeface="Times New Roman" pitchFamily="-107" charset="0"/>
                <a:cs typeface="Times New Roman" pitchFamily="-107" charset="0"/>
              </a:rPr>
              <a:t>. Primicerio, S. Quaresima, E. Di Giuseppe, F. </a:t>
            </a:r>
            <a:r>
              <a:rPr lang="it-IT" sz="2400" dirty="0" err="1" smtClean="0">
                <a:solidFill>
                  <a:schemeClr val="bg1"/>
                </a:solidFill>
                <a:ea typeface="Times New Roman" pitchFamily="-107" charset="0"/>
                <a:cs typeface="Times New Roman" pitchFamily="-107" charset="0"/>
              </a:rPr>
              <a:t>Guarnieri</a:t>
            </a:r>
            <a:r>
              <a:rPr lang="it-IT" sz="2400" dirty="0" smtClean="0">
                <a:solidFill>
                  <a:schemeClr val="bg1"/>
                </a:solidFill>
                <a:ea typeface="Times New Roman" pitchFamily="-107" charset="0"/>
                <a:cs typeface="Times New Roman" pitchFamily="-107" charset="0"/>
              </a:rPr>
              <a:t>, L. </a:t>
            </a:r>
            <a:r>
              <a:rPr lang="it-IT" sz="2400" dirty="0" err="1" smtClean="0">
                <a:solidFill>
                  <a:schemeClr val="bg1"/>
                </a:solidFill>
                <a:ea typeface="Times New Roman" pitchFamily="-107" charset="0"/>
                <a:cs typeface="Times New Roman" pitchFamily="-107" charset="0"/>
              </a:rPr>
              <a:t>Genesio</a:t>
            </a:r>
            <a:r>
              <a:rPr lang="it-IT" sz="2400" dirty="0" smtClean="0">
                <a:solidFill>
                  <a:schemeClr val="bg1"/>
                </a:solidFill>
                <a:ea typeface="Times New Roman" pitchFamily="-107" charset="0"/>
                <a:cs typeface="Times New Roman" pitchFamily="-107" charset="0"/>
              </a:rPr>
              <a:t>, R. Benedetti, A. </a:t>
            </a:r>
            <a:r>
              <a:rPr lang="it-IT" sz="2400" dirty="0" err="1" smtClean="0">
                <a:solidFill>
                  <a:schemeClr val="bg1"/>
                </a:solidFill>
                <a:ea typeface="Times New Roman" pitchFamily="-107" charset="0"/>
                <a:cs typeface="Times New Roman" pitchFamily="-107" charset="0"/>
              </a:rPr>
              <a:t>Crisci</a:t>
            </a:r>
            <a:endParaRPr lang="it-IT" sz="2400" dirty="0">
              <a:solidFill>
                <a:schemeClr val="bg1"/>
              </a:solidFill>
              <a:ea typeface="Times New Roman" pitchFamily="-107" charset="0"/>
              <a:cs typeface="Times New Roman" pitchFamily="-107"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Segnaposto numero diapositiva 4"/>
          <p:cNvSpPr>
            <a:spLocks noGrp="1"/>
          </p:cNvSpPr>
          <p:nvPr>
            <p:ph type="sldNum" sz="quarter" idx="11"/>
          </p:nvPr>
        </p:nvSpPr>
        <p:spPr>
          <a:noFill/>
        </p:spPr>
        <p:txBody>
          <a:bodyPr/>
          <a:lstStyle/>
          <a:p>
            <a:fld id="{798EF609-E887-884B-9161-099844BA9E96}" type="slidenum">
              <a:rPr lang="en-US" smtClean="0">
                <a:solidFill>
                  <a:srgbClr val="000000"/>
                </a:solidFill>
                <a:latin typeface="Times New Roman" pitchFamily="-107" charset="0"/>
                <a:ea typeface="ＭＳ Ｐゴシック" pitchFamily="-107" charset="-128"/>
                <a:cs typeface="ＭＳ Ｐゴシック" pitchFamily="-107" charset="-128"/>
              </a:rPr>
              <a:pPr/>
              <a:t>10</a:t>
            </a:fld>
            <a:endParaRPr lang="en-US" smtClean="0">
              <a:solidFill>
                <a:srgbClr val="000000"/>
              </a:solidFill>
              <a:latin typeface="Times New Roman" pitchFamily="-107" charset="0"/>
              <a:ea typeface="ＭＳ Ｐゴシック" pitchFamily="-107" charset="-128"/>
              <a:cs typeface="ＭＳ Ｐゴシック" pitchFamily="-107" charset="-128"/>
            </a:endParaRPr>
          </a:p>
        </p:txBody>
      </p:sp>
      <p:sp>
        <p:nvSpPr>
          <p:cNvPr id="28675" name="Rectangle 7"/>
          <p:cNvSpPr>
            <a:spLocks noGrp="1" noChangeArrowheads="1"/>
          </p:cNvSpPr>
          <p:nvPr>
            <p:ph type="title"/>
          </p:nvPr>
        </p:nvSpPr>
        <p:spPr>
          <a:xfrm>
            <a:off x="673100" y="490538"/>
            <a:ext cx="8229600" cy="1143000"/>
          </a:xfrm>
        </p:spPr>
        <p:txBody>
          <a:bodyPr/>
          <a:lstStyle/>
          <a:p>
            <a:pPr eaLnBrk="1" hangingPunct="1"/>
            <a:r>
              <a:rPr lang="en-US">
                <a:solidFill>
                  <a:schemeClr val="bg1"/>
                </a:solidFill>
                <a:ea typeface="ＭＳ Ｐゴシック" pitchFamily="-107" charset="-128"/>
                <a:cs typeface="ＭＳ Ｐゴシック" pitchFamily="-107" charset="-128"/>
              </a:rPr>
              <a:t>Iteration over time and space</a:t>
            </a:r>
          </a:p>
        </p:txBody>
      </p:sp>
      <p:pic>
        <p:nvPicPr>
          <p:cNvPr id="28676" name="Picture 8" descr="rapporto_prev_obs_marocco"/>
          <p:cNvPicPr>
            <a:picLocks noChangeAspect="1" noChangeArrowheads="1"/>
          </p:cNvPicPr>
          <p:nvPr/>
        </p:nvPicPr>
        <p:blipFill>
          <a:blip r:embed="rId3"/>
          <a:srcRect/>
          <a:stretch>
            <a:fillRect/>
          </a:stretch>
        </p:blipFill>
        <p:spPr bwMode="auto">
          <a:xfrm>
            <a:off x="1042988" y="1628775"/>
            <a:ext cx="2808287" cy="2176463"/>
          </a:xfrm>
          <a:prstGeom prst="rect">
            <a:avLst/>
          </a:prstGeom>
          <a:noFill/>
          <a:ln w="9525">
            <a:noFill/>
            <a:miter lim="800000"/>
            <a:headEnd/>
            <a:tailEnd/>
          </a:ln>
        </p:spPr>
      </p:pic>
      <p:sp>
        <p:nvSpPr>
          <p:cNvPr id="28677" name="Text Box 9"/>
          <p:cNvSpPr txBox="1">
            <a:spLocks noChangeArrowheads="1"/>
          </p:cNvSpPr>
          <p:nvPr/>
        </p:nvSpPr>
        <p:spPr bwMode="auto">
          <a:xfrm>
            <a:off x="179388" y="3860800"/>
            <a:ext cx="4608512" cy="366713"/>
          </a:xfrm>
          <a:prstGeom prst="rect">
            <a:avLst/>
          </a:prstGeom>
          <a:noFill/>
          <a:ln w="9525">
            <a:noFill/>
            <a:miter lim="800000"/>
            <a:headEnd/>
            <a:tailEnd/>
          </a:ln>
        </p:spPr>
        <p:txBody>
          <a:bodyPr>
            <a:prstTxWarp prst="textNoShape">
              <a:avLst/>
            </a:prstTxWarp>
            <a:spAutoFit/>
          </a:bodyPr>
          <a:lstStyle/>
          <a:p>
            <a:pPr>
              <a:spcBef>
                <a:spcPct val="50000"/>
              </a:spcBef>
            </a:pPr>
            <a:r>
              <a:rPr lang="it-IT" sz="1800">
                <a:solidFill>
                  <a:srgbClr val="000000"/>
                </a:solidFill>
                <a:latin typeface="Arial" pitchFamily="-107" charset="0"/>
              </a:rPr>
              <a:t>Hindcasted Temperature at location (x,y)</a:t>
            </a:r>
          </a:p>
        </p:txBody>
      </p:sp>
      <p:sp>
        <p:nvSpPr>
          <p:cNvPr id="28678" name="Line 10"/>
          <p:cNvSpPr>
            <a:spLocks noChangeShapeType="1"/>
          </p:cNvSpPr>
          <p:nvPr/>
        </p:nvSpPr>
        <p:spPr bwMode="auto">
          <a:xfrm>
            <a:off x="250825" y="1916113"/>
            <a:ext cx="647700" cy="0"/>
          </a:xfrm>
          <a:prstGeom prst="line">
            <a:avLst/>
          </a:prstGeom>
          <a:noFill/>
          <a:ln w="57150">
            <a:solidFill>
              <a:schemeClr val="tx1"/>
            </a:solidFill>
            <a:round/>
            <a:headEnd/>
            <a:tailEnd type="triangle" w="med" len="med"/>
          </a:ln>
        </p:spPr>
        <p:txBody>
          <a:bodyPr>
            <a:prstTxWarp prst="textNoShape">
              <a:avLst/>
            </a:prstTxWarp>
          </a:bodyPr>
          <a:lstStyle/>
          <a:p>
            <a:endParaRPr lang="en-GB"/>
          </a:p>
        </p:txBody>
      </p:sp>
      <p:sp>
        <p:nvSpPr>
          <p:cNvPr id="28679" name="Text Box 11"/>
          <p:cNvSpPr txBox="1">
            <a:spLocks noChangeArrowheads="1"/>
          </p:cNvSpPr>
          <p:nvPr/>
        </p:nvSpPr>
        <p:spPr bwMode="auto">
          <a:xfrm>
            <a:off x="8388350" y="5870575"/>
            <a:ext cx="792163" cy="366713"/>
          </a:xfrm>
          <a:prstGeom prst="rect">
            <a:avLst/>
          </a:prstGeom>
          <a:noFill/>
          <a:ln w="9525">
            <a:noFill/>
            <a:miter lim="800000"/>
            <a:headEnd/>
            <a:tailEnd/>
          </a:ln>
        </p:spPr>
        <p:txBody>
          <a:bodyPr>
            <a:prstTxWarp prst="textNoShape">
              <a:avLst/>
            </a:prstTxWarp>
            <a:spAutoFit/>
          </a:bodyPr>
          <a:lstStyle/>
          <a:p>
            <a:pPr>
              <a:spcBef>
                <a:spcPct val="50000"/>
              </a:spcBef>
            </a:pPr>
            <a:r>
              <a:rPr lang="it-IT" sz="1800" dirty="0" smtClean="0">
                <a:solidFill>
                  <a:srgbClr val="000000"/>
                </a:solidFill>
                <a:latin typeface="Arial" pitchFamily="-107" charset="0"/>
              </a:rPr>
              <a:t>2010</a:t>
            </a:r>
            <a:endParaRPr lang="it-IT" sz="1800" dirty="0">
              <a:solidFill>
                <a:srgbClr val="000000"/>
              </a:solidFill>
              <a:latin typeface="Arial" pitchFamily="-107" charset="0"/>
            </a:endParaRPr>
          </a:p>
        </p:txBody>
      </p:sp>
      <p:sp>
        <p:nvSpPr>
          <p:cNvPr id="28680" name="Text Box 12"/>
          <p:cNvSpPr txBox="1">
            <a:spLocks noChangeArrowheads="1"/>
          </p:cNvSpPr>
          <p:nvPr/>
        </p:nvSpPr>
        <p:spPr bwMode="auto">
          <a:xfrm>
            <a:off x="7588250" y="6127750"/>
            <a:ext cx="792163" cy="366713"/>
          </a:xfrm>
          <a:prstGeom prst="rect">
            <a:avLst/>
          </a:prstGeom>
          <a:noFill/>
          <a:ln w="9525">
            <a:noFill/>
            <a:miter lim="800000"/>
            <a:headEnd/>
            <a:tailEnd/>
          </a:ln>
        </p:spPr>
        <p:txBody>
          <a:bodyPr>
            <a:prstTxWarp prst="textNoShape">
              <a:avLst/>
            </a:prstTxWarp>
            <a:spAutoFit/>
          </a:bodyPr>
          <a:lstStyle/>
          <a:p>
            <a:pPr>
              <a:spcBef>
                <a:spcPct val="50000"/>
              </a:spcBef>
            </a:pPr>
            <a:r>
              <a:rPr lang="it-IT" sz="1800">
                <a:solidFill>
                  <a:srgbClr val="000000"/>
                </a:solidFill>
                <a:latin typeface="Arial" pitchFamily="-107" charset="0"/>
              </a:rPr>
              <a:t>1976</a:t>
            </a:r>
          </a:p>
        </p:txBody>
      </p:sp>
      <p:pic>
        <p:nvPicPr>
          <p:cNvPr id="28681" name="Picture 13" descr="temp2"/>
          <p:cNvPicPr>
            <a:picLocks noChangeAspect="1" noChangeArrowheads="1"/>
          </p:cNvPicPr>
          <p:nvPr/>
        </p:nvPicPr>
        <p:blipFill>
          <a:blip r:embed="rId4"/>
          <a:srcRect/>
          <a:stretch>
            <a:fillRect/>
          </a:stretch>
        </p:blipFill>
        <p:spPr bwMode="auto">
          <a:xfrm>
            <a:off x="6037263" y="3716338"/>
            <a:ext cx="2952750" cy="2206625"/>
          </a:xfrm>
          <a:prstGeom prst="rect">
            <a:avLst/>
          </a:prstGeom>
          <a:noFill/>
          <a:ln w="9525">
            <a:noFill/>
            <a:miter lim="800000"/>
            <a:headEnd/>
            <a:tailEnd/>
          </a:ln>
        </p:spPr>
      </p:pic>
      <p:pic>
        <p:nvPicPr>
          <p:cNvPr id="28682" name="Picture 14" descr="temp1"/>
          <p:cNvPicPr>
            <a:picLocks noChangeAspect="1" noChangeArrowheads="1"/>
          </p:cNvPicPr>
          <p:nvPr/>
        </p:nvPicPr>
        <p:blipFill>
          <a:blip r:embed="rId5"/>
          <a:srcRect/>
          <a:stretch>
            <a:fillRect/>
          </a:stretch>
        </p:blipFill>
        <p:spPr bwMode="auto">
          <a:xfrm>
            <a:off x="4932363" y="3995738"/>
            <a:ext cx="2952750" cy="2212975"/>
          </a:xfrm>
          <a:prstGeom prst="rect">
            <a:avLst/>
          </a:prstGeom>
          <a:noFill/>
          <a:ln w="9525">
            <a:noFill/>
            <a:miter lim="800000"/>
            <a:headEnd/>
            <a:tailEnd/>
          </a:ln>
        </p:spPr>
      </p:pic>
      <p:pic>
        <p:nvPicPr>
          <p:cNvPr id="28683" name="Picture 15" descr="temp2"/>
          <p:cNvPicPr>
            <a:picLocks noChangeAspect="1" noChangeArrowheads="1"/>
          </p:cNvPicPr>
          <p:nvPr/>
        </p:nvPicPr>
        <p:blipFill>
          <a:blip r:embed="rId4"/>
          <a:srcRect/>
          <a:stretch>
            <a:fillRect/>
          </a:stretch>
        </p:blipFill>
        <p:spPr bwMode="auto">
          <a:xfrm>
            <a:off x="3924300" y="4581525"/>
            <a:ext cx="2952750" cy="2206625"/>
          </a:xfrm>
          <a:prstGeom prst="rect">
            <a:avLst/>
          </a:prstGeom>
          <a:noFill/>
          <a:ln w="9525">
            <a:noFill/>
            <a:miter lim="800000"/>
            <a:headEnd/>
            <a:tailEnd/>
          </a:ln>
        </p:spPr>
      </p:pic>
      <p:sp>
        <p:nvSpPr>
          <p:cNvPr id="28684" name="Text Box 16"/>
          <p:cNvSpPr txBox="1">
            <a:spLocks noChangeArrowheads="1"/>
          </p:cNvSpPr>
          <p:nvPr/>
        </p:nvSpPr>
        <p:spPr bwMode="auto">
          <a:xfrm>
            <a:off x="6877050" y="6375400"/>
            <a:ext cx="792163" cy="366713"/>
          </a:xfrm>
          <a:prstGeom prst="rect">
            <a:avLst/>
          </a:prstGeom>
          <a:noFill/>
          <a:ln w="9525">
            <a:noFill/>
            <a:miter lim="800000"/>
            <a:headEnd/>
            <a:tailEnd/>
          </a:ln>
        </p:spPr>
        <p:txBody>
          <a:bodyPr>
            <a:prstTxWarp prst="textNoShape">
              <a:avLst/>
            </a:prstTxWarp>
            <a:spAutoFit/>
          </a:bodyPr>
          <a:lstStyle/>
          <a:p>
            <a:pPr>
              <a:spcBef>
                <a:spcPct val="50000"/>
              </a:spcBef>
            </a:pPr>
            <a:r>
              <a:rPr lang="it-IT" sz="1800" dirty="0" smtClean="0">
                <a:solidFill>
                  <a:srgbClr val="000000"/>
                </a:solidFill>
                <a:latin typeface="Arial" pitchFamily="-107" charset="0"/>
              </a:rPr>
              <a:t>1979</a:t>
            </a:r>
            <a:endParaRPr lang="it-IT" sz="1800" dirty="0">
              <a:solidFill>
                <a:srgbClr val="000000"/>
              </a:solidFill>
              <a:latin typeface="Arial" pitchFamily="-107" charset="0"/>
            </a:endParaRPr>
          </a:p>
        </p:txBody>
      </p:sp>
      <p:sp>
        <p:nvSpPr>
          <p:cNvPr id="28685" name="Text Box 17"/>
          <p:cNvSpPr txBox="1">
            <a:spLocks noChangeArrowheads="1"/>
          </p:cNvSpPr>
          <p:nvPr/>
        </p:nvSpPr>
        <p:spPr bwMode="auto">
          <a:xfrm>
            <a:off x="8126413" y="5981700"/>
            <a:ext cx="792162" cy="366713"/>
          </a:xfrm>
          <a:prstGeom prst="rect">
            <a:avLst/>
          </a:prstGeom>
          <a:noFill/>
          <a:ln w="9525">
            <a:noFill/>
            <a:miter lim="800000"/>
            <a:headEnd/>
            <a:tailEnd/>
          </a:ln>
        </p:spPr>
        <p:txBody>
          <a:bodyPr>
            <a:prstTxWarp prst="textNoShape">
              <a:avLst/>
            </a:prstTxWarp>
            <a:spAutoFit/>
          </a:bodyPr>
          <a:lstStyle/>
          <a:p>
            <a:pPr>
              <a:spcBef>
                <a:spcPct val="50000"/>
              </a:spcBef>
            </a:pPr>
            <a:r>
              <a:rPr lang="it-IT" sz="1800">
                <a:solidFill>
                  <a:srgbClr val="000000"/>
                </a:solidFill>
                <a:latin typeface="Arial" pitchFamily="-107" charset="0"/>
              </a:rPr>
              <a:t>……</a:t>
            </a:r>
          </a:p>
        </p:txBody>
      </p:sp>
      <p:sp>
        <p:nvSpPr>
          <p:cNvPr id="28686" name="Text Box 19"/>
          <p:cNvSpPr txBox="1">
            <a:spLocks noChangeArrowheads="1"/>
          </p:cNvSpPr>
          <p:nvPr/>
        </p:nvSpPr>
        <p:spPr bwMode="auto">
          <a:xfrm>
            <a:off x="4859338" y="3357563"/>
            <a:ext cx="4032250" cy="366712"/>
          </a:xfrm>
          <a:prstGeom prst="rect">
            <a:avLst/>
          </a:prstGeom>
          <a:noFill/>
          <a:ln w="9525">
            <a:noFill/>
            <a:miter lim="800000"/>
            <a:headEnd/>
            <a:tailEnd/>
          </a:ln>
        </p:spPr>
        <p:txBody>
          <a:bodyPr>
            <a:prstTxWarp prst="textNoShape">
              <a:avLst/>
            </a:prstTxWarp>
            <a:spAutoFit/>
          </a:bodyPr>
          <a:lstStyle/>
          <a:p>
            <a:pPr>
              <a:spcBef>
                <a:spcPct val="50000"/>
              </a:spcBef>
            </a:pPr>
            <a:r>
              <a:rPr lang="it-IT" sz="1800">
                <a:solidFill>
                  <a:srgbClr val="000000"/>
                </a:solidFill>
                <a:latin typeface="Arial" pitchFamily="-107" charset="0"/>
              </a:rPr>
              <a:t>Hindcast Temperature Matrix </a:t>
            </a:r>
          </a:p>
        </p:txBody>
      </p:sp>
      <p:sp>
        <p:nvSpPr>
          <p:cNvPr id="28687" name="AutoShape 21"/>
          <p:cNvSpPr>
            <a:spLocks noChangeArrowheads="1"/>
          </p:cNvSpPr>
          <p:nvPr/>
        </p:nvSpPr>
        <p:spPr bwMode="auto">
          <a:xfrm rot="4594917">
            <a:off x="4211638" y="2132013"/>
            <a:ext cx="1223962" cy="79216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tx1"/>
          </a:solidFill>
          <a:ln w="9525">
            <a:solidFill>
              <a:schemeClr val="tx1"/>
            </a:solidFill>
            <a:miter lim="800000"/>
            <a:headEnd/>
            <a:tailEnd/>
          </a:ln>
        </p:spPr>
        <p:txBody>
          <a:bodyPr wrap="none" anchor="ctr">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Segnaposto numero diapositiva 1"/>
          <p:cNvSpPr>
            <a:spLocks noGrp="1"/>
          </p:cNvSpPr>
          <p:nvPr>
            <p:ph type="sldNum" sz="quarter" idx="11"/>
          </p:nvPr>
        </p:nvSpPr>
        <p:spPr>
          <a:noFill/>
        </p:spPr>
        <p:txBody>
          <a:bodyPr/>
          <a:lstStyle/>
          <a:p>
            <a:fld id="{FFE331C2-A691-3D48-B454-9181DA1FC295}" type="slidenum">
              <a:rPr lang="en-GB" smtClean="0">
                <a:latin typeface="Times New Roman" pitchFamily="-107" charset="0"/>
                <a:ea typeface="ＭＳ Ｐゴシック" pitchFamily="-107" charset="-128"/>
                <a:cs typeface="ＭＳ Ｐゴシック" pitchFamily="-107" charset="-128"/>
              </a:rPr>
              <a:pPr/>
              <a:t>11</a:t>
            </a:fld>
            <a:endParaRPr lang="en-GB" smtClean="0">
              <a:latin typeface="Times New Roman" pitchFamily="-107" charset="0"/>
              <a:ea typeface="ＭＳ Ｐゴシック" pitchFamily="-107" charset="-128"/>
              <a:cs typeface="ＭＳ Ｐゴシック" pitchFamily="-107" charset="-128"/>
            </a:endParaRPr>
          </a:p>
        </p:txBody>
      </p:sp>
      <p:sp>
        <p:nvSpPr>
          <p:cNvPr id="38915" name="Segnaposto numero diapositiva 3"/>
          <p:cNvSpPr txBox="1">
            <a:spLocks/>
          </p:cNvSpPr>
          <p:nvPr/>
        </p:nvSpPr>
        <p:spPr bwMode="auto">
          <a:xfrm>
            <a:off x="228600" y="6381750"/>
            <a:ext cx="2133600" cy="247650"/>
          </a:xfrm>
          <a:prstGeom prst="rect">
            <a:avLst/>
          </a:prstGeom>
          <a:noFill/>
          <a:ln w="9525">
            <a:noFill/>
            <a:miter lim="800000"/>
            <a:headEnd/>
            <a:tailEnd/>
          </a:ln>
        </p:spPr>
        <p:txBody>
          <a:bodyPr>
            <a:prstTxWarp prst="textNoShape">
              <a:avLst/>
            </a:prstTxWarp>
          </a:bodyPr>
          <a:lstStyle/>
          <a:p>
            <a:pPr algn="r"/>
            <a:fld id="{BFF18019-3AAD-024D-8B60-90F782C8A831}" type="slidenum">
              <a:rPr lang="en-GB" sz="1000" b="1" i="1">
                <a:solidFill>
                  <a:schemeClr val="tx1"/>
                </a:solidFill>
                <a:latin typeface="Arial" pitchFamily="-107" charset="0"/>
              </a:rPr>
              <a:pPr algn="r"/>
              <a:t>11</a:t>
            </a:fld>
            <a:endParaRPr lang="en-GB" sz="1000" b="1" i="1">
              <a:solidFill>
                <a:schemeClr val="tx1"/>
              </a:solidFill>
              <a:latin typeface="Arial" pitchFamily="-107" charset="0"/>
            </a:endParaRPr>
          </a:p>
        </p:txBody>
      </p:sp>
      <p:pic>
        <p:nvPicPr>
          <p:cNvPr id="5" name="Picture 34"/>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a:off x="4191000" y="479425"/>
            <a:ext cx="4038600" cy="3268663"/>
          </a:xfrm>
          <a:prstGeom prst="rect">
            <a:avLst/>
          </a:prstGeom>
          <a:noFill/>
          <a:ln w="9525">
            <a:noFill/>
            <a:miter lim="800000"/>
            <a:headEnd/>
            <a:tailEnd/>
          </a:ln>
        </p:spPr>
      </p:pic>
      <p:sp>
        <p:nvSpPr>
          <p:cNvPr id="6" name="Text Box 11"/>
          <p:cNvSpPr txBox="1">
            <a:spLocks noChangeArrowheads="1"/>
          </p:cNvSpPr>
          <p:nvPr/>
        </p:nvSpPr>
        <p:spPr bwMode="auto">
          <a:xfrm>
            <a:off x="3581400" y="3657600"/>
            <a:ext cx="4808538" cy="466725"/>
          </a:xfrm>
          <a:prstGeom prst="rect">
            <a:avLst/>
          </a:prstGeom>
          <a:noFill/>
          <a:ln w="9525">
            <a:solidFill>
              <a:schemeClr val="tx1"/>
            </a:solidFill>
            <a:miter lim="800000"/>
            <a:headEnd/>
            <a:tailEnd/>
          </a:ln>
        </p:spPr>
        <p:txBody>
          <a:bodyPr wrap="none">
            <a:prstTxWarp prst="textNoShape">
              <a:avLst/>
            </a:prstTxWarp>
            <a:spAutoFit/>
          </a:bodyPr>
          <a:lstStyle/>
          <a:p>
            <a:r>
              <a:rPr lang="en-GB" sz="2400" i="1"/>
              <a:t>P</a:t>
            </a:r>
            <a:r>
              <a:rPr lang="en-GB" sz="2400" i="1" baseline="-25000"/>
              <a:t>forecast(D,N,W)</a:t>
            </a:r>
            <a:r>
              <a:rPr lang="en-GB" sz="2400" i="1"/>
              <a:t> </a:t>
            </a:r>
            <a:r>
              <a:rPr lang="en-GB" sz="2400" i="1">
                <a:ea typeface="Arial" pitchFamily="-107" charset="0"/>
                <a:cs typeface="Arial" pitchFamily="-107" charset="0"/>
              </a:rPr>
              <a:t>≡ PFcst ┴ PObs</a:t>
            </a:r>
            <a:r>
              <a:rPr lang="en-GB" sz="2400" i="1" baseline="-25000">
                <a:ea typeface="Arial" pitchFamily="-107" charset="0"/>
                <a:cs typeface="Arial" pitchFamily="-107" charset="0"/>
              </a:rPr>
              <a:t>D,N,W</a:t>
            </a:r>
            <a:r>
              <a:rPr lang="en-GB" sz="2400" i="1">
                <a:ea typeface="Arial" pitchFamily="-107" charset="0"/>
                <a:cs typeface="Arial" pitchFamily="-107" charset="0"/>
              </a:rPr>
              <a:t> </a:t>
            </a:r>
          </a:p>
        </p:txBody>
      </p:sp>
      <p:grpSp>
        <p:nvGrpSpPr>
          <p:cNvPr id="2" name="Group 29"/>
          <p:cNvGrpSpPr>
            <a:grpSpLocks/>
          </p:cNvGrpSpPr>
          <p:nvPr/>
        </p:nvGrpSpPr>
        <p:grpSpPr bwMode="auto">
          <a:xfrm>
            <a:off x="381000" y="2819400"/>
            <a:ext cx="3124200" cy="2468563"/>
            <a:chOff x="240" y="312"/>
            <a:chExt cx="1968" cy="1555"/>
          </a:xfrm>
        </p:grpSpPr>
        <p:sp>
          <p:nvSpPr>
            <p:cNvPr id="38949" name="Text Box 10"/>
            <p:cNvSpPr txBox="1">
              <a:spLocks noChangeArrowheads="1"/>
            </p:cNvSpPr>
            <p:nvPr/>
          </p:nvSpPr>
          <p:spPr bwMode="auto">
            <a:xfrm>
              <a:off x="480" y="1344"/>
              <a:ext cx="1395" cy="523"/>
            </a:xfrm>
            <a:prstGeom prst="rect">
              <a:avLst/>
            </a:prstGeom>
            <a:noFill/>
            <a:ln w="9525">
              <a:noFill/>
              <a:miter lim="800000"/>
              <a:headEnd/>
              <a:tailEnd/>
            </a:ln>
          </p:spPr>
          <p:txBody>
            <a:bodyPr wrap="none">
              <a:prstTxWarp prst="textNoShape">
                <a:avLst/>
              </a:prstTxWarp>
              <a:spAutoFit/>
            </a:bodyPr>
            <a:lstStyle/>
            <a:p>
              <a:r>
                <a:rPr lang="en-GB" sz="1200" i="1"/>
                <a:t>s</a:t>
              </a:r>
              <a:r>
                <a:rPr lang="en-GB" sz="1200" i="1" baseline="-25000">
                  <a:ea typeface="Arial" pitchFamily="-107" charset="0"/>
                  <a:cs typeface="Arial" pitchFamily="-107" charset="0"/>
                </a:rPr>
                <a:t>ε</a:t>
              </a:r>
              <a:r>
                <a:rPr lang="en-GB" sz="1200" i="1" baseline="30000">
                  <a:ea typeface="Arial" pitchFamily="-107" charset="0"/>
                  <a:cs typeface="Arial" pitchFamily="-107" charset="0"/>
                </a:rPr>
                <a:t>2    </a:t>
              </a:r>
              <a:r>
                <a:rPr lang="en-GB" sz="1200" i="1">
                  <a:ea typeface="Arial" pitchFamily="-107" charset="0"/>
                  <a:cs typeface="Arial" pitchFamily="-107" charset="0"/>
                </a:rPr>
                <a:t>: Forecast Error Variance</a:t>
              </a:r>
            </a:p>
            <a:p>
              <a:r>
                <a:rPr lang="en-GB" sz="1200" i="1">
                  <a:ea typeface="Arial" pitchFamily="-107" charset="0"/>
                  <a:cs typeface="Arial" pitchFamily="-107" charset="0"/>
                </a:rPr>
                <a:t>SSE: Sum Square Errors</a:t>
              </a:r>
            </a:p>
            <a:p>
              <a:r>
                <a:rPr lang="en-GB" sz="1200" i="1">
                  <a:ea typeface="Arial" pitchFamily="-107" charset="0"/>
                  <a:cs typeface="Arial" pitchFamily="-107" charset="0"/>
                </a:rPr>
                <a:t>n     : Sample amount </a:t>
              </a:r>
            </a:p>
            <a:p>
              <a:r>
                <a:rPr lang="en-GB" sz="1200" i="1">
                  <a:ea typeface="Arial" pitchFamily="-107" charset="0"/>
                  <a:cs typeface="Arial" pitchFamily="-107" charset="0"/>
                </a:rPr>
                <a:t>K    : Predictors</a:t>
              </a:r>
            </a:p>
          </p:txBody>
        </p:sp>
        <p:grpSp>
          <p:nvGrpSpPr>
            <p:cNvPr id="3" name="Group 20"/>
            <p:cNvGrpSpPr>
              <a:grpSpLocks/>
            </p:cNvGrpSpPr>
            <p:nvPr/>
          </p:nvGrpSpPr>
          <p:grpSpPr bwMode="auto">
            <a:xfrm>
              <a:off x="240" y="312"/>
              <a:ext cx="1968" cy="936"/>
              <a:chOff x="288" y="1031"/>
              <a:chExt cx="1968" cy="936"/>
            </a:xfrm>
          </p:grpSpPr>
          <p:pic>
            <p:nvPicPr>
              <p:cNvPr id="38951" name="Picture 9"/>
              <p:cNvPicPr>
                <a:picLocks noChangeAspect="1" noChangeArrowheads="1"/>
              </p:cNvPicPr>
              <p:nvPr/>
            </p:nvPicPr>
            <p:blipFill>
              <a:blip r:embed="rId3"/>
              <a:srcRect l="7260" r="18620" b="8649"/>
              <a:stretch>
                <a:fillRect/>
              </a:stretch>
            </p:blipFill>
            <p:spPr bwMode="auto">
              <a:xfrm>
                <a:off x="288" y="1248"/>
                <a:ext cx="1968" cy="719"/>
              </a:xfrm>
              <a:prstGeom prst="rect">
                <a:avLst/>
              </a:prstGeom>
              <a:noFill/>
              <a:ln w="9525">
                <a:solidFill>
                  <a:schemeClr val="tx1"/>
                </a:solidFill>
                <a:miter lim="800000"/>
                <a:headEnd/>
                <a:tailEnd/>
              </a:ln>
            </p:spPr>
          </p:pic>
          <p:sp>
            <p:nvSpPr>
              <p:cNvPr id="38952" name="Text Box 19"/>
              <p:cNvSpPr txBox="1">
                <a:spLocks noChangeArrowheads="1"/>
              </p:cNvSpPr>
              <p:nvPr/>
            </p:nvSpPr>
            <p:spPr bwMode="auto">
              <a:xfrm>
                <a:off x="768" y="1031"/>
                <a:ext cx="1346" cy="213"/>
              </a:xfrm>
              <a:prstGeom prst="rect">
                <a:avLst/>
              </a:prstGeom>
              <a:noFill/>
              <a:ln w="9525">
                <a:noFill/>
                <a:miter lim="800000"/>
                <a:headEnd/>
                <a:tailEnd/>
              </a:ln>
            </p:spPr>
            <p:txBody>
              <a:bodyPr wrap="none">
                <a:prstTxWarp prst="textNoShape">
                  <a:avLst/>
                </a:prstTxWarp>
                <a:spAutoFit/>
              </a:bodyPr>
              <a:lstStyle/>
              <a:p>
                <a:r>
                  <a:rPr lang="en-GB"/>
                  <a:t>Multiregressive Errors</a:t>
                </a:r>
              </a:p>
            </p:txBody>
          </p:sp>
        </p:grpSp>
      </p:grpSp>
      <p:sp>
        <p:nvSpPr>
          <p:cNvPr id="12" name="AutoShape 21"/>
          <p:cNvSpPr>
            <a:spLocks noChangeArrowheads="1"/>
          </p:cNvSpPr>
          <p:nvPr/>
        </p:nvSpPr>
        <p:spPr bwMode="auto">
          <a:xfrm rot="5400000">
            <a:off x="5715793" y="3199607"/>
            <a:ext cx="493713" cy="342900"/>
          </a:xfrm>
          <a:custGeom>
            <a:avLst/>
            <a:gdLst>
              <a:gd name="T0" fmla="*/ 8463635 w 21600"/>
              <a:gd name="T1" fmla="*/ 0 h 21600"/>
              <a:gd name="T2" fmla="*/ 0 w 21600"/>
              <a:gd name="T3" fmla="*/ 2721769 h 21600"/>
              <a:gd name="T4" fmla="*/ 8463635 w 21600"/>
              <a:gd name="T5" fmla="*/ 5443538 h 21600"/>
              <a:gd name="T6" fmla="*/ 11284839 w 21600"/>
              <a:gd name="T7" fmla="*/ 2721769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p:spPr>
        <p:txBody>
          <a:bodyPr wrap="none" anchor="ctr">
            <a:prstTxWarp prst="textNoShape">
              <a:avLst/>
            </a:prstTxWarp>
          </a:bodyPr>
          <a:lstStyle/>
          <a:p>
            <a:endParaRPr lang="en-GB"/>
          </a:p>
        </p:txBody>
      </p:sp>
      <p:pic>
        <p:nvPicPr>
          <p:cNvPr id="13" name="Picture 24" descr="P_altri_terzili"/>
          <p:cNvPicPr>
            <a:picLocks noChangeAspect="1" noChangeArrowheads="1"/>
          </p:cNvPicPr>
          <p:nvPr/>
        </p:nvPicPr>
        <p:blipFill>
          <a:blip r:embed="rId4"/>
          <a:srcRect/>
          <a:stretch>
            <a:fillRect/>
          </a:stretch>
        </p:blipFill>
        <p:spPr bwMode="auto">
          <a:xfrm>
            <a:off x="4419600" y="4129088"/>
            <a:ext cx="3048000" cy="2286000"/>
          </a:xfrm>
          <a:prstGeom prst="rect">
            <a:avLst/>
          </a:prstGeom>
          <a:noFill/>
          <a:ln w="9525">
            <a:noFill/>
            <a:miter lim="800000"/>
            <a:headEnd/>
            <a:tailEnd/>
          </a:ln>
        </p:spPr>
      </p:pic>
      <p:grpSp>
        <p:nvGrpSpPr>
          <p:cNvPr id="4" name="Group 31"/>
          <p:cNvGrpSpPr>
            <a:grpSpLocks/>
          </p:cNvGrpSpPr>
          <p:nvPr/>
        </p:nvGrpSpPr>
        <p:grpSpPr bwMode="auto">
          <a:xfrm>
            <a:off x="457200" y="638175"/>
            <a:ext cx="2790825" cy="2119313"/>
            <a:chOff x="288" y="249"/>
            <a:chExt cx="1758" cy="1335"/>
          </a:xfrm>
        </p:grpSpPr>
        <p:grpSp>
          <p:nvGrpSpPr>
            <p:cNvPr id="7" name="Group 28"/>
            <p:cNvGrpSpPr>
              <a:grpSpLocks/>
            </p:cNvGrpSpPr>
            <p:nvPr/>
          </p:nvGrpSpPr>
          <p:grpSpPr bwMode="auto">
            <a:xfrm>
              <a:off x="288" y="454"/>
              <a:ext cx="1758" cy="1130"/>
              <a:chOff x="576" y="2448"/>
              <a:chExt cx="1758" cy="1130"/>
            </a:xfrm>
          </p:grpSpPr>
          <p:pic>
            <p:nvPicPr>
              <p:cNvPr id="38947" name="Picture 26"/>
              <p:cNvPicPr>
                <a:picLocks noChangeAspect="1" noChangeArrowheads="1"/>
              </p:cNvPicPr>
              <p:nvPr/>
            </p:nvPicPr>
            <p:blipFill>
              <a:blip r:embed="rId5"/>
              <a:srcRect/>
              <a:stretch>
                <a:fillRect/>
              </a:stretch>
            </p:blipFill>
            <p:spPr bwMode="auto">
              <a:xfrm>
                <a:off x="912" y="2448"/>
                <a:ext cx="1088" cy="473"/>
              </a:xfrm>
              <a:prstGeom prst="rect">
                <a:avLst/>
              </a:prstGeom>
              <a:noFill/>
              <a:ln w="9525">
                <a:noFill/>
                <a:miter lim="800000"/>
                <a:headEnd/>
                <a:tailEnd/>
              </a:ln>
            </p:spPr>
          </p:pic>
          <p:pic>
            <p:nvPicPr>
              <p:cNvPr id="38948" name="Picture 27"/>
              <p:cNvPicPr>
                <a:picLocks noChangeAspect="1" noChangeArrowheads="1"/>
              </p:cNvPicPr>
              <p:nvPr/>
            </p:nvPicPr>
            <p:blipFill>
              <a:blip r:embed="rId6"/>
              <a:srcRect/>
              <a:stretch>
                <a:fillRect/>
              </a:stretch>
            </p:blipFill>
            <p:spPr bwMode="auto">
              <a:xfrm>
                <a:off x="576" y="2976"/>
                <a:ext cx="1758" cy="602"/>
              </a:xfrm>
              <a:prstGeom prst="rect">
                <a:avLst/>
              </a:prstGeom>
              <a:noFill/>
              <a:ln w="9525">
                <a:noFill/>
                <a:miter lim="800000"/>
                <a:headEnd/>
                <a:tailEnd/>
              </a:ln>
            </p:spPr>
          </p:pic>
        </p:grpSp>
        <p:sp>
          <p:nvSpPr>
            <p:cNvPr id="38946" name="Text Box 30"/>
            <p:cNvSpPr txBox="1">
              <a:spLocks noChangeArrowheads="1"/>
            </p:cNvSpPr>
            <p:nvPr/>
          </p:nvSpPr>
          <p:spPr bwMode="auto">
            <a:xfrm>
              <a:off x="644" y="249"/>
              <a:ext cx="966" cy="213"/>
            </a:xfrm>
            <a:prstGeom prst="rect">
              <a:avLst/>
            </a:prstGeom>
            <a:noFill/>
            <a:ln w="9525">
              <a:noFill/>
              <a:miter lim="800000"/>
              <a:headEnd/>
              <a:tailEnd/>
            </a:ln>
          </p:spPr>
          <p:txBody>
            <a:bodyPr wrap="none">
              <a:prstTxWarp prst="textNoShape">
                <a:avLst/>
              </a:prstTxWarp>
              <a:spAutoFit/>
            </a:bodyPr>
            <a:lstStyle/>
            <a:p>
              <a:r>
                <a:rPr lang="en-GB"/>
                <a:t>Multiregressive</a:t>
              </a:r>
            </a:p>
          </p:txBody>
        </p:sp>
      </p:grpSp>
      <p:sp>
        <p:nvSpPr>
          <p:cNvPr id="19" name="Text Box 33"/>
          <p:cNvSpPr txBox="1">
            <a:spLocks noChangeArrowheads="1"/>
          </p:cNvSpPr>
          <p:nvPr/>
        </p:nvSpPr>
        <p:spPr bwMode="auto">
          <a:xfrm>
            <a:off x="5105400" y="6519863"/>
            <a:ext cx="2279650" cy="338137"/>
          </a:xfrm>
          <a:prstGeom prst="rect">
            <a:avLst/>
          </a:prstGeom>
          <a:noFill/>
          <a:ln w="9525">
            <a:noFill/>
            <a:miter lim="800000"/>
            <a:headEnd/>
            <a:tailEnd/>
          </a:ln>
        </p:spPr>
        <p:txBody>
          <a:bodyPr wrap="none">
            <a:prstTxWarp prst="textNoShape">
              <a:avLst/>
            </a:prstTxWarp>
            <a:spAutoFit/>
          </a:bodyPr>
          <a:lstStyle/>
          <a:p>
            <a:r>
              <a:rPr lang="en-GB" i="1"/>
              <a:t>Dominant tercile maps</a:t>
            </a:r>
            <a:endParaRPr lang="en-GB" i="1">
              <a:ea typeface="Arial" pitchFamily="-107" charset="0"/>
              <a:cs typeface="Arial" pitchFamily="-107" charset="0"/>
            </a:endParaRPr>
          </a:p>
        </p:txBody>
      </p:sp>
      <p:grpSp>
        <p:nvGrpSpPr>
          <p:cNvPr id="8" name="Group 35"/>
          <p:cNvGrpSpPr>
            <a:grpSpLocks/>
          </p:cNvGrpSpPr>
          <p:nvPr/>
        </p:nvGrpSpPr>
        <p:grpSpPr bwMode="auto">
          <a:xfrm>
            <a:off x="5105400" y="547688"/>
            <a:ext cx="2692400" cy="352425"/>
            <a:chOff x="3168" y="768"/>
            <a:chExt cx="1696" cy="222"/>
          </a:xfrm>
        </p:grpSpPr>
        <p:sp>
          <p:nvSpPr>
            <p:cNvPr id="38942" name="Text Box 36"/>
            <p:cNvSpPr txBox="1">
              <a:spLocks noChangeArrowheads="1"/>
            </p:cNvSpPr>
            <p:nvPr/>
          </p:nvSpPr>
          <p:spPr bwMode="auto">
            <a:xfrm>
              <a:off x="3168" y="768"/>
              <a:ext cx="399" cy="213"/>
            </a:xfrm>
            <a:prstGeom prst="rect">
              <a:avLst/>
            </a:prstGeom>
            <a:noFill/>
            <a:ln w="9525">
              <a:noFill/>
              <a:miter lim="800000"/>
              <a:headEnd/>
              <a:tailEnd/>
            </a:ln>
          </p:spPr>
          <p:txBody>
            <a:bodyPr wrap="none">
              <a:prstTxWarp prst="textNoShape">
                <a:avLst/>
              </a:prstTxWarp>
              <a:spAutoFit/>
            </a:bodyPr>
            <a:lstStyle/>
            <a:p>
              <a:r>
                <a:rPr lang="en-GB" b="1">
                  <a:solidFill>
                    <a:srgbClr val="FF6600"/>
                  </a:solidFill>
                </a:rPr>
                <a:t>DRY</a:t>
              </a:r>
            </a:p>
          </p:txBody>
        </p:sp>
        <p:sp>
          <p:nvSpPr>
            <p:cNvPr id="38943" name="Text Box 37"/>
            <p:cNvSpPr txBox="1">
              <a:spLocks noChangeArrowheads="1"/>
            </p:cNvSpPr>
            <p:nvPr/>
          </p:nvSpPr>
          <p:spPr bwMode="auto">
            <a:xfrm>
              <a:off x="3780" y="777"/>
              <a:ext cx="565" cy="213"/>
            </a:xfrm>
            <a:prstGeom prst="rect">
              <a:avLst/>
            </a:prstGeom>
            <a:noFill/>
            <a:ln w="9525">
              <a:noFill/>
              <a:miter lim="800000"/>
              <a:headEnd/>
              <a:tailEnd/>
            </a:ln>
          </p:spPr>
          <p:txBody>
            <a:bodyPr wrap="none">
              <a:prstTxWarp prst="textNoShape">
                <a:avLst/>
              </a:prstTxWarp>
              <a:spAutoFit/>
            </a:bodyPr>
            <a:lstStyle/>
            <a:p>
              <a:r>
                <a:rPr lang="en-GB" b="1">
                  <a:solidFill>
                    <a:schemeClr val="bg2"/>
                  </a:solidFill>
                </a:rPr>
                <a:t>NORM.</a:t>
              </a:r>
            </a:p>
          </p:txBody>
        </p:sp>
        <p:sp>
          <p:nvSpPr>
            <p:cNvPr id="38944" name="Text Box 38"/>
            <p:cNvSpPr txBox="1">
              <a:spLocks noChangeArrowheads="1"/>
            </p:cNvSpPr>
            <p:nvPr/>
          </p:nvSpPr>
          <p:spPr bwMode="auto">
            <a:xfrm>
              <a:off x="4448" y="768"/>
              <a:ext cx="416" cy="213"/>
            </a:xfrm>
            <a:prstGeom prst="rect">
              <a:avLst/>
            </a:prstGeom>
            <a:noFill/>
            <a:ln w="9525">
              <a:noFill/>
              <a:miter lim="800000"/>
              <a:headEnd/>
              <a:tailEnd/>
            </a:ln>
          </p:spPr>
          <p:txBody>
            <a:bodyPr wrap="none">
              <a:prstTxWarp prst="textNoShape">
                <a:avLst/>
              </a:prstTxWarp>
              <a:spAutoFit/>
            </a:bodyPr>
            <a:lstStyle/>
            <a:p>
              <a:r>
                <a:rPr lang="en-GB" b="1">
                  <a:solidFill>
                    <a:schemeClr val="accent2"/>
                  </a:solidFill>
                </a:rPr>
                <a:t>WET</a:t>
              </a:r>
            </a:p>
          </p:txBody>
        </p:sp>
      </p:grpSp>
      <p:pic>
        <p:nvPicPr>
          <p:cNvPr id="24" name="Picture 41"/>
          <p:cNvPicPr>
            <a:picLocks noChangeAspect="1" noChangeArrowheads="1"/>
          </p:cNvPicPr>
          <p:nvPr/>
        </p:nvPicPr>
        <p:blipFill>
          <a:blip r:embed="rId7"/>
          <a:srcRect b="8446"/>
          <a:stretch>
            <a:fillRect/>
          </a:stretch>
        </p:blipFill>
        <p:spPr bwMode="auto">
          <a:xfrm>
            <a:off x="4038600" y="852488"/>
            <a:ext cx="4114800" cy="2271712"/>
          </a:xfrm>
          <a:prstGeom prst="rect">
            <a:avLst/>
          </a:prstGeom>
          <a:noFill/>
          <a:ln w="9525">
            <a:noFill/>
            <a:miter lim="800000"/>
            <a:headEnd/>
            <a:tailEnd/>
          </a:ln>
        </p:spPr>
      </p:pic>
      <p:grpSp>
        <p:nvGrpSpPr>
          <p:cNvPr id="9" name="Group 40"/>
          <p:cNvGrpSpPr>
            <a:grpSpLocks/>
          </p:cNvGrpSpPr>
          <p:nvPr/>
        </p:nvGrpSpPr>
        <p:grpSpPr bwMode="auto">
          <a:xfrm>
            <a:off x="3200400" y="1111250"/>
            <a:ext cx="2438400" cy="274638"/>
            <a:chOff x="2016" y="547"/>
            <a:chExt cx="1536" cy="173"/>
          </a:xfrm>
        </p:grpSpPr>
        <p:sp>
          <p:nvSpPr>
            <p:cNvPr id="38940" name="Line 32"/>
            <p:cNvSpPr>
              <a:spLocks noChangeShapeType="1"/>
            </p:cNvSpPr>
            <p:nvPr/>
          </p:nvSpPr>
          <p:spPr bwMode="auto">
            <a:xfrm flipV="1">
              <a:off x="2016" y="720"/>
              <a:ext cx="1536" cy="0"/>
            </a:xfrm>
            <a:prstGeom prst="line">
              <a:avLst/>
            </a:prstGeom>
            <a:noFill/>
            <a:ln w="9525">
              <a:solidFill>
                <a:schemeClr val="tx1"/>
              </a:solidFill>
              <a:round/>
              <a:headEnd/>
              <a:tailEnd type="triangle" w="med" len="med"/>
            </a:ln>
          </p:spPr>
          <p:txBody>
            <a:bodyPr>
              <a:prstTxWarp prst="textNoShape">
                <a:avLst/>
              </a:prstTxWarp>
            </a:bodyPr>
            <a:lstStyle/>
            <a:p>
              <a:endParaRPr lang="en-GB"/>
            </a:p>
          </p:txBody>
        </p:sp>
        <p:sp>
          <p:nvSpPr>
            <p:cNvPr id="38941" name="Text Box 39"/>
            <p:cNvSpPr txBox="1">
              <a:spLocks noChangeArrowheads="1"/>
            </p:cNvSpPr>
            <p:nvPr/>
          </p:nvSpPr>
          <p:spPr bwMode="auto">
            <a:xfrm>
              <a:off x="2582" y="547"/>
              <a:ext cx="489" cy="173"/>
            </a:xfrm>
            <a:prstGeom prst="rect">
              <a:avLst/>
            </a:prstGeom>
            <a:noFill/>
            <a:ln w="9525">
              <a:noFill/>
              <a:miter lim="800000"/>
              <a:headEnd/>
              <a:tailEnd/>
            </a:ln>
          </p:spPr>
          <p:txBody>
            <a:bodyPr wrap="none">
              <a:prstTxWarp prst="textNoShape">
                <a:avLst/>
              </a:prstTxWarp>
              <a:spAutoFit/>
            </a:bodyPr>
            <a:lstStyle/>
            <a:p>
              <a:r>
                <a:rPr lang="en-GB" sz="1200">
                  <a:solidFill>
                    <a:srgbClr val="FF0000"/>
                  </a:solidFill>
                </a:rPr>
                <a:t>Forecast</a:t>
              </a:r>
            </a:p>
          </p:txBody>
        </p:sp>
      </p:grpSp>
      <p:sp>
        <p:nvSpPr>
          <p:cNvPr id="28" name="Line 18"/>
          <p:cNvSpPr>
            <a:spLocks noChangeShapeType="1"/>
          </p:cNvSpPr>
          <p:nvPr/>
        </p:nvSpPr>
        <p:spPr bwMode="auto">
          <a:xfrm flipV="1">
            <a:off x="3352800" y="1843088"/>
            <a:ext cx="1981200" cy="1143000"/>
          </a:xfrm>
          <a:prstGeom prst="line">
            <a:avLst/>
          </a:prstGeom>
          <a:noFill/>
          <a:ln w="9525">
            <a:solidFill>
              <a:schemeClr val="tx1"/>
            </a:solidFill>
            <a:round/>
            <a:headEnd/>
            <a:tailEnd type="triangle" w="med" len="med"/>
          </a:ln>
        </p:spPr>
        <p:txBody>
          <a:bodyPr>
            <a:prstTxWarp prst="textNoShape">
              <a:avLst/>
            </a:prstTxWarp>
          </a:bodyPr>
          <a:lstStyle/>
          <a:p>
            <a:endParaRPr lang="en-GB"/>
          </a:p>
        </p:txBody>
      </p:sp>
      <p:sp>
        <p:nvSpPr>
          <p:cNvPr id="29" name="Line 25"/>
          <p:cNvSpPr>
            <a:spLocks noChangeShapeType="1"/>
          </p:cNvSpPr>
          <p:nvPr/>
        </p:nvSpPr>
        <p:spPr bwMode="auto">
          <a:xfrm flipV="1">
            <a:off x="5715000" y="852488"/>
            <a:ext cx="0" cy="1447800"/>
          </a:xfrm>
          <a:prstGeom prst="line">
            <a:avLst/>
          </a:prstGeom>
          <a:noFill/>
          <a:ln w="9525">
            <a:solidFill>
              <a:srgbClr val="FF0000"/>
            </a:solidFill>
            <a:prstDash val="dash"/>
            <a:round/>
            <a:headEnd/>
            <a:tailEnd/>
          </a:ln>
        </p:spPr>
        <p:txBody>
          <a:bodyPr>
            <a:prstTxWarp prst="textNoShape">
              <a:avLst/>
            </a:prstTxWarp>
          </a:bodyPr>
          <a:lstStyle/>
          <a:p>
            <a:endParaRPr lang="en-GB"/>
          </a:p>
        </p:txBody>
      </p:sp>
      <p:grpSp>
        <p:nvGrpSpPr>
          <p:cNvPr id="10" name="Group 48"/>
          <p:cNvGrpSpPr>
            <a:grpSpLocks/>
          </p:cNvGrpSpPr>
          <p:nvPr/>
        </p:nvGrpSpPr>
        <p:grpSpPr bwMode="auto">
          <a:xfrm>
            <a:off x="7391400" y="4624388"/>
            <a:ext cx="1219200" cy="495300"/>
            <a:chOff x="4656" y="2760"/>
            <a:chExt cx="768" cy="312"/>
          </a:xfrm>
        </p:grpSpPr>
        <p:pic>
          <p:nvPicPr>
            <p:cNvPr id="38938" name="Picture 43" descr="P_altri_terzili"/>
            <p:cNvPicPr>
              <a:picLocks noChangeAspect="1" noChangeArrowheads="1"/>
            </p:cNvPicPr>
            <p:nvPr/>
          </p:nvPicPr>
          <p:blipFill>
            <a:blip r:embed="rId4"/>
            <a:srcRect l="7500" t="93333" r="52501" b="-3333"/>
            <a:stretch>
              <a:fillRect/>
            </a:stretch>
          </p:blipFill>
          <p:spPr bwMode="auto">
            <a:xfrm>
              <a:off x="4656" y="2928"/>
              <a:ext cx="768" cy="144"/>
            </a:xfrm>
            <a:prstGeom prst="rect">
              <a:avLst/>
            </a:prstGeom>
            <a:noFill/>
            <a:ln w="9525">
              <a:noFill/>
              <a:miter lim="800000"/>
              <a:headEnd/>
              <a:tailEnd/>
            </a:ln>
          </p:spPr>
        </p:pic>
        <p:sp>
          <p:nvSpPr>
            <p:cNvPr id="38939" name="Text Box 44"/>
            <p:cNvSpPr txBox="1">
              <a:spLocks noChangeArrowheads="1"/>
            </p:cNvSpPr>
            <p:nvPr/>
          </p:nvSpPr>
          <p:spPr bwMode="auto">
            <a:xfrm>
              <a:off x="4724" y="2760"/>
              <a:ext cx="652" cy="213"/>
            </a:xfrm>
            <a:prstGeom prst="rect">
              <a:avLst/>
            </a:prstGeom>
            <a:noFill/>
            <a:ln w="9525">
              <a:noFill/>
              <a:miter lim="800000"/>
              <a:headEnd/>
              <a:tailEnd/>
            </a:ln>
          </p:spPr>
          <p:txBody>
            <a:bodyPr wrap="none">
              <a:prstTxWarp prst="textNoShape">
                <a:avLst/>
              </a:prstTxWarp>
              <a:spAutoFit/>
            </a:bodyPr>
            <a:lstStyle/>
            <a:p>
              <a:r>
                <a:rPr lang="en-GB"/>
                <a:t>Prob. Dry</a:t>
              </a:r>
            </a:p>
          </p:txBody>
        </p:sp>
      </p:grpSp>
      <p:grpSp>
        <p:nvGrpSpPr>
          <p:cNvPr id="11" name="Group 49"/>
          <p:cNvGrpSpPr>
            <a:grpSpLocks/>
          </p:cNvGrpSpPr>
          <p:nvPr/>
        </p:nvGrpSpPr>
        <p:grpSpPr bwMode="auto">
          <a:xfrm>
            <a:off x="7467600" y="5133975"/>
            <a:ext cx="1524000" cy="519113"/>
            <a:chOff x="4704" y="3081"/>
            <a:chExt cx="960" cy="327"/>
          </a:xfrm>
        </p:grpSpPr>
        <p:pic>
          <p:nvPicPr>
            <p:cNvPr id="38936" name="Picture 42" descr="P_altri_terzili"/>
            <p:cNvPicPr>
              <a:picLocks noChangeAspect="1" noChangeArrowheads="1"/>
            </p:cNvPicPr>
            <p:nvPr/>
          </p:nvPicPr>
          <p:blipFill>
            <a:blip r:embed="rId4"/>
            <a:srcRect l="52499" t="93333" b="-3333"/>
            <a:stretch>
              <a:fillRect/>
            </a:stretch>
          </p:blipFill>
          <p:spPr bwMode="auto">
            <a:xfrm>
              <a:off x="4752" y="3264"/>
              <a:ext cx="912" cy="144"/>
            </a:xfrm>
            <a:prstGeom prst="rect">
              <a:avLst/>
            </a:prstGeom>
            <a:noFill/>
            <a:ln w="9525">
              <a:noFill/>
              <a:miter lim="800000"/>
              <a:headEnd/>
              <a:tailEnd/>
            </a:ln>
          </p:spPr>
        </p:pic>
        <p:sp>
          <p:nvSpPr>
            <p:cNvPr id="38937" name="Text Box 47"/>
            <p:cNvSpPr txBox="1">
              <a:spLocks noChangeArrowheads="1"/>
            </p:cNvSpPr>
            <p:nvPr/>
          </p:nvSpPr>
          <p:spPr bwMode="auto">
            <a:xfrm>
              <a:off x="4704" y="3081"/>
              <a:ext cx="677" cy="213"/>
            </a:xfrm>
            <a:prstGeom prst="rect">
              <a:avLst/>
            </a:prstGeom>
            <a:noFill/>
            <a:ln w="9525">
              <a:noFill/>
              <a:miter lim="800000"/>
              <a:headEnd/>
              <a:tailEnd/>
            </a:ln>
          </p:spPr>
          <p:txBody>
            <a:bodyPr wrap="none">
              <a:prstTxWarp prst="textNoShape">
                <a:avLst/>
              </a:prstTxWarp>
              <a:spAutoFit/>
            </a:bodyPr>
            <a:lstStyle/>
            <a:p>
              <a:r>
                <a:rPr lang="en-GB"/>
                <a:t>Prob. Wet</a:t>
              </a:r>
            </a:p>
          </p:txBody>
        </p:sp>
      </p:grpSp>
      <p:grpSp>
        <p:nvGrpSpPr>
          <p:cNvPr id="14" name="Group 54"/>
          <p:cNvGrpSpPr>
            <a:grpSpLocks/>
          </p:cNvGrpSpPr>
          <p:nvPr/>
        </p:nvGrpSpPr>
        <p:grpSpPr bwMode="auto">
          <a:xfrm>
            <a:off x="7486650" y="5691188"/>
            <a:ext cx="1057275" cy="571500"/>
            <a:chOff x="4716" y="3432"/>
            <a:chExt cx="666" cy="360"/>
          </a:xfrm>
        </p:grpSpPr>
        <p:sp>
          <p:nvSpPr>
            <p:cNvPr id="38934" name="Text Box 52"/>
            <p:cNvSpPr txBox="1">
              <a:spLocks noChangeArrowheads="1"/>
            </p:cNvSpPr>
            <p:nvPr/>
          </p:nvSpPr>
          <p:spPr bwMode="auto">
            <a:xfrm>
              <a:off x="4716" y="3432"/>
              <a:ext cx="666" cy="213"/>
            </a:xfrm>
            <a:prstGeom prst="rect">
              <a:avLst/>
            </a:prstGeom>
            <a:noFill/>
            <a:ln w="9525">
              <a:noFill/>
              <a:miter lim="800000"/>
              <a:headEnd/>
              <a:tailEnd/>
            </a:ln>
          </p:spPr>
          <p:txBody>
            <a:bodyPr wrap="none">
              <a:prstTxWarp prst="textNoShape">
                <a:avLst/>
              </a:prstTxWarp>
              <a:spAutoFit/>
            </a:bodyPr>
            <a:lstStyle/>
            <a:p>
              <a:r>
                <a:rPr lang="en-GB"/>
                <a:t>Norm.Ter.</a:t>
              </a:r>
            </a:p>
          </p:txBody>
        </p:sp>
        <p:pic>
          <p:nvPicPr>
            <p:cNvPr id="38935" name="Picture 53" descr="P_altri_terzili"/>
            <p:cNvPicPr>
              <a:picLocks noChangeAspect="1" noChangeArrowheads="1"/>
            </p:cNvPicPr>
            <p:nvPr/>
          </p:nvPicPr>
          <p:blipFill>
            <a:blip r:embed="rId4"/>
            <a:srcRect l="46248" t="95000" r="46251" b="-4999"/>
            <a:stretch>
              <a:fillRect/>
            </a:stretch>
          </p:blipFill>
          <p:spPr bwMode="auto">
            <a:xfrm>
              <a:off x="4992" y="3648"/>
              <a:ext cx="144" cy="144"/>
            </a:xfrm>
            <a:prstGeom prst="rect">
              <a:avLst/>
            </a:prstGeom>
            <a:noFill/>
            <a:ln w="9525">
              <a:noFill/>
              <a:miter lim="800000"/>
              <a:headEnd/>
              <a:tailEnd/>
            </a:ln>
          </p:spPr>
        </p:pic>
      </p:grpSp>
      <p:sp>
        <p:nvSpPr>
          <p:cNvPr id="38931" name="Text Box 55"/>
          <p:cNvSpPr txBox="1">
            <a:spLocks noChangeArrowheads="1"/>
          </p:cNvSpPr>
          <p:nvPr/>
        </p:nvSpPr>
        <p:spPr bwMode="auto">
          <a:xfrm>
            <a:off x="1905000" y="0"/>
            <a:ext cx="6070600" cy="584200"/>
          </a:xfrm>
          <a:prstGeom prst="rect">
            <a:avLst/>
          </a:prstGeom>
          <a:noFill/>
          <a:ln w="9525">
            <a:noFill/>
            <a:miter lim="800000"/>
            <a:headEnd/>
            <a:tailEnd/>
          </a:ln>
        </p:spPr>
        <p:txBody>
          <a:bodyPr wrap="none">
            <a:prstTxWarp prst="textNoShape">
              <a:avLst/>
            </a:prstTxWarp>
            <a:spAutoFit/>
          </a:bodyPr>
          <a:lstStyle/>
          <a:p>
            <a:pPr algn="ctr"/>
            <a:r>
              <a:rPr lang="en-GB" sz="3200" b="1">
                <a:solidFill>
                  <a:schemeClr val="bg1"/>
                </a:solidFill>
              </a:rPr>
              <a:t>Towards a probabilistic view</a:t>
            </a:r>
          </a:p>
        </p:txBody>
      </p:sp>
      <p:sp>
        <p:nvSpPr>
          <p:cNvPr id="41" name="Rectangle 57"/>
          <p:cNvSpPr>
            <a:spLocks noChangeArrowheads="1"/>
          </p:cNvSpPr>
          <p:nvPr/>
        </p:nvSpPr>
        <p:spPr bwMode="auto">
          <a:xfrm>
            <a:off x="5867400" y="5181600"/>
            <a:ext cx="152400" cy="152400"/>
          </a:xfrm>
          <a:prstGeom prst="rect">
            <a:avLst/>
          </a:prstGeom>
          <a:noFill/>
          <a:ln w="38100">
            <a:solidFill>
              <a:schemeClr val="tx1"/>
            </a:solidFill>
            <a:miter lim="800000"/>
            <a:headEnd/>
            <a:tailEnd/>
          </a:ln>
        </p:spPr>
        <p:txBody>
          <a:bodyPr wrap="none" anchor="ctr">
            <a:prstTxWarp prst="textNoShape">
              <a:avLst/>
            </a:prstTxWarp>
          </a:bodyPr>
          <a:lstStyle/>
          <a:p>
            <a:endParaRPr lang="en-GB"/>
          </a:p>
        </p:txBody>
      </p:sp>
      <p:sp>
        <p:nvSpPr>
          <p:cNvPr id="42" name="Line 58"/>
          <p:cNvSpPr>
            <a:spLocks noChangeShapeType="1"/>
          </p:cNvSpPr>
          <p:nvPr/>
        </p:nvSpPr>
        <p:spPr bwMode="auto">
          <a:xfrm>
            <a:off x="5943600" y="4191000"/>
            <a:ext cx="0" cy="990600"/>
          </a:xfrm>
          <a:prstGeom prst="line">
            <a:avLst/>
          </a:prstGeom>
          <a:noFill/>
          <a:ln w="19050">
            <a:solidFill>
              <a:schemeClr val="tx1"/>
            </a:solidFill>
            <a:round/>
            <a:headEnd/>
            <a:tailEnd type="triangle" w="med" len="med"/>
          </a:ln>
        </p:spPr>
        <p:txBody>
          <a:bodyPr>
            <a:prstTxWarp prst="textNoShape">
              <a:avLst/>
            </a:prstTxWarp>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par>
                                <p:cTn id="8" presetID="2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edge">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linds(horizontal)">
                                      <p:cBhvr>
                                        <p:cTn id="29" dur="500"/>
                                        <p:tgtEl>
                                          <p:spTgt spid="24"/>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linds(horizontal)">
                                      <p:cBhvr>
                                        <p:cTn id="32" dur="500"/>
                                        <p:tgtEl>
                                          <p:spTgt spid="28"/>
                                        </p:tgtEl>
                                      </p:cBhvr>
                                    </p:animEffect>
                                  </p:childTnLst>
                                </p:cTn>
                              </p:par>
                              <p:par>
                                <p:cTn id="33" presetID="3" presetClass="entr" presetSubtype="1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linds(horizontal)">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1"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0-#ppt_h/2"/>
                                          </p:val>
                                        </p:tav>
                                        <p:tav tm="100000">
                                          <p:val>
                                            <p:strVal val="#ppt_y"/>
                                          </p:val>
                                        </p:tav>
                                      </p:tavLst>
                                    </p:anim>
                                  </p:childTnLst>
                                </p:cTn>
                              </p:par>
                              <p:par>
                                <p:cTn id="42" presetID="2" presetClass="entr" presetSubtype="1"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ppt_x"/>
                                          </p:val>
                                        </p:tav>
                                        <p:tav tm="100000">
                                          <p:val>
                                            <p:strVal val="#ppt_x"/>
                                          </p:val>
                                        </p:tav>
                                      </p:tavLst>
                                    </p:anim>
                                    <p:anim calcmode="lin" valueType="num">
                                      <p:cBhvr additive="base">
                                        <p:cTn id="45" dur="500" fill="hold"/>
                                        <p:tgtEl>
                                          <p:spTgt spid="6"/>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ppt_x"/>
                                          </p:val>
                                        </p:tav>
                                        <p:tav tm="100000">
                                          <p:val>
                                            <p:strVal val="#ppt_x"/>
                                          </p:val>
                                        </p:tav>
                                      </p:tavLst>
                                    </p:anim>
                                    <p:anim calcmode="lin" valueType="num">
                                      <p:cBhvr additive="base">
                                        <p:cTn id="49" dur="500" fill="hold"/>
                                        <p:tgtEl>
                                          <p:spTgt spid="13"/>
                                        </p:tgtEl>
                                        <p:attrNameLst>
                                          <p:attrName>ppt_y</p:attrName>
                                        </p:attrNameLst>
                                      </p:cBhvr>
                                      <p:tavLst>
                                        <p:tav tm="0">
                                          <p:val>
                                            <p:strVal val="0-#ppt_h/2"/>
                                          </p:val>
                                        </p:tav>
                                        <p:tav tm="100000">
                                          <p:val>
                                            <p:strVal val="#ppt_y"/>
                                          </p:val>
                                        </p:tav>
                                      </p:tavLst>
                                    </p:anim>
                                  </p:childTnLst>
                                </p:cTn>
                              </p:par>
                              <p:par>
                                <p:cTn id="50" presetID="2" presetClass="entr" presetSubtype="1"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fill="hold"/>
                                        <p:tgtEl>
                                          <p:spTgt spid="19"/>
                                        </p:tgtEl>
                                        <p:attrNameLst>
                                          <p:attrName>ppt_x</p:attrName>
                                        </p:attrNameLst>
                                      </p:cBhvr>
                                      <p:tavLst>
                                        <p:tav tm="0">
                                          <p:val>
                                            <p:strVal val="#ppt_x"/>
                                          </p:val>
                                        </p:tav>
                                        <p:tav tm="100000">
                                          <p:val>
                                            <p:strVal val="#ppt_x"/>
                                          </p:val>
                                        </p:tav>
                                      </p:tavLst>
                                    </p:anim>
                                    <p:anim calcmode="lin" valueType="num">
                                      <p:cBhvr additive="base">
                                        <p:cTn id="53" dur="500" fill="hold"/>
                                        <p:tgtEl>
                                          <p:spTgt spid="19"/>
                                        </p:tgtEl>
                                        <p:attrNameLst>
                                          <p:attrName>ppt_y</p:attrName>
                                        </p:attrNameLst>
                                      </p:cBhvr>
                                      <p:tavLst>
                                        <p:tav tm="0">
                                          <p:val>
                                            <p:strVal val="0-#ppt_h/2"/>
                                          </p:val>
                                        </p:tav>
                                        <p:tav tm="100000">
                                          <p:val>
                                            <p:strVal val="#ppt_y"/>
                                          </p:val>
                                        </p:tav>
                                      </p:tavLst>
                                    </p:anim>
                                  </p:childTnLst>
                                </p:cTn>
                              </p:par>
                              <p:par>
                                <p:cTn id="54" presetID="2" presetClass="entr" presetSubtype="1"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500" fill="hold"/>
                                        <p:tgtEl>
                                          <p:spTgt spid="42"/>
                                        </p:tgtEl>
                                        <p:attrNameLst>
                                          <p:attrName>ppt_x</p:attrName>
                                        </p:attrNameLst>
                                      </p:cBhvr>
                                      <p:tavLst>
                                        <p:tav tm="0">
                                          <p:val>
                                            <p:strVal val="#ppt_x"/>
                                          </p:val>
                                        </p:tav>
                                        <p:tav tm="100000">
                                          <p:val>
                                            <p:strVal val="#ppt_x"/>
                                          </p:val>
                                        </p:tav>
                                      </p:tavLst>
                                    </p:anim>
                                    <p:anim calcmode="lin" valueType="num">
                                      <p:cBhvr additive="base">
                                        <p:cTn id="57" dur="500" fill="hold"/>
                                        <p:tgtEl>
                                          <p:spTgt spid="42"/>
                                        </p:tgtEl>
                                        <p:attrNameLst>
                                          <p:attrName>ppt_y</p:attrName>
                                        </p:attrNameLst>
                                      </p:cBhvr>
                                      <p:tavLst>
                                        <p:tav tm="0">
                                          <p:val>
                                            <p:strVal val="0-#ppt_h/2"/>
                                          </p:val>
                                        </p:tav>
                                        <p:tav tm="100000">
                                          <p:val>
                                            <p:strVal val="#ppt_y"/>
                                          </p:val>
                                        </p:tav>
                                      </p:tavLst>
                                    </p:anim>
                                  </p:childTnLst>
                                </p:cTn>
                              </p:par>
                              <p:par>
                                <p:cTn id="58" presetID="2" presetClass="entr" presetSubtype="1" fill="hold" grpId="0" nodeType="with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additive="base">
                                        <p:cTn id="60" dur="500" fill="hold"/>
                                        <p:tgtEl>
                                          <p:spTgt spid="41"/>
                                        </p:tgtEl>
                                        <p:attrNameLst>
                                          <p:attrName>ppt_x</p:attrName>
                                        </p:attrNameLst>
                                      </p:cBhvr>
                                      <p:tavLst>
                                        <p:tav tm="0">
                                          <p:val>
                                            <p:strVal val="#ppt_x"/>
                                          </p:val>
                                        </p:tav>
                                        <p:tav tm="100000">
                                          <p:val>
                                            <p:strVal val="#ppt_x"/>
                                          </p:val>
                                        </p:tav>
                                      </p:tavLst>
                                    </p:anim>
                                    <p:anim calcmode="lin" valueType="num">
                                      <p:cBhvr additive="base">
                                        <p:cTn id="61" dur="500" fill="hold"/>
                                        <p:tgtEl>
                                          <p:spTgt spid="41"/>
                                        </p:tgtEl>
                                        <p:attrNameLst>
                                          <p:attrName>ppt_y</p:attrName>
                                        </p:attrNameLst>
                                      </p:cBhvr>
                                      <p:tavLst>
                                        <p:tav tm="0">
                                          <p:val>
                                            <p:strVal val="0-#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nodeType="click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additive="base">
                                        <p:cTn id="66" dur="500" fill="hold"/>
                                        <p:tgtEl>
                                          <p:spTgt spid="11"/>
                                        </p:tgtEl>
                                        <p:attrNameLst>
                                          <p:attrName>ppt_x</p:attrName>
                                        </p:attrNameLst>
                                      </p:cBhvr>
                                      <p:tavLst>
                                        <p:tav tm="0">
                                          <p:val>
                                            <p:strVal val="1+#ppt_w/2"/>
                                          </p:val>
                                        </p:tav>
                                        <p:tav tm="100000">
                                          <p:val>
                                            <p:strVal val="#ppt_x"/>
                                          </p:val>
                                        </p:tav>
                                      </p:tavLst>
                                    </p:anim>
                                    <p:anim calcmode="lin" valueType="num">
                                      <p:cBhvr additive="base">
                                        <p:cTn id="67" dur="500" fill="hold"/>
                                        <p:tgtEl>
                                          <p:spTgt spid="11"/>
                                        </p:tgtEl>
                                        <p:attrNameLst>
                                          <p:attrName>ppt_y</p:attrName>
                                        </p:attrNameLst>
                                      </p:cBhvr>
                                      <p:tavLst>
                                        <p:tav tm="0">
                                          <p:val>
                                            <p:strVal val="#ppt_y"/>
                                          </p:val>
                                        </p:tav>
                                        <p:tav tm="100000">
                                          <p:val>
                                            <p:strVal val="#ppt_y"/>
                                          </p:val>
                                        </p:tav>
                                      </p:tavLst>
                                    </p:anim>
                                  </p:childTnLst>
                                </p:cTn>
                              </p:par>
                              <p:par>
                                <p:cTn id="68" presetID="2" presetClass="entr" presetSubtype="2" fill="hold" nodeType="with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additive="base">
                                        <p:cTn id="70" dur="500" fill="hold"/>
                                        <p:tgtEl>
                                          <p:spTgt spid="10"/>
                                        </p:tgtEl>
                                        <p:attrNameLst>
                                          <p:attrName>ppt_x</p:attrName>
                                        </p:attrNameLst>
                                      </p:cBhvr>
                                      <p:tavLst>
                                        <p:tav tm="0">
                                          <p:val>
                                            <p:strVal val="1+#ppt_w/2"/>
                                          </p:val>
                                        </p:tav>
                                        <p:tav tm="100000">
                                          <p:val>
                                            <p:strVal val="#ppt_x"/>
                                          </p:val>
                                        </p:tav>
                                      </p:tavLst>
                                    </p:anim>
                                    <p:anim calcmode="lin" valueType="num">
                                      <p:cBhvr additive="base">
                                        <p:cTn id="7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additive="base">
                                        <p:cTn id="76" dur="500" fill="hold"/>
                                        <p:tgtEl>
                                          <p:spTgt spid="14"/>
                                        </p:tgtEl>
                                        <p:attrNameLst>
                                          <p:attrName>ppt_x</p:attrName>
                                        </p:attrNameLst>
                                      </p:cBhvr>
                                      <p:tavLst>
                                        <p:tav tm="0">
                                          <p:val>
                                            <p:strVal val="#ppt_x"/>
                                          </p:val>
                                        </p:tav>
                                        <p:tav tm="100000">
                                          <p:val>
                                            <p:strVal val="#ppt_x"/>
                                          </p:val>
                                        </p:tav>
                                      </p:tavLst>
                                    </p:anim>
                                    <p:anim calcmode="lin" valueType="num">
                                      <p:cBhvr additive="base">
                                        <p:cTn id="7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9" grpId="0"/>
      <p:bldP spid="28" grpId="0" animBg="1"/>
      <p:bldP spid="29" grpId="0" animBg="1"/>
      <p:bldP spid="41" grpId="0" animBg="1"/>
      <p:bldP spid="42" grpId="0"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Segnaposto numero diapositiva 4"/>
          <p:cNvSpPr>
            <a:spLocks noGrp="1"/>
          </p:cNvSpPr>
          <p:nvPr>
            <p:ph type="sldNum" sz="quarter" idx="11"/>
          </p:nvPr>
        </p:nvSpPr>
        <p:spPr>
          <a:noFill/>
        </p:spPr>
        <p:txBody>
          <a:bodyPr/>
          <a:lstStyle/>
          <a:p>
            <a:fld id="{9B8854C8-4B84-B541-B77A-126E78C14881}" type="slidenum">
              <a:rPr lang="en-US" smtClean="0">
                <a:latin typeface="Times New Roman" pitchFamily="-107" charset="0"/>
                <a:ea typeface="ＭＳ Ｐゴシック" pitchFamily="-107" charset="-128"/>
                <a:cs typeface="ＭＳ Ｐゴシック" pitchFamily="-107" charset="-128"/>
              </a:rPr>
              <a:pPr/>
              <a:t>12</a:t>
            </a:fld>
            <a:endParaRPr lang="en-US" smtClean="0">
              <a:latin typeface="Times New Roman" pitchFamily="-107" charset="0"/>
              <a:ea typeface="ＭＳ Ｐゴシック" pitchFamily="-107" charset="-128"/>
              <a:cs typeface="ＭＳ Ｐゴシック" pitchFamily="-107" charset="-128"/>
            </a:endParaRPr>
          </a:p>
        </p:txBody>
      </p:sp>
      <p:sp>
        <p:nvSpPr>
          <p:cNvPr id="26627" name="Rectangle 2"/>
          <p:cNvSpPr>
            <a:spLocks noGrp="1" noChangeArrowheads="1"/>
          </p:cNvSpPr>
          <p:nvPr>
            <p:ph type="title"/>
          </p:nvPr>
        </p:nvSpPr>
        <p:spPr>
          <a:xfrm>
            <a:off x="685800" y="404813"/>
            <a:ext cx="7772400" cy="1143000"/>
          </a:xfrm>
        </p:spPr>
        <p:txBody>
          <a:bodyPr/>
          <a:lstStyle/>
          <a:p>
            <a:pPr eaLnBrk="1" hangingPunct="1"/>
            <a:r>
              <a:rPr lang="en-US" sz="3600">
                <a:solidFill>
                  <a:schemeClr val="bg1"/>
                </a:solidFill>
                <a:latin typeface="Verdana" pitchFamily="-107" charset="0"/>
                <a:ea typeface="ＭＳ Ｐゴシック" pitchFamily="-107" charset="-128"/>
                <a:cs typeface="ＭＳ Ｐゴシック" pitchFamily="-107" charset="-128"/>
              </a:rPr>
              <a:t>Method Overview</a:t>
            </a:r>
          </a:p>
        </p:txBody>
      </p:sp>
      <p:sp>
        <p:nvSpPr>
          <p:cNvPr id="26628" name="Text Box 3"/>
          <p:cNvSpPr txBox="1">
            <a:spLocks noChangeArrowheads="1"/>
          </p:cNvSpPr>
          <p:nvPr/>
        </p:nvSpPr>
        <p:spPr bwMode="auto">
          <a:xfrm>
            <a:off x="107950" y="643732"/>
            <a:ext cx="8893175" cy="1323439"/>
          </a:xfrm>
          <a:prstGeom prst="rect">
            <a:avLst/>
          </a:prstGeom>
          <a:noFill/>
          <a:ln w="9525">
            <a:noFill/>
            <a:miter lim="800000"/>
            <a:headEnd/>
            <a:tailEnd/>
          </a:ln>
        </p:spPr>
        <p:txBody>
          <a:bodyPr>
            <a:prstTxWarp prst="textNoShape">
              <a:avLst/>
            </a:prstTxWarp>
            <a:spAutoFit/>
          </a:bodyPr>
          <a:lstStyle/>
          <a:p>
            <a:pPr algn="just"/>
            <a:r>
              <a:rPr lang="en-US" sz="1600" dirty="0">
                <a:solidFill>
                  <a:srgbClr val="000000"/>
                </a:solidFill>
                <a:latin typeface="Arial"/>
                <a:cs typeface="Arial"/>
              </a:rPr>
              <a:t>The multi-regressive method based on physical atmospheric indices and sea surface anomalies, at monthly time </a:t>
            </a:r>
            <a:r>
              <a:rPr lang="en-US" sz="1600" dirty="0" smtClean="0">
                <a:solidFill>
                  <a:srgbClr val="000000"/>
                </a:solidFill>
                <a:latin typeface="Arial"/>
                <a:cs typeface="Arial"/>
              </a:rPr>
              <a:t>scale.</a:t>
            </a:r>
          </a:p>
          <a:p>
            <a:pPr algn="just"/>
            <a:r>
              <a:rPr lang="en-US" sz="1600" dirty="0">
                <a:solidFill>
                  <a:srgbClr val="000000"/>
                </a:solidFill>
                <a:latin typeface="Arial"/>
                <a:cs typeface="Arial"/>
              </a:rPr>
              <a:t> Lead – time choices are made on physical basis and on a maximization of the regression values between observed and forecasted field anomalies thus performing an “</a:t>
            </a:r>
            <a:r>
              <a:rPr lang="en-US" sz="1600" i="1" u="sng" dirty="0">
                <a:solidFill>
                  <a:srgbClr val="000000"/>
                </a:solidFill>
                <a:latin typeface="Arial"/>
                <a:cs typeface="Arial"/>
              </a:rPr>
              <a:t>adaptation</a:t>
            </a:r>
            <a:r>
              <a:rPr lang="en-US" sz="1600" dirty="0">
                <a:solidFill>
                  <a:srgbClr val="000000"/>
                </a:solidFill>
                <a:latin typeface="Arial"/>
                <a:cs typeface="Arial"/>
              </a:rPr>
              <a:t>”  for the best choice of predictors. </a:t>
            </a:r>
            <a:endParaRPr lang="en-GB" sz="1600" dirty="0">
              <a:solidFill>
                <a:srgbClr val="000000"/>
              </a:solidFill>
              <a:latin typeface="Arial"/>
              <a:cs typeface="Arial"/>
            </a:endParaRPr>
          </a:p>
        </p:txBody>
      </p:sp>
      <p:pic>
        <p:nvPicPr>
          <p:cNvPr id="7" name="Immagine 6" descr="Schermata 2013-11-15 alle 7.55.04 AM.png"/>
          <p:cNvPicPr>
            <a:picLocks noChangeAspect="1"/>
          </p:cNvPicPr>
          <p:nvPr/>
        </p:nvPicPr>
        <p:blipFill>
          <a:blip r:embed="rId3"/>
          <a:stretch>
            <a:fillRect/>
          </a:stretch>
        </p:blipFill>
        <p:spPr>
          <a:xfrm>
            <a:off x="1728787" y="2198905"/>
            <a:ext cx="6052101" cy="452257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Segnaposto numero diapositiva 2"/>
          <p:cNvSpPr>
            <a:spLocks noGrp="1"/>
          </p:cNvSpPr>
          <p:nvPr>
            <p:ph type="sldNum" sz="quarter" idx="11"/>
          </p:nvPr>
        </p:nvSpPr>
        <p:spPr>
          <a:noFill/>
        </p:spPr>
        <p:txBody>
          <a:bodyPr/>
          <a:lstStyle/>
          <a:p>
            <a:fld id="{9FFF4296-2E2F-BA4B-A4C1-96EF63F4FAB8}" type="slidenum">
              <a:rPr lang="en-US" smtClean="0">
                <a:latin typeface="Times New Roman" pitchFamily="-107" charset="0"/>
                <a:ea typeface="ＭＳ Ｐゴシック" pitchFamily="-107" charset="-128"/>
                <a:cs typeface="ＭＳ Ｐゴシック" pitchFamily="-107" charset="-128"/>
              </a:rPr>
              <a:pPr/>
              <a:t>13</a:t>
            </a:fld>
            <a:endParaRPr lang="en-US" smtClean="0">
              <a:latin typeface="Times New Roman" pitchFamily="-107" charset="0"/>
              <a:ea typeface="ＭＳ Ｐゴシック" pitchFamily="-107" charset="-128"/>
              <a:cs typeface="ＭＳ Ｐゴシック" pitchFamily="-107" charset="-128"/>
            </a:endParaRPr>
          </a:p>
        </p:txBody>
      </p:sp>
      <p:pic>
        <p:nvPicPr>
          <p:cNvPr id="30723" name="Picture 2"/>
          <p:cNvPicPr>
            <a:picLocks noChangeAspect="1" noChangeArrowheads="1"/>
          </p:cNvPicPr>
          <p:nvPr/>
        </p:nvPicPr>
        <p:blipFill>
          <a:blip r:embed="rId3"/>
          <a:srcRect/>
          <a:stretch>
            <a:fillRect/>
          </a:stretch>
        </p:blipFill>
        <p:spPr bwMode="auto">
          <a:xfrm>
            <a:off x="827088" y="1544638"/>
            <a:ext cx="6923087" cy="2171700"/>
          </a:xfrm>
          <a:prstGeom prst="rect">
            <a:avLst/>
          </a:prstGeom>
          <a:solidFill>
            <a:schemeClr val="bg1"/>
          </a:solidFill>
          <a:ln w="9525">
            <a:noFill/>
            <a:miter lim="800000"/>
            <a:headEnd/>
            <a:tailEnd/>
          </a:ln>
        </p:spPr>
      </p:pic>
      <p:sp>
        <p:nvSpPr>
          <p:cNvPr id="30724" name="Text Box 3"/>
          <p:cNvSpPr txBox="1">
            <a:spLocks noChangeArrowheads="1"/>
          </p:cNvSpPr>
          <p:nvPr/>
        </p:nvSpPr>
        <p:spPr bwMode="auto">
          <a:xfrm>
            <a:off x="179388" y="4257675"/>
            <a:ext cx="8893175" cy="1200328"/>
          </a:xfrm>
          <a:prstGeom prst="rect">
            <a:avLst/>
          </a:prstGeom>
          <a:noFill/>
          <a:ln w="9525">
            <a:noFill/>
            <a:miter lim="800000"/>
            <a:headEnd/>
            <a:tailEnd/>
          </a:ln>
        </p:spPr>
        <p:txBody>
          <a:bodyPr>
            <a:prstTxWarp prst="textNoShape">
              <a:avLst/>
            </a:prstTxWarp>
            <a:spAutoFit/>
          </a:bodyPr>
          <a:lstStyle/>
          <a:p>
            <a:pPr algn="just"/>
            <a:r>
              <a:rPr lang="en-US" sz="2400" dirty="0">
                <a:solidFill>
                  <a:srgbClr val="000000"/>
                </a:solidFill>
                <a:latin typeface="Times New Roman" pitchFamily="-107" charset="0"/>
              </a:rPr>
              <a:t>Summer variability could be associated to winter atmospheric variability (SV – NAM, snow cover, etc.) and to Atlantic SST anomalies (</a:t>
            </a:r>
            <a:r>
              <a:rPr lang="en-US" sz="2400" dirty="0" err="1">
                <a:solidFill>
                  <a:srgbClr val="000000"/>
                </a:solidFill>
                <a:latin typeface="Times New Roman" pitchFamily="-107" charset="0"/>
              </a:rPr>
              <a:t>Tripole</a:t>
            </a:r>
            <a:r>
              <a:rPr lang="en-US" sz="2400" dirty="0">
                <a:solidFill>
                  <a:srgbClr val="000000"/>
                </a:solidFill>
                <a:latin typeface="Times New Roman" pitchFamily="-107" charset="0"/>
              </a:rPr>
              <a:t> and 1</a:t>
            </a:r>
            <a:r>
              <a:rPr lang="en-US" sz="2400" baseline="30000" dirty="0">
                <a:solidFill>
                  <a:srgbClr val="000000"/>
                </a:solidFill>
                <a:latin typeface="Times New Roman" pitchFamily="-107" charset="0"/>
              </a:rPr>
              <a:t>st</a:t>
            </a:r>
            <a:r>
              <a:rPr lang="en-US" sz="2400" dirty="0">
                <a:solidFill>
                  <a:srgbClr val="000000"/>
                </a:solidFill>
                <a:latin typeface="Times New Roman" pitchFamily="-107" charset="0"/>
              </a:rPr>
              <a:t> EOF Guinea).</a:t>
            </a:r>
          </a:p>
        </p:txBody>
      </p:sp>
      <p:sp>
        <p:nvSpPr>
          <p:cNvPr id="30725" name="Text Box 4"/>
          <p:cNvSpPr txBox="1">
            <a:spLocks noChangeArrowheads="1"/>
          </p:cNvSpPr>
          <p:nvPr/>
        </p:nvSpPr>
        <p:spPr bwMode="auto">
          <a:xfrm>
            <a:off x="962025" y="620713"/>
            <a:ext cx="6842125" cy="762000"/>
          </a:xfrm>
          <a:prstGeom prst="rect">
            <a:avLst/>
          </a:prstGeom>
          <a:noFill/>
          <a:ln w="9525">
            <a:noFill/>
            <a:miter lim="800000"/>
            <a:headEnd/>
            <a:tailEnd/>
          </a:ln>
        </p:spPr>
        <p:txBody>
          <a:bodyPr wrap="none">
            <a:prstTxWarp prst="textNoShape">
              <a:avLst/>
            </a:prstTxWarp>
            <a:spAutoFit/>
          </a:bodyPr>
          <a:lstStyle/>
          <a:p>
            <a:pPr algn="ctr"/>
            <a:r>
              <a:rPr lang="en-US" sz="4400">
                <a:solidFill>
                  <a:schemeClr val="bg1"/>
                </a:solidFill>
                <a:latin typeface="Times New Roman" pitchFamily="-107" charset="0"/>
              </a:rPr>
              <a:t>Winter – Summer Predictions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egnaposto numero diapositiva 2"/>
          <p:cNvSpPr>
            <a:spLocks noGrp="1"/>
          </p:cNvSpPr>
          <p:nvPr>
            <p:ph type="sldNum" sz="quarter" idx="11"/>
          </p:nvPr>
        </p:nvSpPr>
        <p:spPr>
          <a:noFill/>
        </p:spPr>
        <p:txBody>
          <a:bodyPr/>
          <a:lstStyle/>
          <a:p>
            <a:fld id="{BB22F5E8-1447-9F4D-9375-A67A596EF04E}" type="slidenum">
              <a:rPr lang="en-US" smtClean="0">
                <a:latin typeface="Times New Roman" pitchFamily="-107" charset="0"/>
                <a:ea typeface="ＭＳ Ｐゴシック" pitchFamily="-107" charset="-128"/>
                <a:cs typeface="ＭＳ Ｐゴシック" pitchFamily="-107" charset="-128"/>
              </a:rPr>
              <a:pPr/>
              <a:t>14</a:t>
            </a:fld>
            <a:endParaRPr lang="en-US" smtClean="0">
              <a:latin typeface="Times New Roman" pitchFamily="-107" charset="0"/>
              <a:ea typeface="ＭＳ Ｐゴシック" pitchFamily="-107" charset="-128"/>
              <a:cs typeface="ＭＳ Ｐゴシック" pitchFamily="-107" charset="-128"/>
            </a:endParaRPr>
          </a:p>
        </p:txBody>
      </p:sp>
      <p:sp>
        <p:nvSpPr>
          <p:cNvPr id="32771" name="Text Box 2"/>
          <p:cNvSpPr txBox="1">
            <a:spLocks noChangeArrowheads="1"/>
          </p:cNvSpPr>
          <p:nvPr/>
        </p:nvSpPr>
        <p:spPr bwMode="auto">
          <a:xfrm>
            <a:off x="1471613" y="620713"/>
            <a:ext cx="5818187" cy="762000"/>
          </a:xfrm>
          <a:prstGeom prst="rect">
            <a:avLst/>
          </a:prstGeom>
          <a:noFill/>
          <a:ln w="9525">
            <a:noFill/>
            <a:miter lim="800000"/>
            <a:headEnd/>
            <a:tailEnd/>
          </a:ln>
        </p:spPr>
        <p:txBody>
          <a:bodyPr wrap="none">
            <a:prstTxWarp prst="textNoShape">
              <a:avLst/>
            </a:prstTxWarp>
            <a:spAutoFit/>
          </a:bodyPr>
          <a:lstStyle/>
          <a:p>
            <a:pPr algn="ctr"/>
            <a:r>
              <a:rPr lang="en-US" sz="4400">
                <a:solidFill>
                  <a:schemeClr val="bg1"/>
                </a:solidFill>
                <a:latin typeface="Times New Roman" pitchFamily="-107" charset="0"/>
              </a:rPr>
              <a:t>Fall – Winter Predictions</a:t>
            </a:r>
          </a:p>
        </p:txBody>
      </p:sp>
      <p:pic>
        <p:nvPicPr>
          <p:cNvPr id="32772" name="Picture 3"/>
          <p:cNvPicPr>
            <a:picLocks noChangeAspect="1" noChangeArrowheads="1"/>
          </p:cNvPicPr>
          <p:nvPr/>
        </p:nvPicPr>
        <p:blipFill>
          <a:blip r:embed="rId3"/>
          <a:srcRect/>
          <a:stretch>
            <a:fillRect/>
          </a:stretch>
        </p:blipFill>
        <p:spPr bwMode="auto">
          <a:xfrm>
            <a:off x="1295400" y="1484313"/>
            <a:ext cx="6732588" cy="2276475"/>
          </a:xfrm>
          <a:prstGeom prst="rect">
            <a:avLst/>
          </a:prstGeom>
          <a:solidFill>
            <a:schemeClr val="bg1"/>
          </a:solidFill>
          <a:ln w="9525">
            <a:noFill/>
            <a:miter lim="800000"/>
            <a:headEnd/>
            <a:tailEnd/>
          </a:ln>
        </p:spPr>
      </p:pic>
      <p:sp>
        <p:nvSpPr>
          <p:cNvPr id="32773" name="Text Box 4"/>
          <p:cNvSpPr txBox="1">
            <a:spLocks noChangeArrowheads="1"/>
          </p:cNvSpPr>
          <p:nvPr/>
        </p:nvSpPr>
        <p:spPr bwMode="auto">
          <a:xfrm>
            <a:off x="179388" y="4257675"/>
            <a:ext cx="8893175" cy="1569660"/>
          </a:xfrm>
          <a:prstGeom prst="rect">
            <a:avLst/>
          </a:prstGeom>
          <a:noFill/>
          <a:ln w="9525">
            <a:noFill/>
            <a:miter lim="800000"/>
            <a:headEnd/>
            <a:tailEnd/>
          </a:ln>
        </p:spPr>
        <p:txBody>
          <a:bodyPr>
            <a:prstTxWarp prst="textNoShape">
              <a:avLst/>
            </a:prstTxWarp>
            <a:spAutoFit/>
          </a:bodyPr>
          <a:lstStyle/>
          <a:p>
            <a:pPr algn="just"/>
            <a:r>
              <a:rPr lang="en-US" sz="2400" dirty="0">
                <a:solidFill>
                  <a:srgbClr val="000000"/>
                </a:solidFill>
                <a:latin typeface="Times New Roman" pitchFamily="-107" charset="0"/>
              </a:rPr>
              <a:t>Fall to Winter variability could be associated to Spring to SST anomalies through reemerging Atlantic SSTA mechanism (OUTLOOKS) plus the atmospheric fall – winter variability (MONTLY).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Segnaposto numero diapositiva 4"/>
          <p:cNvSpPr>
            <a:spLocks noGrp="1"/>
          </p:cNvSpPr>
          <p:nvPr>
            <p:ph type="sldNum" sz="quarter" idx="11"/>
          </p:nvPr>
        </p:nvSpPr>
        <p:spPr>
          <a:noFill/>
        </p:spPr>
        <p:txBody>
          <a:bodyPr/>
          <a:lstStyle/>
          <a:p>
            <a:fld id="{E725B6B5-A690-BF4A-AA08-FE8D7A1E4E5C}" type="slidenum">
              <a:rPr lang="en-US" smtClean="0">
                <a:latin typeface="Times New Roman" pitchFamily="-107" charset="0"/>
                <a:ea typeface="ＭＳ Ｐゴシック" pitchFamily="-107" charset="-128"/>
                <a:cs typeface="ＭＳ Ｐゴシック" pitchFamily="-107" charset="-128"/>
              </a:rPr>
              <a:pPr/>
              <a:t>15</a:t>
            </a:fld>
            <a:endParaRPr lang="en-US" smtClean="0">
              <a:latin typeface="Times New Roman" pitchFamily="-107" charset="0"/>
              <a:ea typeface="ＭＳ Ｐゴシック" pitchFamily="-107" charset="-128"/>
              <a:cs typeface="ＭＳ Ｐゴシック" pitchFamily="-107" charset="-128"/>
            </a:endParaRPr>
          </a:p>
        </p:txBody>
      </p:sp>
      <p:sp>
        <p:nvSpPr>
          <p:cNvPr id="34819" name="Rectangle 5"/>
          <p:cNvSpPr>
            <a:spLocks noGrp="1" noChangeArrowheads="1"/>
          </p:cNvSpPr>
          <p:nvPr>
            <p:ph type="title"/>
          </p:nvPr>
        </p:nvSpPr>
        <p:spPr>
          <a:xfrm>
            <a:off x="590550" y="406400"/>
            <a:ext cx="8229600" cy="935038"/>
          </a:xfrm>
        </p:spPr>
        <p:txBody>
          <a:bodyPr/>
          <a:lstStyle/>
          <a:p>
            <a:pPr eaLnBrk="1" hangingPunct="1"/>
            <a:r>
              <a:rPr lang="en-US">
                <a:solidFill>
                  <a:schemeClr val="bg1"/>
                </a:solidFill>
                <a:ea typeface="ＭＳ Ｐゴシック" pitchFamily="-107" charset="-128"/>
                <a:cs typeface="ＭＳ Ｐゴシック" pitchFamily="-107" charset="-128"/>
              </a:rPr>
              <a:t>Web Products</a:t>
            </a:r>
          </a:p>
        </p:txBody>
      </p:sp>
      <p:sp>
        <p:nvSpPr>
          <p:cNvPr id="34820" name="AutoShape 8"/>
          <p:cNvSpPr>
            <a:spLocks noChangeArrowheads="1"/>
          </p:cNvSpPr>
          <p:nvPr/>
        </p:nvSpPr>
        <p:spPr bwMode="auto">
          <a:xfrm rot="5400000">
            <a:off x="2620168" y="3071195"/>
            <a:ext cx="1008063" cy="11874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0 w 21600"/>
              <a:gd name="T19" fmla="*/ 15664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970" y="0"/>
                </a:moveTo>
                <a:lnTo>
                  <a:pt x="10340" y="7200"/>
                </a:lnTo>
                <a:lnTo>
                  <a:pt x="13426" y="7200"/>
                </a:lnTo>
                <a:lnTo>
                  <a:pt x="13426" y="15664"/>
                </a:lnTo>
                <a:lnTo>
                  <a:pt x="0" y="15664"/>
                </a:lnTo>
                <a:lnTo>
                  <a:pt x="0" y="21600"/>
                </a:lnTo>
                <a:lnTo>
                  <a:pt x="18514" y="21600"/>
                </a:lnTo>
                <a:lnTo>
                  <a:pt x="18514" y="7200"/>
                </a:lnTo>
                <a:lnTo>
                  <a:pt x="21600" y="7200"/>
                </a:lnTo>
                <a:close/>
              </a:path>
            </a:pathLst>
          </a:custGeom>
          <a:solidFill>
            <a:schemeClr val="tx1"/>
          </a:solidFill>
          <a:ln w="9525">
            <a:solidFill>
              <a:schemeClr val="tx1"/>
            </a:solidFill>
            <a:miter lim="800000"/>
            <a:headEnd/>
            <a:tailEnd/>
          </a:ln>
        </p:spPr>
        <p:txBody>
          <a:bodyPr wrap="none" anchor="ctr">
            <a:prstTxWarp prst="textNoShape">
              <a:avLst/>
            </a:prstTxWarp>
          </a:bodyPr>
          <a:lstStyle/>
          <a:p>
            <a:endParaRPr lang="en-GB"/>
          </a:p>
        </p:txBody>
      </p:sp>
      <p:sp>
        <p:nvSpPr>
          <p:cNvPr id="196617" name="Rectangle 9">
            <a:hlinkClick r:id="rId3"/>
          </p:cNvPr>
          <p:cNvSpPr>
            <a:spLocks noChangeArrowheads="1"/>
          </p:cNvSpPr>
          <p:nvPr/>
        </p:nvSpPr>
        <p:spPr bwMode="auto">
          <a:xfrm>
            <a:off x="3606271" y="1412875"/>
            <a:ext cx="5545137" cy="935038"/>
          </a:xfrm>
          <a:prstGeom prst="rect">
            <a:avLst/>
          </a:prstGeom>
          <a:noFill/>
          <a:ln w="9525">
            <a:noFill/>
            <a:miter lim="800000"/>
            <a:headEnd/>
            <a:tailEnd/>
          </a:ln>
          <a:effectLst/>
        </p:spPr>
        <p:txBody>
          <a:bodyPr anchor="ctr">
            <a:prstTxWarp prst="textNoShape">
              <a:avLst/>
            </a:prstTxWarp>
          </a:bodyPr>
          <a:lstStyle/>
          <a:p>
            <a:pPr algn="ctr">
              <a:defRPr/>
            </a:pPr>
            <a:r>
              <a:rPr lang="en-US" sz="2800" dirty="0">
                <a:solidFill>
                  <a:srgbClr val="000000"/>
                </a:solidFill>
                <a:effectLst>
                  <a:outerShdw blurRad="38100" dist="38100" dir="2700000" algn="tl">
                    <a:srgbClr val="000000"/>
                  </a:outerShdw>
                </a:effectLst>
                <a:latin typeface="Times New Roman" pitchFamily="-108" charset="0"/>
                <a:ea typeface="ＭＳ Ｐゴシック" pitchFamily="-108" charset="-128"/>
                <a:cs typeface="ＭＳ Ｐゴシック" pitchFamily="-108" charset="-128"/>
              </a:rPr>
              <a:t>http://</a:t>
            </a:r>
            <a:r>
              <a:rPr lang="en-US" sz="2800" dirty="0" err="1">
                <a:solidFill>
                  <a:srgbClr val="000000"/>
                </a:solidFill>
                <a:effectLst>
                  <a:outerShdw blurRad="38100" dist="38100" dir="2700000" algn="tl">
                    <a:srgbClr val="000000"/>
                  </a:outerShdw>
                </a:effectLst>
                <a:latin typeface="Times New Roman" pitchFamily="-108" charset="0"/>
                <a:ea typeface="ＭＳ Ｐゴシック" pitchFamily="-108" charset="-128"/>
                <a:cs typeface="ＭＳ Ｐゴシック" pitchFamily="-108" charset="-128"/>
              </a:rPr>
              <a:t>web.fi.ibimet.cnr.it</a:t>
            </a:r>
            <a:r>
              <a:rPr lang="en-US" sz="2800" dirty="0">
                <a:solidFill>
                  <a:srgbClr val="000000"/>
                </a:solidFill>
                <a:effectLst>
                  <a:outerShdw blurRad="38100" dist="38100" dir="2700000" algn="tl">
                    <a:srgbClr val="000000"/>
                  </a:outerShdw>
                </a:effectLst>
                <a:latin typeface="Times New Roman" pitchFamily="-108" charset="0"/>
                <a:ea typeface="ＭＳ Ｐゴシック" pitchFamily="-108" charset="-128"/>
                <a:cs typeface="ＭＳ Ｐゴシック" pitchFamily="-108" charset="-128"/>
              </a:rPr>
              <a:t>/seasonal/</a:t>
            </a:r>
          </a:p>
        </p:txBody>
      </p:sp>
      <p:pic>
        <p:nvPicPr>
          <p:cNvPr id="8" name="Immagine 7" descr="Schermata 2013-11-14 alle 1.28.34 AM.png"/>
          <p:cNvPicPr>
            <a:picLocks noChangeAspect="1"/>
          </p:cNvPicPr>
          <p:nvPr/>
        </p:nvPicPr>
        <p:blipFill>
          <a:blip r:embed="rId4"/>
          <a:stretch>
            <a:fillRect/>
          </a:stretch>
        </p:blipFill>
        <p:spPr>
          <a:xfrm>
            <a:off x="0" y="430182"/>
            <a:ext cx="3938167" cy="2431271"/>
          </a:xfrm>
          <a:prstGeom prst="rect">
            <a:avLst/>
          </a:prstGeom>
        </p:spPr>
      </p:pic>
      <p:pic>
        <p:nvPicPr>
          <p:cNvPr id="9" name="Immagine 8" descr="Schermata 2013-11-14 alle 1.29.36 AM.png"/>
          <p:cNvPicPr>
            <a:picLocks noChangeAspect="1"/>
          </p:cNvPicPr>
          <p:nvPr/>
        </p:nvPicPr>
        <p:blipFill>
          <a:blip r:embed="rId5"/>
          <a:stretch>
            <a:fillRect/>
          </a:stretch>
        </p:blipFill>
        <p:spPr>
          <a:xfrm>
            <a:off x="4104774" y="2591377"/>
            <a:ext cx="5004301" cy="380877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Segnaposto numero diapositiva 1"/>
          <p:cNvSpPr>
            <a:spLocks noGrp="1"/>
          </p:cNvSpPr>
          <p:nvPr>
            <p:ph type="sldNum" sz="quarter" idx="11"/>
          </p:nvPr>
        </p:nvSpPr>
        <p:spPr>
          <a:noFill/>
        </p:spPr>
        <p:txBody>
          <a:bodyPr/>
          <a:lstStyle/>
          <a:p>
            <a:fld id="{ED5D4053-55FF-C544-ACC7-D4C434A43D13}" type="slidenum">
              <a:rPr lang="en-US" smtClean="0">
                <a:latin typeface="Times New Roman" pitchFamily="-107" charset="0"/>
                <a:ea typeface="ＭＳ Ｐゴシック" pitchFamily="-107" charset="-128"/>
                <a:cs typeface="ＭＳ Ｐゴシック" pitchFamily="-107" charset="-128"/>
              </a:rPr>
              <a:pPr/>
              <a:t>16</a:t>
            </a:fld>
            <a:endParaRPr lang="en-US" smtClean="0">
              <a:latin typeface="Times New Roman" pitchFamily="-107" charset="0"/>
              <a:ea typeface="ＭＳ Ｐゴシック" pitchFamily="-107" charset="-128"/>
              <a:cs typeface="ＭＳ Ｐゴシック" pitchFamily="-107" charset="-128"/>
            </a:endParaRPr>
          </a:p>
        </p:txBody>
      </p:sp>
      <p:pic>
        <p:nvPicPr>
          <p:cNvPr id="36867" name="Picture 2"/>
          <p:cNvPicPr>
            <a:picLocks noChangeAspect="1" noChangeArrowheads="1"/>
          </p:cNvPicPr>
          <p:nvPr/>
        </p:nvPicPr>
        <p:blipFill>
          <a:blip r:embed="rId2"/>
          <a:srcRect/>
          <a:stretch>
            <a:fillRect/>
          </a:stretch>
        </p:blipFill>
        <p:spPr bwMode="auto">
          <a:xfrm>
            <a:off x="0" y="1708150"/>
            <a:ext cx="4538663" cy="3044825"/>
          </a:xfrm>
          <a:prstGeom prst="rect">
            <a:avLst/>
          </a:prstGeom>
          <a:solidFill>
            <a:srgbClr val="FFFFFF"/>
          </a:solidFill>
          <a:ln w="9525">
            <a:noFill/>
            <a:miter lim="800000"/>
            <a:headEnd/>
            <a:tailEnd/>
          </a:ln>
        </p:spPr>
      </p:pic>
      <p:pic>
        <p:nvPicPr>
          <p:cNvPr id="36868" name="Picture 3"/>
          <p:cNvPicPr>
            <a:picLocks noChangeAspect="1" noChangeArrowheads="1"/>
          </p:cNvPicPr>
          <p:nvPr/>
        </p:nvPicPr>
        <p:blipFill>
          <a:blip r:embed="rId3"/>
          <a:srcRect/>
          <a:stretch>
            <a:fillRect/>
          </a:stretch>
        </p:blipFill>
        <p:spPr bwMode="auto">
          <a:xfrm>
            <a:off x="4572000" y="3733800"/>
            <a:ext cx="4495800" cy="3048000"/>
          </a:xfrm>
          <a:prstGeom prst="rect">
            <a:avLst/>
          </a:prstGeom>
          <a:solidFill>
            <a:srgbClr val="FFFFFF"/>
          </a:solidFill>
          <a:ln w="9525">
            <a:noFill/>
            <a:miter lim="800000"/>
            <a:headEnd/>
            <a:tailEnd/>
          </a:ln>
        </p:spPr>
      </p:pic>
      <p:grpSp>
        <p:nvGrpSpPr>
          <p:cNvPr id="2" name="Group 3"/>
          <p:cNvGrpSpPr>
            <a:grpSpLocks/>
          </p:cNvGrpSpPr>
          <p:nvPr/>
        </p:nvGrpSpPr>
        <p:grpSpPr bwMode="auto">
          <a:xfrm>
            <a:off x="5029200" y="1628775"/>
            <a:ext cx="2881313" cy="1871663"/>
            <a:chOff x="3288" y="1117"/>
            <a:chExt cx="2132" cy="1582"/>
          </a:xfrm>
        </p:grpSpPr>
        <p:pic>
          <p:nvPicPr>
            <p:cNvPr id="36880" name="Picture 4" descr="temp2"/>
            <p:cNvPicPr>
              <a:picLocks noChangeAspect="1" noChangeArrowheads="1"/>
            </p:cNvPicPr>
            <p:nvPr/>
          </p:nvPicPr>
          <p:blipFill>
            <a:blip r:embed="rId4"/>
            <a:srcRect/>
            <a:stretch>
              <a:fillRect/>
            </a:stretch>
          </p:blipFill>
          <p:spPr bwMode="auto">
            <a:xfrm>
              <a:off x="3288" y="1117"/>
              <a:ext cx="2132" cy="1582"/>
            </a:xfrm>
            <a:prstGeom prst="rect">
              <a:avLst/>
            </a:prstGeom>
            <a:noFill/>
            <a:ln w="9525">
              <a:noFill/>
              <a:miter lim="800000"/>
              <a:headEnd/>
              <a:tailEnd/>
            </a:ln>
          </p:spPr>
        </p:pic>
        <p:sp>
          <p:nvSpPr>
            <p:cNvPr id="36881" name="Rectangle 6"/>
            <p:cNvSpPr>
              <a:spLocks noChangeArrowheads="1"/>
            </p:cNvSpPr>
            <p:nvPr/>
          </p:nvSpPr>
          <p:spPr bwMode="auto">
            <a:xfrm>
              <a:off x="4021" y="1632"/>
              <a:ext cx="677" cy="902"/>
            </a:xfrm>
            <a:prstGeom prst="rect">
              <a:avLst/>
            </a:prstGeom>
            <a:solidFill>
              <a:srgbClr val="FF0000">
                <a:alpha val="59999"/>
              </a:srgbClr>
            </a:solidFill>
            <a:ln w="9525">
              <a:solidFill>
                <a:schemeClr val="tx1"/>
              </a:solidFill>
              <a:miter lim="800000"/>
              <a:headEnd/>
              <a:tailEnd/>
            </a:ln>
          </p:spPr>
          <p:txBody>
            <a:bodyPr wrap="none" anchor="ctr">
              <a:prstTxWarp prst="textNoShape">
                <a:avLst/>
              </a:prstTxWarp>
            </a:bodyPr>
            <a:lstStyle/>
            <a:p>
              <a:endParaRPr lang="en-GB"/>
            </a:p>
          </p:txBody>
        </p:sp>
      </p:grpSp>
      <p:sp>
        <p:nvSpPr>
          <p:cNvPr id="36870" name="CasellaDiTesto 8"/>
          <p:cNvSpPr txBox="1">
            <a:spLocks noChangeArrowheads="1"/>
          </p:cNvSpPr>
          <p:nvPr/>
        </p:nvSpPr>
        <p:spPr bwMode="auto">
          <a:xfrm>
            <a:off x="685800" y="1781175"/>
            <a:ext cx="3368675" cy="306388"/>
          </a:xfrm>
          <a:prstGeom prst="rect">
            <a:avLst/>
          </a:prstGeom>
          <a:noFill/>
          <a:ln w="9525">
            <a:noFill/>
            <a:miter lim="800000"/>
            <a:headEnd/>
            <a:tailEnd/>
          </a:ln>
        </p:spPr>
        <p:txBody>
          <a:bodyPr wrap="none">
            <a:prstTxWarp prst="textNoShape">
              <a:avLst/>
            </a:prstTxWarp>
            <a:spAutoFit/>
          </a:bodyPr>
          <a:lstStyle/>
          <a:p>
            <a:r>
              <a:rPr lang="it-IT" sz="1400" b="1">
                <a:solidFill>
                  <a:schemeClr val="tx1"/>
                </a:solidFill>
              </a:rPr>
              <a:t>August Tmp 850hPa Anom [Lag -2] </a:t>
            </a:r>
          </a:p>
        </p:txBody>
      </p:sp>
      <p:sp>
        <p:nvSpPr>
          <p:cNvPr id="36871" name="CasellaDiTesto 9"/>
          <p:cNvSpPr txBox="1">
            <a:spLocks noChangeArrowheads="1"/>
          </p:cNvSpPr>
          <p:nvPr/>
        </p:nvSpPr>
        <p:spPr bwMode="auto">
          <a:xfrm>
            <a:off x="5486400" y="3733800"/>
            <a:ext cx="2803525" cy="307975"/>
          </a:xfrm>
          <a:prstGeom prst="rect">
            <a:avLst/>
          </a:prstGeom>
          <a:noFill/>
          <a:ln w="9525">
            <a:noFill/>
            <a:miter lim="800000"/>
            <a:headEnd/>
            <a:tailEnd/>
          </a:ln>
        </p:spPr>
        <p:txBody>
          <a:bodyPr wrap="none">
            <a:prstTxWarp prst="textNoShape">
              <a:avLst/>
            </a:prstTxWarp>
            <a:spAutoFit/>
          </a:bodyPr>
          <a:lstStyle/>
          <a:p>
            <a:r>
              <a:rPr lang="it-IT" sz="1400" b="1">
                <a:solidFill>
                  <a:schemeClr val="tx1"/>
                </a:solidFill>
              </a:rPr>
              <a:t>August Precip Anom [Lag -2] </a:t>
            </a:r>
          </a:p>
        </p:txBody>
      </p:sp>
      <p:sp>
        <p:nvSpPr>
          <p:cNvPr id="36872" name="CasellaDiTesto 10"/>
          <p:cNvSpPr txBox="1">
            <a:spLocks noChangeArrowheads="1"/>
          </p:cNvSpPr>
          <p:nvPr/>
        </p:nvSpPr>
        <p:spPr bwMode="auto">
          <a:xfrm>
            <a:off x="1066800" y="4219575"/>
            <a:ext cx="1214438" cy="306388"/>
          </a:xfrm>
          <a:prstGeom prst="rect">
            <a:avLst/>
          </a:prstGeom>
          <a:noFill/>
          <a:ln w="9525">
            <a:noFill/>
            <a:miter lim="800000"/>
            <a:headEnd/>
            <a:tailEnd/>
          </a:ln>
        </p:spPr>
        <p:txBody>
          <a:bodyPr wrap="none">
            <a:prstTxWarp prst="textNoShape">
              <a:avLst/>
            </a:prstTxWarp>
            <a:spAutoFit/>
          </a:bodyPr>
          <a:lstStyle/>
          <a:p>
            <a:r>
              <a:rPr lang="en-GB" sz="1400" i="1">
                <a:solidFill>
                  <a:schemeClr val="tx1"/>
                </a:solidFill>
              </a:rPr>
              <a:t>CRU dataset</a:t>
            </a:r>
          </a:p>
        </p:txBody>
      </p:sp>
      <p:sp>
        <p:nvSpPr>
          <p:cNvPr id="36873" name="CasellaDiTesto 11"/>
          <p:cNvSpPr txBox="1">
            <a:spLocks noChangeArrowheads="1"/>
          </p:cNvSpPr>
          <p:nvPr/>
        </p:nvSpPr>
        <p:spPr bwMode="auto">
          <a:xfrm>
            <a:off x="6553200" y="6248400"/>
            <a:ext cx="1277938" cy="307975"/>
          </a:xfrm>
          <a:prstGeom prst="rect">
            <a:avLst/>
          </a:prstGeom>
          <a:noFill/>
          <a:ln w="9525">
            <a:noFill/>
            <a:miter lim="800000"/>
            <a:headEnd/>
            <a:tailEnd/>
          </a:ln>
        </p:spPr>
        <p:txBody>
          <a:bodyPr wrap="none">
            <a:prstTxWarp prst="textNoShape">
              <a:avLst/>
            </a:prstTxWarp>
            <a:spAutoFit/>
          </a:bodyPr>
          <a:lstStyle/>
          <a:p>
            <a:r>
              <a:rPr lang="en-GB" sz="1400" i="1">
                <a:solidFill>
                  <a:schemeClr val="tx1"/>
                </a:solidFill>
              </a:rPr>
              <a:t>PRECL Based</a:t>
            </a:r>
          </a:p>
        </p:txBody>
      </p:sp>
      <p:sp>
        <p:nvSpPr>
          <p:cNvPr id="36874" name="CasellaDiTesto 12"/>
          <p:cNvSpPr txBox="1">
            <a:spLocks noChangeArrowheads="1"/>
          </p:cNvSpPr>
          <p:nvPr/>
        </p:nvSpPr>
        <p:spPr bwMode="auto">
          <a:xfrm>
            <a:off x="533400" y="5514975"/>
            <a:ext cx="1612215" cy="276999"/>
          </a:xfrm>
          <a:prstGeom prst="rect">
            <a:avLst/>
          </a:prstGeom>
          <a:noFill/>
          <a:ln w="9525">
            <a:noFill/>
            <a:miter lim="800000"/>
            <a:headEnd/>
            <a:tailEnd/>
          </a:ln>
        </p:spPr>
        <p:txBody>
          <a:bodyPr wrap="none">
            <a:prstTxWarp prst="textNoShape">
              <a:avLst/>
            </a:prstTxWarp>
            <a:spAutoFit/>
          </a:bodyPr>
          <a:lstStyle/>
          <a:p>
            <a:r>
              <a:rPr lang="en-GB" sz="1200" i="1">
                <a:solidFill>
                  <a:srgbClr val="000000"/>
                </a:solidFill>
              </a:rPr>
              <a:t>Obs surface Anom [°C]</a:t>
            </a:r>
          </a:p>
        </p:txBody>
      </p:sp>
      <p:cxnSp>
        <p:nvCxnSpPr>
          <p:cNvPr id="36875" name="Connettore 2 14"/>
          <p:cNvCxnSpPr>
            <a:cxnSpLocks noChangeShapeType="1"/>
          </p:cNvCxnSpPr>
          <p:nvPr/>
        </p:nvCxnSpPr>
        <p:spPr bwMode="auto">
          <a:xfrm rot="16200000" flipV="1">
            <a:off x="403055" y="4592632"/>
            <a:ext cx="1371600" cy="501307"/>
          </a:xfrm>
          <a:prstGeom prst="straightConnector1">
            <a:avLst/>
          </a:prstGeom>
          <a:noFill/>
          <a:ln w="9525">
            <a:solidFill>
              <a:srgbClr val="FFFF00"/>
            </a:solidFill>
            <a:round/>
            <a:headEnd/>
            <a:tailEnd type="arrow" w="med" len="med"/>
          </a:ln>
        </p:spPr>
      </p:cxnSp>
      <p:sp>
        <p:nvSpPr>
          <p:cNvPr id="36876" name="CasellaDiTesto 18"/>
          <p:cNvSpPr txBox="1">
            <a:spLocks noChangeArrowheads="1"/>
          </p:cNvSpPr>
          <p:nvPr/>
        </p:nvSpPr>
        <p:spPr bwMode="auto">
          <a:xfrm>
            <a:off x="1981200" y="5133975"/>
            <a:ext cx="2155825" cy="460375"/>
          </a:xfrm>
          <a:prstGeom prst="rect">
            <a:avLst/>
          </a:prstGeom>
          <a:noFill/>
          <a:ln w="9525">
            <a:noFill/>
            <a:miter lim="800000"/>
            <a:headEnd/>
            <a:tailEnd/>
          </a:ln>
        </p:spPr>
        <p:txBody>
          <a:bodyPr wrap="none">
            <a:prstTxWarp prst="textNoShape">
              <a:avLst/>
            </a:prstTxWarp>
            <a:spAutoFit/>
          </a:bodyPr>
          <a:lstStyle/>
          <a:p>
            <a:pPr algn="ctr"/>
            <a:r>
              <a:rPr lang="en-GB" sz="1200" i="1">
                <a:solidFill>
                  <a:srgbClr val="FF0000"/>
                </a:solidFill>
              </a:rPr>
              <a:t>Forecasted tmp 850hPa [°C]</a:t>
            </a:r>
          </a:p>
          <a:p>
            <a:pPr algn="ctr"/>
            <a:r>
              <a:rPr lang="en-GB" sz="1200" i="1">
                <a:solidFill>
                  <a:srgbClr val="FF0000"/>
                </a:solidFill>
              </a:rPr>
              <a:t> ±0.5 / ±1 sigma band</a:t>
            </a:r>
          </a:p>
        </p:txBody>
      </p:sp>
      <p:cxnSp>
        <p:nvCxnSpPr>
          <p:cNvPr id="36877" name="Connettore 2 19"/>
          <p:cNvCxnSpPr>
            <a:cxnSpLocks noChangeShapeType="1"/>
            <a:stCxn id="36876" idx="0"/>
          </p:cNvCxnSpPr>
          <p:nvPr/>
        </p:nvCxnSpPr>
        <p:spPr bwMode="auto">
          <a:xfrm rot="16200000" flipV="1">
            <a:off x="2253457" y="4328318"/>
            <a:ext cx="1600200" cy="11113"/>
          </a:xfrm>
          <a:prstGeom prst="straightConnector1">
            <a:avLst/>
          </a:prstGeom>
          <a:noFill/>
          <a:ln w="9525">
            <a:solidFill>
              <a:srgbClr val="FF0000"/>
            </a:solidFill>
            <a:round/>
            <a:headEnd/>
            <a:tailEnd type="arrow" w="med" len="med"/>
          </a:ln>
        </p:spPr>
      </p:cxnSp>
      <p:cxnSp>
        <p:nvCxnSpPr>
          <p:cNvPr id="36878" name="Connettore 2 23"/>
          <p:cNvCxnSpPr>
            <a:cxnSpLocks noChangeShapeType="1"/>
            <a:stCxn id="36876" idx="0"/>
          </p:cNvCxnSpPr>
          <p:nvPr/>
        </p:nvCxnSpPr>
        <p:spPr bwMode="auto">
          <a:xfrm rot="5400000" flipH="1" flipV="1">
            <a:off x="2253457" y="4187031"/>
            <a:ext cx="1752600" cy="141287"/>
          </a:xfrm>
          <a:prstGeom prst="straightConnector1">
            <a:avLst/>
          </a:prstGeom>
          <a:noFill/>
          <a:ln w="9525">
            <a:solidFill>
              <a:srgbClr val="FF0000"/>
            </a:solidFill>
            <a:round/>
            <a:headEnd/>
            <a:tailEnd type="arrow" w="med" len="med"/>
          </a:ln>
        </p:spPr>
      </p:cxnSp>
      <p:sp>
        <p:nvSpPr>
          <p:cNvPr id="36879" name="Rectangle 5"/>
          <p:cNvSpPr txBox="1">
            <a:spLocks noChangeArrowheads="1"/>
          </p:cNvSpPr>
          <p:nvPr/>
        </p:nvSpPr>
        <p:spPr bwMode="auto">
          <a:xfrm>
            <a:off x="590550" y="406400"/>
            <a:ext cx="8229600" cy="935038"/>
          </a:xfrm>
          <a:prstGeom prst="rect">
            <a:avLst/>
          </a:prstGeom>
          <a:noFill/>
          <a:ln w="9525">
            <a:noFill/>
            <a:miter lim="800000"/>
            <a:headEnd/>
            <a:tailEnd/>
          </a:ln>
        </p:spPr>
        <p:txBody>
          <a:bodyPr anchor="ctr">
            <a:prstTxWarp prst="textNoShape">
              <a:avLst/>
            </a:prstTxWarp>
          </a:bodyPr>
          <a:lstStyle/>
          <a:p>
            <a:pPr algn="ctr"/>
            <a:r>
              <a:rPr lang="en-GB" sz="4400">
                <a:solidFill>
                  <a:schemeClr val="bg1"/>
                </a:solidFill>
                <a:latin typeface="Times New Roman" pitchFamily="-107" charset="0"/>
              </a:rPr>
              <a:t>Interannual Variability: an example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7890" name="Picture 9" descr="correlazione_reale_previsto"/>
          <p:cNvPicPr>
            <a:picLocks noChangeAspect="1" noChangeArrowheads="1"/>
          </p:cNvPicPr>
          <p:nvPr/>
        </p:nvPicPr>
        <p:blipFill>
          <a:blip r:embed="rId2">
            <a:clrChange>
              <a:clrFrom>
                <a:srgbClr val="FFFFFF"/>
              </a:clrFrom>
              <a:clrTo>
                <a:srgbClr val="FFFFFF">
                  <a:alpha val="0"/>
                </a:srgbClr>
              </a:clrTo>
            </a:clrChange>
          </a:blip>
          <a:srcRect t="14853" r="6894" b="6328"/>
          <a:stretch>
            <a:fillRect/>
          </a:stretch>
        </p:blipFill>
        <p:spPr bwMode="auto">
          <a:xfrm>
            <a:off x="1447800" y="2209800"/>
            <a:ext cx="6227763" cy="4464050"/>
          </a:xfrm>
          <a:prstGeom prst="rect">
            <a:avLst/>
          </a:prstGeom>
          <a:solidFill>
            <a:schemeClr val="bg1"/>
          </a:solidFill>
          <a:ln w="9525">
            <a:noFill/>
            <a:miter lim="800000"/>
            <a:headEnd/>
            <a:tailEnd/>
          </a:ln>
        </p:spPr>
      </p:pic>
      <p:sp>
        <p:nvSpPr>
          <p:cNvPr id="37891" name="Text Box 2"/>
          <p:cNvSpPr txBox="1">
            <a:spLocks noChangeArrowheads="1"/>
          </p:cNvSpPr>
          <p:nvPr/>
        </p:nvSpPr>
        <p:spPr bwMode="auto">
          <a:xfrm>
            <a:off x="1981200" y="1657350"/>
            <a:ext cx="5105400" cy="4000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000" dirty="0">
                <a:solidFill>
                  <a:srgbClr val="000000"/>
                </a:solidFill>
              </a:rPr>
              <a:t>Es.: Temp 850hPa  JJA  issued in April</a:t>
            </a:r>
          </a:p>
        </p:txBody>
      </p:sp>
      <p:sp>
        <p:nvSpPr>
          <p:cNvPr id="14" name="Rectangle 10"/>
          <p:cNvSpPr>
            <a:spLocks noChangeArrowheads="1"/>
          </p:cNvSpPr>
          <p:nvPr/>
        </p:nvSpPr>
        <p:spPr bwMode="auto">
          <a:xfrm>
            <a:off x="1447800" y="6400800"/>
            <a:ext cx="4764088" cy="287338"/>
          </a:xfrm>
          <a:prstGeom prst="rect">
            <a:avLst/>
          </a:prstGeom>
          <a:solidFill>
            <a:schemeClr val="bg1">
              <a:alpha val="62000"/>
            </a:schemeClr>
          </a:solidFill>
          <a:ln w="9525">
            <a:noFill/>
            <a:miter lim="800000"/>
            <a:headEnd/>
            <a:tailEnd/>
          </a:ln>
          <a:effectLst/>
        </p:spPr>
        <p:txBody>
          <a:bodyPr anchor="ctr">
            <a:prstTxWarp prst="textNoShape">
              <a:avLst/>
            </a:prstTxWarp>
          </a:bodyPr>
          <a:lstStyle/>
          <a:p>
            <a:pPr algn="ctr">
              <a:defRPr/>
            </a:pPr>
            <a:r>
              <a:rPr lang="en-US" sz="2000" b="1" dirty="0" smtClean="0">
                <a:effectLst>
                  <a:outerShdw blurRad="38100" dist="38100" dir="2700000" algn="tl">
                    <a:srgbClr val="DDDDDD"/>
                  </a:outerShdw>
                </a:effectLst>
                <a:latin typeface="Tahoma" pitchFamily="-108" charset="0"/>
                <a:ea typeface="ＭＳ Ｐゴシック" pitchFamily="-108" charset="-128"/>
                <a:cs typeface="ＭＳ Ｐゴシック" pitchFamily="-108" charset="-128"/>
              </a:rPr>
              <a:t>1979 </a:t>
            </a:r>
            <a:r>
              <a:rPr lang="en-US" sz="2000" b="1" dirty="0">
                <a:effectLst>
                  <a:outerShdw blurRad="38100" dist="38100" dir="2700000" algn="tl">
                    <a:srgbClr val="DDDDDD"/>
                  </a:outerShdw>
                </a:effectLst>
                <a:latin typeface="Tahoma" pitchFamily="-108" charset="0"/>
                <a:ea typeface="ＭＳ Ｐゴシック" pitchFamily="-108" charset="-128"/>
                <a:cs typeface="ＭＳ Ｐゴシック" pitchFamily="-108" charset="-128"/>
              </a:rPr>
              <a:t>– </a:t>
            </a:r>
            <a:r>
              <a:rPr lang="en-US" sz="2000" b="1" dirty="0" smtClean="0">
                <a:effectLst>
                  <a:outerShdw blurRad="38100" dist="38100" dir="2700000" algn="tl">
                    <a:srgbClr val="DDDDDD"/>
                  </a:outerShdw>
                </a:effectLst>
                <a:latin typeface="Tahoma" pitchFamily="-108" charset="0"/>
                <a:ea typeface="ＭＳ Ｐゴシック" pitchFamily="-108" charset="-128"/>
                <a:cs typeface="ＭＳ Ｐゴシック" pitchFamily="-108" charset="-128"/>
              </a:rPr>
              <a:t>2009</a:t>
            </a:r>
            <a:endParaRPr lang="en-US" sz="2000" b="1" i="1" dirty="0">
              <a:effectLst>
                <a:outerShdw blurRad="38100" dist="38100" dir="2700000" algn="tl">
                  <a:srgbClr val="DDDDDD"/>
                </a:outerShdw>
              </a:effectLst>
              <a:latin typeface="Tahoma" pitchFamily="-108" charset="0"/>
              <a:ea typeface="ＭＳ Ｐゴシック" pitchFamily="-108" charset="-128"/>
              <a:cs typeface="ＭＳ Ｐゴシック" pitchFamily="-108" charset="-128"/>
            </a:endParaRPr>
          </a:p>
        </p:txBody>
      </p:sp>
      <p:grpSp>
        <p:nvGrpSpPr>
          <p:cNvPr id="2" name="Gruppo 16"/>
          <p:cNvGrpSpPr>
            <a:grpSpLocks/>
          </p:cNvGrpSpPr>
          <p:nvPr/>
        </p:nvGrpSpPr>
        <p:grpSpPr bwMode="auto">
          <a:xfrm>
            <a:off x="1447800" y="2209800"/>
            <a:ext cx="4826000" cy="822325"/>
            <a:chOff x="250825" y="2133600"/>
            <a:chExt cx="4826000" cy="822325"/>
          </a:xfrm>
        </p:grpSpPr>
        <p:sp>
          <p:nvSpPr>
            <p:cNvPr id="15" name="Text Box 11"/>
            <p:cNvSpPr txBox="1">
              <a:spLocks noChangeArrowheads="1"/>
            </p:cNvSpPr>
            <p:nvPr/>
          </p:nvSpPr>
          <p:spPr bwMode="auto">
            <a:xfrm>
              <a:off x="250825" y="2133600"/>
              <a:ext cx="4826000" cy="822325"/>
            </a:xfrm>
            <a:prstGeom prst="rect">
              <a:avLst/>
            </a:prstGeom>
            <a:solidFill>
              <a:schemeClr val="bg1">
                <a:alpha val="80000"/>
              </a:schemeClr>
            </a:solidFill>
            <a:ln w="9525">
              <a:noFill/>
              <a:miter lim="800000"/>
              <a:headEnd/>
              <a:tailEnd/>
            </a:ln>
            <a:effectLst/>
          </p:spPr>
          <p:txBody>
            <a:bodyPr>
              <a:prstTxWarp prst="textNoShape">
                <a:avLst/>
              </a:prstTxWarp>
              <a:spAutoFit/>
            </a:bodyPr>
            <a:lstStyle/>
            <a:p>
              <a:pPr algn="ctr">
                <a:defRPr/>
              </a:pPr>
              <a:r>
                <a:rPr lang="en-US" sz="2400" b="1">
                  <a:solidFill>
                    <a:schemeClr val="tx2"/>
                  </a:solidFill>
                  <a:effectLst>
                    <a:outerShdw blurRad="38100" dist="38100" dir="2700000" algn="tl">
                      <a:srgbClr val="DDDDDD"/>
                    </a:outerShdw>
                  </a:effectLst>
                  <a:latin typeface="Tahoma" pitchFamily="-108" charset="0"/>
                  <a:ea typeface="ＭＳ Ｐゴシック" pitchFamily="-108" charset="-128"/>
                  <a:cs typeface="ＭＳ Ｐゴシック" pitchFamily="-108" charset="-128"/>
                </a:rPr>
                <a:t>RMS</a:t>
              </a:r>
              <a:r>
                <a:rPr lang="en-US" sz="2400" b="1" baseline="-25000">
                  <a:solidFill>
                    <a:schemeClr val="tx2"/>
                  </a:solidFill>
                  <a:effectLst>
                    <a:outerShdw blurRad="38100" dist="38100" dir="2700000" algn="tl">
                      <a:srgbClr val="DDDDDD"/>
                    </a:outerShdw>
                  </a:effectLst>
                  <a:latin typeface="Tahoma" pitchFamily="-108" charset="0"/>
                  <a:ea typeface="ＭＳ Ｐゴシック" pitchFamily="-108" charset="-128"/>
                  <a:cs typeface="ＭＳ Ｐゴシック" pitchFamily="-108" charset="-128"/>
                </a:rPr>
                <a:t>fore</a:t>
              </a:r>
            </a:p>
            <a:p>
              <a:pPr algn="ctr">
                <a:defRPr/>
              </a:pPr>
              <a:r>
                <a:rPr lang="en-US" sz="2400" b="1">
                  <a:solidFill>
                    <a:schemeClr val="tx2"/>
                  </a:solidFill>
                  <a:effectLst>
                    <a:outerShdw blurRad="38100" dist="38100" dir="2700000" algn="tl">
                      <a:srgbClr val="DDDDDD"/>
                    </a:outerShdw>
                  </a:effectLst>
                  <a:latin typeface="Tahoma" pitchFamily="-108" charset="0"/>
                  <a:ea typeface="ＭＳ Ｐゴシック" pitchFamily="-108" charset="-128"/>
                  <a:cs typeface="ＭＳ Ｐゴシック" pitchFamily="-108" charset="-128"/>
                </a:rPr>
                <a:t>RMS</a:t>
              </a:r>
              <a:r>
                <a:rPr lang="en-US" sz="2400" b="1" baseline="-25000">
                  <a:solidFill>
                    <a:schemeClr val="tx2"/>
                  </a:solidFill>
                  <a:effectLst>
                    <a:outerShdw blurRad="38100" dist="38100" dir="2700000" algn="tl">
                      <a:srgbClr val="DDDDDD"/>
                    </a:outerShdw>
                  </a:effectLst>
                  <a:latin typeface="Tahoma" pitchFamily="-108" charset="0"/>
                  <a:ea typeface="ＭＳ Ｐゴシック" pitchFamily="-108" charset="-128"/>
                  <a:cs typeface="ＭＳ Ｐゴシック" pitchFamily="-108" charset="-128"/>
                </a:rPr>
                <a:t>clim</a:t>
              </a:r>
              <a:endParaRPr lang="en-US" sz="2400" b="1">
                <a:solidFill>
                  <a:schemeClr val="tx2"/>
                </a:solidFill>
                <a:effectLst>
                  <a:outerShdw blurRad="38100" dist="38100" dir="2700000" algn="tl">
                    <a:srgbClr val="DDDDDD"/>
                  </a:outerShdw>
                </a:effectLst>
                <a:latin typeface="Tahoma" pitchFamily="-108" charset="0"/>
                <a:ea typeface="ＭＳ Ｐゴシック" pitchFamily="-108" charset="-128"/>
                <a:cs typeface="ＭＳ Ｐゴシック" pitchFamily="-108" charset="-128"/>
              </a:endParaRPr>
            </a:p>
          </p:txBody>
        </p:sp>
        <p:sp>
          <p:nvSpPr>
            <p:cNvPr id="37896" name="Line 13"/>
            <p:cNvSpPr>
              <a:spLocks noChangeShapeType="1"/>
            </p:cNvSpPr>
            <p:nvPr/>
          </p:nvSpPr>
          <p:spPr bwMode="auto">
            <a:xfrm>
              <a:off x="1979613" y="2565400"/>
              <a:ext cx="1223962" cy="0"/>
            </a:xfrm>
            <a:prstGeom prst="line">
              <a:avLst/>
            </a:prstGeom>
            <a:noFill/>
            <a:ln w="38100">
              <a:solidFill>
                <a:schemeClr val="tx1"/>
              </a:solidFill>
              <a:round/>
              <a:headEnd/>
              <a:tailEnd/>
            </a:ln>
          </p:spPr>
          <p:txBody>
            <a:bodyPr>
              <a:prstTxWarp prst="textNoShape">
                <a:avLst/>
              </a:prstTxWarp>
              <a:spAutoFit/>
            </a:bodyPr>
            <a:lstStyle/>
            <a:p>
              <a:endParaRPr lang="en-GB"/>
            </a:p>
          </p:txBody>
        </p:sp>
        <p:sp>
          <p:nvSpPr>
            <p:cNvPr id="37897" name="Line 14"/>
            <p:cNvSpPr>
              <a:spLocks noChangeShapeType="1"/>
            </p:cNvSpPr>
            <p:nvPr/>
          </p:nvSpPr>
          <p:spPr bwMode="auto">
            <a:xfrm>
              <a:off x="1547813" y="2565400"/>
              <a:ext cx="288925" cy="0"/>
            </a:xfrm>
            <a:prstGeom prst="line">
              <a:avLst/>
            </a:prstGeom>
            <a:noFill/>
            <a:ln w="38100">
              <a:solidFill>
                <a:schemeClr val="tx1"/>
              </a:solidFill>
              <a:round/>
              <a:headEnd/>
              <a:tailEnd/>
            </a:ln>
          </p:spPr>
          <p:txBody>
            <a:bodyPr>
              <a:prstTxWarp prst="textNoShape">
                <a:avLst/>
              </a:prstTxWarp>
              <a:spAutoFit/>
            </a:bodyPr>
            <a:lstStyle/>
            <a:p>
              <a:endParaRPr lang="en-GB"/>
            </a:p>
          </p:txBody>
        </p:sp>
        <p:sp>
          <p:nvSpPr>
            <p:cNvPr id="19" name="Text Box 15"/>
            <p:cNvSpPr txBox="1">
              <a:spLocks noChangeArrowheads="1"/>
            </p:cNvSpPr>
            <p:nvPr/>
          </p:nvSpPr>
          <p:spPr bwMode="auto">
            <a:xfrm>
              <a:off x="971550" y="2205038"/>
              <a:ext cx="649288" cy="457200"/>
            </a:xfrm>
            <a:prstGeom prst="rect">
              <a:avLst/>
            </a:prstGeom>
            <a:noFill/>
            <a:ln w="9525">
              <a:noFill/>
              <a:miter lim="800000"/>
              <a:headEnd/>
              <a:tailEnd/>
            </a:ln>
            <a:effectLst/>
          </p:spPr>
          <p:txBody>
            <a:bodyPr>
              <a:prstTxWarp prst="textNoShape">
                <a:avLst/>
              </a:prstTxWarp>
              <a:spAutoFit/>
            </a:bodyPr>
            <a:lstStyle/>
            <a:p>
              <a:pPr algn="ctr">
                <a:defRPr/>
              </a:pPr>
              <a:r>
                <a:rPr lang="en-US" sz="2400" b="1">
                  <a:solidFill>
                    <a:schemeClr val="tx2"/>
                  </a:solidFill>
                  <a:effectLst>
                    <a:outerShdw blurRad="38100" dist="38100" dir="2700000" algn="tl">
                      <a:srgbClr val="FFFFFF"/>
                    </a:outerShdw>
                  </a:effectLst>
                  <a:latin typeface="Tahoma" pitchFamily="-108" charset="0"/>
                  <a:ea typeface="ＭＳ Ｐゴシック" pitchFamily="-108" charset="-128"/>
                  <a:cs typeface="ＭＳ Ｐゴシック" pitchFamily="-108" charset="-128"/>
                </a:rPr>
                <a:t>1</a:t>
              </a:r>
            </a:p>
          </p:txBody>
        </p:sp>
      </p:grpSp>
      <p:sp>
        <p:nvSpPr>
          <p:cNvPr id="37894" name="Rectangle 5"/>
          <p:cNvSpPr txBox="1">
            <a:spLocks noChangeArrowheads="1"/>
          </p:cNvSpPr>
          <p:nvPr/>
        </p:nvSpPr>
        <p:spPr bwMode="auto">
          <a:xfrm>
            <a:off x="590550" y="406400"/>
            <a:ext cx="8229600" cy="935038"/>
          </a:xfrm>
          <a:prstGeom prst="rect">
            <a:avLst/>
          </a:prstGeom>
          <a:noFill/>
          <a:ln w="9525">
            <a:noFill/>
            <a:miter lim="800000"/>
            <a:headEnd/>
            <a:tailEnd/>
          </a:ln>
        </p:spPr>
        <p:txBody>
          <a:bodyPr anchor="ctr">
            <a:prstTxWarp prst="textNoShape">
              <a:avLst/>
            </a:prstTxWarp>
          </a:bodyPr>
          <a:lstStyle/>
          <a:p>
            <a:pPr algn="ctr"/>
            <a:r>
              <a:rPr lang="en-GB" sz="4400">
                <a:solidFill>
                  <a:schemeClr val="bg1"/>
                </a:solidFill>
                <a:latin typeface="Times New Roman" pitchFamily="-107" charset="0"/>
              </a:rPr>
              <a:t>More validation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Immagine 2"/>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977195" y="729461"/>
            <a:ext cx="6045200" cy="2631440"/>
          </a:xfrm>
          <a:prstGeom prst="rect">
            <a:avLst/>
          </a:prstGeom>
        </p:spPr>
      </p:pic>
      <p:pic>
        <p:nvPicPr>
          <p:cNvPr id="4" name="Immagine 3"/>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977195" y="3360901"/>
            <a:ext cx="6045200" cy="2631440"/>
          </a:xfrm>
          <a:prstGeom prst="rect">
            <a:avLst/>
          </a:prstGeom>
        </p:spPr>
      </p:pic>
      <p:sp>
        <p:nvSpPr>
          <p:cNvPr id="5" name="CasellaDiTesto 4"/>
          <p:cNvSpPr txBox="1"/>
          <p:nvPr/>
        </p:nvSpPr>
        <p:spPr>
          <a:xfrm>
            <a:off x="7022395" y="1353445"/>
            <a:ext cx="1316737" cy="646331"/>
          </a:xfrm>
          <a:prstGeom prst="rect">
            <a:avLst/>
          </a:prstGeom>
          <a:noFill/>
        </p:spPr>
        <p:txBody>
          <a:bodyPr wrap="none" rtlCol="0">
            <a:spAutoFit/>
          </a:bodyPr>
          <a:lstStyle/>
          <a:p>
            <a:pPr algn="ctr"/>
            <a:r>
              <a:rPr lang="en-GB" dirty="0" smtClean="0"/>
              <a:t>Aug Temp</a:t>
            </a:r>
          </a:p>
          <a:p>
            <a:pPr algn="ctr"/>
            <a:r>
              <a:rPr lang="en-GB" dirty="0" err="1" smtClean="0"/>
              <a:t>EasternMed</a:t>
            </a:r>
            <a:endParaRPr lang="en-GB" dirty="0"/>
          </a:p>
        </p:txBody>
      </p:sp>
      <p:sp>
        <p:nvSpPr>
          <p:cNvPr id="6" name="CasellaDiTesto 5"/>
          <p:cNvSpPr txBox="1"/>
          <p:nvPr/>
        </p:nvSpPr>
        <p:spPr>
          <a:xfrm>
            <a:off x="7174795" y="4320780"/>
            <a:ext cx="1316737" cy="646331"/>
          </a:xfrm>
          <a:prstGeom prst="rect">
            <a:avLst/>
          </a:prstGeom>
          <a:noFill/>
        </p:spPr>
        <p:txBody>
          <a:bodyPr wrap="none" rtlCol="0">
            <a:spAutoFit/>
          </a:bodyPr>
          <a:lstStyle/>
          <a:p>
            <a:pPr algn="ctr"/>
            <a:r>
              <a:rPr lang="en-GB" dirty="0" smtClean="0"/>
              <a:t>Dec </a:t>
            </a:r>
            <a:r>
              <a:rPr lang="en-GB" dirty="0" err="1" smtClean="0"/>
              <a:t>Pcp</a:t>
            </a:r>
            <a:endParaRPr lang="en-GB" dirty="0" smtClean="0"/>
          </a:p>
          <a:p>
            <a:pPr algn="ctr"/>
            <a:r>
              <a:rPr lang="en-GB" dirty="0" err="1" smtClean="0"/>
              <a:t>EasternMed</a:t>
            </a:r>
            <a:endParaRPr lang="en-GB" dirty="0"/>
          </a:p>
        </p:txBody>
      </p:sp>
      <p:sp>
        <p:nvSpPr>
          <p:cNvPr id="8" name="CasellaDiTesto 7"/>
          <p:cNvSpPr txBox="1"/>
          <p:nvPr/>
        </p:nvSpPr>
        <p:spPr>
          <a:xfrm>
            <a:off x="7834182" y="2400223"/>
            <a:ext cx="944790" cy="523220"/>
          </a:xfrm>
          <a:prstGeom prst="rect">
            <a:avLst/>
          </a:prstGeom>
          <a:noFill/>
        </p:spPr>
        <p:txBody>
          <a:bodyPr wrap="none" rtlCol="0">
            <a:spAutoFit/>
          </a:bodyPr>
          <a:lstStyle/>
          <a:p>
            <a:pPr algn="ctr"/>
            <a:r>
              <a:rPr lang="en-GB" sz="1400" i="1" dirty="0" smtClean="0"/>
              <a:t>Reference</a:t>
            </a:r>
          </a:p>
          <a:p>
            <a:pPr algn="ctr"/>
            <a:r>
              <a:rPr lang="en-GB" sz="1400" i="1" dirty="0" smtClean="0"/>
              <a:t>Values</a:t>
            </a:r>
            <a:endParaRPr lang="en-GB" sz="1400" i="1" dirty="0"/>
          </a:p>
        </p:txBody>
      </p:sp>
      <p:cxnSp>
        <p:nvCxnSpPr>
          <p:cNvPr id="10" name="Connettore 2 9"/>
          <p:cNvCxnSpPr/>
          <p:nvPr/>
        </p:nvCxnSpPr>
        <p:spPr>
          <a:xfrm rot="10800000">
            <a:off x="5588000" y="2314223"/>
            <a:ext cx="2145838" cy="23988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 name="Connettore 2 10"/>
          <p:cNvCxnSpPr/>
          <p:nvPr/>
        </p:nvCxnSpPr>
        <p:spPr>
          <a:xfrm rot="10800000" flipV="1">
            <a:off x="6307668" y="2706512"/>
            <a:ext cx="1578571" cy="125870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uppo 13"/>
          <p:cNvGrpSpPr>
            <a:grpSpLocks/>
          </p:cNvGrpSpPr>
          <p:nvPr/>
        </p:nvGrpSpPr>
        <p:grpSpPr bwMode="auto">
          <a:xfrm>
            <a:off x="5399088" y="1719263"/>
            <a:ext cx="2579687" cy="3794125"/>
            <a:chOff x="4108420" y="1718733"/>
            <a:chExt cx="2580489" cy="3794357"/>
          </a:xfrm>
        </p:grpSpPr>
        <p:pic>
          <p:nvPicPr>
            <p:cNvPr id="19468" name="Immagine 4"/>
            <p:cNvPicPr>
              <a:picLocks noChangeAspect="1"/>
            </p:cNvPicPr>
            <p:nvPr/>
          </p:nvPicPr>
          <p:blipFill>
            <a:blip r:embed="rId2"/>
            <a:srcRect/>
            <a:stretch>
              <a:fillRect/>
            </a:stretch>
          </p:blipFill>
          <p:spPr bwMode="auto">
            <a:xfrm>
              <a:off x="4108420" y="1718733"/>
              <a:ext cx="2580489" cy="1798320"/>
            </a:xfrm>
            <a:prstGeom prst="rect">
              <a:avLst/>
            </a:prstGeom>
            <a:noFill/>
            <a:ln w="9525">
              <a:noFill/>
              <a:miter lim="800000"/>
              <a:headEnd/>
              <a:tailEnd/>
            </a:ln>
          </p:spPr>
        </p:pic>
        <p:pic>
          <p:nvPicPr>
            <p:cNvPr id="19469" name="Immagine 5"/>
            <p:cNvPicPr>
              <a:picLocks noChangeAspect="1"/>
            </p:cNvPicPr>
            <p:nvPr/>
          </p:nvPicPr>
          <p:blipFill>
            <a:blip r:embed="rId3"/>
            <a:srcRect/>
            <a:stretch>
              <a:fillRect/>
            </a:stretch>
          </p:blipFill>
          <p:spPr bwMode="auto">
            <a:xfrm>
              <a:off x="4108420" y="5315372"/>
              <a:ext cx="2549144" cy="197718"/>
            </a:xfrm>
            <a:prstGeom prst="rect">
              <a:avLst/>
            </a:prstGeom>
            <a:noFill/>
            <a:ln w="9525">
              <a:noFill/>
              <a:miter lim="800000"/>
              <a:headEnd/>
              <a:tailEnd/>
            </a:ln>
          </p:spPr>
        </p:pic>
        <p:pic>
          <p:nvPicPr>
            <p:cNvPr id="19470" name="Immagine 6"/>
            <p:cNvPicPr>
              <a:picLocks noChangeAspect="1"/>
            </p:cNvPicPr>
            <p:nvPr/>
          </p:nvPicPr>
          <p:blipFill>
            <a:blip r:embed="rId4"/>
            <a:srcRect/>
            <a:stretch>
              <a:fillRect/>
            </a:stretch>
          </p:blipFill>
          <p:spPr bwMode="auto">
            <a:xfrm>
              <a:off x="4108420" y="3517053"/>
              <a:ext cx="2549144" cy="1776476"/>
            </a:xfrm>
            <a:prstGeom prst="rect">
              <a:avLst/>
            </a:prstGeom>
            <a:noFill/>
            <a:ln w="9525">
              <a:noFill/>
              <a:miter lim="800000"/>
              <a:headEnd/>
              <a:tailEnd/>
            </a:ln>
          </p:spPr>
        </p:pic>
      </p:grpSp>
      <p:grpSp>
        <p:nvGrpSpPr>
          <p:cNvPr id="3" name="Gruppo 12"/>
          <p:cNvGrpSpPr>
            <a:grpSpLocks/>
          </p:cNvGrpSpPr>
          <p:nvPr/>
        </p:nvGrpSpPr>
        <p:grpSpPr bwMode="auto">
          <a:xfrm>
            <a:off x="2644775" y="1719263"/>
            <a:ext cx="2560638" cy="3825875"/>
            <a:chOff x="831820" y="1718733"/>
            <a:chExt cx="2560320" cy="3827150"/>
          </a:xfrm>
        </p:grpSpPr>
        <p:pic>
          <p:nvPicPr>
            <p:cNvPr id="19465" name="Immagine 7"/>
            <p:cNvPicPr>
              <a:picLocks noChangeAspect="1"/>
            </p:cNvPicPr>
            <p:nvPr/>
          </p:nvPicPr>
          <p:blipFill>
            <a:blip r:embed="rId5"/>
            <a:srcRect/>
            <a:stretch>
              <a:fillRect/>
            </a:stretch>
          </p:blipFill>
          <p:spPr bwMode="auto">
            <a:xfrm>
              <a:off x="831820" y="1718733"/>
              <a:ext cx="2560320" cy="1798320"/>
            </a:xfrm>
            <a:prstGeom prst="rect">
              <a:avLst/>
            </a:prstGeom>
            <a:noFill/>
            <a:ln w="9525">
              <a:noFill/>
              <a:miter lim="800000"/>
              <a:headEnd/>
              <a:tailEnd/>
            </a:ln>
          </p:spPr>
        </p:pic>
        <p:pic>
          <p:nvPicPr>
            <p:cNvPr id="19466" name="Immagine 8"/>
            <p:cNvPicPr>
              <a:picLocks noChangeAspect="1"/>
            </p:cNvPicPr>
            <p:nvPr/>
          </p:nvPicPr>
          <p:blipFill>
            <a:blip r:embed="rId6"/>
            <a:srcRect/>
            <a:stretch>
              <a:fillRect/>
            </a:stretch>
          </p:blipFill>
          <p:spPr bwMode="auto">
            <a:xfrm>
              <a:off x="831820" y="5315372"/>
              <a:ext cx="2560320" cy="230511"/>
            </a:xfrm>
            <a:prstGeom prst="rect">
              <a:avLst/>
            </a:prstGeom>
            <a:noFill/>
            <a:ln w="9525">
              <a:noFill/>
              <a:miter lim="800000"/>
              <a:headEnd/>
              <a:tailEnd/>
            </a:ln>
          </p:spPr>
        </p:pic>
        <p:pic>
          <p:nvPicPr>
            <p:cNvPr id="19467" name="Immagine 9"/>
            <p:cNvPicPr>
              <a:picLocks noChangeAspect="1"/>
            </p:cNvPicPr>
            <p:nvPr/>
          </p:nvPicPr>
          <p:blipFill>
            <a:blip r:embed="rId7"/>
            <a:srcRect/>
            <a:stretch>
              <a:fillRect/>
            </a:stretch>
          </p:blipFill>
          <p:spPr bwMode="auto">
            <a:xfrm>
              <a:off x="831820" y="3517053"/>
              <a:ext cx="2560320" cy="1798320"/>
            </a:xfrm>
            <a:prstGeom prst="rect">
              <a:avLst/>
            </a:prstGeom>
            <a:noFill/>
            <a:ln w="9525">
              <a:noFill/>
              <a:miter lim="800000"/>
              <a:headEnd/>
              <a:tailEnd/>
            </a:ln>
          </p:spPr>
        </p:pic>
      </p:grpSp>
      <p:sp>
        <p:nvSpPr>
          <p:cNvPr id="19461" name="Rettangolo 11"/>
          <p:cNvSpPr>
            <a:spLocks noChangeArrowheads="1"/>
          </p:cNvSpPr>
          <p:nvPr/>
        </p:nvSpPr>
        <p:spPr bwMode="auto">
          <a:xfrm>
            <a:off x="3260725" y="6303963"/>
            <a:ext cx="5684838" cy="554037"/>
          </a:xfrm>
          <a:prstGeom prst="rect">
            <a:avLst/>
          </a:prstGeom>
          <a:noFill/>
          <a:ln w="9525">
            <a:noFill/>
            <a:miter lim="800000"/>
            <a:headEnd/>
            <a:tailEnd/>
          </a:ln>
        </p:spPr>
        <p:txBody>
          <a:bodyPr>
            <a:prstTxWarp prst="textNoShape">
              <a:avLst/>
            </a:prstTxWarp>
            <a:spAutoFit/>
          </a:bodyPr>
          <a:lstStyle/>
          <a:p>
            <a:r>
              <a:rPr lang="en-GB" sz="1000">
                <a:latin typeface="Calibri" pitchFamily="-107" charset="0"/>
              </a:rPr>
              <a:t>(*) Luterbacher J.; Liniger, M. A.*; Menzel, A.; Estrella, N.; Della-Marta, P. M.*; Pfister, C.; Rutishauser, T. ;Xoplaki, 2007Exceptional European warmth of autumn 2006 and winter 2007: Historical context, the underlying dynamics, and its phenological impactsGeophys. Res. Letter, 34, L12704	</a:t>
            </a:r>
          </a:p>
        </p:txBody>
      </p:sp>
      <p:sp>
        <p:nvSpPr>
          <p:cNvPr id="19462" name="CasellaDiTesto 14"/>
          <p:cNvSpPr txBox="1">
            <a:spLocks noChangeArrowheads="1"/>
          </p:cNvSpPr>
          <p:nvPr/>
        </p:nvSpPr>
        <p:spPr bwMode="auto">
          <a:xfrm rot="-5400000">
            <a:off x="1845469" y="2453481"/>
            <a:ext cx="1290638" cy="307975"/>
          </a:xfrm>
          <a:prstGeom prst="rect">
            <a:avLst/>
          </a:prstGeom>
          <a:noFill/>
          <a:ln w="9525">
            <a:noFill/>
            <a:miter lim="800000"/>
            <a:headEnd/>
            <a:tailEnd/>
          </a:ln>
        </p:spPr>
        <p:txBody>
          <a:bodyPr wrap="none">
            <a:prstTxWarp prst="textNoShape">
              <a:avLst/>
            </a:prstTxWarp>
            <a:spAutoFit/>
          </a:bodyPr>
          <a:lstStyle/>
          <a:p>
            <a:r>
              <a:rPr lang="en-GB" sz="1400">
                <a:latin typeface="Calibri" pitchFamily="-107" charset="0"/>
              </a:rPr>
              <a:t>Oct – Dec 2006</a:t>
            </a:r>
          </a:p>
        </p:txBody>
      </p:sp>
      <p:sp>
        <p:nvSpPr>
          <p:cNvPr id="19463" name="CasellaDiTesto 15"/>
          <p:cNvSpPr txBox="1">
            <a:spLocks noChangeArrowheads="1"/>
          </p:cNvSpPr>
          <p:nvPr/>
        </p:nvSpPr>
        <p:spPr bwMode="auto">
          <a:xfrm rot="-5400000">
            <a:off x="1591469" y="4304507"/>
            <a:ext cx="1736725" cy="306387"/>
          </a:xfrm>
          <a:prstGeom prst="rect">
            <a:avLst/>
          </a:prstGeom>
          <a:noFill/>
          <a:ln w="9525">
            <a:noFill/>
            <a:miter lim="800000"/>
            <a:headEnd/>
            <a:tailEnd/>
          </a:ln>
        </p:spPr>
        <p:txBody>
          <a:bodyPr wrap="none">
            <a:prstTxWarp prst="textNoShape">
              <a:avLst/>
            </a:prstTxWarp>
            <a:spAutoFit/>
          </a:bodyPr>
          <a:lstStyle/>
          <a:p>
            <a:r>
              <a:rPr lang="en-GB" sz="1400">
                <a:latin typeface="Calibri" pitchFamily="-107" charset="0"/>
              </a:rPr>
              <a:t>Nov 2006  – Jan 2007</a:t>
            </a:r>
          </a:p>
        </p:txBody>
      </p:sp>
      <p:sp>
        <p:nvSpPr>
          <p:cNvPr id="19464" name="CasellaDiTesto 16"/>
          <p:cNvSpPr txBox="1">
            <a:spLocks noChangeArrowheads="1"/>
          </p:cNvSpPr>
          <p:nvPr/>
        </p:nvSpPr>
        <p:spPr bwMode="auto">
          <a:xfrm>
            <a:off x="261938" y="1719263"/>
            <a:ext cx="2074862" cy="4400550"/>
          </a:xfrm>
          <a:prstGeom prst="rect">
            <a:avLst/>
          </a:prstGeom>
          <a:noFill/>
          <a:ln w="9525">
            <a:noFill/>
            <a:miter lim="800000"/>
            <a:headEnd/>
            <a:tailEnd/>
          </a:ln>
        </p:spPr>
        <p:txBody>
          <a:bodyPr>
            <a:prstTxWarp prst="textNoShape">
              <a:avLst/>
            </a:prstTxWarp>
            <a:spAutoFit/>
          </a:bodyPr>
          <a:lstStyle/>
          <a:p>
            <a:pPr algn="just"/>
            <a:r>
              <a:rPr lang="en-GB" sz="1400" dirty="0">
                <a:latin typeface="Arial"/>
                <a:cs typeface="Arial"/>
              </a:rPr>
              <a:t>An exceptional (*) warm period in Europe and a long dry period in southern Europe.</a:t>
            </a:r>
          </a:p>
          <a:p>
            <a:pPr algn="just"/>
            <a:endParaRPr lang="en-GB" sz="1400" dirty="0">
              <a:latin typeface="Arial"/>
              <a:cs typeface="Arial"/>
            </a:endParaRPr>
          </a:p>
          <a:p>
            <a:pPr algn="just"/>
            <a:r>
              <a:rPr lang="en-GB" sz="1400" dirty="0">
                <a:latin typeface="Arial"/>
                <a:cs typeface="Arial"/>
              </a:rPr>
              <a:t>In Jan 2007 Italian Civil Protection (DPC) established a technical working group for monthly to seasonal forecasts for drought emergency. It consist of 5 groups: ARPA-SIMC, AM, CRA-CMA, CNR-ISAC, CNR-IBIMET. </a:t>
            </a:r>
          </a:p>
          <a:p>
            <a:pPr algn="just"/>
            <a:endParaRPr lang="en-GB" sz="1400" dirty="0">
              <a:latin typeface="Arial"/>
              <a:cs typeface="Arial"/>
            </a:endParaRPr>
          </a:p>
          <a:p>
            <a:pPr algn="just"/>
            <a:r>
              <a:rPr lang="en-GB" sz="1400" dirty="0">
                <a:latin typeface="Arial"/>
                <a:cs typeface="Arial"/>
              </a:rPr>
              <a:t>3-months seasonal forecast from ARPA-SIMC &amp; CNR – IBIMET are shown here.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Immagine 4" descr="Schermata 2013-11-14 alle 11.24.03 PM.png"/>
          <p:cNvPicPr>
            <a:picLocks noChangeAspect="1"/>
          </p:cNvPicPr>
          <p:nvPr/>
        </p:nvPicPr>
        <p:blipFill>
          <a:blip r:embed="rId2"/>
          <a:stretch>
            <a:fillRect/>
          </a:stretch>
        </p:blipFill>
        <p:spPr>
          <a:xfrm>
            <a:off x="5620339" y="4996571"/>
            <a:ext cx="3523661" cy="798941"/>
          </a:xfrm>
          <a:prstGeom prst="rect">
            <a:avLst/>
          </a:prstGeom>
        </p:spPr>
      </p:pic>
      <p:pic>
        <p:nvPicPr>
          <p:cNvPr id="6" name="Immagine 5" descr="Schermata 2013-11-14 alle 11.23.46 PM.png"/>
          <p:cNvPicPr>
            <a:picLocks noChangeAspect="1"/>
          </p:cNvPicPr>
          <p:nvPr/>
        </p:nvPicPr>
        <p:blipFill>
          <a:blip r:embed="rId3"/>
          <a:stretch>
            <a:fillRect/>
          </a:stretch>
        </p:blipFill>
        <p:spPr>
          <a:xfrm>
            <a:off x="0" y="18171"/>
            <a:ext cx="9144000" cy="4978400"/>
          </a:xfrm>
          <a:prstGeom prst="rect">
            <a:avLst/>
          </a:prstGeom>
        </p:spPr>
      </p:pic>
      <p:sp>
        <p:nvSpPr>
          <p:cNvPr id="7" name="Rettangolo 6"/>
          <p:cNvSpPr/>
          <p:nvPr/>
        </p:nvSpPr>
        <p:spPr>
          <a:xfrm>
            <a:off x="0" y="4996571"/>
            <a:ext cx="4543778" cy="461665"/>
          </a:xfrm>
          <a:prstGeom prst="rect">
            <a:avLst/>
          </a:prstGeom>
        </p:spPr>
        <p:txBody>
          <a:bodyPr wrap="square">
            <a:spAutoFit/>
          </a:bodyPr>
          <a:lstStyle/>
          <a:p>
            <a:r>
              <a:rPr lang="it-IT" sz="800" dirty="0" err="1" smtClean="0"/>
              <a:t>Kirtman</a:t>
            </a:r>
            <a:r>
              <a:rPr lang="it-IT" sz="800" dirty="0" smtClean="0"/>
              <a:t>, Ben, Anna </a:t>
            </a:r>
            <a:r>
              <a:rPr lang="it-IT" sz="800" dirty="0" err="1" smtClean="0"/>
              <a:t>Pirani</a:t>
            </a:r>
            <a:r>
              <a:rPr lang="it-IT" sz="800" dirty="0" smtClean="0"/>
              <a:t>, 2009: The State </a:t>
            </a:r>
            <a:r>
              <a:rPr lang="it-IT" sz="800" dirty="0" err="1" smtClean="0"/>
              <a:t>of</a:t>
            </a:r>
            <a:r>
              <a:rPr lang="it-IT" sz="800" dirty="0" smtClean="0"/>
              <a:t> the Art </a:t>
            </a:r>
            <a:r>
              <a:rPr lang="it-IT" sz="800" dirty="0" err="1" smtClean="0"/>
              <a:t>of</a:t>
            </a:r>
            <a:r>
              <a:rPr lang="it-IT" sz="800" dirty="0" smtClean="0"/>
              <a:t> </a:t>
            </a:r>
            <a:r>
              <a:rPr lang="it-IT" sz="800" dirty="0" err="1" smtClean="0"/>
              <a:t>Seasonal</a:t>
            </a:r>
            <a:r>
              <a:rPr lang="it-IT" sz="800" dirty="0" smtClean="0"/>
              <a:t> </a:t>
            </a:r>
            <a:r>
              <a:rPr lang="it-IT" sz="800" dirty="0" err="1" smtClean="0"/>
              <a:t>Prediction</a:t>
            </a:r>
            <a:r>
              <a:rPr lang="it-IT" sz="800" dirty="0" smtClean="0"/>
              <a:t>: </a:t>
            </a:r>
            <a:r>
              <a:rPr lang="it-IT" sz="800" dirty="0" err="1" smtClean="0"/>
              <a:t>Outcomes</a:t>
            </a:r>
            <a:r>
              <a:rPr lang="it-IT" sz="800" dirty="0" smtClean="0"/>
              <a:t> and </a:t>
            </a:r>
            <a:r>
              <a:rPr lang="it-IT" sz="800" dirty="0" err="1" smtClean="0"/>
              <a:t>Recommendations</a:t>
            </a:r>
            <a:r>
              <a:rPr lang="it-IT" sz="800" dirty="0" smtClean="0"/>
              <a:t> </a:t>
            </a:r>
            <a:r>
              <a:rPr lang="it-IT" sz="800" dirty="0" err="1" smtClean="0"/>
              <a:t>from</a:t>
            </a:r>
            <a:r>
              <a:rPr lang="it-IT" sz="800" dirty="0" smtClean="0"/>
              <a:t> the First World </a:t>
            </a:r>
            <a:r>
              <a:rPr lang="it-IT" sz="800" dirty="0" err="1" smtClean="0"/>
              <a:t>Climate</a:t>
            </a:r>
            <a:r>
              <a:rPr lang="it-IT" sz="800" dirty="0" smtClean="0"/>
              <a:t> </a:t>
            </a:r>
            <a:r>
              <a:rPr lang="it-IT" sz="800" dirty="0" err="1" smtClean="0"/>
              <a:t>Research</a:t>
            </a:r>
            <a:r>
              <a:rPr lang="it-IT" sz="800" dirty="0" smtClean="0"/>
              <a:t> </a:t>
            </a:r>
            <a:r>
              <a:rPr lang="it-IT" sz="800" dirty="0" err="1" smtClean="0"/>
              <a:t>Program</a:t>
            </a:r>
            <a:r>
              <a:rPr lang="it-IT" sz="800" dirty="0" smtClean="0"/>
              <a:t> Workshop on </a:t>
            </a:r>
            <a:r>
              <a:rPr lang="it-IT" sz="800" dirty="0" err="1" smtClean="0"/>
              <a:t>Seasonal</a:t>
            </a:r>
            <a:r>
              <a:rPr lang="it-IT" sz="800" dirty="0" smtClean="0"/>
              <a:t> </a:t>
            </a:r>
            <a:r>
              <a:rPr lang="it-IT" sz="800" dirty="0" err="1" smtClean="0"/>
              <a:t>Prediction</a:t>
            </a:r>
            <a:r>
              <a:rPr lang="it-IT" sz="800" dirty="0" smtClean="0"/>
              <a:t>. </a:t>
            </a:r>
            <a:r>
              <a:rPr lang="it-IT" sz="800" i="1" dirty="0" smtClean="0"/>
              <a:t>Bull. Amer. </a:t>
            </a:r>
            <a:r>
              <a:rPr lang="it-IT" sz="800" i="1" dirty="0" err="1" smtClean="0"/>
              <a:t>Meteor</a:t>
            </a:r>
            <a:r>
              <a:rPr lang="it-IT" sz="800" i="1" dirty="0" smtClean="0"/>
              <a:t>. Soc., </a:t>
            </a:r>
            <a:r>
              <a:rPr lang="it-IT" sz="800" b="1" i="1" dirty="0" smtClean="0"/>
              <a:t>90, 455–458.doi: </a:t>
            </a:r>
            <a:r>
              <a:rPr lang="it-IT" sz="800" b="1" i="1" u="sng" dirty="0" smtClean="0">
                <a:hlinkClick r:id="rId4"/>
              </a:rPr>
              <a:t>http://dx.doi.org/10.1175/2008BAMS2707.1</a:t>
            </a:r>
            <a:endParaRPr lang="en-GB" sz="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uppo 3"/>
          <p:cNvGrpSpPr/>
          <p:nvPr/>
        </p:nvGrpSpPr>
        <p:grpSpPr>
          <a:xfrm>
            <a:off x="454145" y="1577071"/>
            <a:ext cx="5997222" cy="401598"/>
            <a:chOff x="1778000" y="3776513"/>
            <a:chExt cx="5997222" cy="401598"/>
          </a:xfrm>
        </p:grpSpPr>
        <p:cxnSp>
          <p:nvCxnSpPr>
            <p:cNvPr id="5" name="Connettore 2 4"/>
            <p:cNvCxnSpPr/>
            <p:nvPr/>
          </p:nvCxnSpPr>
          <p:spPr>
            <a:xfrm flipV="1">
              <a:off x="1778000" y="4007556"/>
              <a:ext cx="5997222" cy="14111"/>
            </a:xfrm>
            <a:prstGeom prst="straightConnector1">
              <a:avLst/>
            </a:prstGeom>
            <a:ln w="66675">
              <a:solidFill>
                <a:schemeClr val="bg2">
                  <a:lumMod val="10000"/>
                </a:schemeClr>
              </a:solidFill>
              <a:prstDash val="sysDash"/>
              <a:headEnd type="none" w="lg" len="lg"/>
              <a:tailEnd type="stealth" w="lg" len="lg"/>
            </a:ln>
          </p:spPr>
          <p:style>
            <a:lnRef idx="2">
              <a:schemeClr val="accent1"/>
            </a:lnRef>
            <a:fillRef idx="0">
              <a:schemeClr val="accent1"/>
            </a:fillRef>
            <a:effectRef idx="1">
              <a:schemeClr val="accent1"/>
            </a:effectRef>
            <a:fontRef idx="minor">
              <a:schemeClr val="tx1"/>
            </a:fontRef>
          </p:style>
        </p:cxnSp>
        <p:sp>
          <p:nvSpPr>
            <p:cNvPr id="6" name="CasellaDiTesto 5"/>
            <p:cNvSpPr txBox="1"/>
            <p:nvPr/>
          </p:nvSpPr>
          <p:spPr>
            <a:xfrm>
              <a:off x="2568222" y="3795891"/>
              <a:ext cx="625592" cy="369332"/>
            </a:xfrm>
            <a:prstGeom prst="rect">
              <a:avLst/>
            </a:prstGeom>
            <a:solidFill>
              <a:schemeClr val="bg1">
                <a:alpha val="97000"/>
              </a:schemeClr>
            </a:solidFill>
          </p:spPr>
          <p:txBody>
            <a:bodyPr wrap="none" rtlCol="0">
              <a:spAutoFit/>
            </a:bodyPr>
            <a:lstStyle/>
            <a:p>
              <a:r>
                <a:rPr lang="en-GB" dirty="0" smtClean="0"/>
                <a:t>Days</a:t>
              </a:r>
              <a:endParaRPr lang="en-GB" dirty="0"/>
            </a:p>
          </p:txBody>
        </p:sp>
        <p:sp>
          <p:nvSpPr>
            <p:cNvPr id="7" name="CasellaDiTesto 6"/>
            <p:cNvSpPr txBox="1"/>
            <p:nvPr/>
          </p:nvSpPr>
          <p:spPr>
            <a:xfrm>
              <a:off x="3675475" y="3808779"/>
              <a:ext cx="804352" cy="369332"/>
            </a:xfrm>
            <a:prstGeom prst="rect">
              <a:avLst/>
            </a:prstGeom>
            <a:solidFill>
              <a:schemeClr val="bg1">
                <a:alpha val="97000"/>
              </a:schemeClr>
            </a:solidFill>
          </p:spPr>
          <p:txBody>
            <a:bodyPr wrap="none" rtlCol="0">
              <a:spAutoFit/>
            </a:bodyPr>
            <a:lstStyle/>
            <a:p>
              <a:r>
                <a:rPr lang="en-GB" dirty="0" smtClean="0"/>
                <a:t>Weeks</a:t>
              </a:r>
              <a:endParaRPr lang="en-GB" dirty="0"/>
            </a:p>
          </p:txBody>
        </p:sp>
        <p:sp>
          <p:nvSpPr>
            <p:cNvPr id="8" name="CasellaDiTesto 7"/>
            <p:cNvSpPr txBox="1"/>
            <p:nvPr/>
          </p:nvSpPr>
          <p:spPr>
            <a:xfrm>
              <a:off x="4851381" y="3795891"/>
              <a:ext cx="821484" cy="369332"/>
            </a:xfrm>
            <a:prstGeom prst="rect">
              <a:avLst/>
            </a:prstGeom>
            <a:solidFill>
              <a:schemeClr val="bg1">
                <a:alpha val="97000"/>
              </a:schemeClr>
            </a:solidFill>
          </p:spPr>
          <p:txBody>
            <a:bodyPr wrap="none" rtlCol="0">
              <a:spAutoFit/>
            </a:bodyPr>
            <a:lstStyle/>
            <a:p>
              <a:r>
                <a:rPr lang="en-GB" dirty="0" smtClean="0"/>
                <a:t>Month</a:t>
              </a:r>
              <a:endParaRPr lang="en-GB" dirty="0"/>
            </a:p>
          </p:txBody>
        </p:sp>
        <p:sp>
          <p:nvSpPr>
            <p:cNvPr id="9" name="CasellaDiTesto 8"/>
            <p:cNvSpPr txBox="1"/>
            <p:nvPr/>
          </p:nvSpPr>
          <p:spPr>
            <a:xfrm>
              <a:off x="6149602" y="3776513"/>
              <a:ext cx="849436" cy="369332"/>
            </a:xfrm>
            <a:prstGeom prst="rect">
              <a:avLst/>
            </a:prstGeom>
            <a:solidFill>
              <a:schemeClr val="bg1">
                <a:alpha val="97000"/>
              </a:schemeClr>
            </a:solidFill>
          </p:spPr>
          <p:txBody>
            <a:bodyPr wrap="none" rtlCol="0">
              <a:spAutoFit/>
            </a:bodyPr>
            <a:lstStyle/>
            <a:p>
              <a:r>
                <a:rPr lang="en-GB" dirty="0" smtClean="0"/>
                <a:t>Season</a:t>
              </a:r>
              <a:endParaRPr lang="en-GB" dirty="0"/>
            </a:p>
          </p:txBody>
        </p:sp>
      </p:grpSp>
      <p:grpSp>
        <p:nvGrpSpPr>
          <p:cNvPr id="3" name="Gruppo 9"/>
          <p:cNvGrpSpPr/>
          <p:nvPr/>
        </p:nvGrpSpPr>
        <p:grpSpPr>
          <a:xfrm>
            <a:off x="379376" y="3756584"/>
            <a:ext cx="5997222" cy="369332"/>
            <a:chOff x="1587247" y="3883251"/>
            <a:chExt cx="5997222" cy="369332"/>
          </a:xfrm>
        </p:grpSpPr>
        <p:cxnSp>
          <p:nvCxnSpPr>
            <p:cNvPr id="11" name="Connettore 1 10"/>
            <p:cNvCxnSpPr/>
            <p:nvPr/>
          </p:nvCxnSpPr>
          <p:spPr>
            <a:xfrm>
              <a:off x="1587247" y="4067917"/>
              <a:ext cx="5997222" cy="14112"/>
            </a:xfrm>
            <a:prstGeom prst="line">
              <a:avLst/>
            </a:prstGeom>
            <a:ln>
              <a:solidFill>
                <a:srgbClr val="0000FF"/>
              </a:solidFill>
              <a:prstDash val="sysDash"/>
            </a:ln>
          </p:spPr>
          <p:style>
            <a:lnRef idx="2">
              <a:schemeClr val="accent1"/>
            </a:lnRef>
            <a:fillRef idx="0">
              <a:schemeClr val="accent1"/>
            </a:fillRef>
            <a:effectRef idx="1">
              <a:schemeClr val="accent1"/>
            </a:effectRef>
            <a:fontRef idx="minor">
              <a:schemeClr val="tx1"/>
            </a:fontRef>
          </p:style>
        </p:cxnSp>
        <p:sp>
          <p:nvSpPr>
            <p:cNvPr id="12" name="CasellaDiTesto 11"/>
            <p:cNvSpPr txBox="1"/>
            <p:nvPr/>
          </p:nvSpPr>
          <p:spPr>
            <a:xfrm>
              <a:off x="3484722" y="3883251"/>
              <a:ext cx="3415410" cy="369332"/>
            </a:xfrm>
            <a:prstGeom prst="rect">
              <a:avLst/>
            </a:prstGeom>
            <a:solidFill>
              <a:schemeClr val="bg1"/>
            </a:solidFill>
            <a:ln>
              <a:solidFill>
                <a:schemeClr val="bg1">
                  <a:lumMod val="85000"/>
                </a:schemeClr>
              </a:solidFill>
            </a:ln>
          </p:spPr>
          <p:txBody>
            <a:bodyPr wrap="square" rtlCol="0">
              <a:spAutoFit/>
            </a:bodyPr>
            <a:lstStyle/>
            <a:p>
              <a:pPr algn="ctr"/>
              <a:r>
                <a:rPr lang="en-GB" dirty="0" smtClean="0"/>
                <a:t>Dry/Wet Spells</a:t>
              </a:r>
              <a:endParaRPr lang="en-GB" dirty="0"/>
            </a:p>
          </p:txBody>
        </p:sp>
      </p:grpSp>
      <p:grpSp>
        <p:nvGrpSpPr>
          <p:cNvPr id="4" name="Gruppo 12"/>
          <p:cNvGrpSpPr/>
          <p:nvPr/>
        </p:nvGrpSpPr>
        <p:grpSpPr>
          <a:xfrm>
            <a:off x="404777" y="4205315"/>
            <a:ext cx="5997222" cy="369332"/>
            <a:chOff x="1612648" y="4331982"/>
            <a:chExt cx="5997222" cy="369332"/>
          </a:xfrm>
        </p:grpSpPr>
        <p:cxnSp>
          <p:nvCxnSpPr>
            <p:cNvPr id="14" name="Connettore 1 13"/>
            <p:cNvCxnSpPr/>
            <p:nvPr/>
          </p:nvCxnSpPr>
          <p:spPr>
            <a:xfrm>
              <a:off x="1612648" y="4516648"/>
              <a:ext cx="5997222" cy="14112"/>
            </a:xfrm>
            <a:prstGeom prst="line">
              <a:avLst/>
            </a:prstGeom>
            <a:ln>
              <a:solidFill>
                <a:srgbClr val="0000FF"/>
              </a:solidFill>
              <a:prstDash val="sysDash"/>
            </a:ln>
          </p:spPr>
          <p:style>
            <a:lnRef idx="2">
              <a:schemeClr val="accent1"/>
            </a:lnRef>
            <a:fillRef idx="0">
              <a:schemeClr val="accent1"/>
            </a:fillRef>
            <a:effectRef idx="1">
              <a:schemeClr val="accent1"/>
            </a:effectRef>
            <a:fontRef idx="minor">
              <a:schemeClr val="tx1"/>
            </a:fontRef>
          </p:style>
        </p:cxnSp>
        <p:sp>
          <p:nvSpPr>
            <p:cNvPr id="15" name="CasellaDiTesto 14"/>
            <p:cNvSpPr txBox="1"/>
            <p:nvPr/>
          </p:nvSpPr>
          <p:spPr>
            <a:xfrm>
              <a:off x="4660627" y="4331982"/>
              <a:ext cx="2923842" cy="369332"/>
            </a:xfrm>
            <a:prstGeom prst="rect">
              <a:avLst/>
            </a:prstGeom>
            <a:solidFill>
              <a:schemeClr val="bg1"/>
            </a:solidFill>
            <a:ln>
              <a:solidFill>
                <a:schemeClr val="bg1">
                  <a:lumMod val="85000"/>
                </a:schemeClr>
              </a:solidFill>
            </a:ln>
          </p:spPr>
          <p:txBody>
            <a:bodyPr wrap="square" rtlCol="0">
              <a:spAutoFit/>
            </a:bodyPr>
            <a:lstStyle/>
            <a:p>
              <a:pPr algn="ctr"/>
              <a:r>
                <a:rPr lang="en-GB" dirty="0" smtClean="0"/>
                <a:t>Drought Evolution</a:t>
              </a:r>
              <a:endParaRPr lang="en-GB" dirty="0"/>
            </a:p>
          </p:txBody>
        </p:sp>
      </p:grpSp>
      <p:grpSp>
        <p:nvGrpSpPr>
          <p:cNvPr id="10" name="Gruppo 15"/>
          <p:cNvGrpSpPr/>
          <p:nvPr/>
        </p:nvGrpSpPr>
        <p:grpSpPr>
          <a:xfrm>
            <a:off x="414601" y="4684714"/>
            <a:ext cx="5997222" cy="369332"/>
            <a:chOff x="1622472" y="4811381"/>
            <a:chExt cx="5997222" cy="369332"/>
          </a:xfrm>
        </p:grpSpPr>
        <p:cxnSp>
          <p:nvCxnSpPr>
            <p:cNvPr id="17" name="Connettore 1 16"/>
            <p:cNvCxnSpPr/>
            <p:nvPr/>
          </p:nvCxnSpPr>
          <p:spPr>
            <a:xfrm>
              <a:off x="1622472" y="4996047"/>
              <a:ext cx="5997222" cy="14112"/>
            </a:xfrm>
            <a:prstGeom prst="line">
              <a:avLst/>
            </a:prstGeom>
            <a:ln>
              <a:solidFill>
                <a:srgbClr val="0000FF"/>
              </a:solidFill>
              <a:prstDash val="sysDash"/>
            </a:ln>
          </p:spPr>
          <p:style>
            <a:lnRef idx="2">
              <a:schemeClr val="accent1"/>
            </a:lnRef>
            <a:fillRef idx="0">
              <a:schemeClr val="accent1"/>
            </a:fillRef>
            <a:effectRef idx="1">
              <a:schemeClr val="accent1"/>
            </a:effectRef>
            <a:fontRef idx="minor">
              <a:schemeClr val="tx1"/>
            </a:fontRef>
          </p:style>
        </p:cxnSp>
        <p:sp>
          <p:nvSpPr>
            <p:cNvPr id="18" name="CasellaDiTesto 17"/>
            <p:cNvSpPr txBox="1"/>
            <p:nvPr/>
          </p:nvSpPr>
          <p:spPr>
            <a:xfrm>
              <a:off x="2377469" y="4811381"/>
              <a:ext cx="4148667" cy="369332"/>
            </a:xfrm>
            <a:prstGeom prst="rect">
              <a:avLst/>
            </a:prstGeom>
            <a:solidFill>
              <a:schemeClr val="bg1"/>
            </a:solidFill>
            <a:ln>
              <a:solidFill>
                <a:schemeClr val="bg1">
                  <a:lumMod val="85000"/>
                </a:schemeClr>
              </a:solidFill>
            </a:ln>
          </p:spPr>
          <p:txBody>
            <a:bodyPr wrap="square" rtlCol="0">
              <a:spAutoFit/>
            </a:bodyPr>
            <a:lstStyle/>
            <a:p>
              <a:pPr algn="ctr"/>
              <a:r>
                <a:rPr lang="en-GB" dirty="0" smtClean="0"/>
                <a:t>Heat/Cold Waves</a:t>
              </a:r>
              <a:endParaRPr lang="en-GB" dirty="0"/>
            </a:p>
          </p:txBody>
        </p:sp>
      </p:grpSp>
      <p:grpSp>
        <p:nvGrpSpPr>
          <p:cNvPr id="13" name="Gruppo 18"/>
          <p:cNvGrpSpPr/>
          <p:nvPr/>
        </p:nvGrpSpPr>
        <p:grpSpPr>
          <a:xfrm>
            <a:off x="414601" y="5164113"/>
            <a:ext cx="5997222" cy="369332"/>
            <a:chOff x="1622472" y="5290780"/>
            <a:chExt cx="5997222" cy="369332"/>
          </a:xfrm>
        </p:grpSpPr>
        <p:cxnSp>
          <p:nvCxnSpPr>
            <p:cNvPr id="20" name="Connettore 1 19"/>
            <p:cNvCxnSpPr/>
            <p:nvPr/>
          </p:nvCxnSpPr>
          <p:spPr>
            <a:xfrm>
              <a:off x="1622472" y="5475446"/>
              <a:ext cx="5997222" cy="14112"/>
            </a:xfrm>
            <a:prstGeom prst="line">
              <a:avLst/>
            </a:prstGeom>
            <a:ln>
              <a:solidFill>
                <a:srgbClr val="0000FF"/>
              </a:solidFill>
              <a:prstDash val="sysDash"/>
            </a:ln>
          </p:spPr>
          <p:style>
            <a:lnRef idx="2">
              <a:schemeClr val="accent1"/>
            </a:lnRef>
            <a:fillRef idx="0">
              <a:schemeClr val="accent1"/>
            </a:fillRef>
            <a:effectRef idx="1">
              <a:schemeClr val="accent1"/>
            </a:effectRef>
            <a:fontRef idx="minor">
              <a:schemeClr val="tx1"/>
            </a:fontRef>
          </p:style>
        </p:cxnSp>
        <p:sp>
          <p:nvSpPr>
            <p:cNvPr id="21" name="CasellaDiTesto 20"/>
            <p:cNvSpPr txBox="1"/>
            <p:nvPr/>
          </p:nvSpPr>
          <p:spPr>
            <a:xfrm>
              <a:off x="4660627" y="5290780"/>
              <a:ext cx="2923842" cy="369332"/>
            </a:xfrm>
            <a:prstGeom prst="rect">
              <a:avLst/>
            </a:prstGeom>
            <a:solidFill>
              <a:schemeClr val="bg1"/>
            </a:solidFill>
            <a:ln>
              <a:solidFill>
                <a:schemeClr val="bg1">
                  <a:lumMod val="85000"/>
                </a:schemeClr>
              </a:solidFill>
            </a:ln>
          </p:spPr>
          <p:txBody>
            <a:bodyPr wrap="square" rtlCol="0">
              <a:spAutoFit/>
            </a:bodyPr>
            <a:lstStyle/>
            <a:p>
              <a:pPr algn="ctr"/>
              <a:r>
                <a:rPr lang="en-GB" dirty="0" smtClean="0"/>
                <a:t>Water Supply</a:t>
              </a:r>
              <a:endParaRPr lang="en-GB" dirty="0"/>
            </a:p>
          </p:txBody>
        </p:sp>
      </p:grpSp>
      <p:grpSp>
        <p:nvGrpSpPr>
          <p:cNvPr id="16" name="Gruppo 21"/>
          <p:cNvGrpSpPr/>
          <p:nvPr/>
        </p:nvGrpSpPr>
        <p:grpSpPr>
          <a:xfrm>
            <a:off x="414601" y="5643512"/>
            <a:ext cx="5997222" cy="369332"/>
            <a:chOff x="1622472" y="5770179"/>
            <a:chExt cx="5997222" cy="369332"/>
          </a:xfrm>
        </p:grpSpPr>
        <p:cxnSp>
          <p:nvCxnSpPr>
            <p:cNvPr id="23" name="Connettore 1 22"/>
            <p:cNvCxnSpPr/>
            <p:nvPr/>
          </p:nvCxnSpPr>
          <p:spPr>
            <a:xfrm>
              <a:off x="1622472" y="5954845"/>
              <a:ext cx="5997222" cy="14112"/>
            </a:xfrm>
            <a:prstGeom prst="line">
              <a:avLst/>
            </a:prstGeom>
            <a:ln>
              <a:solidFill>
                <a:srgbClr val="0000FF"/>
              </a:solidFill>
              <a:prstDash val="sysDash"/>
            </a:ln>
          </p:spPr>
          <p:style>
            <a:lnRef idx="2">
              <a:schemeClr val="accent1"/>
            </a:lnRef>
            <a:fillRef idx="0">
              <a:schemeClr val="accent1"/>
            </a:fillRef>
            <a:effectRef idx="1">
              <a:schemeClr val="accent1"/>
            </a:effectRef>
            <a:fontRef idx="minor">
              <a:schemeClr val="tx1"/>
            </a:fontRef>
          </p:style>
        </p:cxnSp>
        <p:sp>
          <p:nvSpPr>
            <p:cNvPr id="24" name="CasellaDiTesto 23"/>
            <p:cNvSpPr txBox="1"/>
            <p:nvPr/>
          </p:nvSpPr>
          <p:spPr>
            <a:xfrm>
              <a:off x="3519947" y="5770179"/>
              <a:ext cx="4064522" cy="369332"/>
            </a:xfrm>
            <a:prstGeom prst="rect">
              <a:avLst/>
            </a:prstGeom>
            <a:solidFill>
              <a:schemeClr val="bg1"/>
            </a:solidFill>
            <a:ln>
              <a:solidFill>
                <a:schemeClr val="bg1">
                  <a:lumMod val="85000"/>
                </a:schemeClr>
              </a:solidFill>
            </a:ln>
          </p:spPr>
          <p:txBody>
            <a:bodyPr wrap="square" rtlCol="0">
              <a:spAutoFit/>
            </a:bodyPr>
            <a:lstStyle/>
            <a:p>
              <a:pPr algn="ctr"/>
              <a:r>
                <a:rPr lang="en-GB" dirty="0" smtClean="0"/>
                <a:t>Energy Supply</a:t>
              </a:r>
              <a:endParaRPr lang="en-GB" dirty="0"/>
            </a:p>
          </p:txBody>
        </p:sp>
      </p:grpSp>
      <p:grpSp>
        <p:nvGrpSpPr>
          <p:cNvPr id="19" name="Gruppo 24"/>
          <p:cNvGrpSpPr/>
          <p:nvPr/>
        </p:nvGrpSpPr>
        <p:grpSpPr>
          <a:xfrm>
            <a:off x="379376" y="3260253"/>
            <a:ext cx="5997222" cy="369332"/>
            <a:chOff x="1587247" y="3386920"/>
            <a:chExt cx="5997222" cy="369332"/>
          </a:xfrm>
        </p:grpSpPr>
        <p:cxnSp>
          <p:nvCxnSpPr>
            <p:cNvPr id="26" name="Connettore 1 25"/>
            <p:cNvCxnSpPr/>
            <p:nvPr/>
          </p:nvCxnSpPr>
          <p:spPr>
            <a:xfrm>
              <a:off x="1587247" y="3571586"/>
              <a:ext cx="5997222" cy="14112"/>
            </a:xfrm>
            <a:prstGeom prst="line">
              <a:avLst/>
            </a:prstGeom>
            <a:ln>
              <a:solidFill>
                <a:srgbClr val="0000FF"/>
              </a:solidFill>
              <a:prstDash val="sysDash"/>
            </a:ln>
          </p:spPr>
          <p:style>
            <a:lnRef idx="2">
              <a:schemeClr val="accent1"/>
            </a:lnRef>
            <a:fillRef idx="0">
              <a:schemeClr val="accent1"/>
            </a:fillRef>
            <a:effectRef idx="1">
              <a:schemeClr val="accent1"/>
            </a:effectRef>
            <a:fontRef idx="minor">
              <a:schemeClr val="tx1"/>
            </a:fontRef>
          </p:style>
        </p:cxnSp>
        <p:sp>
          <p:nvSpPr>
            <p:cNvPr id="27" name="CasellaDiTesto 26"/>
            <p:cNvSpPr txBox="1"/>
            <p:nvPr/>
          </p:nvSpPr>
          <p:spPr>
            <a:xfrm>
              <a:off x="2377469" y="3386920"/>
              <a:ext cx="3104643" cy="369332"/>
            </a:xfrm>
            <a:prstGeom prst="rect">
              <a:avLst/>
            </a:prstGeom>
            <a:solidFill>
              <a:schemeClr val="bg1"/>
            </a:solidFill>
            <a:ln>
              <a:solidFill>
                <a:schemeClr val="bg1">
                  <a:lumMod val="85000"/>
                </a:schemeClr>
              </a:solidFill>
            </a:ln>
          </p:spPr>
          <p:txBody>
            <a:bodyPr wrap="square" rtlCol="0">
              <a:spAutoFit/>
            </a:bodyPr>
            <a:lstStyle/>
            <a:p>
              <a:pPr algn="ctr"/>
              <a:r>
                <a:rPr lang="en-GB" dirty="0" smtClean="0"/>
                <a:t>Cold Air Outbreaks</a:t>
              </a:r>
              <a:endParaRPr lang="en-GB" dirty="0"/>
            </a:p>
          </p:txBody>
        </p:sp>
      </p:grpSp>
      <p:grpSp>
        <p:nvGrpSpPr>
          <p:cNvPr id="22" name="Gruppo 27"/>
          <p:cNvGrpSpPr/>
          <p:nvPr/>
        </p:nvGrpSpPr>
        <p:grpSpPr>
          <a:xfrm>
            <a:off x="404777" y="2792144"/>
            <a:ext cx="5997222" cy="369332"/>
            <a:chOff x="1612648" y="2918811"/>
            <a:chExt cx="5997222" cy="369332"/>
          </a:xfrm>
        </p:grpSpPr>
        <p:cxnSp>
          <p:nvCxnSpPr>
            <p:cNvPr id="29" name="Connettore 1 28"/>
            <p:cNvCxnSpPr/>
            <p:nvPr/>
          </p:nvCxnSpPr>
          <p:spPr>
            <a:xfrm>
              <a:off x="1612648" y="3103477"/>
              <a:ext cx="5997222" cy="14112"/>
            </a:xfrm>
            <a:prstGeom prst="line">
              <a:avLst/>
            </a:prstGeom>
            <a:ln>
              <a:solidFill>
                <a:srgbClr val="0000FF"/>
              </a:solidFill>
              <a:prstDash val="sysDash"/>
            </a:ln>
          </p:spPr>
          <p:style>
            <a:lnRef idx="2">
              <a:schemeClr val="accent1"/>
            </a:lnRef>
            <a:fillRef idx="0">
              <a:schemeClr val="accent1"/>
            </a:fillRef>
            <a:effectRef idx="1">
              <a:schemeClr val="accent1"/>
            </a:effectRef>
            <a:fontRef idx="minor">
              <a:schemeClr val="tx1"/>
            </a:fontRef>
          </p:style>
        </p:cxnSp>
        <p:sp>
          <p:nvSpPr>
            <p:cNvPr id="30" name="CasellaDiTesto 29"/>
            <p:cNvSpPr txBox="1"/>
            <p:nvPr/>
          </p:nvSpPr>
          <p:spPr>
            <a:xfrm>
              <a:off x="4660627" y="2918811"/>
              <a:ext cx="2733089" cy="369332"/>
            </a:xfrm>
            <a:prstGeom prst="rect">
              <a:avLst/>
            </a:prstGeom>
            <a:solidFill>
              <a:schemeClr val="bg1"/>
            </a:solidFill>
            <a:ln>
              <a:solidFill>
                <a:schemeClr val="bg1">
                  <a:lumMod val="85000"/>
                </a:schemeClr>
              </a:solidFill>
            </a:ln>
          </p:spPr>
          <p:txBody>
            <a:bodyPr wrap="square" rtlCol="0">
              <a:spAutoFit/>
            </a:bodyPr>
            <a:lstStyle/>
            <a:p>
              <a:pPr algn="ctr"/>
              <a:r>
                <a:rPr lang="en-GB" dirty="0" smtClean="0"/>
                <a:t>Forest Fires </a:t>
              </a:r>
              <a:endParaRPr lang="en-GB" dirty="0"/>
            </a:p>
          </p:txBody>
        </p:sp>
      </p:grpSp>
      <p:grpSp>
        <p:nvGrpSpPr>
          <p:cNvPr id="25" name="Gruppo 30"/>
          <p:cNvGrpSpPr/>
          <p:nvPr/>
        </p:nvGrpSpPr>
        <p:grpSpPr>
          <a:xfrm>
            <a:off x="414601" y="2287807"/>
            <a:ext cx="5997222" cy="369332"/>
            <a:chOff x="1622472" y="2414474"/>
            <a:chExt cx="5997222" cy="369332"/>
          </a:xfrm>
        </p:grpSpPr>
        <p:cxnSp>
          <p:nvCxnSpPr>
            <p:cNvPr id="32" name="Connettore 1 31"/>
            <p:cNvCxnSpPr/>
            <p:nvPr/>
          </p:nvCxnSpPr>
          <p:spPr>
            <a:xfrm>
              <a:off x="1622472" y="2600362"/>
              <a:ext cx="5997222" cy="14112"/>
            </a:xfrm>
            <a:prstGeom prst="line">
              <a:avLst/>
            </a:prstGeom>
            <a:ln>
              <a:solidFill>
                <a:srgbClr val="0000FF"/>
              </a:solidFill>
              <a:prstDash val="sysDash"/>
            </a:ln>
          </p:spPr>
          <p:style>
            <a:lnRef idx="2">
              <a:schemeClr val="accent1"/>
            </a:lnRef>
            <a:fillRef idx="0">
              <a:schemeClr val="accent1"/>
            </a:fillRef>
            <a:effectRef idx="1">
              <a:schemeClr val="accent1"/>
            </a:effectRef>
            <a:fontRef idx="minor">
              <a:schemeClr val="tx1"/>
            </a:fontRef>
          </p:style>
        </p:cxnSp>
        <p:sp>
          <p:nvSpPr>
            <p:cNvPr id="33" name="CasellaDiTesto 32"/>
            <p:cNvSpPr txBox="1"/>
            <p:nvPr/>
          </p:nvSpPr>
          <p:spPr>
            <a:xfrm>
              <a:off x="2402870" y="2414474"/>
              <a:ext cx="2257757" cy="369332"/>
            </a:xfrm>
            <a:prstGeom prst="rect">
              <a:avLst/>
            </a:prstGeom>
            <a:solidFill>
              <a:schemeClr val="bg1"/>
            </a:solidFill>
            <a:ln>
              <a:solidFill>
                <a:schemeClr val="bg1">
                  <a:lumMod val="85000"/>
                </a:schemeClr>
              </a:solidFill>
            </a:ln>
          </p:spPr>
          <p:txBody>
            <a:bodyPr wrap="square" rtlCol="0">
              <a:spAutoFit/>
            </a:bodyPr>
            <a:lstStyle/>
            <a:p>
              <a:pPr algn="ctr"/>
              <a:r>
                <a:rPr lang="en-GB" dirty="0" smtClean="0"/>
                <a:t>Wind Storms</a:t>
              </a:r>
              <a:endParaRPr lang="en-GB" dirty="0"/>
            </a:p>
          </p:txBody>
        </p:sp>
      </p:grpSp>
      <p:grpSp>
        <p:nvGrpSpPr>
          <p:cNvPr id="28" name="Gruppo 33"/>
          <p:cNvGrpSpPr/>
          <p:nvPr/>
        </p:nvGrpSpPr>
        <p:grpSpPr>
          <a:xfrm>
            <a:off x="454145" y="6170049"/>
            <a:ext cx="5997222" cy="369332"/>
            <a:chOff x="1662016" y="6296716"/>
            <a:chExt cx="5997222" cy="369332"/>
          </a:xfrm>
        </p:grpSpPr>
        <p:cxnSp>
          <p:nvCxnSpPr>
            <p:cNvPr id="35" name="Connettore 1 34"/>
            <p:cNvCxnSpPr/>
            <p:nvPr/>
          </p:nvCxnSpPr>
          <p:spPr>
            <a:xfrm>
              <a:off x="1662016" y="6495493"/>
              <a:ext cx="5997222" cy="14112"/>
            </a:xfrm>
            <a:prstGeom prst="line">
              <a:avLst/>
            </a:prstGeom>
            <a:ln>
              <a:solidFill>
                <a:srgbClr val="0000FF"/>
              </a:solidFill>
              <a:prstDash val="sysDash"/>
            </a:ln>
          </p:spPr>
          <p:style>
            <a:lnRef idx="2">
              <a:schemeClr val="accent1"/>
            </a:lnRef>
            <a:fillRef idx="0">
              <a:schemeClr val="accent1"/>
            </a:fillRef>
            <a:effectRef idx="1">
              <a:schemeClr val="accent1"/>
            </a:effectRef>
            <a:fontRef idx="minor">
              <a:schemeClr val="tx1"/>
            </a:fontRef>
          </p:style>
        </p:cxnSp>
        <p:sp>
          <p:nvSpPr>
            <p:cNvPr id="36" name="CasellaDiTesto 35"/>
            <p:cNvSpPr txBox="1"/>
            <p:nvPr/>
          </p:nvSpPr>
          <p:spPr>
            <a:xfrm>
              <a:off x="2012204" y="6296716"/>
              <a:ext cx="5621601" cy="369332"/>
            </a:xfrm>
            <a:prstGeom prst="rect">
              <a:avLst/>
            </a:prstGeom>
            <a:solidFill>
              <a:schemeClr val="bg1"/>
            </a:solidFill>
            <a:ln>
              <a:solidFill>
                <a:schemeClr val="bg1">
                  <a:lumMod val="85000"/>
                </a:schemeClr>
              </a:solidFill>
            </a:ln>
          </p:spPr>
          <p:txBody>
            <a:bodyPr wrap="square" rtlCol="0">
              <a:spAutoFit/>
            </a:bodyPr>
            <a:lstStyle/>
            <a:p>
              <a:pPr algn="ctr"/>
              <a:r>
                <a:rPr lang="en-GB" dirty="0" smtClean="0"/>
                <a:t>Normal Conditions (e.g. for Agri. Irrigation Planning)</a:t>
              </a:r>
              <a:endParaRPr lang="en-GB" dirty="0"/>
            </a:p>
          </p:txBody>
        </p:sp>
      </p:grpSp>
      <p:sp>
        <p:nvSpPr>
          <p:cNvPr id="37" name="CasellaDiTesto 36"/>
          <p:cNvSpPr txBox="1"/>
          <p:nvPr/>
        </p:nvSpPr>
        <p:spPr>
          <a:xfrm>
            <a:off x="225777" y="206404"/>
            <a:ext cx="8754397" cy="1200329"/>
          </a:xfrm>
          <a:prstGeom prst="rect">
            <a:avLst/>
          </a:prstGeom>
          <a:solidFill>
            <a:schemeClr val="bg1"/>
          </a:solidFill>
          <a:ln>
            <a:noFill/>
          </a:ln>
        </p:spPr>
        <p:txBody>
          <a:bodyPr wrap="square" rtlCol="0">
            <a:spAutoFit/>
          </a:bodyPr>
          <a:lstStyle/>
          <a:p>
            <a:pPr algn="ctr"/>
            <a:r>
              <a:rPr lang="en-GB" dirty="0" smtClean="0"/>
              <a:t>The Italian Civil Protection  started a monthly to seasonal permanent forecast board since the (Extreme Dry/Warm) Winter 2006-2007 with  monthly meeting regarding major critical environment and planning issue: </a:t>
            </a:r>
            <a:r>
              <a:rPr lang="en-GB" i="1" dirty="0" smtClean="0"/>
              <a:t>next three months along with a focus on the following month</a:t>
            </a:r>
            <a:r>
              <a:rPr lang="en-GB" dirty="0" smtClean="0"/>
              <a:t>. </a:t>
            </a:r>
            <a:endParaRPr lang="en-GB" dirty="0"/>
          </a:p>
        </p:txBody>
      </p:sp>
      <p:sp>
        <p:nvSpPr>
          <p:cNvPr id="38" name="CasellaDiTesto 37"/>
          <p:cNvSpPr txBox="1"/>
          <p:nvPr/>
        </p:nvSpPr>
        <p:spPr>
          <a:xfrm>
            <a:off x="6769459" y="1609337"/>
            <a:ext cx="2257757" cy="369332"/>
          </a:xfrm>
          <a:prstGeom prst="rect">
            <a:avLst/>
          </a:prstGeom>
          <a:solidFill>
            <a:schemeClr val="bg1"/>
          </a:solidFill>
          <a:ln>
            <a:solidFill>
              <a:schemeClr val="bg1">
                <a:lumMod val="85000"/>
              </a:schemeClr>
            </a:solidFill>
          </a:ln>
        </p:spPr>
        <p:txBody>
          <a:bodyPr wrap="square" rtlCol="0">
            <a:spAutoFit/>
          </a:bodyPr>
          <a:lstStyle/>
          <a:p>
            <a:pPr algn="ctr"/>
            <a:r>
              <a:rPr lang="en-GB" b="1" dirty="0" smtClean="0"/>
              <a:t>When?</a:t>
            </a:r>
            <a:endParaRPr lang="en-GB" b="1" dirty="0"/>
          </a:p>
        </p:txBody>
      </p:sp>
      <p:sp>
        <p:nvSpPr>
          <p:cNvPr id="39" name="CasellaDiTesto 38"/>
          <p:cNvSpPr txBox="1"/>
          <p:nvPr/>
        </p:nvSpPr>
        <p:spPr>
          <a:xfrm>
            <a:off x="6769459" y="2303141"/>
            <a:ext cx="2257757" cy="369332"/>
          </a:xfrm>
          <a:prstGeom prst="rect">
            <a:avLst/>
          </a:prstGeom>
          <a:solidFill>
            <a:schemeClr val="bg1"/>
          </a:solidFill>
          <a:ln>
            <a:noFill/>
          </a:ln>
        </p:spPr>
        <p:txBody>
          <a:bodyPr wrap="square" rtlCol="0">
            <a:spAutoFit/>
          </a:bodyPr>
          <a:lstStyle/>
          <a:p>
            <a:pPr algn="ctr"/>
            <a:r>
              <a:rPr lang="en-GB" b="1" dirty="0" smtClean="0">
                <a:solidFill>
                  <a:srgbClr val="FF0000"/>
                </a:solidFill>
              </a:rPr>
              <a:t>All Season</a:t>
            </a:r>
            <a:endParaRPr lang="en-GB" b="1" dirty="0">
              <a:solidFill>
                <a:srgbClr val="FF0000"/>
              </a:solidFill>
            </a:endParaRPr>
          </a:p>
        </p:txBody>
      </p:sp>
      <p:sp>
        <p:nvSpPr>
          <p:cNvPr id="40" name="CasellaDiTesto 39"/>
          <p:cNvSpPr txBox="1"/>
          <p:nvPr/>
        </p:nvSpPr>
        <p:spPr>
          <a:xfrm>
            <a:off x="6769459" y="3770696"/>
            <a:ext cx="2257757" cy="369332"/>
          </a:xfrm>
          <a:prstGeom prst="rect">
            <a:avLst/>
          </a:prstGeom>
          <a:solidFill>
            <a:schemeClr val="bg1"/>
          </a:solidFill>
          <a:ln>
            <a:noFill/>
          </a:ln>
        </p:spPr>
        <p:txBody>
          <a:bodyPr wrap="square" rtlCol="0">
            <a:spAutoFit/>
          </a:bodyPr>
          <a:lstStyle/>
          <a:p>
            <a:pPr algn="ctr"/>
            <a:r>
              <a:rPr lang="en-GB" b="1" dirty="0" smtClean="0">
                <a:solidFill>
                  <a:srgbClr val="FF0000"/>
                </a:solidFill>
              </a:rPr>
              <a:t>All Season</a:t>
            </a:r>
            <a:endParaRPr lang="en-GB" b="1" dirty="0">
              <a:solidFill>
                <a:srgbClr val="FF0000"/>
              </a:solidFill>
            </a:endParaRPr>
          </a:p>
        </p:txBody>
      </p:sp>
      <p:sp>
        <p:nvSpPr>
          <p:cNvPr id="41" name="CasellaDiTesto 40"/>
          <p:cNvSpPr txBox="1"/>
          <p:nvPr/>
        </p:nvSpPr>
        <p:spPr>
          <a:xfrm>
            <a:off x="6769459" y="4219427"/>
            <a:ext cx="2257757" cy="369332"/>
          </a:xfrm>
          <a:prstGeom prst="rect">
            <a:avLst/>
          </a:prstGeom>
          <a:solidFill>
            <a:schemeClr val="bg1"/>
          </a:solidFill>
          <a:ln>
            <a:noFill/>
          </a:ln>
        </p:spPr>
        <p:txBody>
          <a:bodyPr wrap="square" rtlCol="0">
            <a:spAutoFit/>
          </a:bodyPr>
          <a:lstStyle/>
          <a:p>
            <a:pPr algn="ctr"/>
            <a:r>
              <a:rPr lang="en-GB" b="1" dirty="0" smtClean="0">
                <a:solidFill>
                  <a:srgbClr val="FF0000"/>
                </a:solidFill>
              </a:rPr>
              <a:t>All Season</a:t>
            </a:r>
            <a:endParaRPr lang="en-GB" b="1" dirty="0">
              <a:solidFill>
                <a:srgbClr val="FF0000"/>
              </a:solidFill>
            </a:endParaRPr>
          </a:p>
        </p:txBody>
      </p:sp>
      <p:sp>
        <p:nvSpPr>
          <p:cNvPr id="42" name="CasellaDiTesto 41"/>
          <p:cNvSpPr txBox="1"/>
          <p:nvPr/>
        </p:nvSpPr>
        <p:spPr>
          <a:xfrm>
            <a:off x="6769459" y="4684714"/>
            <a:ext cx="2257757" cy="369332"/>
          </a:xfrm>
          <a:prstGeom prst="rect">
            <a:avLst/>
          </a:prstGeom>
          <a:solidFill>
            <a:schemeClr val="bg1"/>
          </a:solidFill>
          <a:ln>
            <a:noFill/>
          </a:ln>
        </p:spPr>
        <p:txBody>
          <a:bodyPr wrap="square" rtlCol="0">
            <a:spAutoFit/>
          </a:bodyPr>
          <a:lstStyle/>
          <a:p>
            <a:pPr algn="ctr"/>
            <a:r>
              <a:rPr lang="en-GB" b="1" dirty="0" smtClean="0">
                <a:solidFill>
                  <a:srgbClr val="FF0000"/>
                </a:solidFill>
              </a:rPr>
              <a:t>Winter/Summer</a:t>
            </a:r>
            <a:endParaRPr lang="en-GB" b="1" dirty="0">
              <a:solidFill>
                <a:srgbClr val="FF0000"/>
              </a:solidFill>
            </a:endParaRPr>
          </a:p>
        </p:txBody>
      </p:sp>
      <p:sp>
        <p:nvSpPr>
          <p:cNvPr id="43" name="CasellaDiTesto 42"/>
          <p:cNvSpPr txBox="1"/>
          <p:nvPr/>
        </p:nvSpPr>
        <p:spPr>
          <a:xfrm>
            <a:off x="6769459" y="5164113"/>
            <a:ext cx="2257757" cy="369332"/>
          </a:xfrm>
          <a:prstGeom prst="rect">
            <a:avLst/>
          </a:prstGeom>
          <a:solidFill>
            <a:schemeClr val="bg1"/>
          </a:solidFill>
          <a:ln>
            <a:noFill/>
          </a:ln>
        </p:spPr>
        <p:txBody>
          <a:bodyPr wrap="square" rtlCol="0">
            <a:spAutoFit/>
          </a:bodyPr>
          <a:lstStyle/>
          <a:p>
            <a:pPr algn="ctr"/>
            <a:r>
              <a:rPr lang="en-GB" b="1" dirty="0" smtClean="0">
                <a:solidFill>
                  <a:srgbClr val="FF0000"/>
                </a:solidFill>
              </a:rPr>
              <a:t>Winter/Summer</a:t>
            </a:r>
            <a:endParaRPr lang="en-GB" b="1" dirty="0">
              <a:solidFill>
                <a:srgbClr val="FF0000"/>
              </a:solidFill>
            </a:endParaRPr>
          </a:p>
        </p:txBody>
      </p:sp>
      <p:sp>
        <p:nvSpPr>
          <p:cNvPr id="45" name="CasellaDiTesto 44"/>
          <p:cNvSpPr txBox="1"/>
          <p:nvPr/>
        </p:nvSpPr>
        <p:spPr>
          <a:xfrm>
            <a:off x="6769459" y="5685845"/>
            <a:ext cx="2257757" cy="369332"/>
          </a:xfrm>
          <a:prstGeom prst="rect">
            <a:avLst/>
          </a:prstGeom>
          <a:solidFill>
            <a:schemeClr val="bg1"/>
          </a:solidFill>
          <a:ln>
            <a:noFill/>
          </a:ln>
        </p:spPr>
        <p:txBody>
          <a:bodyPr wrap="square" rtlCol="0">
            <a:spAutoFit/>
          </a:bodyPr>
          <a:lstStyle/>
          <a:p>
            <a:pPr algn="ctr"/>
            <a:r>
              <a:rPr lang="en-GB" b="1" dirty="0" smtClean="0">
                <a:solidFill>
                  <a:srgbClr val="FF0000"/>
                </a:solidFill>
              </a:rPr>
              <a:t>Winter/Summer</a:t>
            </a:r>
            <a:endParaRPr lang="en-GB" b="1" dirty="0">
              <a:solidFill>
                <a:srgbClr val="FF0000"/>
              </a:solidFill>
            </a:endParaRPr>
          </a:p>
        </p:txBody>
      </p:sp>
      <p:sp>
        <p:nvSpPr>
          <p:cNvPr id="46" name="CasellaDiTesto 45"/>
          <p:cNvSpPr txBox="1"/>
          <p:nvPr/>
        </p:nvSpPr>
        <p:spPr>
          <a:xfrm>
            <a:off x="6769459" y="6168065"/>
            <a:ext cx="2257757" cy="369332"/>
          </a:xfrm>
          <a:prstGeom prst="rect">
            <a:avLst/>
          </a:prstGeom>
          <a:solidFill>
            <a:schemeClr val="bg1"/>
          </a:solidFill>
          <a:ln>
            <a:noFill/>
          </a:ln>
        </p:spPr>
        <p:txBody>
          <a:bodyPr wrap="square" rtlCol="0">
            <a:spAutoFit/>
          </a:bodyPr>
          <a:lstStyle/>
          <a:p>
            <a:pPr algn="ctr"/>
            <a:r>
              <a:rPr lang="en-GB" b="1" dirty="0" smtClean="0">
                <a:solidFill>
                  <a:srgbClr val="FF0000"/>
                </a:solidFill>
              </a:rPr>
              <a:t>Extended Summer</a:t>
            </a:r>
            <a:endParaRPr lang="en-GB" b="1" dirty="0">
              <a:solidFill>
                <a:srgbClr val="FF0000"/>
              </a:solidFill>
            </a:endParaRPr>
          </a:p>
        </p:txBody>
      </p:sp>
      <p:sp>
        <p:nvSpPr>
          <p:cNvPr id="47" name="CasellaDiTesto 46"/>
          <p:cNvSpPr txBox="1"/>
          <p:nvPr/>
        </p:nvSpPr>
        <p:spPr>
          <a:xfrm>
            <a:off x="6769459" y="2792144"/>
            <a:ext cx="2257757" cy="369332"/>
          </a:xfrm>
          <a:prstGeom prst="rect">
            <a:avLst/>
          </a:prstGeom>
          <a:solidFill>
            <a:schemeClr val="bg1"/>
          </a:solidFill>
          <a:ln>
            <a:noFill/>
          </a:ln>
        </p:spPr>
        <p:txBody>
          <a:bodyPr wrap="square" rtlCol="0">
            <a:spAutoFit/>
          </a:bodyPr>
          <a:lstStyle/>
          <a:p>
            <a:pPr algn="ctr"/>
            <a:r>
              <a:rPr lang="en-GB" b="1" dirty="0" smtClean="0">
                <a:solidFill>
                  <a:srgbClr val="FF0000"/>
                </a:solidFill>
              </a:rPr>
              <a:t>Summer</a:t>
            </a:r>
            <a:endParaRPr lang="en-GB" b="1" dirty="0">
              <a:solidFill>
                <a:srgbClr val="FF0000"/>
              </a:solidFill>
            </a:endParaRPr>
          </a:p>
        </p:txBody>
      </p:sp>
      <p:sp>
        <p:nvSpPr>
          <p:cNvPr id="48" name="CasellaDiTesto 47"/>
          <p:cNvSpPr txBox="1"/>
          <p:nvPr/>
        </p:nvSpPr>
        <p:spPr>
          <a:xfrm>
            <a:off x="6769459" y="3274365"/>
            <a:ext cx="2257757" cy="369332"/>
          </a:xfrm>
          <a:prstGeom prst="rect">
            <a:avLst/>
          </a:prstGeom>
          <a:solidFill>
            <a:schemeClr val="bg1"/>
          </a:solidFill>
          <a:ln>
            <a:noFill/>
          </a:ln>
        </p:spPr>
        <p:txBody>
          <a:bodyPr wrap="square" rtlCol="0">
            <a:spAutoFit/>
          </a:bodyPr>
          <a:lstStyle/>
          <a:p>
            <a:pPr algn="ctr"/>
            <a:r>
              <a:rPr lang="en-GB" b="1" dirty="0" smtClean="0">
                <a:solidFill>
                  <a:srgbClr val="FF0000"/>
                </a:solidFill>
              </a:rPr>
              <a:t>Winter/Summer</a:t>
            </a:r>
            <a:endParaRPr lang="en-GB"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500"/>
                                        <p:tgtEl>
                                          <p:spTgt spid="4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43" grpId="0" animBg="1"/>
      <p:bldP spid="45" grpId="0" animBg="1"/>
      <p:bldP spid="46" grpId="0" animBg="1"/>
      <p:bldP spid="47" grpId="0" animBg="1"/>
      <p:bldP spid="48" grpId="0" animBg="1"/>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2" name="Immagine 4"/>
          <p:cNvPicPr>
            <a:picLocks noChangeAspect="1"/>
          </p:cNvPicPr>
          <p:nvPr/>
        </p:nvPicPr>
        <p:blipFill>
          <a:blip r:embed="rId2"/>
          <a:srcRect/>
          <a:stretch>
            <a:fillRect/>
          </a:stretch>
        </p:blipFill>
        <p:spPr bwMode="auto">
          <a:xfrm>
            <a:off x="377825" y="720725"/>
            <a:ext cx="3376613" cy="4767263"/>
          </a:xfrm>
          <a:prstGeom prst="rect">
            <a:avLst/>
          </a:prstGeom>
          <a:noFill/>
          <a:ln w="9525">
            <a:noFill/>
            <a:miter lim="800000"/>
            <a:headEnd/>
            <a:tailEnd/>
          </a:ln>
        </p:spPr>
      </p:pic>
      <p:pic>
        <p:nvPicPr>
          <p:cNvPr id="20483" name="Immagine 7" descr="Agroscenari-AREE_NODI_STAZ_White.jpg"/>
          <p:cNvPicPr>
            <a:picLocks noChangeAspect="1"/>
          </p:cNvPicPr>
          <p:nvPr/>
        </p:nvPicPr>
        <p:blipFill>
          <a:blip r:embed="rId3"/>
          <a:srcRect/>
          <a:stretch>
            <a:fillRect/>
          </a:stretch>
        </p:blipFill>
        <p:spPr bwMode="auto">
          <a:xfrm>
            <a:off x="5113338" y="720725"/>
            <a:ext cx="3273425" cy="4767263"/>
          </a:xfrm>
          <a:prstGeom prst="rect">
            <a:avLst/>
          </a:prstGeom>
          <a:noFill/>
          <a:ln w="9525">
            <a:noFill/>
            <a:miter lim="800000"/>
            <a:headEnd/>
            <a:tailEnd/>
          </a:ln>
        </p:spPr>
      </p:pic>
      <p:sp>
        <p:nvSpPr>
          <p:cNvPr id="5" name="Ovale 4"/>
          <p:cNvSpPr/>
          <p:nvPr/>
        </p:nvSpPr>
        <p:spPr>
          <a:xfrm>
            <a:off x="215900" y="892175"/>
            <a:ext cx="2701925" cy="1593850"/>
          </a:xfrm>
          <a:prstGeom prst="ellipse">
            <a:avLst/>
          </a:prstGeom>
          <a:noFill/>
          <a:ln>
            <a:solidFill>
              <a:srgbClr val="FF0000"/>
            </a:solidFill>
            <a:prstDash val="sysDot"/>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6" name="Ovale 5"/>
          <p:cNvSpPr/>
          <p:nvPr/>
        </p:nvSpPr>
        <p:spPr>
          <a:xfrm rot="20238773">
            <a:off x="341313" y="2154238"/>
            <a:ext cx="2984500" cy="1484312"/>
          </a:xfrm>
          <a:prstGeom prst="ellipse">
            <a:avLst/>
          </a:prstGeom>
          <a:noFill/>
          <a:ln>
            <a:solidFill>
              <a:srgbClr val="FF0000"/>
            </a:solidFill>
            <a:prstDash val="sysDot"/>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7" name="Ovale 6"/>
          <p:cNvSpPr/>
          <p:nvPr/>
        </p:nvSpPr>
        <p:spPr>
          <a:xfrm rot="20817492">
            <a:off x="1671638" y="2914650"/>
            <a:ext cx="2286000" cy="1874838"/>
          </a:xfrm>
          <a:prstGeom prst="ellipse">
            <a:avLst/>
          </a:prstGeom>
          <a:noFill/>
          <a:ln>
            <a:solidFill>
              <a:srgbClr val="FF0000"/>
            </a:solidFill>
            <a:prstDash val="sysDot"/>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20487" name="CasellaDiTesto 7"/>
          <p:cNvSpPr txBox="1">
            <a:spLocks noChangeArrowheads="1"/>
          </p:cNvSpPr>
          <p:nvPr/>
        </p:nvSpPr>
        <p:spPr bwMode="auto">
          <a:xfrm>
            <a:off x="1890713" y="1266825"/>
            <a:ext cx="800100" cy="369888"/>
          </a:xfrm>
          <a:prstGeom prst="rect">
            <a:avLst/>
          </a:prstGeom>
          <a:noFill/>
          <a:ln w="9525">
            <a:noFill/>
            <a:miter lim="800000"/>
            <a:headEnd/>
            <a:tailEnd/>
          </a:ln>
        </p:spPr>
        <p:txBody>
          <a:bodyPr wrap="none">
            <a:prstTxWarp prst="textNoShape">
              <a:avLst/>
            </a:prstTxWarp>
            <a:spAutoFit/>
          </a:bodyPr>
          <a:lstStyle/>
          <a:p>
            <a:r>
              <a:rPr lang="en-GB" b="1">
                <a:solidFill>
                  <a:srgbClr val="0000FF"/>
                </a:solidFill>
              </a:rPr>
              <a:t>North</a:t>
            </a:r>
          </a:p>
        </p:txBody>
      </p:sp>
      <p:sp>
        <p:nvSpPr>
          <p:cNvPr id="20488" name="CasellaDiTesto 8"/>
          <p:cNvSpPr txBox="1">
            <a:spLocks noChangeArrowheads="1"/>
          </p:cNvSpPr>
          <p:nvPr/>
        </p:nvSpPr>
        <p:spPr bwMode="auto">
          <a:xfrm>
            <a:off x="2443163" y="2301875"/>
            <a:ext cx="914400" cy="368300"/>
          </a:xfrm>
          <a:prstGeom prst="rect">
            <a:avLst/>
          </a:prstGeom>
          <a:noFill/>
          <a:ln w="9525">
            <a:noFill/>
            <a:miter lim="800000"/>
            <a:headEnd/>
            <a:tailEnd/>
          </a:ln>
        </p:spPr>
        <p:txBody>
          <a:bodyPr wrap="none">
            <a:prstTxWarp prst="textNoShape">
              <a:avLst/>
            </a:prstTxWarp>
            <a:spAutoFit/>
          </a:bodyPr>
          <a:lstStyle/>
          <a:p>
            <a:r>
              <a:rPr lang="en-GB" b="1">
                <a:solidFill>
                  <a:srgbClr val="0000FF"/>
                </a:solidFill>
              </a:rPr>
              <a:t>Centre</a:t>
            </a:r>
          </a:p>
        </p:txBody>
      </p:sp>
      <p:sp>
        <p:nvSpPr>
          <p:cNvPr id="20489" name="CasellaDiTesto 9"/>
          <p:cNvSpPr txBox="1">
            <a:spLocks noChangeArrowheads="1"/>
          </p:cNvSpPr>
          <p:nvPr/>
        </p:nvSpPr>
        <p:spPr bwMode="auto">
          <a:xfrm>
            <a:off x="3081338" y="3889375"/>
            <a:ext cx="838200" cy="369888"/>
          </a:xfrm>
          <a:prstGeom prst="rect">
            <a:avLst/>
          </a:prstGeom>
          <a:noFill/>
          <a:ln w="9525">
            <a:noFill/>
            <a:miter lim="800000"/>
            <a:headEnd/>
            <a:tailEnd/>
          </a:ln>
        </p:spPr>
        <p:txBody>
          <a:bodyPr wrap="none">
            <a:prstTxWarp prst="textNoShape">
              <a:avLst/>
            </a:prstTxWarp>
            <a:spAutoFit/>
          </a:bodyPr>
          <a:lstStyle/>
          <a:p>
            <a:r>
              <a:rPr lang="en-GB" b="1">
                <a:solidFill>
                  <a:srgbClr val="0000FF"/>
                </a:solidFill>
              </a:rPr>
              <a:t>South</a:t>
            </a:r>
          </a:p>
        </p:txBody>
      </p:sp>
      <p:sp>
        <p:nvSpPr>
          <p:cNvPr id="20490" name="CasellaDiTesto 10"/>
          <p:cNvSpPr txBox="1">
            <a:spLocks noChangeArrowheads="1"/>
          </p:cNvSpPr>
          <p:nvPr/>
        </p:nvSpPr>
        <p:spPr bwMode="auto">
          <a:xfrm>
            <a:off x="377825" y="5487988"/>
            <a:ext cx="8455025" cy="1323975"/>
          </a:xfrm>
          <a:prstGeom prst="rect">
            <a:avLst/>
          </a:prstGeom>
          <a:noFill/>
          <a:ln w="9525">
            <a:noFill/>
            <a:miter lim="800000"/>
            <a:headEnd/>
            <a:tailEnd/>
          </a:ln>
        </p:spPr>
        <p:txBody>
          <a:bodyPr>
            <a:prstTxWarp prst="textNoShape">
              <a:avLst/>
            </a:prstTxWarp>
            <a:spAutoFit/>
          </a:bodyPr>
          <a:lstStyle/>
          <a:p>
            <a:pPr>
              <a:buFont typeface="Arial" pitchFamily="-107" charset="0"/>
              <a:buChar char="•"/>
            </a:pPr>
            <a:r>
              <a:rPr lang="en-GB" sz="1600"/>
              <a:t> Three reference areas were established according to the DPC needs of observation, long term forecast and a consensus basis, thus not purely climatic.</a:t>
            </a:r>
          </a:p>
          <a:p>
            <a:pPr>
              <a:buFont typeface="Arial" pitchFamily="-107" charset="0"/>
              <a:buChar char="•"/>
            </a:pPr>
            <a:r>
              <a:rPr lang="en-GB" sz="1600"/>
              <a:t> The CRA-CMA Analysis data-set consists of an objective analysis of station data (AM &amp; CRA-CMA) covering the whole Italian territory with a regular 35Km grid from 1951 to present and includes daily minimum, maximum temperature and precipitation.</a:t>
            </a:r>
          </a:p>
        </p:txBody>
      </p:sp>
      <p:sp>
        <p:nvSpPr>
          <p:cNvPr id="11" name="Rectangle 2"/>
          <p:cNvSpPr txBox="1">
            <a:spLocks noChangeArrowheads="1"/>
          </p:cNvSpPr>
          <p:nvPr/>
        </p:nvSpPr>
        <p:spPr>
          <a:xfrm>
            <a:off x="685800" y="-125413"/>
            <a:ext cx="7772400" cy="1143001"/>
          </a:xfrm>
          <a:prstGeom prst="rect">
            <a:avLst/>
          </a:prstGeom>
        </p:spPr>
        <p:txBody>
          <a:bodyPr anchor="ctr">
            <a:normAutofit/>
          </a:bodyPr>
          <a:lstStyle/>
          <a:p>
            <a:pPr algn="ctr" fontAlgn="auto">
              <a:spcAft>
                <a:spcPts val="0"/>
              </a:spcAft>
              <a:defRPr/>
            </a:pPr>
            <a:r>
              <a:rPr lang="en-US" sz="4400" dirty="0">
                <a:latin typeface="Arial"/>
                <a:ea typeface="+mj-ea"/>
                <a:cs typeface="Arial"/>
              </a:rPr>
              <a:t>A reference “ground truth”</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ARPA-SIMC </a:t>
            </a:r>
            <a:r>
              <a:rPr lang="it-IT" dirty="0" err="1" smtClean="0"/>
              <a:t>Calibration</a:t>
            </a:r>
            <a:r>
              <a:rPr lang="it-IT" dirty="0" smtClean="0"/>
              <a:t> </a:t>
            </a:r>
            <a:r>
              <a:rPr lang="it-IT" dirty="0" err="1" smtClean="0"/>
              <a:t>Scheme</a:t>
            </a:r>
            <a:endParaRPr lang="it-IT" dirty="0"/>
          </a:p>
        </p:txBody>
      </p:sp>
      <p:sp>
        <p:nvSpPr>
          <p:cNvPr id="4" name="Text Box 3"/>
          <p:cNvSpPr txBox="1">
            <a:spLocks noChangeArrowheads="1"/>
          </p:cNvSpPr>
          <p:nvPr/>
        </p:nvSpPr>
        <p:spPr bwMode="auto">
          <a:xfrm>
            <a:off x="179388" y="1700213"/>
            <a:ext cx="2663825" cy="2111375"/>
          </a:xfrm>
          <a:prstGeom prst="rect">
            <a:avLst/>
          </a:prstGeom>
          <a:solidFill>
            <a:srgbClr val="FFFF99"/>
          </a:solidFill>
          <a:ln w="9525">
            <a:solidFill>
              <a:schemeClr val="tx1"/>
            </a:solidFill>
            <a:miter lim="800000"/>
            <a:headEnd/>
            <a:tailEnd/>
          </a:ln>
        </p:spPr>
        <p:txBody>
          <a:bodyPr>
            <a:spAutoFit/>
          </a:bodyPr>
          <a:lstStyle/>
          <a:p>
            <a:r>
              <a:rPr lang="en-GB" b="1" dirty="0">
                <a:latin typeface="Calibri" charset="0"/>
              </a:rPr>
              <a:t>Large-scale Predictions </a:t>
            </a:r>
          </a:p>
          <a:p>
            <a:r>
              <a:rPr lang="en-GB" sz="2000" b="1" dirty="0">
                <a:latin typeface="Calibri" charset="0"/>
              </a:rPr>
              <a:t>(monthly Z500-T850)</a:t>
            </a:r>
          </a:p>
          <a:p>
            <a:r>
              <a:rPr lang="en-GB" b="1" dirty="0">
                <a:latin typeface="Calibri" charset="0"/>
              </a:rPr>
              <a:t>Euro-SIP @ </a:t>
            </a:r>
            <a:r>
              <a:rPr lang="en-GB" sz="2000" b="1" dirty="0">
                <a:latin typeface="Calibri" charset="0"/>
              </a:rPr>
              <a:t>2.5°x2.5° over</a:t>
            </a:r>
          </a:p>
          <a:p>
            <a:r>
              <a:rPr lang="en-GB" sz="2000" b="1" dirty="0">
                <a:latin typeface="Calibri" charset="0"/>
              </a:rPr>
              <a:t>Euro Atlantic</a:t>
            </a:r>
          </a:p>
        </p:txBody>
      </p:sp>
      <p:sp>
        <p:nvSpPr>
          <p:cNvPr id="5" name="Text Box 4"/>
          <p:cNvSpPr txBox="1">
            <a:spLocks noChangeArrowheads="1"/>
          </p:cNvSpPr>
          <p:nvPr/>
        </p:nvSpPr>
        <p:spPr bwMode="auto">
          <a:xfrm>
            <a:off x="179388" y="4640263"/>
            <a:ext cx="2663825" cy="1595437"/>
          </a:xfrm>
          <a:prstGeom prst="rect">
            <a:avLst/>
          </a:prstGeom>
          <a:solidFill>
            <a:srgbClr val="FFFF99"/>
          </a:solidFill>
          <a:ln w="9525">
            <a:solidFill>
              <a:schemeClr val="tx1"/>
            </a:solidFill>
            <a:miter lim="800000"/>
            <a:headEnd/>
            <a:tailEnd/>
          </a:ln>
        </p:spPr>
        <p:txBody>
          <a:bodyPr>
            <a:spAutoFit/>
          </a:bodyPr>
          <a:lstStyle/>
          <a:p>
            <a:r>
              <a:rPr lang="en-GB" b="1" dirty="0">
                <a:latin typeface="Calibri" charset="0"/>
              </a:rPr>
              <a:t>Local Obs. </a:t>
            </a:r>
          </a:p>
          <a:p>
            <a:r>
              <a:rPr lang="en-GB" sz="2000" b="1" dirty="0">
                <a:latin typeface="Calibri" charset="0"/>
              </a:rPr>
              <a:t>(daily </a:t>
            </a:r>
            <a:r>
              <a:rPr lang="en-GB" sz="2000" b="1" dirty="0" err="1">
                <a:latin typeface="Calibri" charset="0"/>
              </a:rPr>
              <a:t>T</a:t>
            </a:r>
            <a:r>
              <a:rPr lang="en-GB" sz="2000" b="1" baseline="-25000" dirty="0" err="1">
                <a:latin typeface="Calibri" charset="0"/>
              </a:rPr>
              <a:t>max</a:t>
            </a:r>
            <a:r>
              <a:rPr lang="en-GB" sz="2000" b="1" dirty="0" err="1">
                <a:latin typeface="Calibri" charset="0"/>
              </a:rPr>
              <a:t>,T</a:t>
            </a:r>
            <a:r>
              <a:rPr lang="en-GB" sz="2000" b="1" baseline="-25000" dirty="0" err="1">
                <a:latin typeface="Calibri" charset="0"/>
              </a:rPr>
              <a:t>min</a:t>
            </a:r>
            <a:r>
              <a:rPr lang="en-GB" sz="2000" b="1" dirty="0">
                <a:latin typeface="Calibri" charset="0"/>
              </a:rPr>
              <a:t>, </a:t>
            </a:r>
            <a:r>
              <a:rPr lang="en-GB" sz="2000" b="1" dirty="0" err="1">
                <a:latin typeface="Calibri" charset="0"/>
              </a:rPr>
              <a:t>Prec</a:t>
            </a:r>
            <a:r>
              <a:rPr lang="en-GB" sz="2000" b="1" dirty="0">
                <a:latin typeface="Calibri" charset="0"/>
              </a:rPr>
              <a:t>)</a:t>
            </a:r>
          </a:p>
          <a:p>
            <a:r>
              <a:rPr lang="en-GB" sz="2000" b="1" dirty="0">
                <a:latin typeface="Calibri" charset="0"/>
              </a:rPr>
              <a:t>UCEA analysis @ 35Km over Italy</a:t>
            </a:r>
          </a:p>
        </p:txBody>
      </p:sp>
      <p:grpSp>
        <p:nvGrpSpPr>
          <p:cNvPr id="3" name="Group 5"/>
          <p:cNvGrpSpPr>
            <a:grpSpLocks/>
          </p:cNvGrpSpPr>
          <p:nvPr/>
        </p:nvGrpSpPr>
        <p:grpSpPr bwMode="auto">
          <a:xfrm>
            <a:off x="2987675" y="2349500"/>
            <a:ext cx="1584325" cy="647700"/>
            <a:chOff x="1882" y="1480"/>
            <a:chExt cx="998" cy="408"/>
          </a:xfrm>
        </p:grpSpPr>
        <p:sp>
          <p:nvSpPr>
            <p:cNvPr id="7" name="AutoShape 6"/>
            <p:cNvSpPr>
              <a:spLocks noChangeArrowheads="1"/>
            </p:cNvSpPr>
            <p:nvPr/>
          </p:nvSpPr>
          <p:spPr bwMode="auto">
            <a:xfrm>
              <a:off x="1927" y="1661"/>
              <a:ext cx="953" cy="227"/>
            </a:xfrm>
            <a:prstGeom prst="rightArrow">
              <a:avLst>
                <a:gd name="adj1" fmla="val 50000"/>
                <a:gd name="adj2" fmla="val 104956"/>
              </a:avLst>
            </a:prstGeom>
            <a:solidFill>
              <a:schemeClr val="accent1"/>
            </a:solidFill>
            <a:ln w="9525">
              <a:solidFill>
                <a:schemeClr val="tx1"/>
              </a:solidFill>
              <a:miter lim="800000"/>
              <a:headEnd/>
              <a:tailEnd/>
            </a:ln>
          </p:spPr>
          <p:txBody>
            <a:bodyPr wrap="none" anchor="ctr"/>
            <a:lstStyle/>
            <a:p>
              <a:endParaRPr lang="en-GB">
                <a:latin typeface="Calibri" charset="0"/>
              </a:endParaRPr>
            </a:p>
          </p:txBody>
        </p:sp>
        <p:sp>
          <p:nvSpPr>
            <p:cNvPr id="8" name="Text Box 7"/>
            <p:cNvSpPr txBox="1">
              <a:spLocks noChangeArrowheads="1"/>
            </p:cNvSpPr>
            <p:nvPr/>
          </p:nvSpPr>
          <p:spPr bwMode="auto">
            <a:xfrm>
              <a:off x="1882" y="1480"/>
              <a:ext cx="847" cy="288"/>
            </a:xfrm>
            <a:prstGeom prst="rect">
              <a:avLst/>
            </a:prstGeom>
            <a:noFill/>
            <a:ln w="9525">
              <a:noFill/>
              <a:miter lim="800000"/>
              <a:headEnd/>
              <a:tailEnd/>
            </a:ln>
          </p:spPr>
          <p:txBody>
            <a:bodyPr>
              <a:spAutoFit/>
            </a:bodyPr>
            <a:lstStyle/>
            <a:p>
              <a:pPr>
                <a:spcBef>
                  <a:spcPct val="50000"/>
                </a:spcBef>
              </a:pPr>
              <a:r>
                <a:rPr lang="en-GB" b="1">
                  <a:solidFill>
                    <a:srgbClr val="FF0000"/>
                  </a:solidFill>
                  <a:latin typeface="Calibri" charset="0"/>
                </a:rPr>
                <a:t>PC An.</a:t>
              </a:r>
            </a:p>
          </p:txBody>
        </p:sp>
      </p:grpSp>
      <p:grpSp>
        <p:nvGrpSpPr>
          <p:cNvPr id="6" name="Group 8"/>
          <p:cNvGrpSpPr>
            <a:grpSpLocks/>
          </p:cNvGrpSpPr>
          <p:nvPr/>
        </p:nvGrpSpPr>
        <p:grpSpPr bwMode="auto">
          <a:xfrm>
            <a:off x="2987675" y="5059363"/>
            <a:ext cx="1584325" cy="674687"/>
            <a:chOff x="1882" y="3187"/>
            <a:chExt cx="998" cy="425"/>
          </a:xfrm>
        </p:grpSpPr>
        <p:sp>
          <p:nvSpPr>
            <p:cNvPr id="10" name="AutoShape 9"/>
            <p:cNvSpPr>
              <a:spLocks noChangeArrowheads="1"/>
            </p:cNvSpPr>
            <p:nvPr/>
          </p:nvSpPr>
          <p:spPr bwMode="auto">
            <a:xfrm>
              <a:off x="1927" y="3385"/>
              <a:ext cx="953" cy="227"/>
            </a:xfrm>
            <a:prstGeom prst="rightArrow">
              <a:avLst>
                <a:gd name="adj1" fmla="val 50000"/>
                <a:gd name="adj2" fmla="val 104956"/>
              </a:avLst>
            </a:prstGeom>
            <a:solidFill>
              <a:schemeClr val="accent1"/>
            </a:solidFill>
            <a:ln w="9525">
              <a:solidFill>
                <a:schemeClr val="tx1"/>
              </a:solidFill>
              <a:miter lim="800000"/>
              <a:headEnd/>
              <a:tailEnd/>
            </a:ln>
          </p:spPr>
          <p:txBody>
            <a:bodyPr wrap="none" anchor="ctr"/>
            <a:lstStyle/>
            <a:p>
              <a:endParaRPr lang="en-GB">
                <a:latin typeface="Calibri" charset="0"/>
              </a:endParaRPr>
            </a:p>
          </p:txBody>
        </p:sp>
        <p:sp>
          <p:nvSpPr>
            <p:cNvPr id="11" name="Text Box 10"/>
            <p:cNvSpPr txBox="1">
              <a:spLocks noChangeArrowheads="1"/>
            </p:cNvSpPr>
            <p:nvPr/>
          </p:nvSpPr>
          <p:spPr bwMode="auto">
            <a:xfrm>
              <a:off x="1882" y="3187"/>
              <a:ext cx="817" cy="288"/>
            </a:xfrm>
            <a:prstGeom prst="rect">
              <a:avLst/>
            </a:prstGeom>
            <a:noFill/>
            <a:ln w="9525">
              <a:noFill/>
              <a:miter lim="800000"/>
              <a:headEnd/>
              <a:tailEnd/>
            </a:ln>
          </p:spPr>
          <p:txBody>
            <a:bodyPr>
              <a:spAutoFit/>
            </a:bodyPr>
            <a:lstStyle/>
            <a:p>
              <a:pPr>
                <a:spcBef>
                  <a:spcPct val="50000"/>
                </a:spcBef>
              </a:pPr>
              <a:r>
                <a:rPr lang="en-GB" b="1">
                  <a:solidFill>
                    <a:srgbClr val="FF0000"/>
                  </a:solidFill>
                  <a:latin typeface="Calibri" charset="0"/>
                </a:rPr>
                <a:t>PC An</a:t>
              </a:r>
              <a:r>
                <a:rPr lang="en-GB">
                  <a:solidFill>
                    <a:srgbClr val="FF0000"/>
                  </a:solidFill>
                  <a:latin typeface="Calibri" charset="0"/>
                </a:rPr>
                <a:t>.</a:t>
              </a:r>
            </a:p>
          </p:txBody>
        </p:sp>
      </p:grpSp>
      <p:sp>
        <p:nvSpPr>
          <p:cNvPr id="12" name="Text Box 11"/>
          <p:cNvSpPr txBox="1">
            <a:spLocks noChangeArrowheads="1"/>
          </p:cNvSpPr>
          <p:nvPr/>
        </p:nvSpPr>
        <p:spPr bwMode="auto">
          <a:xfrm>
            <a:off x="7235825" y="3644900"/>
            <a:ext cx="1873250" cy="646331"/>
          </a:xfrm>
          <a:prstGeom prst="rect">
            <a:avLst/>
          </a:prstGeom>
          <a:solidFill>
            <a:srgbClr val="FFFF99"/>
          </a:solidFill>
          <a:ln w="9525">
            <a:solidFill>
              <a:schemeClr val="tx1"/>
            </a:solidFill>
            <a:miter lim="800000"/>
            <a:headEnd/>
            <a:tailEnd/>
          </a:ln>
        </p:spPr>
        <p:txBody>
          <a:bodyPr>
            <a:spAutoFit/>
          </a:bodyPr>
          <a:lstStyle/>
          <a:p>
            <a:r>
              <a:rPr lang="en-GB" b="1" dirty="0" smtClean="0">
                <a:latin typeface="Calibri" charset="0"/>
              </a:rPr>
              <a:t>Probabilistic Forecast </a:t>
            </a:r>
            <a:r>
              <a:rPr lang="en-GB" b="1" dirty="0">
                <a:latin typeface="Calibri" charset="0"/>
              </a:rPr>
              <a:t>Maps </a:t>
            </a:r>
          </a:p>
        </p:txBody>
      </p:sp>
      <p:grpSp>
        <p:nvGrpSpPr>
          <p:cNvPr id="9" name="Group 12"/>
          <p:cNvGrpSpPr>
            <a:grpSpLocks/>
          </p:cNvGrpSpPr>
          <p:nvPr/>
        </p:nvGrpSpPr>
        <p:grpSpPr bwMode="auto">
          <a:xfrm>
            <a:off x="5868988" y="3357563"/>
            <a:ext cx="1511300" cy="1439862"/>
            <a:chOff x="3606" y="2115"/>
            <a:chExt cx="862" cy="907"/>
          </a:xfrm>
        </p:grpSpPr>
        <p:sp>
          <p:nvSpPr>
            <p:cNvPr id="14" name="AutoShape 13"/>
            <p:cNvSpPr>
              <a:spLocks noChangeArrowheads="1"/>
            </p:cNvSpPr>
            <p:nvPr/>
          </p:nvSpPr>
          <p:spPr bwMode="auto">
            <a:xfrm>
              <a:off x="3606" y="2115"/>
              <a:ext cx="726" cy="907"/>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GB">
                <a:latin typeface="Calibri" charset="0"/>
              </a:endParaRPr>
            </a:p>
          </p:txBody>
        </p:sp>
        <p:sp>
          <p:nvSpPr>
            <p:cNvPr id="15" name="Text Box 14"/>
            <p:cNvSpPr txBox="1">
              <a:spLocks noChangeArrowheads="1"/>
            </p:cNvSpPr>
            <p:nvPr/>
          </p:nvSpPr>
          <p:spPr bwMode="auto">
            <a:xfrm>
              <a:off x="3606" y="2387"/>
              <a:ext cx="862" cy="366"/>
            </a:xfrm>
            <a:prstGeom prst="rect">
              <a:avLst/>
            </a:prstGeom>
            <a:noFill/>
            <a:ln w="9525">
              <a:noFill/>
              <a:miter lim="800000"/>
              <a:headEnd/>
              <a:tailEnd/>
            </a:ln>
          </p:spPr>
          <p:txBody>
            <a:bodyPr>
              <a:spAutoFit/>
            </a:bodyPr>
            <a:lstStyle/>
            <a:p>
              <a:pPr>
                <a:spcBef>
                  <a:spcPct val="50000"/>
                </a:spcBef>
              </a:pPr>
              <a:r>
                <a:rPr lang="en-GB" sz="1600" b="1">
                  <a:solidFill>
                    <a:srgbClr val="FF0000"/>
                  </a:solidFill>
                  <a:latin typeface="Calibri" charset="0"/>
                </a:rPr>
                <a:t>EOF obs + PC pred </a:t>
              </a:r>
            </a:p>
          </p:txBody>
        </p:sp>
      </p:grpSp>
      <p:sp>
        <p:nvSpPr>
          <p:cNvPr id="16" name="Text Box 15"/>
          <p:cNvSpPr txBox="1">
            <a:spLocks noChangeArrowheads="1"/>
          </p:cNvSpPr>
          <p:nvPr/>
        </p:nvSpPr>
        <p:spPr bwMode="auto">
          <a:xfrm>
            <a:off x="4006850" y="3708400"/>
            <a:ext cx="2374900" cy="671513"/>
          </a:xfrm>
          <a:prstGeom prst="rect">
            <a:avLst/>
          </a:prstGeom>
          <a:noFill/>
          <a:ln w="9525">
            <a:noFill/>
            <a:miter lim="800000"/>
            <a:headEnd/>
            <a:tailEnd/>
          </a:ln>
        </p:spPr>
        <p:txBody>
          <a:bodyPr>
            <a:spAutoFit/>
          </a:bodyPr>
          <a:lstStyle/>
          <a:p>
            <a:pPr algn="ctr">
              <a:spcBef>
                <a:spcPct val="10000"/>
              </a:spcBef>
            </a:pPr>
            <a:r>
              <a:rPr lang="en-GB" b="1">
                <a:latin typeface="Calibri" charset="0"/>
              </a:rPr>
              <a:t>MLR </a:t>
            </a:r>
          </a:p>
          <a:p>
            <a:pPr algn="ctr">
              <a:lnSpc>
                <a:spcPct val="50000"/>
              </a:lnSpc>
              <a:spcBef>
                <a:spcPct val="50000"/>
              </a:spcBef>
            </a:pPr>
            <a:r>
              <a:rPr lang="en-GB" sz="2000" b="1">
                <a:latin typeface="Calibri" charset="0"/>
              </a:rPr>
              <a:t>in cross-val.</a:t>
            </a:r>
          </a:p>
        </p:txBody>
      </p:sp>
      <p:sp>
        <p:nvSpPr>
          <p:cNvPr id="17" name="Oval 16"/>
          <p:cNvSpPr>
            <a:spLocks noChangeArrowheads="1"/>
          </p:cNvSpPr>
          <p:nvPr/>
        </p:nvSpPr>
        <p:spPr bwMode="auto">
          <a:xfrm>
            <a:off x="4716463" y="2276475"/>
            <a:ext cx="1077912" cy="792163"/>
          </a:xfrm>
          <a:prstGeom prst="ellipse">
            <a:avLst/>
          </a:prstGeom>
          <a:solidFill>
            <a:srgbClr val="FFFF99"/>
          </a:solidFill>
          <a:ln w="9525">
            <a:solidFill>
              <a:schemeClr val="tx1"/>
            </a:solidFill>
            <a:round/>
            <a:headEnd/>
            <a:tailEnd/>
          </a:ln>
        </p:spPr>
        <p:txBody>
          <a:bodyPr wrap="none" anchor="ctr"/>
          <a:lstStyle/>
          <a:p>
            <a:endParaRPr lang="en-GB">
              <a:latin typeface="Calibri" charset="0"/>
            </a:endParaRPr>
          </a:p>
        </p:txBody>
      </p:sp>
      <p:sp>
        <p:nvSpPr>
          <p:cNvPr id="18" name="AutoShape 17"/>
          <p:cNvSpPr>
            <a:spLocks noChangeArrowheads="1"/>
          </p:cNvSpPr>
          <p:nvPr/>
        </p:nvSpPr>
        <p:spPr bwMode="auto">
          <a:xfrm>
            <a:off x="5076825" y="3068638"/>
            <a:ext cx="360363" cy="647700"/>
          </a:xfrm>
          <a:prstGeom prst="upArrow">
            <a:avLst>
              <a:gd name="adj1" fmla="val 50000"/>
              <a:gd name="adj2" fmla="val 44934"/>
            </a:avLst>
          </a:prstGeom>
          <a:solidFill>
            <a:srgbClr val="339966"/>
          </a:solidFill>
          <a:ln w="9525">
            <a:solidFill>
              <a:schemeClr val="tx1"/>
            </a:solidFill>
            <a:miter lim="800000"/>
            <a:headEnd/>
            <a:tailEnd/>
          </a:ln>
        </p:spPr>
        <p:txBody>
          <a:bodyPr wrap="none" anchor="ctr"/>
          <a:lstStyle/>
          <a:p>
            <a:endParaRPr lang="en-GB">
              <a:latin typeface="Calibri" charset="0"/>
            </a:endParaRPr>
          </a:p>
        </p:txBody>
      </p:sp>
      <p:sp>
        <p:nvSpPr>
          <p:cNvPr id="19" name="AutoShape 18"/>
          <p:cNvSpPr>
            <a:spLocks noChangeArrowheads="1"/>
          </p:cNvSpPr>
          <p:nvPr/>
        </p:nvSpPr>
        <p:spPr bwMode="auto">
          <a:xfrm rot="10800000">
            <a:off x="5076825" y="4510088"/>
            <a:ext cx="360363" cy="647700"/>
          </a:xfrm>
          <a:prstGeom prst="upArrow">
            <a:avLst>
              <a:gd name="adj1" fmla="val 50000"/>
              <a:gd name="adj2" fmla="val 44934"/>
            </a:avLst>
          </a:prstGeom>
          <a:solidFill>
            <a:srgbClr val="339966"/>
          </a:solidFill>
          <a:ln w="9525">
            <a:solidFill>
              <a:schemeClr val="tx1"/>
            </a:solidFill>
            <a:miter lim="800000"/>
            <a:headEnd/>
            <a:tailEnd/>
          </a:ln>
        </p:spPr>
        <p:txBody>
          <a:bodyPr wrap="none" anchor="ctr"/>
          <a:lstStyle/>
          <a:p>
            <a:endParaRPr lang="en-GB">
              <a:latin typeface="Calibri" charset="0"/>
            </a:endParaRPr>
          </a:p>
        </p:txBody>
      </p:sp>
      <p:sp>
        <p:nvSpPr>
          <p:cNvPr id="20" name="Text Box 19"/>
          <p:cNvSpPr txBox="1">
            <a:spLocks noChangeArrowheads="1"/>
          </p:cNvSpPr>
          <p:nvPr/>
        </p:nvSpPr>
        <p:spPr bwMode="auto">
          <a:xfrm>
            <a:off x="4716463" y="2492375"/>
            <a:ext cx="1152525" cy="336550"/>
          </a:xfrm>
          <a:prstGeom prst="rect">
            <a:avLst/>
          </a:prstGeom>
          <a:noFill/>
          <a:ln w="9525">
            <a:noFill/>
            <a:miter lim="800000"/>
            <a:headEnd/>
            <a:tailEnd/>
          </a:ln>
        </p:spPr>
        <p:txBody>
          <a:bodyPr>
            <a:spAutoFit/>
          </a:bodyPr>
          <a:lstStyle/>
          <a:p>
            <a:pPr>
              <a:spcBef>
                <a:spcPct val="50000"/>
              </a:spcBef>
            </a:pPr>
            <a:r>
              <a:rPr lang="en-GB" sz="1600">
                <a:latin typeface="Calibri" charset="0"/>
              </a:rPr>
              <a:t>Predictors</a:t>
            </a:r>
          </a:p>
        </p:txBody>
      </p:sp>
      <p:sp>
        <p:nvSpPr>
          <p:cNvPr id="21" name="Oval 20"/>
          <p:cNvSpPr>
            <a:spLocks noChangeArrowheads="1"/>
          </p:cNvSpPr>
          <p:nvPr/>
        </p:nvSpPr>
        <p:spPr bwMode="auto">
          <a:xfrm>
            <a:off x="4716463" y="5157788"/>
            <a:ext cx="1152525" cy="792162"/>
          </a:xfrm>
          <a:prstGeom prst="ellipse">
            <a:avLst/>
          </a:prstGeom>
          <a:solidFill>
            <a:srgbClr val="FFFF99"/>
          </a:solidFill>
          <a:ln w="9525">
            <a:solidFill>
              <a:schemeClr val="tx1"/>
            </a:solidFill>
            <a:round/>
            <a:headEnd/>
            <a:tailEnd/>
          </a:ln>
        </p:spPr>
        <p:txBody>
          <a:bodyPr wrap="none" anchor="ctr"/>
          <a:lstStyle/>
          <a:p>
            <a:endParaRPr lang="en-GB">
              <a:latin typeface="Calibri" charset="0"/>
            </a:endParaRPr>
          </a:p>
        </p:txBody>
      </p:sp>
      <p:sp>
        <p:nvSpPr>
          <p:cNvPr id="22" name="Text Box 21"/>
          <p:cNvSpPr txBox="1">
            <a:spLocks noChangeArrowheads="1"/>
          </p:cNvSpPr>
          <p:nvPr/>
        </p:nvSpPr>
        <p:spPr bwMode="auto">
          <a:xfrm>
            <a:off x="4716463" y="5373688"/>
            <a:ext cx="1379537" cy="336550"/>
          </a:xfrm>
          <a:prstGeom prst="rect">
            <a:avLst/>
          </a:prstGeom>
          <a:noFill/>
          <a:ln w="9525">
            <a:noFill/>
            <a:miter lim="800000"/>
            <a:headEnd/>
            <a:tailEnd/>
          </a:ln>
        </p:spPr>
        <p:txBody>
          <a:bodyPr>
            <a:spAutoFit/>
          </a:bodyPr>
          <a:lstStyle/>
          <a:p>
            <a:pPr>
              <a:spcBef>
                <a:spcPct val="50000"/>
              </a:spcBef>
            </a:pPr>
            <a:r>
              <a:rPr lang="en-GB" sz="1600">
                <a:latin typeface="Calibri" charset="0"/>
              </a:rPr>
              <a:t>Predictands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6632"/>
            <a:ext cx="8229600" cy="1143000"/>
          </a:xfrm>
        </p:spPr>
        <p:txBody>
          <a:bodyPr>
            <a:normAutofit fontScale="90000"/>
          </a:bodyPr>
          <a:lstStyle/>
          <a:p>
            <a:r>
              <a:rPr lang="it-IT" b="1" dirty="0" err="1" smtClean="0"/>
              <a:t>Skill</a:t>
            </a:r>
            <a:r>
              <a:rPr lang="it-IT" b="1" dirty="0" smtClean="0"/>
              <a:t> </a:t>
            </a:r>
            <a:r>
              <a:rPr lang="it-IT" b="1" dirty="0" err="1" smtClean="0"/>
              <a:t>of</a:t>
            </a:r>
            <a:r>
              <a:rPr lang="it-IT" b="1" dirty="0" smtClean="0"/>
              <a:t> </a:t>
            </a:r>
            <a:r>
              <a:rPr lang="it-IT" b="1" dirty="0" err="1" smtClean="0"/>
              <a:t>T</a:t>
            </a:r>
            <a:r>
              <a:rPr lang="it-IT" b="1" baseline="-25000" dirty="0" err="1" smtClean="0"/>
              <a:t>max</a:t>
            </a:r>
            <a:r>
              <a:rPr lang="it-IT" b="1" dirty="0" smtClean="0"/>
              <a:t> JJA </a:t>
            </a:r>
            <a:r>
              <a:rPr lang="it-IT" b="1" dirty="0" err="1" smtClean="0"/>
              <a:t>predictions</a:t>
            </a:r>
            <a:r>
              <a:rPr lang="it-IT" b="1" dirty="0" smtClean="0"/>
              <a:t> </a:t>
            </a:r>
            <a:r>
              <a:rPr lang="it-IT" b="1" dirty="0" err="1" smtClean="0"/>
              <a:t>over</a:t>
            </a:r>
            <a:r>
              <a:rPr lang="it-IT" b="1" dirty="0" smtClean="0"/>
              <a:t> Italy</a:t>
            </a:r>
            <a:endParaRPr lang="it-IT" b="1" dirty="0"/>
          </a:p>
        </p:txBody>
      </p:sp>
      <p:sp>
        <p:nvSpPr>
          <p:cNvPr id="3" name="Segnaposto contenuto 2"/>
          <p:cNvSpPr>
            <a:spLocks noGrp="1"/>
          </p:cNvSpPr>
          <p:nvPr>
            <p:ph idx="1"/>
          </p:nvPr>
        </p:nvSpPr>
        <p:spPr>
          <a:xfrm>
            <a:off x="457200" y="1196752"/>
            <a:ext cx="8229600" cy="4525963"/>
          </a:xfrm>
        </p:spPr>
        <p:txBody>
          <a:bodyPr/>
          <a:lstStyle/>
          <a:p>
            <a:pPr>
              <a:buNone/>
            </a:pPr>
            <a:r>
              <a:rPr lang="it-IT" dirty="0" err="1" smtClean="0"/>
              <a:t>Results</a:t>
            </a:r>
            <a:r>
              <a:rPr lang="it-IT" dirty="0" smtClean="0"/>
              <a:t> </a:t>
            </a:r>
            <a:r>
              <a:rPr lang="it-IT" dirty="0" err="1" smtClean="0"/>
              <a:t>refere</a:t>
            </a:r>
            <a:r>
              <a:rPr lang="it-IT" dirty="0" smtClean="0"/>
              <a:t> </a:t>
            </a:r>
            <a:r>
              <a:rPr lang="it-IT" dirty="0" err="1" smtClean="0"/>
              <a:t>to</a:t>
            </a:r>
            <a:r>
              <a:rPr lang="it-IT" dirty="0" smtClean="0"/>
              <a:t> ENSEMBLES-STREAMII </a:t>
            </a:r>
            <a:r>
              <a:rPr lang="it-IT" dirty="0" err="1" smtClean="0"/>
              <a:t>multi-model</a:t>
            </a:r>
            <a:r>
              <a:rPr lang="it-IT" dirty="0" smtClean="0"/>
              <a:t> </a:t>
            </a:r>
            <a:r>
              <a:rPr lang="it-IT" dirty="0" err="1" smtClean="0"/>
              <a:t>seasonal</a:t>
            </a:r>
            <a:r>
              <a:rPr lang="it-IT" dirty="0" smtClean="0"/>
              <a:t> </a:t>
            </a:r>
            <a:r>
              <a:rPr lang="it-IT" dirty="0" err="1" smtClean="0"/>
              <a:t>forecasts</a:t>
            </a:r>
            <a:r>
              <a:rPr lang="it-IT" dirty="0" smtClean="0"/>
              <a:t> (1971-2005)</a:t>
            </a:r>
          </a:p>
        </p:txBody>
      </p:sp>
      <p:graphicFrame>
        <p:nvGraphicFramePr>
          <p:cNvPr id="4" name="Tabella 3"/>
          <p:cNvGraphicFramePr>
            <a:graphicFrameLocks noGrp="1"/>
          </p:cNvGraphicFramePr>
          <p:nvPr/>
        </p:nvGraphicFramePr>
        <p:xfrm>
          <a:off x="539552" y="2348880"/>
          <a:ext cx="8136905" cy="3667586"/>
        </p:xfrm>
        <a:graphic>
          <a:graphicData uri="http://schemas.openxmlformats.org/drawingml/2006/table">
            <a:tbl>
              <a:tblPr firstRow="1" bandRow="1">
                <a:tableStyleId>{5C22544A-7EE6-4342-B048-85BDC9FD1C3A}</a:tableStyleId>
              </a:tblPr>
              <a:tblGrid>
                <a:gridCol w="1922317"/>
                <a:gridCol w="1332445"/>
                <a:gridCol w="1627381"/>
                <a:gridCol w="1627381"/>
                <a:gridCol w="1627381"/>
              </a:tblGrid>
              <a:tr h="648072">
                <a:tc rowSpan="2">
                  <a:txBody>
                    <a:bodyPr/>
                    <a:lstStyle/>
                    <a:p>
                      <a:pPr lvl="0" algn="ctr"/>
                      <a:endParaRPr lang="it-IT" dirty="0" smtClean="0"/>
                    </a:p>
                    <a:p>
                      <a:pPr lvl="0" algn="ctr"/>
                      <a:endParaRPr lang="it-IT" dirty="0" smtClean="0"/>
                    </a:p>
                    <a:p>
                      <a:pPr lvl="0" algn="ctr"/>
                      <a:r>
                        <a:rPr lang="it-IT" dirty="0" err="1" smtClean="0"/>
                        <a:t>Preprocessing</a:t>
                      </a:r>
                      <a:endParaRPr lang="it-IT" dirty="0"/>
                    </a:p>
                  </a:txBody>
                  <a:tcPr/>
                </a:tc>
                <a:tc gridSpan="2">
                  <a:txBody>
                    <a:bodyPr/>
                    <a:lstStyle/>
                    <a:p>
                      <a:pPr lvl="0" algn="ctr"/>
                      <a:r>
                        <a:rPr lang="it-IT" dirty="0" smtClean="0"/>
                        <a:t>DMO</a:t>
                      </a:r>
                      <a:endParaRPr lang="it-IT" dirty="0"/>
                    </a:p>
                  </a:txBody>
                  <a:tcPr/>
                </a:tc>
                <a:tc hMerge="1">
                  <a:txBody>
                    <a:bodyPr/>
                    <a:lstStyle/>
                    <a:p>
                      <a:pPr lvl="0" algn="ctr"/>
                      <a:endParaRPr lang="it-IT" dirty="0"/>
                    </a:p>
                  </a:txBody>
                  <a:tcPr/>
                </a:tc>
                <a:tc gridSpan="2">
                  <a:txBody>
                    <a:bodyPr/>
                    <a:lstStyle/>
                    <a:p>
                      <a:pPr lvl="0" algn="ctr"/>
                      <a:r>
                        <a:rPr lang="it-IT" dirty="0" err="1" smtClean="0"/>
                        <a:t>Calibrated</a:t>
                      </a:r>
                      <a:endParaRPr lang="it-IT" dirty="0"/>
                    </a:p>
                  </a:txBody>
                  <a:tcPr/>
                </a:tc>
                <a:tc hMerge="1">
                  <a:txBody>
                    <a:bodyPr/>
                    <a:lstStyle/>
                    <a:p>
                      <a:pPr lvl="0" algn="ctr"/>
                      <a:endParaRPr lang="it-IT" dirty="0"/>
                    </a:p>
                  </a:txBody>
                  <a:tcPr/>
                </a:tc>
              </a:tr>
              <a:tr h="369687">
                <a:tc vMerge="1">
                  <a:txBody>
                    <a:bodyPr/>
                    <a:lstStyle/>
                    <a:p>
                      <a:pPr lvl="0" algn="ctr"/>
                      <a:endParaRPr lang="it-IT" dirty="0"/>
                    </a:p>
                  </a:txBody>
                  <a:tcPr/>
                </a:tc>
                <a:tc>
                  <a:txBody>
                    <a:bodyPr/>
                    <a:lstStyle/>
                    <a:p>
                      <a:pPr lvl="0" algn="ctr"/>
                      <a:r>
                        <a:rPr lang="it-IT" b="1" dirty="0" err="1" smtClean="0">
                          <a:solidFill>
                            <a:schemeClr val="bg1"/>
                          </a:solidFill>
                        </a:rPr>
                        <a:t>Cor</a:t>
                      </a:r>
                      <a:endParaRPr lang="it-IT" b="1" dirty="0">
                        <a:solidFill>
                          <a:schemeClr val="bg1"/>
                        </a:solidFill>
                      </a:endParaRPr>
                    </a:p>
                  </a:txBody>
                  <a:tcPr>
                    <a:solidFill>
                      <a:schemeClr val="accent1"/>
                    </a:solidFill>
                  </a:tcPr>
                </a:tc>
                <a:tc>
                  <a:txBody>
                    <a:bodyPr/>
                    <a:lstStyle/>
                    <a:p>
                      <a:pPr lvl="0" algn="ctr"/>
                      <a:r>
                        <a:rPr lang="it-IT" b="1" dirty="0" smtClean="0">
                          <a:solidFill>
                            <a:schemeClr val="bg1"/>
                          </a:solidFill>
                        </a:rPr>
                        <a:t>BSS</a:t>
                      </a:r>
                      <a:endParaRPr lang="it-IT" b="1" dirty="0">
                        <a:solidFill>
                          <a:schemeClr val="bg1"/>
                        </a:solidFill>
                      </a:endParaRPr>
                    </a:p>
                  </a:txBody>
                  <a:tcPr>
                    <a:solidFill>
                      <a:schemeClr val="accent1"/>
                    </a:solidFill>
                  </a:tcPr>
                </a:tc>
                <a:tc>
                  <a:txBody>
                    <a:bodyPr/>
                    <a:lstStyle/>
                    <a:p>
                      <a:pPr lvl="0" algn="ctr"/>
                      <a:r>
                        <a:rPr lang="it-IT" b="1" dirty="0" err="1" smtClean="0">
                          <a:solidFill>
                            <a:schemeClr val="bg1"/>
                          </a:solidFill>
                        </a:rPr>
                        <a:t>Cor</a:t>
                      </a:r>
                      <a:endParaRPr lang="it-IT" b="1" dirty="0">
                        <a:solidFill>
                          <a:schemeClr val="bg1"/>
                        </a:solidFill>
                      </a:endParaRPr>
                    </a:p>
                  </a:txBody>
                  <a:tcPr>
                    <a:solidFill>
                      <a:schemeClr val="accent1"/>
                    </a:solidFill>
                  </a:tcPr>
                </a:tc>
                <a:tc>
                  <a:txBody>
                    <a:bodyPr/>
                    <a:lstStyle/>
                    <a:p>
                      <a:pPr lvl="0" algn="ctr"/>
                      <a:r>
                        <a:rPr lang="it-IT" b="1" dirty="0" smtClean="0">
                          <a:solidFill>
                            <a:schemeClr val="bg1"/>
                          </a:solidFill>
                        </a:rPr>
                        <a:t>BSS</a:t>
                      </a:r>
                      <a:endParaRPr lang="it-IT" b="1" dirty="0">
                        <a:solidFill>
                          <a:schemeClr val="bg1"/>
                        </a:solidFill>
                      </a:endParaRPr>
                    </a:p>
                  </a:txBody>
                  <a:tcPr>
                    <a:solidFill>
                      <a:schemeClr val="accent1"/>
                    </a:solidFill>
                  </a:tcPr>
                </a:tc>
              </a:tr>
              <a:tr h="578476">
                <a:tc>
                  <a:txBody>
                    <a:bodyPr/>
                    <a:lstStyle/>
                    <a:p>
                      <a:r>
                        <a:rPr lang="it-IT" dirty="0" smtClean="0"/>
                        <a:t>Full </a:t>
                      </a:r>
                      <a:r>
                        <a:rPr lang="it-IT" dirty="0" err="1" smtClean="0"/>
                        <a:t>fields</a:t>
                      </a:r>
                      <a:endParaRPr lang="it-IT" dirty="0"/>
                    </a:p>
                  </a:txBody>
                  <a:tcPr/>
                </a:tc>
                <a:tc>
                  <a:txBody>
                    <a:bodyPr/>
                    <a:lstStyle/>
                    <a:p>
                      <a:pPr algn="ctr"/>
                      <a:r>
                        <a:rPr lang="it-IT" dirty="0" smtClean="0"/>
                        <a:t>0.38*</a:t>
                      </a:r>
                      <a:endParaRPr lang="it-IT" dirty="0"/>
                    </a:p>
                  </a:txBody>
                  <a:tcPr/>
                </a:tc>
                <a:tc>
                  <a:txBody>
                    <a:bodyPr/>
                    <a:lstStyle/>
                    <a:p>
                      <a:pPr algn="ctr"/>
                      <a:r>
                        <a:rPr lang="it-IT" dirty="0" smtClean="0"/>
                        <a:t>0.14</a:t>
                      </a:r>
                      <a:endParaRPr lang="it-IT" dirty="0"/>
                    </a:p>
                  </a:txBody>
                  <a:tcPr/>
                </a:tc>
                <a:tc>
                  <a:txBody>
                    <a:bodyPr/>
                    <a:lstStyle/>
                    <a:p>
                      <a:pPr algn="ctr"/>
                      <a:r>
                        <a:rPr lang="it-IT" dirty="0" smtClean="0"/>
                        <a:t>0.49**</a:t>
                      </a:r>
                      <a:endParaRPr lang="it-IT" dirty="0"/>
                    </a:p>
                  </a:txBody>
                  <a:tcPr/>
                </a:tc>
                <a:tc>
                  <a:txBody>
                    <a:bodyPr/>
                    <a:lstStyle/>
                    <a:p>
                      <a:pPr algn="ctr"/>
                      <a:r>
                        <a:rPr lang="it-IT" dirty="0" smtClean="0"/>
                        <a:t>0.21</a:t>
                      </a:r>
                      <a:endParaRPr lang="it-IT" dirty="0"/>
                    </a:p>
                  </a:txBody>
                  <a:tcPr/>
                </a:tc>
              </a:tr>
              <a:tr h="578476">
                <a:tc>
                  <a:txBody>
                    <a:bodyPr/>
                    <a:lstStyle/>
                    <a:p>
                      <a:r>
                        <a:rPr lang="it-IT" dirty="0" smtClean="0"/>
                        <a:t>Detrended</a:t>
                      </a:r>
                      <a:endParaRPr lang="it-IT" dirty="0"/>
                    </a:p>
                  </a:txBody>
                  <a:tcPr/>
                </a:tc>
                <a:tc>
                  <a:txBody>
                    <a:bodyPr/>
                    <a:lstStyle/>
                    <a:p>
                      <a:pPr algn="ctr"/>
                      <a:r>
                        <a:rPr lang="it-IT" dirty="0" smtClean="0"/>
                        <a:t>-0.01</a:t>
                      </a:r>
                      <a:endParaRPr lang="it-IT" dirty="0"/>
                    </a:p>
                  </a:txBody>
                  <a:tcPr/>
                </a:tc>
                <a:tc>
                  <a:txBody>
                    <a:bodyPr/>
                    <a:lstStyle/>
                    <a:p>
                      <a:pPr algn="ctr"/>
                      <a:r>
                        <a:rPr lang="it-IT" dirty="0" smtClean="0"/>
                        <a:t>0.004</a:t>
                      </a:r>
                      <a:endParaRPr lang="it-IT" dirty="0"/>
                    </a:p>
                  </a:txBody>
                  <a:tcPr/>
                </a:tc>
                <a:tc>
                  <a:txBody>
                    <a:bodyPr/>
                    <a:lstStyle/>
                    <a:p>
                      <a:pPr algn="ctr"/>
                      <a:r>
                        <a:rPr lang="it-IT" dirty="0" smtClean="0"/>
                        <a:t>0.27</a:t>
                      </a:r>
                      <a:endParaRPr lang="it-IT" dirty="0"/>
                    </a:p>
                  </a:txBody>
                  <a:tcPr/>
                </a:tc>
                <a:tc>
                  <a:txBody>
                    <a:bodyPr/>
                    <a:lstStyle/>
                    <a:p>
                      <a:pPr algn="ctr"/>
                      <a:r>
                        <a:rPr lang="it-IT" dirty="0" smtClean="0"/>
                        <a:t>0.11</a:t>
                      </a:r>
                      <a:endParaRPr lang="it-IT" dirty="0"/>
                    </a:p>
                  </a:txBody>
                  <a:tcPr/>
                </a:tc>
              </a:tr>
              <a:tr h="578476">
                <a:tc>
                  <a:txBody>
                    <a:bodyPr/>
                    <a:lstStyle/>
                    <a:p>
                      <a:r>
                        <a:rPr lang="it-IT" dirty="0" smtClean="0"/>
                        <a:t>Full</a:t>
                      </a:r>
                      <a:r>
                        <a:rPr lang="it-IT" baseline="0" dirty="0" smtClean="0"/>
                        <a:t> </a:t>
                      </a:r>
                      <a:r>
                        <a:rPr lang="it-IT" baseline="0" dirty="0" err="1" smtClean="0"/>
                        <a:t>fields</a:t>
                      </a:r>
                      <a:r>
                        <a:rPr lang="it-IT" baseline="0" dirty="0" smtClean="0"/>
                        <a:t> - 2003</a:t>
                      </a:r>
                      <a:endParaRPr lang="it-IT" dirty="0"/>
                    </a:p>
                  </a:txBody>
                  <a:tcPr/>
                </a:tc>
                <a:tc>
                  <a:txBody>
                    <a:bodyPr/>
                    <a:lstStyle/>
                    <a:p>
                      <a:pPr algn="ctr"/>
                      <a:r>
                        <a:rPr lang="it-IT" b="1" dirty="0" smtClean="0"/>
                        <a:t>0.45</a:t>
                      </a:r>
                      <a:endParaRPr lang="it-IT" b="1" dirty="0"/>
                    </a:p>
                  </a:txBody>
                  <a:tcPr/>
                </a:tc>
                <a:tc>
                  <a:txBody>
                    <a:bodyPr/>
                    <a:lstStyle/>
                    <a:p>
                      <a:pPr algn="ctr"/>
                      <a:r>
                        <a:rPr lang="it-IT" b="1" dirty="0" smtClean="0"/>
                        <a:t>-0.08</a:t>
                      </a:r>
                      <a:endParaRPr lang="it-IT" b="1" dirty="0"/>
                    </a:p>
                  </a:txBody>
                  <a:tcPr/>
                </a:tc>
                <a:tc>
                  <a:txBody>
                    <a:bodyPr/>
                    <a:lstStyle/>
                    <a:p>
                      <a:pPr algn="ctr"/>
                      <a:r>
                        <a:rPr lang="it-IT" b="1" dirty="0" smtClean="0"/>
                        <a:t>0.60**</a:t>
                      </a:r>
                      <a:endParaRPr lang="it-IT" b="1" dirty="0"/>
                    </a:p>
                  </a:txBody>
                  <a:tcPr/>
                </a:tc>
                <a:tc>
                  <a:txBody>
                    <a:bodyPr/>
                    <a:lstStyle/>
                    <a:p>
                      <a:pPr algn="ctr"/>
                      <a:r>
                        <a:rPr lang="it-IT" b="1" dirty="0" smtClean="0"/>
                        <a:t>0.17</a:t>
                      </a:r>
                      <a:endParaRPr lang="it-IT" b="1" dirty="0"/>
                    </a:p>
                  </a:txBody>
                  <a:tcPr/>
                </a:tc>
              </a:tr>
              <a:tr h="5784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(Full</a:t>
                      </a:r>
                      <a:r>
                        <a:rPr lang="it-IT" baseline="0" dirty="0" smtClean="0"/>
                        <a:t> </a:t>
                      </a:r>
                      <a:r>
                        <a:rPr lang="it-IT" baseline="0" dirty="0" err="1" smtClean="0"/>
                        <a:t>fields</a:t>
                      </a:r>
                      <a:r>
                        <a:rPr lang="it-IT" baseline="0" dirty="0" smtClean="0"/>
                        <a:t> – 2003) detrended</a:t>
                      </a:r>
                      <a:endParaRPr lang="it-IT" dirty="0" smtClean="0"/>
                    </a:p>
                    <a:p>
                      <a:endParaRPr lang="it-IT" dirty="0"/>
                    </a:p>
                  </a:txBody>
                  <a:tcPr/>
                </a:tc>
                <a:tc>
                  <a:txBody>
                    <a:bodyPr/>
                    <a:lstStyle/>
                    <a:p>
                      <a:pPr algn="ctr"/>
                      <a:r>
                        <a:rPr lang="it-IT" b="1" dirty="0" smtClean="0"/>
                        <a:t>0.09</a:t>
                      </a:r>
                      <a:endParaRPr lang="it-IT" b="1" dirty="0"/>
                    </a:p>
                  </a:txBody>
                  <a:tcPr/>
                </a:tc>
                <a:tc>
                  <a:txBody>
                    <a:bodyPr/>
                    <a:lstStyle/>
                    <a:p>
                      <a:pPr algn="ctr"/>
                      <a:r>
                        <a:rPr lang="it-IT" dirty="0" smtClean="0"/>
                        <a:t>-0.03</a:t>
                      </a:r>
                      <a:endParaRPr lang="it-IT" dirty="0"/>
                    </a:p>
                  </a:txBody>
                  <a:tcPr/>
                </a:tc>
                <a:tc>
                  <a:txBody>
                    <a:bodyPr/>
                    <a:lstStyle/>
                    <a:p>
                      <a:pPr algn="ctr"/>
                      <a:r>
                        <a:rPr lang="it-IT" b="1" dirty="0" smtClean="0"/>
                        <a:t>0.49</a:t>
                      </a:r>
                      <a:endParaRPr lang="it-IT" b="1" dirty="0"/>
                    </a:p>
                  </a:txBody>
                  <a:tcPr/>
                </a:tc>
                <a:tc>
                  <a:txBody>
                    <a:bodyPr/>
                    <a:lstStyle/>
                    <a:p>
                      <a:pPr algn="ctr"/>
                      <a:r>
                        <a:rPr lang="it-IT" dirty="0" smtClean="0"/>
                        <a:t>0.09</a:t>
                      </a:r>
                      <a:endParaRPr lang="it-IT" dirty="0"/>
                    </a:p>
                  </a:txBody>
                  <a:tcPr/>
                </a:tc>
              </a:tr>
            </a:tbl>
          </a:graphicData>
        </a:graphic>
      </p:graphicFrame>
      <p:sp>
        <p:nvSpPr>
          <p:cNvPr id="5" name="CasellaDiTesto 4"/>
          <p:cNvSpPr txBox="1"/>
          <p:nvPr/>
        </p:nvSpPr>
        <p:spPr>
          <a:xfrm>
            <a:off x="4644008" y="6165304"/>
            <a:ext cx="3888432" cy="369332"/>
          </a:xfrm>
          <a:prstGeom prst="rect">
            <a:avLst/>
          </a:prstGeom>
          <a:noFill/>
        </p:spPr>
        <p:txBody>
          <a:bodyPr wrap="square" rtlCol="0">
            <a:spAutoFit/>
          </a:bodyPr>
          <a:lstStyle/>
          <a:p>
            <a:r>
              <a:rPr lang="it-IT" dirty="0" err="1" smtClean="0"/>
              <a:t>Pavan</a:t>
            </a:r>
            <a:r>
              <a:rPr lang="it-IT" dirty="0" smtClean="0"/>
              <a:t> and </a:t>
            </a:r>
            <a:r>
              <a:rPr lang="it-IT" dirty="0" err="1" smtClean="0"/>
              <a:t>Doblas-Reyes</a:t>
            </a:r>
            <a:r>
              <a:rPr lang="it-IT" dirty="0" smtClean="0"/>
              <a:t> (2013)</a:t>
            </a:r>
            <a:endParaRPr lang="it-IT"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43000"/>
            <a:ext cx="8229600" cy="4525963"/>
          </a:xfrm>
        </p:spPr>
        <p:txBody>
          <a:bodyPr>
            <a:normAutofit/>
          </a:bodyPr>
          <a:lstStyle/>
          <a:p>
            <a:r>
              <a:rPr lang="en-GB" sz="2400" dirty="0" smtClean="0">
                <a:latin typeface="Arial"/>
                <a:cs typeface="Arial"/>
              </a:rPr>
              <a:t>Calibrated seasonal multi-model seasonal predictions have better skills than DMO multi-model </a:t>
            </a:r>
            <a:r>
              <a:rPr lang="en-GB" sz="2400" dirty="0" smtClean="0">
                <a:latin typeface="Arial"/>
                <a:cs typeface="Arial"/>
              </a:rPr>
              <a:t>predictions</a:t>
            </a:r>
          </a:p>
          <a:p>
            <a:r>
              <a:rPr lang="en-GB" sz="2400" dirty="0" smtClean="0">
                <a:latin typeface="Arial"/>
                <a:cs typeface="Arial"/>
              </a:rPr>
              <a:t>Over Italy and in the summer season the DMO </a:t>
            </a:r>
            <a:r>
              <a:rPr lang="en-GB" sz="2400" dirty="0" err="1" smtClean="0">
                <a:latin typeface="Arial"/>
                <a:cs typeface="Arial"/>
              </a:rPr>
              <a:t>T</a:t>
            </a:r>
            <a:r>
              <a:rPr lang="en-GB" sz="2400" baseline="-25000" dirty="0" err="1" smtClean="0">
                <a:latin typeface="Arial"/>
                <a:cs typeface="Arial"/>
              </a:rPr>
              <a:t>max</a:t>
            </a:r>
            <a:r>
              <a:rPr lang="en-GB" sz="2400" dirty="0" smtClean="0">
                <a:latin typeface="Arial"/>
                <a:cs typeface="Arial"/>
              </a:rPr>
              <a:t> predictions skill is mostly due to the correct representation of linear trends.</a:t>
            </a:r>
            <a:endParaRPr lang="en-GB" sz="2400" dirty="0" smtClean="0">
              <a:latin typeface="Arial"/>
              <a:cs typeface="Arial"/>
            </a:endParaRPr>
          </a:p>
          <a:p>
            <a:r>
              <a:rPr lang="en-GB" sz="2400" dirty="0" smtClean="0">
                <a:latin typeface="Arial"/>
                <a:cs typeface="Arial"/>
              </a:rPr>
              <a:t>Calibration </a:t>
            </a:r>
            <a:r>
              <a:rPr lang="en-GB" sz="2400" dirty="0" smtClean="0">
                <a:latin typeface="Arial"/>
                <a:cs typeface="Arial"/>
              </a:rPr>
              <a:t>can still produce skilful predictions even if trends are removed.</a:t>
            </a:r>
            <a:endParaRPr lang="en-GB" sz="2400" dirty="0" smtClean="0">
              <a:latin typeface="Arial"/>
              <a:cs typeface="Arial"/>
            </a:endParaRPr>
          </a:p>
          <a:p>
            <a:r>
              <a:rPr lang="en-GB" sz="2400" dirty="0" smtClean="0">
                <a:latin typeface="Arial"/>
                <a:cs typeface="Arial"/>
              </a:rPr>
              <a:t>The </a:t>
            </a:r>
            <a:r>
              <a:rPr lang="en-GB" sz="2400" dirty="0" smtClean="0">
                <a:latin typeface="Arial"/>
                <a:cs typeface="Arial"/>
              </a:rPr>
              <a:t>presence of extreme events in the data-set has a strong influence on the evaluation of the skill of the system and on the calibration process</a:t>
            </a:r>
            <a:r>
              <a:rPr lang="it-IT" sz="2400" dirty="0" smtClean="0">
                <a:latin typeface="Arial"/>
                <a:cs typeface="Arial"/>
              </a:rPr>
              <a:t>.</a:t>
            </a:r>
            <a:endParaRPr lang="it-IT" sz="2400" dirty="0">
              <a:latin typeface="Arial"/>
              <a:cs typeface="Aria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txBox="1">
            <a:spLocks noChangeArrowheads="1"/>
          </p:cNvSpPr>
          <p:nvPr/>
        </p:nvSpPr>
        <p:spPr bwMode="auto">
          <a:xfrm>
            <a:off x="215900" y="292100"/>
            <a:ext cx="8604250" cy="1143000"/>
          </a:xfrm>
          <a:prstGeom prst="rect">
            <a:avLst/>
          </a:prstGeom>
          <a:noFill/>
          <a:ln w="9525">
            <a:noFill/>
            <a:miter lim="800000"/>
            <a:headEnd/>
            <a:tailEnd/>
          </a:ln>
        </p:spPr>
        <p:txBody>
          <a:bodyPr anchor="ctr">
            <a:prstTxWarp prst="textNoShape">
              <a:avLst/>
            </a:prstTxWarp>
          </a:bodyPr>
          <a:lstStyle/>
          <a:p>
            <a:pPr defTabSz="914400"/>
            <a:r>
              <a:rPr lang="en-GB" sz="2800" b="1">
                <a:ea typeface="Arial" pitchFamily="-107" charset="0"/>
                <a:cs typeface="Arial" pitchFamily="-107" charset="0"/>
              </a:rPr>
              <a:t>IBIMET – Statistical Forecast System</a:t>
            </a:r>
          </a:p>
        </p:txBody>
      </p:sp>
      <p:sp>
        <p:nvSpPr>
          <p:cNvPr id="27651" name="Text Box 3"/>
          <p:cNvSpPr txBox="1">
            <a:spLocks noChangeArrowheads="1"/>
          </p:cNvSpPr>
          <p:nvPr/>
        </p:nvSpPr>
        <p:spPr bwMode="auto">
          <a:xfrm>
            <a:off x="179388" y="1700213"/>
            <a:ext cx="2663825" cy="1839912"/>
          </a:xfrm>
          <a:prstGeom prst="rect">
            <a:avLst/>
          </a:prstGeom>
          <a:solidFill>
            <a:srgbClr val="FFFF99"/>
          </a:solidFill>
          <a:ln w="9525">
            <a:solidFill>
              <a:schemeClr val="tx1"/>
            </a:solidFill>
            <a:miter lim="800000"/>
            <a:headEnd/>
            <a:tailEnd/>
          </a:ln>
        </p:spPr>
        <p:txBody>
          <a:bodyPr>
            <a:prstTxWarp prst="textNoShape">
              <a:avLst/>
            </a:prstTxWarp>
            <a:spAutoFit/>
          </a:bodyPr>
          <a:lstStyle/>
          <a:p>
            <a:r>
              <a:rPr lang="en-GB" b="1">
                <a:latin typeface="Calibri" pitchFamily="-107" charset="0"/>
              </a:rPr>
              <a:t>Worldwide Observed Climatic Indexes: SSTA &amp; Atmos.</a:t>
            </a:r>
          </a:p>
          <a:p>
            <a:r>
              <a:rPr lang="en-GB" sz="2000" b="1">
                <a:latin typeface="Calibri" pitchFamily="-107" charset="0"/>
              </a:rPr>
              <a:t>ERSSTvs3b &amp; Atmos. Mostly Reanalysis II  Based</a:t>
            </a:r>
          </a:p>
        </p:txBody>
      </p:sp>
      <p:sp>
        <p:nvSpPr>
          <p:cNvPr id="27652" name="Text Box 4"/>
          <p:cNvSpPr txBox="1">
            <a:spLocks noChangeArrowheads="1"/>
          </p:cNvSpPr>
          <p:nvPr/>
        </p:nvSpPr>
        <p:spPr bwMode="auto">
          <a:xfrm>
            <a:off x="179388" y="5099050"/>
            <a:ext cx="2663825" cy="923925"/>
          </a:xfrm>
          <a:prstGeom prst="rect">
            <a:avLst/>
          </a:prstGeom>
          <a:solidFill>
            <a:srgbClr val="FFFF99"/>
          </a:solidFill>
          <a:ln w="9525">
            <a:solidFill>
              <a:schemeClr val="tx1"/>
            </a:solidFill>
            <a:miter lim="800000"/>
            <a:headEnd/>
            <a:tailEnd/>
          </a:ln>
        </p:spPr>
        <p:txBody>
          <a:bodyPr>
            <a:prstTxWarp prst="textNoShape">
              <a:avLst/>
            </a:prstTxWarp>
            <a:spAutoFit/>
          </a:bodyPr>
          <a:lstStyle/>
          <a:p>
            <a:r>
              <a:rPr lang="en-GB" b="1">
                <a:latin typeface="Calibri" pitchFamily="-107" charset="0"/>
              </a:rPr>
              <a:t>Monthly Reanalysis 2 T850, PREC, HGT850, 1979 - present</a:t>
            </a:r>
            <a:endParaRPr lang="en-GB" sz="2000" b="1">
              <a:latin typeface="Calibri" pitchFamily="-107" charset="0"/>
            </a:endParaRPr>
          </a:p>
        </p:txBody>
      </p:sp>
      <p:sp>
        <p:nvSpPr>
          <p:cNvPr id="27653" name="AutoShape 6"/>
          <p:cNvSpPr>
            <a:spLocks noChangeArrowheads="1"/>
          </p:cNvSpPr>
          <p:nvPr/>
        </p:nvSpPr>
        <p:spPr bwMode="auto">
          <a:xfrm>
            <a:off x="3059113" y="2582863"/>
            <a:ext cx="1512887" cy="360362"/>
          </a:xfrm>
          <a:prstGeom prst="rightArrow">
            <a:avLst>
              <a:gd name="adj1" fmla="val 50000"/>
              <a:gd name="adj2" fmla="val 104956"/>
            </a:avLst>
          </a:prstGeom>
          <a:solidFill>
            <a:schemeClr val="accent1"/>
          </a:solidFill>
          <a:ln w="9525">
            <a:solidFill>
              <a:schemeClr val="tx1"/>
            </a:solidFill>
            <a:miter lim="800000"/>
            <a:headEnd/>
            <a:tailEnd/>
          </a:ln>
        </p:spPr>
        <p:txBody>
          <a:bodyPr wrap="none" anchor="ctr">
            <a:prstTxWarp prst="textNoShape">
              <a:avLst/>
            </a:prstTxWarp>
          </a:bodyPr>
          <a:lstStyle/>
          <a:p>
            <a:endParaRPr lang="en-GB">
              <a:latin typeface="Calibri" pitchFamily="-107" charset="0"/>
            </a:endParaRPr>
          </a:p>
        </p:txBody>
      </p:sp>
      <p:sp>
        <p:nvSpPr>
          <p:cNvPr id="27654" name="Text Box 7"/>
          <p:cNvSpPr txBox="1">
            <a:spLocks noChangeArrowheads="1"/>
          </p:cNvSpPr>
          <p:nvPr/>
        </p:nvSpPr>
        <p:spPr bwMode="auto">
          <a:xfrm>
            <a:off x="2987675" y="1809750"/>
            <a:ext cx="1584325" cy="915988"/>
          </a:xfrm>
          <a:prstGeom prst="rect">
            <a:avLst/>
          </a:prstGeom>
          <a:noFill/>
          <a:ln w="9525">
            <a:noFill/>
            <a:miter lim="800000"/>
            <a:headEnd/>
            <a:tailEnd/>
          </a:ln>
        </p:spPr>
        <p:txBody>
          <a:bodyPr>
            <a:prstTxWarp prst="textNoShape">
              <a:avLst/>
            </a:prstTxWarp>
            <a:spAutoFit/>
          </a:bodyPr>
          <a:lstStyle/>
          <a:p>
            <a:pPr>
              <a:spcBef>
                <a:spcPct val="50000"/>
              </a:spcBef>
            </a:pPr>
            <a:r>
              <a:rPr lang="en-GB" b="1">
                <a:solidFill>
                  <a:srgbClr val="FF0000"/>
                </a:solidFill>
                <a:latin typeface="Calibri" pitchFamily="-107" charset="0"/>
              </a:rPr>
              <a:t>PC An. &amp; Correlation Analysis</a:t>
            </a:r>
          </a:p>
        </p:txBody>
      </p:sp>
      <p:sp>
        <p:nvSpPr>
          <p:cNvPr id="27655" name="AutoShape 9"/>
          <p:cNvSpPr>
            <a:spLocks noChangeArrowheads="1"/>
          </p:cNvSpPr>
          <p:nvPr/>
        </p:nvSpPr>
        <p:spPr bwMode="auto">
          <a:xfrm>
            <a:off x="3059113" y="5373688"/>
            <a:ext cx="1512887" cy="360362"/>
          </a:xfrm>
          <a:prstGeom prst="rightArrow">
            <a:avLst>
              <a:gd name="adj1" fmla="val 50000"/>
              <a:gd name="adj2" fmla="val 104956"/>
            </a:avLst>
          </a:prstGeom>
          <a:solidFill>
            <a:schemeClr val="accent1"/>
          </a:solidFill>
          <a:ln w="9525">
            <a:solidFill>
              <a:schemeClr val="tx1"/>
            </a:solidFill>
            <a:miter lim="800000"/>
            <a:headEnd/>
            <a:tailEnd/>
          </a:ln>
        </p:spPr>
        <p:txBody>
          <a:bodyPr wrap="none" anchor="ctr">
            <a:prstTxWarp prst="textNoShape">
              <a:avLst/>
            </a:prstTxWarp>
          </a:bodyPr>
          <a:lstStyle/>
          <a:p>
            <a:endParaRPr lang="en-GB">
              <a:latin typeface="Calibri" pitchFamily="-107" charset="0"/>
            </a:endParaRPr>
          </a:p>
        </p:txBody>
      </p:sp>
      <p:sp>
        <p:nvSpPr>
          <p:cNvPr id="27656" name="Text Box 10"/>
          <p:cNvSpPr txBox="1">
            <a:spLocks noChangeArrowheads="1"/>
          </p:cNvSpPr>
          <p:nvPr/>
        </p:nvSpPr>
        <p:spPr bwMode="auto">
          <a:xfrm>
            <a:off x="2987675" y="4870450"/>
            <a:ext cx="1728788" cy="641350"/>
          </a:xfrm>
          <a:prstGeom prst="rect">
            <a:avLst/>
          </a:prstGeom>
          <a:noFill/>
          <a:ln w="9525">
            <a:noFill/>
            <a:miter lim="800000"/>
            <a:headEnd/>
            <a:tailEnd/>
          </a:ln>
        </p:spPr>
        <p:txBody>
          <a:bodyPr>
            <a:prstTxWarp prst="textNoShape">
              <a:avLst/>
            </a:prstTxWarp>
            <a:spAutoFit/>
          </a:bodyPr>
          <a:lstStyle/>
          <a:p>
            <a:pPr>
              <a:spcBef>
                <a:spcPct val="50000"/>
              </a:spcBef>
            </a:pPr>
            <a:r>
              <a:rPr lang="en-GB" b="1">
                <a:solidFill>
                  <a:srgbClr val="FF0000"/>
                </a:solidFill>
                <a:latin typeface="Calibri" pitchFamily="-107" charset="0"/>
              </a:rPr>
              <a:t>Grid point Calculation</a:t>
            </a:r>
            <a:endParaRPr lang="en-GB">
              <a:solidFill>
                <a:srgbClr val="FF0000"/>
              </a:solidFill>
              <a:latin typeface="Calibri" pitchFamily="-107" charset="0"/>
            </a:endParaRPr>
          </a:p>
        </p:txBody>
      </p:sp>
      <p:sp>
        <p:nvSpPr>
          <p:cNvPr id="27657" name="Text Box 11"/>
          <p:cNvSpPr txBox="1">
            <a:spLocks noChangeArrowheads="1"/>
          </p:cNvSpPr>
          <p:nvPr/>
        </p:nvSpPr>
        <p:spPr bwMode="auto">
          <a:xfrm>
            <a:off x="7235825" y="3644900"/>
            <a:ext cx="1873250" cy="923925"/>
          </a:xfrm>
          <a:prstGeom prst="rect">
            <a:avLst/>
          </a:prstGeom>
          <a:solidFill>
            <a:srgbClr val="FFFF99"/>
          </a:solidFill>
          <a:ln w="9525">
            <a:solidFill>
              <a:schemeClr val="tx1"/>
            </a:solidFill>
            <a:miter lim="800000"/>
            <a:headEnd/>
            <a:tailEnd/>
          </a:ln>
        </p:spPr>
        <p:txBody>
          <a:bodyPr>
            <a:prstTxWarp prst="textNoShape">
              <a:avLst/>
            </a:prstTxWarp>
            <a:spAutoFit/>
          </a:bodyPr>
          <a:lstStyle/>
          <a:p>
            <a:r>
              <a:rPr lang="en-GB" b="1">
                <a:latin typeface="Calibri" pitchFamily="-107" charset="0"/>
              </a:rPr>
              <a:t>1-month &amp; 3-months </a:t>
            </a:r>
          </a:p>
          <a:p>
            <a:r>
              <a:rPr lang="en-GB" b="1">
                <a:latin typeface="Calibri" pitchFamily="-107" charset="0"/>
              </a:rPr>
              <a:t>Forecast Maps </a:t>
            </a:r>
          </a:p>
        </p:txBody>
      </p:sp>
      <p:sp>
        <p:nvSpPr>
          <p:cNvPr id="27658" name="AutoShape 13"/>
          <p:cNvSpPr>
            <a:spLocks noChangeArrowheads="1"/>
          </p:cNvSpPr>
          <p:nvPr/>
        </p:nvSpPr>
        <p:spPr bwMode="auto">
          <a:xfrm>
            <a:off x="5868988" y="3357563"/>
            <a:ext cx="1273175" cy="1439862"/>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prstTxWarp prst="textNoShape">
              <a:avLst/>
            </a:prstTxWarp>
          </a:bodyPr>
          <a:lstStyle/>
          <a:p>
            <a:endParaRPr lang="en-GB">
              <a:latin typeface="Calibri" pitchFamily="-107" charset="0"/>
            </a:endParaRPr>
          </a:p>
        </p:txBody>
      </p:sp>
      <p:sp>
        <p:nvSpPr>
          <p:cNvPr id="27659" name="Text Box 15"/>
          <p:cNvSpPr txBox="1">
            <a:spLocks noChangeArrowheads="1"/>
          </p:cNvSpPr>
          <p:nvPr/>
        </p:nvSpPr>
        <p:spPr bwMode="auto">
          <a:xfrm>
            <a:off x="3276600" y="3644900"/>
            <a:ext cx="2835275" cy="671513"/>
          </a:xfrm>
          <a:prstGeom prst="rect">
            <a:avLst/>
          </a:prstGeom>
          <a:noFill/>
          <a:ln w="9525">
            <a:noFill/>
            <a:miter lim="800000"/>
            <a:headEnd/>
            <a:tailEnd/>
          </a:ln>
        </p:spPr>
        <p:txBody>
          <a:bodyPr>
            <a:prstTxWarp prst="textNoShape">
              <a:avLst/>
            </a:prstTxWarp>
            <a:spAutoFit/>
          </a:bodyPr>
          <a:lstStyle/>
          <a:p>
            <a:pPr algn="ctr">
              <a:spcBef>
                <a:spcPct val="10000"/>
              </a:spcBef>
            </a:pPr>
            <a:r>
              <a:rPr lang="en-GB" b="1">
                <a:latin typeface="Calibri" pitchFamily="-107" charset="0"/>
              </a:rPr>
              <a:t>MLR </a:t>
            </a:r>
          </a:p>
          <a:p>
            <a:pPr algn="ctr">
              <a:lnSpc>
                <a:spcPct val="50000"/>
              </a:lnSpc>
              <a:spcBef>
                <a:spcPct val="50000"/>
              </a:spcBef>
            </a:pPr>
            <a:r>
              <a:rPr lang="en-GB" sz="2000" b="1">
                <a:latin typeface="Calibri" pitchFamily="-107" charset="0"/>
              </a:rPr>
              <a:t>In cross-val.</a:t>
            </a:r>
          </a:p>
        </p:txBody>
      </p:sp>
      <p:sp>
        <p:nvSpPr>
          <p:cNvPr id="27660" name="Oval 16"/>
          <p:cNvSpPr>
            <a:spLocks noChangeArrowheads="1"/>
          </p:cNvSpPr>
          <p:nvPr/>
        </p:nvSpPr>
        <p:spPr bwMode="auto">
          <a:xfrm>
            <a:off x="4716463" y="2276475"/>
            <a:ext cx="1077912" cy="792163"/>
          </a:xfrm>
          <a:prstGeom prst="ellipse">
            <a:avLst/>
          </a:prstGeom>
          <a:solidFill>
            <a:srgbClr val="FFFF99"/>
          </a:solidFill>
          <a:ln w="9525">
            <a:solidFill>
              <a:schemeClr val="tx1"/>
            </a:solidFill>
            <a:round/>
            <a:headEnd/>
            <a:tailEnd/>
          </a:ln>
        </p:spPr>
        <p:txBody>
          <a:bodyPr wrap="none" anchor="ctr">
            <a:prstTxWarp prst="textNoShape">
              <a:avLst/>
            </a:prstTxWarp>
          </a:bodyPr>
          <a:lstStyle/>
          <a:p>
            <a:endParaRPr lang="en-GB">
              <a:latin typeface="Calibri" pitchFamily="-107" charset="0"/>
            </a:endParaRPr>
          </a:p>
        </p:txBody>
      </p:sp>
      <p:sp>
        <p:nvSpPr>
          <p:cNvPr id="27661" name="AutoShape 17"/>
          <p:cNvSpPr>
            <a:spLocks noChangeArrowheads="1"/>
          </p:cNvSpPr>
          <p:nvPr/>
        </p:nvSpPr>
        <p:spPr bwMode="auto">
          <a:xfrm>
            <a:off x="5076825" y="3068638"/>
            <a:ext cx="360363" cy="647700"/>
          </a:xfrm>
          <a:prstGeom prst="upArrow">
            <a:avLst>
              <a:gd name="adj1" fmla="val 50000"/>
              <a:gd name="adj2" fmla="val 44934"/>
            </a:avLst>
          </a:prstGeom>
          <a:solidFill>
            <a:srgbClr val="339966"/>
          </a:solidFill>
          <a:ln w="9525">
            <a:solidFill>
              <a:schemeClr val="tx1"/>
            </a:solidFill>
            <a:miter lim="800000"/>
            <a:headEnd/>
            <a:tailEnd/>
          </a:ln>
        </p:spPr>
        <p:txBody>
          <a:bodyPr wrap="none" anchor="ctr">
            <a:prstTxWarp prst="textNoShape">
              <a:avLst/>
            </a:prstTxWarp>
          </a:bodyPr>
          <a:lstStyle/>
          <a:p>
            <a:endParaRPr lang="en-GB">
              <a:latin typeface="Calibri" pitchFamily="-107" charset="0"/>
            </a:endParaRPr>
          </a:p>
        </p:txBody>
      </p:sp>
      <p:sp>
        <p:nvSpPr>
          <p:cNvPr id="27662" name="AutoShape 18"/>
          <p:cNvSpPr>
            <a:spLocks noChangeArrowheads="1"/>
          </p:cNvSpPr>
          <p:nvPr/>
        </p:nvSpPr>
        <p:spPr bwMode="auto">
          <a:xfrm rot="10800000">
            <a:off x="5076825" y="4510088"/>
            <a:ext cx="360363" cy="647700"/>
          </a:xfrm>
          <a:prstGeom prst="upArrow">
            <a:avLst>
              <a:gd name="adj1" fmla="val 50000"/>
              <a:gd name="adj2" fmla="val 44934"/>
            </a:avLst>
          </a:prstGeom>
          <a:solidFill>
            <a:srgbClr val="339966"/>
          </a:solidFill>
          <a:ln w="9525">
            <a:solidFill>
              <a:schemeClr val="tx1"/>
            </a:solidFill>
            <a:miter lim="800000"/>
            <a:headEnd/>
            <a:tailEnd/>
          </a:ln>
        </p:spPr>
        <p:txBody>
          <a:bodyPr wrap="none" anchor="ctr">
            <a:prstTxWarp prst="textNoShape">
              <a:avLst/>
            </a:prstTxWarp>
          </a:bodyPr>
          <a:lstStyle/>
          <a:p>
            <a:endParaRPr lang="en-GB">
              <a:latin typeface="Calibri" pitchFamily="-107" charset="0"/>
            </a:endParaRPr>
          </a:p>
        </p:txBody>
      </p:sp>
      <p:sp>
        <p:nvSpPr>
          <p:cNvPr id="27663" name="Text Box 19"/>
          <p:cNvSpPr txBox="1">
            <a:spLocks noChangeArrowheads="1"/>
          </p:cNvSpPr>
          <p:nvPr/>
        </p:nvSpPr>
        <p:spPr bwMode="auto">
          <a:xfrm>
            <a:off x="4716463" y="2492375"/>
            <a:ext cx="1152525" cy="336550"/>
          </a:xfrm>
          <a:prstGeom prst="rect">
            <a:avLst/>
          </a:prstGeom>
          <a:noFill/>
          <a:ln w="9525">
            <a:noFill/>
            <a:miter lim="800000"/>
            <a:headEnd/>
            <a:tailEnd/>
          </a:ln>
        </p:spPr>
        <p:txBody>
          <a:bodyPr>
            <a:prstTxWarp prst="textNoShape">
              <a:avLst/>
            </a:prstTxWarp>
            <a:spAutoFit/>
          </a:bodyPr>
          <a:lstStyle/>
          <a:p>
            <a:pPr>
              <a:spcBef>
                <a:spcPct val="50000"/>
              </a:spcBef>
            </a:pPr>
            <a:r>
              <a:rPr lang="en-GB" sz="1600">
                <a:latin typeface="Calibri" pitchFamily="-107" charset="0"/>
              </a:rPr>
              <a:t>Predictors</a:t>
            </a:r>
          </a:p>
        </p:txBody>
      </p:sp>
      <p:sp>
        <p:nvSpPr>
          <p:cNvPr id="27664" name="Oval 20"/>
          <p:cNvSpPr>
            <a:spLocks noChangeArrowheads="1"/>
          </p:cNvSpPr>
          <p:nvPr/>
        </p:nvSpPr>
        <p:spPr bwMode="auto">
          <a:xfrm>
            <a:off x="4716463" y="5157788"/>
            <a:ext cx="1077912" cy="792162"/>
          </a:xfrm>
          <a:prstGeom prst="ellipse">
            <a:avLst/>
          </a:prstGeom>
          <a:solidFill>
            <a:srgbClr val="FFFF99"/>
          </a:solidFill>
          <a:ln w="9525">
            <a:solidFill>
              <a:schemeClr val="tx1"/>
            </a:solidFill>
            <a:round/>
            <a:headEnd/>
            <a:tailEnd/>
          </a:ln>
        </p:spPr>
        <p:txBody>
          <a:bodyPr wrap="none" anchor="ctr">
            <a:prstTxWarp prst="textNoShape">
              <a:avLst/>
            </a:prstTxWarp>
          </a:bodyPr>
          <a:lstStyle/>
          <a:p>
            <a:endParaRPr lang="en-GB">
              <a:latin typeface="Calibri" pitchFamily="-107" charset="0"/>
            </a:endParaRPr>
          </a:p>
        </p:txBody>
      </p:sp>
      <p:sp>
        <p:nvSpPr>
          <p:cNvPr id="27665" name="Text Box 21"/>
          <p:cNvSpPr txBox="1">
            <a:spLocks noChangeArrowheads="1"/>
          </p:cNvSpPr>
          <p:nvPr/>
        </p:nvSpPr>
        <p:spPr bwMode="auto">
          <a:xfrm>
            <a:off x="4668838" y="5373688"/>
            <a:ext cx="1395412" cy="336550"/>
          </a:xfrm>
          <a:prstGeom prst="rect">
            <a:avLst/>
          </a:prstGeom>
          <a:noFill/>
          <a:ln w="9525">
            <a:noFill/>
            <a:miter lim="800000"/>
            <a:headEnd/>
            <a:tailEnd/>
          </a:ln>
        </p:spPr>
        <p:txBody>
          <a:bodyPr>
            <a:prstTxWarp prst="textNoShape">
              <a:avLst/>
            </a:prstTxWarp>
            <a:spAutoFit/>
          </a:bodyPr>
          <a:lstStyle/>
          <a:p>
            <a:pPr>
              <a:spcBef>
                <a:spcPct val="50000"/>
              </a:spcBef>
            </a:pPr>
            <a:r>
              <a:rPr lang="en-GB" sz="1600">
                <a:latin typeface="Calibri" pitchFamily="-107" charset="0"/>
              </a:rPr>
              <a:t>Predictands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txBox="1">
            <a:spLocks noChangeArrowheads="1"/>
          </p:cNvSpPr>
          <p:nvPr/>
        </p:nvSpPr>
        <p:spPr bwMode="auto">
          <a:xfrm>
            <a:off x="215900" y="292100"/>
            <a:ext cx="8604250" cy="1143000"/>
          </a:xfrm>
          <a:prstGeom prst="rect">
            <a:avLst/>
          </a:prstGeom>
          <a:noFill/>
          <a:ln w="9525">
            <a:noFill/>
            <a:miter lim="800000"/>
            <a:headEnd/>
            <a:tailEnd/>
          </a:ln>
        </p:spPr>
        <p:txBody>
          <a:bodyPr anchor="ctr">
            <a:prstTxWarp prst="textNoShape">
              <a:avLst/>
            </a:prstTxWarp>
          </a:bodyPr>
          <a:lstStyle/>
          <a:p>
            <a:pPr defTabSz="914400"/>
            <a:r>
              <a:rPr lang="en-GB" sz="2800" b="1">
                <a:ea typeface="Arial" pitchFamily="-107" charset="0"/>
                <a:cs typeface="Arial" pitchFamily="-107" charset="0"/>
              </a:rPr>
              <a:t>SeaFor Validation Results: ARPA-SIMC &amp; IBIMET</a:t>
            </a:r>
          </a:p>
        </p:txBody>
      </p:sp>
      <p:sp>
        <p:nvSpPr>
          <p:cNvPr id="9" name="Rectangle 3"/>
          <p:cNvSpPr txBox="1">
            <a:spLocks noChangeArrowheads="1"/>
          </p:cNvSpPr>
          <p:nvPr/>
        </p:nvSpPr>
        <p:spPr bwMode="auto">
          <a:xfrm>
            <a:off x="457200" y="1341438"/>
            <a:ext cx="8229600" cy="4525962"/>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pPr>
            <a:r>
              <a:rPr lang="en-GB" sz="2400" b="1">
                <a:latin typeface="Calibri" pitchFamily="-107" charset="0"/>
              </a:rPr>
              <a:t>Ranking primarily the BSS and considering POD &amp; FAR:</a:t>
            </a:r>
          </a:p>
          <a:p>
            <a:pPr marL="342900" indent="-342900">
              <a:lnSpc>
                <a:spcPct val="90000"/>
              </a:lnSpc>
              <a:spcBef>
                <a:spcPct val="20000"/>
              </a:spcBef>
            </a:pPr>
            <a:r>
              <a:rPr lang="en-GB" sz="2400" b="1">
                <a:latin typeface="Calibri" pitchFamily="-107" charset="0"/>
              </a:rPr>
              <a:t>… general considerations:</a:t>
            </a:r>
          </a:p>
          <a:p>
            <a:pPr marL="342900" indent="-342900">
              <a:lnSpc>
                <a:spcPct val="90000"/>
              </a:lnSpc>
              <a:spcBef>
                <a:spcPct val="20000"/>
              </a:spcBef>
              <a:buFont typeface="Arial" pitchFamily="-107" charset="0"/>
              <a:buChar char="•"/>
            </a:pPr>
            <a:r>
              <a:rPr lang="en-GB" sz="2000">
                <a:latin typeface="Calibri" pitchFamily="-107" charset="0"/>
              </a:rPr>
              <a:t>both 2-classes &amp; 3-classes performances are similar good; </a:t>
            </a:r>
          </a:p>
          <a:p>
            <a:pPr marL="342900" indent="-342900">
              <a:lnSpc>
                <a:spcPct val="90000"/>
              </a:lnSpc>
              <a:spcBef>
                <a:spcPct val="20000"/>
              </a:spcBef>
              <a:buFont typeface="Arial" pitchFamily="-107" charset="0"/>
              <a:buChar char="•"/>
            </a:pPr>
            <a:r>
              <a:rPr lang="en-GB" sz="2000">
                <a:latin typeface="Calibri" pitchFamily="-107" charset="0"/>
              </a:rPr>
              <a:t>JJA results are slightly better than DJF;</a:t>
            </a:r>
          </a:p>
          <a:p>
            <a:pPr marL="342900" indent="-342900">
              <a:lnSpc>
                <a:spcPct val="90000"/>
              </a:lnSpc>
              <a:spcBef>
                <a:spcPct val="20000"/>
              </a:spcBef>
              <a:buFont typeface="Arial" pitchFamily="-107" charset="0"/>
              <a:buChar char="•"/>
            </a:pPr>
            <a:r>
              <a:rPr lang="en-GB" sz="2000">
                <a:latin typeface="Calibri" pitchFamily="-107" charset="0"/>
              </a:rPr>
              <a:t>T is slightly better than P;</a:t>
            </a:r>
          </a:p>
          <a:p>
            <a:pPr marL="342900" indent="-342900">
              <a:lnSpc>
                <a:spcPct val="90000"/>
              </a:lnSpc>
              <a:spcBef>
                <a:spcPct val="20000"/>
              </a:spcBef>
              <a:buFont typeface="Arial" pitchFamily="-107" charset="0"/>
              <a:buChar char="•"/>
            </a:pPr>
            <a:r>
              <a:rPr lang="en-GB" sz="2000">
                <a:latin typeface="Calibri" pitchFamily="-107" charset="0"/>
              </a:rPr>
              <a:t>No major differences between P and T for same quarter year, areas;</a:t>
            </a:r>
          </a:p>
          <a:p>
            <a:pPr marL="342900" indent="-342900">
              <a:lnSpc>
                <a:spcPct val="90000"/>
              </a:lnSpc>
              <a:spcBef>
                <a:spcPct val="20000"/>
              </a:spcBef>
              <a:buFont typeface="Arial" pitchFamily="-107" charset="0"/>
              <a:buChar char="•"/>
            </a:pPr>
            <a:r>
              <a:rPr lang="en-GB" sz="2000">
                <a:latin typeface="Calibri" pitchFamily="-107" charset="0"/>
              </a:rPr>
              <a:t>the southern area precipitation is the most critical;</a:t>
            </a:r>
          </a:p>
          <a:p>
            <a:pPr marL="342900" indent="-342900">
              <a:lnSpc>
                <a:spcPct val="90000"/>
              </a:lnSpc>
              <a:spcBef>
                <a:spcPct val="20000"/>
              </a:spcBef>
            </a:pPr>
            <a:r>
              <a:rPr lang="en-GB" sz="2400" b="1">
                <a:latin typeface="Calibri" pitchFamily="-107" charset="0"/>
              </a:rPr>
              <a:t>… and specific considerations</a:t>
            </a:r>
          </a:p>
          <a:p>
            <a:pPr marL="342900" indent="-342900">
              <a:lnSpc>
                <a:spcPct val="90000"/>
              </a:lnSpc>
              <a:spcBef>
                <a:spcPct val="20000"/>
              </a:spcBef>
              <a:buFont typeface="Arial" pitchFamily="-107" charset="0"/>
              <a:buChar char="•"/>
            </a:pPr>
            <a:r>
              <a:rPr lang="en-GB" sz="2000">
                <a:latin typeface="Calibri" pitchFamily="-107" charset="0"/>
              </a:rPr>
              <a:t>overall ARPA-SIMC performances are clearly better than IBIMET;</a:t>
            </a:r>
          </a:p>
          <a:p>
            <a:pPr marL="342900" indent="-342900">
              <a:lnSpc>
                <a:spcPct val="90000"/>
              </a:lnSpc>
              <a:spcBef>
                <a:spcPct val="20000"/>
              </a:spcBef>
              <a:buFont typeface="Arial" pitchFamily="-107" charset="0"/>
              <a:buChar char="•"/>
            </a:pPr>
            <a:r>
              <a:rPr lang="en-GB" sz="2000">
                <a:latin typeface="Calibri" pitchFamily="-107" charset="0"/>
              </a:rPr>
              <a:t>… it is clear in DJF, less evident in JJA;</a:t>
            </a:r>
          </a:p>
          <a:p>
            <a:pPr marL="342900" indent="-342900">
              <a:lnSpc>
                <a:spcPct val="90000"/>
              </a:lnSpc>
              <a:spcBef>
                <a:spcPct val="20000"/>
              </a:spcBef>
              <a:buFont typeface="Arial" pitchFamily="-107" charset="0"/>
              <a:buChar char="•"/>
            </a:pPr>
            <a:r>
              <a:rPr lang="en-GB" sz="2000">
                <a:latin typeface="Calibri" pitchFamily="-107" charset="0"/>
              </a:rPr>
              <a:t>IBIMET forecasts are poor in DJF, especially for T (even at 850hPa);</a:t>
            </a:r>
          </a:p>
          <a:p>
            <a:pPr marL="342900" indent="-342900">
              <a:lnSpc>
                <a:spcPct val="90000"/>
              </a:lnSpc>
              <a:spcBef>
                <a:spcPct val="20000"/>
              </a:spcBef>
              <a:buFont typeface="Arial" pitchFamily="-107" charset="0"/>
              <a:buChar char="•"/>
            </a:pPr>
            <a:r>
              <a:rPr lang="en-GB" sz="2000">
                <a:latin typeface="Calibri" pitchFamily="-107" charset="0"/>
              </a:rPr>
              <a:t>ARPA-SIMC T&amp;P very good for both JJA and DJF in N-C areas;</a:t>
            </a:r>
          </a:p>
          <a:p>
            <a:pPr marL="342900" indent="-342900">
              <a:lnSpc>
                <a:spcPct val="90000"/>
              </a:lnSpc>
              <a:spcBef>
                <a:spcPct val="20000"/>
              </a:spcBef>
            </a:pPr>
            <a:endParaRPr lang="en-GB" sz="2400">
              <a:latin typeface="Calibri" pitchFamily="-107" charset="0"/>
            </a:endParaRPr>
          </a:p>
          <a:p>
            <a:pPr marL="342900" indent="-342900">
              <a:lnSpc>
                <a:spcPct val="90000"/>
              </a:lnSpc>
              <a:spcBef>
                <a:spcPct val="20000"/>
              </a:spcBef>
              <a:buFont typeface="Arial" pitchFamily="-107" charset="0"/>
              <a:buChar char="•"/>
            </a:pPr>
            <a:endParaRPr lang="en-GB" sz="2400">
              <a:latin typeface="Calibri" pitchFamily="-107" charset="0"/>
            </a:endParaRPr>
          </a:p>
          <a:p>
            <a:pPr marL="342900" indent="-342900">
              <a:lnSpc>
                <a:spcPct val="90000"/>
              </a:lnSpc>
              <a:spcBef>
                <a:spcPct val="20000"/>
              </a:spcBef>
            </a:pPr>
            <a:endParaRPr lang="en-GB" sz="2800" b="1">
              <a:latin typeface="Calibri" pitchFamily="-107"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6" name="AutoShape 8"/>
          <p:cNvSpPr>
            <a:spLocks/>
          </p:cNvSpPr>
          <p:nvPr/>
        </p:nvSpPr>
        <p:spPr bwMode="auto">
          <a:xfrm rot="5400000">
            <a:off x="7920037" y="1016001"/>
            <a:ext cx="360363" cy="1439862"/>
          </a:xfrm>
          <a:prstGeom prst="leftBrace">
            <a:avLst>
              <a:gd name="adj1" fmla="val 33297"/>
              <a:gd name="adj2" fmla="val 50000"/>
            </a:avLst>
          </a:prstGeom>
          <a:noFill/>
          <a:ln w="38100">
            <a:solidFill>
              <a:srgbClr val="0000FF"/>
            </a:solidFill>
            <a:round/>
            <a:headEnd/>
            <a:tailEnd/>
          </a:ln>
        </p:spPr>
        <p:txBody>
          <a:bodyPr wrap="none" anchor="ctr">
            <a:prstTxWarp prst="textNoShape">
              <a:avLst/>
            </a:prstTxWarp>
          </a:bodyPr>
          <a:lstStyle/>
          <a:p>
            <a:endParaRPr lang="en-GB">
              <a:solidFill>
                <a:srgbClr val="000000"/>
              </a:solidFill>
            </a:endParaRPr>
          </a:p>
        </p:txBody>
      </p:sp>
      <p:grpSp>
        <p:nvGrpSpPr>
          <p:cNvPr id="2" name="Group 10"/>
          <p:cNvGrpSpPr>
            <a:grpSpLocks/>
          </p:cNvGrpSpPr>
          <p:nvPr/>
        </p:nvGrpSpPr>
        <p:grpSpPr bwMode="auto">
          <a:xfrm>
            <a:off x="55563" y="1844675"/>
            <a:ext cx="9015413" cy="612775"/>
            <a:chOff x="81" y="2341"/>
            <a:chExt cx="5679" cy="386"/>
          </a:xfrm>
        </p:grpSpPr>
        <p:sp>
          <p:nvSpPr>
            <p:cNvPr id="42011" name="Rectangle 11"/>
            <p:cNvSpPr>
              <a:spLocks noChangeArrowheads="1"/>
            </p:cNvSpPr>
            <p:nvPr/>
          </p:nvSpPr>
          <p:spPr bwMode="auto">
            <a:xfrm>
              <a:off x="204" y="2659"/>
              <a:ext cx="5556" cy="68"/>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endParaRPr lang="en-GB">
                <a:solidFill>
                  <a:srgbClr val="000000"/>
                </a:solidFill>
              </a:endParaRPr>
            </a:p>
          </p:txBody>
        </p:sp>
        <p:sp>
          <p:nvSpPr>
            <p:cNvPr id="42012" name="Line 12"/>
            <p:cNvSpPr>
              <a:spLocks noChangeShapeType="1"/>
            </p:cNvSpPr>
            <p:nvPr/>
          </p:nvSpPr>
          <p:spPr bwMode="auto">
            <a:xfrm>
              <a:off x="206" y="2545"/>
              <a:ext cx="0" cy="181"/>
            </a:xfrm>
            <a:prstGeom prst="line">
              <a:avLst/>
            </a:prstGeom>
            <a:noFill/>
            <a:ln w="19050">
              <a:solidFill>
                <a:schemeClr val="tx1"/>
              </a:solidFill>
              <a:round/>
              <a:headEnd/>
              <a:tailEnd/>
            </a:ln>
          </p:spPr>
          <p:txBody>
            <a:bodyPr>
              <a:prstTxWarp prst="textNoShape">
                <a:avLst/>
              </a:prstTxWarp>
            </a:bodyPr>
            <a:lstStyle/>
            <a:p>
              <a:endParaRPr lang="en-GB">
                <a:solidFill>
                  <a:srgbClr val="000000"/>
                </a:solidFill>
              </a:endParaRPr>
            </a:p>
          </p:txBody>
        </p:sp>
        <p:sp>
          <p:nvSpPr>
            <p:cNvPr id="42013" name="Line 13"/>
            <p:cNvSpPr>
              <a:spLocks noChangeShapeType="1"/>
            </p:cNvSpPr>
            <p:nvPr/>
          </p:nvSpPr>
          <p:spPr bwMode="auto">
            <a:xfrm>
              <a:off x="1117" y="2545"/>
              <a:ext cx="0" cy="181"/>
            </a:xfrm>
            <a:prstGeom prst="line">
              <a:avLst/>
            </a:prstGeom>
            <a:noFill/>
            <a:ln w="19050">
              <a:solidFill>
                <a:schemeClr val="tx1"/>
              </a:solidFill>
              <a:round/>
              <a:headEnd/>
              <a:tailEnd/>
            </a:ln>
          </p:spPr>
          <p:txBody>
            <a:bodyPr>
              <a:prstTxWarp prst="textNoShape">
                <a:avLst/>
              </a:prstTxWarp>
            </a:bodyPr>
            <a:lstStyle/>
            <a:p>
              <a:endParaRPr lang="en-GB">
                <a:solidFill>
                  <a:srgbClr val="000000"/>
                </a:solidFill>
              </a:endParaRPr>
            </a:p>
          </p:txBody>
        </p:sp>
        <p:sp>
          <p:nvSpPr>
            <p:cNvPr id="42014" name="Line 14"/>
            <p:cNvSpPr>
              <a:spLocks noChangeShapeType="1"/>
            </p:cNvSpPr>
            <p:nvPr/>
          </p:nvSpPr>
          <p:spPr bwMode="auto">
            <a:xfrm>
              <a:off x="2024" y="2545"/>
              <a:ext cx="0" cy="181"/>
            </a:xfrm>
            <a:prstGeom prst="line">
              <a:avLst/>
            </a:prstGeom>
            <a:noFill/>
            <a:ln w="19050">
              <a:solidFill>
                <a:schemeClr val="tx1"/>
              </a:solidFill>
              <a:round/>
              <a:headEnd/>
              <a:tailEnd/>
            </a:ln>
          </p:spPr>
          <p:txBody>
            <a:bodyPr>
              <a:prstTxWarp prst="textNoShape">
                <a:avLst/>
              </a:prstTxWarp>
            </a:bodyPr>
            <a:lstStyle/>
            <a:p>
              <a:endParaRPr lang="en-GB">
                <a:solidFill>
                  <a:srgbClr val="000000"/>
                </a:solidFill>
              </a:endParaRPr>
            </a:p>
          </p:txBody>
        </p:sp>
        <p:sp>
          <p:nvSpPr>
            <p:cNvPr id="42015" name="Line 15"/>
            <p:cNvSpPr>
              <a:spLocks noChangeShapeType="1"/>
            </p:cNvSpPr>
            <p:nvPr/>
          </p:nvSpPr>
          <p:spPr bwMode="auto">
            <a:xfrm>
              <a:off x="2456" y="2545"/>
              <a:ext cx="0" cy="181"/>
            </a:xfrm>
            <a:prstGeom prst="line">
              <a:avLst/>
            </a:prstGeom>
            <a:noFill/>
            <a:ln w="19050">
              <a:solidFill>
                <a:schemeClr val="tx1"/>
              </a:solidFill>
              <a:round/>
              <a:headEnd/>
              <a:tailEnd/>
            </a:ln>
          </p:spPr>
          <p:txBody>
            <a:bodyPr>
              <a:prstTxWarp prst="textNoShape">
                <a:avLst/>
              </a:prstTxWarp>
            </a:bodyPr>
            <a:lstStyle/>
            <a:p>
              <a:endParaRPr lang="en-GB">
                <a:solidFill>
                  <a:srgbClr val="000000"/>
                </a:solidFill>
              </a:endParaRPr>
            </a:p>
          </p:txBody>
        </p:sp>
        <p:sp>
          <p:nvSpPr>
            <p:cNvPr id="42016" name="Text Box 16"/>
            <p:cNvSpPr txBox="1">
              <a:spLocks noChangeArrowheads="1"/>
            </p:cNvSpPr>
            <p:nvPr/>
          </p:nvSpPr>
          <p:spPr bwMode="auto">
            <a:xfrm>
              <a:off x="985" y="2346"/>
              <a:ext cx="246" cy="155"/>
            </a:xfrm>
            <a:prstGeom prst="rect">
              <a:avLst/>
            </a:prstGeom>
            <a:noFill/>
            <a:ln w="9525">
              <a:noFill/>
              <a:miter lim="800000"/>
              <a:headEnd/>
              <a:tailEnd/>
            </a:ln>
          </p:spPr>
          <p:txBody>
            <a:bodyPr wrap="none">
              <a:prstTxWarp prst="textNoShape">
                <a:avLst/>
              </a:prstTxWarp>
              <a:spAutoFit/>
            </a:bodyPr>
            <a:lstStyle/>
            <a:p>
              <a:pPr algn="ctr"/>
              <a:r>
                <a:rPr lang="en-US" sz="1000" b="1">
                  <a:solidFill>
                    <a:srgbClr val="000000"/>
                  </a:solidFill>
                </a:rPr>
                <a:t>Apr</a:t>
              </a:r>
            </a:p>
          </p:txBody>
        </p:sp>
        <p:sp>
          <p:nvSpPr>
            <p:cNvPr id="42017" name="Text Box 17"/>
            <p:cNvSpPr txBox="1">
              <a:spLocks noChangeArrowheads="1"/>
            </p:cNvSpPr>
            <p:nvPr/>
          </p:nvSpPr>
          <p:spPr bwMode="auto">
            <a:xfrm>
              <a:off x="1896" y="2346"/>
              <a:ext cx="230" cy="155"/>
            </a:xfrm>
            <a:prstGeom prst="rect">
              <a:avLst/>
            </a:prstGeom>
            <a:noFill/>
            <a:ln w="9525">
              <a:noFill/>
              <a:miter lim="800000"/>
              <a:headEnd/>
              <a:tailEnd/>
            </a:ln>
          </p:spPr>
          <p:txBody>
            <a:bodyPr wrap="none">
              <a:prstTxWarp prst="textNoShape">
                <a:avLst/>
              </a:prstTxWarp>
              <a:spAutoFit/>
            </a:bodyPr>
            <a:lstStyle/>
            <a:p>
              <a:pPr algn="ctr"/>
              <a:r>
                <a:rPr lang="en-US" sz="1000" b="1">
                  <a:solidFill>
                    <a:srgbClr val="000000"/>
                  </a:solidFill>
                </a:rPr>
                <a:t>Jun</a:t>
              </a:r>
            </a:p>
          </p:txBody>
        </p:sp>
        <p:sp>
          <p:nvSpPr>
            <p:cNvPr id="42018" name="Text Box 18"/>
            <p:cNvSpPr txBox="1">
              <a:spLocks noChangeArrowheads="1"/>
            </p:cNvSpPr>
            <p:nvPr/>
          </p:nvSpPr>
          <p:spPr bwMode="auto">
            <a:xfrm>
              <a:off x="2348" y="2346"/>
              <a:ext cx="206" cy="155"/>
            </a:xfrm>
            <a:prstGeom prst="rect">
              <a:avLst/>
            </a:prstGeom>
            <a:noFill/>
            <a:ln w="9525">
              <a:noFill/>
              <a:miter lim="800000"/>
              <a:headEnd/>
              <a:tailEnd/>
            </a:ln>
          </p:spPr>
          <p:txBody>
            <a:bodyPr wrap="none">
              <a:prstTxWarp prst="textNoShape">
                <a:avLst/>
              </a:prstTxWarp>
              <a:spAutoFit/>
            </a:bodyPr>
            <a:lstStyle/>
            <a:p>
              <a:pPr algn="ctr"/>
              <a:r>
                <a:rPr lang="en-US" sz="1000" b="1">
                  <a:solidFill>
                    <a:srgbClr val="000000"/>
                  </a:solidFill>
                </a:rPr>
                <a:t>Jul</a:t>
              </a:r>
            </a:p>
          </p:txBody>
        </p:sp>
        <p:sp>
          <p:nvSpPr>
            <p:cNvPr id="42019" name="Text Box 19"/>
            <p:cNvSpPr txBox="1">
              <a:spLocks noChangeArrowheads="1"/>
            </p:cNvSpPr>
            <p:nvPr/>
          </p:nvSpPr>
          <p:spPr bwMode="auto">
            <a:xfrm>
              <a:off x="81" y="2364"/>
              <a:ext cx="236" cy="155"/>
            </a:xfrm>
            <a:prstGeom prst="rect">
              <a:avLst/>
            </a:prstGeom>
            <a:noFill/>
            <a:ln w="9525">
              <a:noFill/>
              <a:miter lim="800000"/>
              <a:headEnd/>
              <a:tailEnd/>
            </a:ln>
          </p:spPr>
          <p:txBody>
            <a:bodyPr wrap="none">
              <a:prstTxWarp prst="textNoShape">
                <a:avLst/>
              </a:prstTxWarp>
              <a:spAutoFit/>
            </a:bodyPr>
            <a:lstStyle/>
            <a:p>
              <a:pPr algn="ctr"/>
              <a:r>
                <a:rPr lang="en-US" sz="1000" b="1">
                  <a:solidFill>
                    <a:srgbClr val="000000"/>
                  </a:solidFill>
                </a:rPr>
                <a:t>Feb</a:t>
              </a:r>
            </a:p>
          </p:txBody>
        </p:sp>
        <p:sp>
          <p:nvSpPr>
            <p:cNvPr id="42020" name="Line 20"/>
            <p:cNvSpPr>
              <a:spLocks noChangeShapeType="1"/>
            </p:cNvSpPr>
            <p:nvPr/>
          </p:nvSpPr>
          <p:spPr bwMode="auto">
            <a:xfrm>
              <a:off x="666" y="2540"/>
              <a:ext cx="0" cy="181"/>
            </a:xfrm>
            <a:prstGeom prst="line">
              <a:avLst/>
            </a:prstGeom>
            <a:noFill/>
            <a:ln w="19050">
              <a:solidFill>
                <a:schemeClr val="tx1"/>
              </a:solidFill>
              <a:round/>
              <a:headEnd/>
              <a:tailEnd/>
            </a:ln>
          </p:spPr>
          <p:txBody>
            <a:bodyPr>
              <a:prstTxWarp prst="textNoShape">
                <a:avLst/>
              </a:prstTxWarp>
            </a:bodyPr>
            <a:lstStyle/>
            <a:p>
              <a:endParaRPr lang="en-GB">
                <a:solidFill>
                  <a:srgbClr val="000000"/>
                </a:solidFill>
              </a:endParaRPr>
            </a:p>
          </p:txBody>
        </p:sp>
        <p:sp>
          <p:nvSpPr>
            <p:cNvPr id="42021" name="Text Box 21"/>
            <p:cNvSpPr txBox="1">
              <a:spLocks noChangeArrowheads="1"/>
            </p:cNvSpPr>
            <p:nvPr/>
          </p:nvSpPr>
          <p:spPr bwMode="auto">
            <a:xfrm>
              <a:off x="522" y="2341"/>
              <a:ext cx="272" cy="155"/>
            </a:xfrm>
            <a:prstGeom prst="rect">
              <a:avLst/>
            </a:prstGeom>
            <a:noFill/>
            <a:ln w="9525">
              <a:noFill/>
              <a:miter lim="800000"/>
              <a:headEnd/>
              <a:tailEnd/>
            </a:ln>
          </p:spPr>
          <p:txBody>
            <a:bodyPr wrap="none">
              <a:prstTxWarp prst="textNoShape">
                <a:avLst/>
              </a:prstTxWarp>
              <a:spAutoFit/>
            </a:bodyPr>
            <a:lstStyle/>
            <a:p>
              <a:pPr algn="ctr"/>
              <a:r>
                <a:rPr lang="en-US" sz="1000" b="1">
                  <a:solidFill>
                    <a:srgbClr val="000000"/>
                  </a:solidFill>
                </a:rPr>
                <a:t>Mar</a:t>
              </a:r>
            </a:p>
          </p:txBody>
        </p:sp>
        <p:sp>
          <p:nvSpPr>
            <p:cNvPr id="42022" name="Line 22"/>
            <p:cNvSpPr>
              <a:spLocks noChangeShapeType="1"/>
            </p:cNvSpPr>
            <p:nvPr/>
          </p:nvSpPr>
          <p:spPr bwMode="auto">
            <a:xfrm>
              <a:off x="2941" y="2540"/>
              <a:ext cx="0" cy="181"/>
            </a:xfrm>
            <a:prstGeom prst="line">
              <a:avLst/>
            </a:prstGeom>
            <a:noFill/>
            <a:ln w="19050">
              <a:solidFill>
                <a:schemeClr val="tx1"/>
              </a:solidFill>
              <a:round/>
              <a:headEnd/>
              <a:tailEnd/>
            </a:ln>
          </p:spPr>
          <p:txBody>
            <a:bodyPr>
              <a:prstTxWarp prst="textNoShape">
                <a:avLst/>
              </a:prstTxWarp>
            </a:bodyPr>
            <a:lstStyle/>
            <a:p>
              <a:endParaRPr lang="en-GB">
                <a:solidFill>
                  <a:srgbClr val="000000"/>
                </a:solidFill>
              </a:endParaRPr>
            </a:p>
          </p:txBody>
        </p:sp>
        <p:sp>
          <p:nvSpPr>
            <p:cNvPr id="42023" name="Text Box 23"/>
            <p:cNvSpPr txBox="1">
              <a:spLocks noChangeArrowheads="1"/>
            </p:cNvSpPr>
            <p:nvPr/>
          </p:nvSpPr>
          <p:spPr bwMode="auto">
            <a:xfrm>
              <a:off x="2803" y="2341"/>
              <a:ext cx="255" cy="155"/>
            </a:xfrm>
            <a:prstGeom prst="rect">
              <a:avLst/>
            </a:prstGeom>
            <a:noFill/>
            <a:ln w="9525">
              <a:noFill/>
              <a:miter lim="800000"/>
              <a:headEnd/>
              <a:tailEnd/>
            </a:ln>
          </p:spPr>
          <p:txBody>
            <a:bodyPr wrap="none">
              <a:prstTxWarp prst="textNoShape">
                <a:avLst/>
              </a:prstTxWarp>
              <a:spAutoFit/>
            </a:bodyPr>
            <a:lstStyle/>
            <a:p>
              <a:pPr algn="ctr"/>
              <a:r>
                <a:rPr lang="en-US" sz="1000" b="1">
                  <a:solidFill>
                    <a:srgbClr val="000000"/>
                  </a:solidFill>
                </a:rPr>
                <a:t>Aug</a:t>
              </a:r>
            </a:p>
          </p:txBody>
        </p:sp>
        <p:sp>
          <p:nvSpPr>
            <p:cNvPr id="42024" name="Line 24"/>
            <p:cNvSpPr>
              <a:spLocks noChangeShapeType="1"/>
            </p:cNvSpPr>
            <p:nvPr/>
          </p:nvSpPr>
          <p:spPr bwMode="auto">
            <a:xfrm>
              <a:off x="1573" y="2540"/>
              <a:ext cx="0" cy="181"/>
            </a:xfrm>
            <a:prstGeom prst="line">
              <a:avLst/>
            </a:prstGeom>
            <a:noFill/>
            <a:ln w="19050">
              <a:solidFill>
                <a:schemeClr val="tx1"/>
              </a:solidFill>
              <a:round/>
              <a:headEnd/>
              <a:tailEnd/>
            </a:ln>
          </p:spPr>
          <p:txBody>
            <a:bodyPr>
              <a:prstTxWarp prst="textNoShape">
                <a:avLst/>
              </a:prstTxWarp>
            </a:bodyPr>
            <a:lstStyle/>
            <a:p>
              <a:endParaRPr lang="en-GB">
                <a:solidFill>
                  <a:srgbClr val="000000"/>
                </a:solidFill>
              </a:endParaRPr>
            </a:p>
          </p:txBody>
        </p:sp>
        <p:sp>
          <p:nvSpPr>
            <p:cNvPr id="42025" name="Text Box 25"/>
            <p:cNvSpPr txBox="1">
              <a:spLocks noChangeArrowheads="1"/>
            </p:cNvSpPr>
            <p:nvPr/>
          </p:nvSpPr>
          <p:spPr bwMode="auto">
            <a:xfrm>
              <a:off x="1433" y="2341"/>
              <a:ext cx="264" cy="155"/>
            </a:xfrm>
            <a:prstGeom prst="rect">
              <a:avLst/>
            </a:prstGeom>
            <a:noFill/>
            <a:ln w="9525">
              <a:noFill/>
              <a:miter lim="800000"/>
              <a:headEnd/>
              <a:tailEnd/>
            </a:ln>
          </p:spPr>
          <p:txBody>
            <a:bodyPr wrap="none">
              <a:prstTxWarp prst="textNoShape">
                <a:avLst/>
              </a:prstTxWarp>
              <a:spAutoFit/>
            </a:bodyPr>
            <a:lstStyle/>
            <a:p>
              <a:pPr algn="ctr"/>
              <a:r>
                <a:rPr lang="en-US" sz="1000" b="1">
                  <a:solidFill>
                    <a:srgbClr val="000000"/>
                  </a:solidFill>
                </a:rPr>
                <a:t>May</a:t>
              </a:r>
            </a:p>
          </p:txBody>
        </p:sp>
        <p:sp>
          <p:nvSpPr>
            <p:cNvPr id="42026" name="Line 26"/>
            <p:cNvSpPr>
              <a:spLocks noChangeShapeType="1"/>
            </p:cNvSpPr>
            <p:nvPr/>
          </p:nvSpPr>
          <p:spPr bwMode="auto">
            <a:xfrm>
              <a:off x="3394" y="2540"/>
              <a:ext cx="0" cy="181"/>
            </a:xfrm>
            <a:prstGeom prst="line">
              <a:avLst/>
            </a:prstGeom>
            <a:noFill/>
            <a:ln w="19050">
              <a:solidFill>
                <a:schemeClr val="tx1"/>
              </a:solidFill>
              <a:round/>
              <a:headEnd/>
              <a:tailEnd/>
            </a:ln>
          </p:spPr>
          <p:txBody>
            <a:bodyPr>
              <a:prstTxWarp prst="textNoShape">
                <a:avLst/>
              </a:prstTxWarp>
            </a:bodyPr>
            <a:lstStyle/>
            <a:p>
              <a:endParaRPr lang="en-GB">
                <a:solidFill>
                  <a:srgbClr val="000000"/>
                </a:solidFill>
              </a:endParaRPr>
            </a:p>
          </p:txBody>
        </p:sp>
        <p:sp>
          <p:nvSpPr>
            <p:cNvPr id="42027" name="Text Box 27"/>
            <p:cNvSpPr txBox="1">
              <a:spLocks noChangeArrowheads="1"/>
            </p:cNvSpPr>
            <p:nvPr/>
          </p:nvSpPr>
          <p:spPr bwMode="auto">
            <a:xfrm>
              <a:off x="3262" y="2341"/>
              <a:ext cx="239" cy="155"/>
            </a:xfrm>
            <a:prstGeom prst="rect">
              <a:avLst/>
            </a:prstGeom>
            <a:noFill/>
            <a:ln w="9525">
              <a:noFill/>
              <a:miter lim="800000"/>
              <a:headEnd/>
              <a:tailEnd/>
            </a:ln>
          </p:spPr>
          <p:txBody>
            <a:bodyPr wrap="none">
              <a:prstTxWarp prst="textNoShape">
                <a:avLst/>
              </a:prstTxWarp>
              <a:spAutoFit/>
            </a:bodyPr>
            <a:lstStyle/>
            <a:p>
              <a:pPr algn="ctr"/>
              <a:r>
                <a:rPr lang="en-US" sz="1000" b="1">
                  <a:solidFill>
                    <a:srgbClr val="000000"/>
                  </a:solidFill>
                </a:rPr>
                <a:t>Sep</a:t>
              </a:r>
            </a:p>
          </p:txBody>
        </p:sp>
        <p:sp>
          <p:nvSpPr>
            <p:cNvPr id="42028" name="Line 28"/>
            <p:cNvSpPr>
              <a:spLocks noChangeShapeType="1"/>
            </p:cNvSpPr>
            <p:nvPr/>
          </p:nvSpPr>
          <p:spPr bwMode="auto">
            <a:xfrm>
              <a:off x="3802" y="2540"/>
              <a:ext cx="0" cy="181"/>
            </a:xfrm>
            <a:prstGeom prst="line">
              <a:avLst/>
            </a:prstGeom>
            <a:noFill/>
            <a:ln w="19050">
              <a:solidFill>
                <a:schemeClr val="tx1"/>
              </a:solidFill>
              <a:round/>
              <a:headEnd/>
              <a:tailEnd/>
            </a:ln>
          </p:spPr>
          <p:txBody>
            <a:bodyPr>
              <a:prstTxWarp prst="textNoShape">
                <a:avLst/>
              </a:prstTxWarp>
            </a:bodyPr>
            <a:lstStyle/>
            <a:p>
              <a:endParaRPr lang="en-GB">
                <a:solidFill>
                  <a:srgbClr val="000000"/>
                </a:solidFill>
              </a:endParaRPr>
            </a:p>
          </p:txBody>
        </p:sp>
        <p:sp>
          <p:nvSpPr>
            <p:cNvPr id="42029" name="Text Box 29"/>
            <p:cNvSpPr txBox="1">
              <a:spLocks noChangeArrowheads="1"/>
            </p:cNvSpPr>
            <p:nvPr/>
          </p:nvSpPr>
          <p:spPr bwMode="auto">
            <a:xfrm>
              <a:off x="3673" y="2341"/>
              <a:ext cx="233" cy="155"/>
            </a:xfrm>
            <a:prstGeom prst="rect">
              <a:avLst/>
            </a:prstGeom>
            <a:noFill/>
            <a:ln w="9525">
              <a:noFill/>
              <a:miter lim="800000"/>
              <a:headEnd/>
              <a:tailEnd/>
            </a:ln>
          </p:spPr>
          <p:txBody>
            <a:bodyPr wrap="none">
              <a:prstTxWarp prst="textNoShape">
                <a:avLst/>
              </a:prstTxWarp>
              <a:spAutoFit/>
            </a:bodyPr>
            <a:lstStyle/>
            <a:p>
              <a:pPr algn="ctr"/>
              <a:r>
                <a:rPr lang="en-US" sz="1000" b="1">
                  <a:solidFill>
                    <a:srgbClr val="000000"/>
                  </a:solidFill>
                </a:rPr>
                <a:t>Oct</a:t>
              </a:r>
            </a:p>
          </p:txBody>
        </p:sp>
        <p:sp>
          <p:nvSpPr>
            <p:cNvPr id="42030" name="Line 30"/>
            <p:cNvSpPr>
              <a:spLocks noChangeShapeType="1"/>
            </p:cNvSpPr>
            <p:nvPr/>
          </p:nvSpPr>
          <p:spPr bwMode="auto">
            <a:xfrm>
              <a:off x="4256" y="2540"/>
              <a:ext cx="0" cy="181"/>
            </a:xfrm>
            <a:prstGeom prst="line">
              <a:avLst/>
            </a:prstGeom>
            <a:noFill/>
            <a:ln w="19050">
              <a:solidFill>
                <a:schemeClr val="tx1"/>
              </a:solidFill>
              <a:round/>
              <a:headEnd/>
              <a:tailEnd/>
            </a:ln>
          </p:spPr>
          <p:txBody>
            <a:bodyPr>
              <a:prstTxWarp prst="textNoShape">
                <a:avLst/>
              </a:prstTxWarp>
            </a:bodyPr>
            <a:lstStyle/>
            <a:p>
              <a:endParaRPr lang="en-GB">
                <a:solidFill>
                  <a:srgbClr val="000000"/>
                </a:solidFill>
              </a:endParaRPr>
            </a:p>
          </p:txBody>
        </p:sp>
        <p:sp>
          <p:nvSpPr>
            <p:cNvPr id="42031" name="Text Box 31"/>
            <p:cNvSpPr txBox="1">
              <a:spLocks noChangeArrowheads="1"/>
            </p:cNvSpPr>
            <p:nvPr/>
          </p:nvSpPr>
          <p:spPr bwMode="auto">
            <a:xfrm>
              <a:off x="4120" y="2341"/>
              <a:ext cx="254" cy="155"/>
            </a:xfrm>
            <a:prstGeom prst="rect">
              <a:avLst/>
            </a:prstGeom>
            <a:noFill/>
            <a:ln w="9525">
              <a:noFill/>
              <a:miter lim="800000"/>
              <a:headEnd/>
              <a:tailEnd/>
            </a:ln>
          </p:spPr>
          <p:txBody>
            <a:bodyPr wrap="none">
              <a:prstTxWarp prst="textNoShape">
                <a:avLst/>
              </a:prstTxWarp>
              <a:spAutoFit/>
            </a:bodyPr>
            <a:lstStyle/>
            <a:p>
              <a:pPr algn="ctr"/>
              <a:r>
                <a:rPr lang="en-US" sz="1000" b="1">
                  <a:solidFill>
                    <a:srgbClr val="000000"/>
                  </a:solidFill>
                </a:rPr>
                <a:t>Nov</a:t>
              </a:r>
            </a:p>
          </p:txBody>
        </p:sp>
        <p:sp>
          <p:nvSpPr>
            <p:cNvPr id="42032" name="Line 32"/>
            <p:cNvSpPr>
              <a:spLocks noChangeShapeType="1"/>
            </p:cNvSpPr>
            <p:nvPr/>
          </p:nvSpPr>
          <p:spPr bwMode="auto">
            <a:xfrm>
              <a:off x="4704" y="2540"/>
              <a:ext cx="0" cy="181"/>
            </a:xfrm>
            <a:prstGeom prst="line">
              <a:avLst/>
            </a:prstGeom>
            <a:noFill/>
            <a:ln w="19050">
              <a:solidFill>
                <a:schemeClr val="tx1"/>
              </a:solidFill>
              <a:round/>
              <a:headEnd/>
              <a:tailEnd/>
            </a:ln>
          </p:spPr>
          <p:txBody>
            <a:bodyPr>
              <a:prstTxWarp prst="textNoShape">
                <a:avLst/>
              </a:prstTxWarp>
            </a:bodyPr>
            <a:lstStyle/>
            <a:p>
              <a:endParaRPr lang="en-GB">
                <a:solidFill>
                  <a:srgbClr val="000000"/>
                </a:solidFill>
              </a:endParaRPr>
            </a:p>
          </p:txBody>
        </p:sp>
        <p:sp>
          <p:nvSpPr>
            <p:cNvPr id="42033" name="Text Box 33"/>
            <p:cNvSpPr txBox="1">
              <a:spLocks noChangeArrowheads="1"/>
            </p:cNvSpPr>
            <p:nvPr/>
          </p:nvSpPr>
          <p:spPr bwMode="auto">
            <a:xfrm>
              <a:off x="4571" y="2341"/>
              <a:ext cx="242" cy="155"/>
            </a:xfrm>
            <a:prstGeom prst="rect">
              <a:avLst/>
            </a:prstGeom>
            <a:noFill/>
            <a:ln w="9525">
              <a:noFill/>
              <a:miter lim="800000"/>
              <a:headEnd/>
              <a:tailEnd/>
            </a:ln>
          </p:spPr>
          <p:txBody>
            <a:bodyPr wrap="none">
              <a:prstTxWarp prst="textNoShape">
                <a:avLst/>
              </a:prstTxWarp>
              <a:spAutoFit/>
            </a:bodyPr>
            <a:lstStyle/>
            <a:p>
              <a:pPr algn="ctr"/>
              <a:r>
                <a:rPr lang="en-US" sz="1000" b="1">
                  <a:solidFill>
                    <a:srgbClr val="000000"/>
                  </a:solidFill>
                </a:rPr>
                <a:t>Dec</a:t>
              </a:r>
            </a:p>
          </p:txBody>
        </p:sp>
        <p:sp>
          <p:nvSpPr>
            <p:cNvPr id="42034" name="Line 34"/>
            <p:cNvSpPr>
              <a:spLocks noChangeShapeType="1"/>
            </p:cNvSpPr>
            <p:nvPr/>
          </p:nvSpPr>
          <p:spPr bwMode="auto">
            <a:xfrm>
              <a:off x="5165" y="2540"/>
              <a:ext cx="0" cy="181"/>
            </a:xfrm>
            <a:prstGeom prst="line">
              <a:avLst/>
            </a:prstGeom>
            <a:noFill/>
            <a:ln w="19050">
              <a:solidFill>
                <a:schemeClr val="tx1"/>
              </a:solidFill>
              <a:round/>
              <a:headEnd/>
              <a:tailEnd/>
            </a:ln>
          </p:spPr>
          <p:txBody>
            <a:bodyPr>
              <a:prstTxWarp prst="textNoShape">
                <a:avLst/>
              </a:prstTxWarp>
            </a:bodyPr>
            <a:lstStyle/>
            <a:p>
              <a:endParaRPr lang="en-GB">
                <a:solidFill>
                  <a:srgbClr val="000000"/>
                </a:solidFill>
              </a:endParaRPr>
            </a:p>
          </p:txBody>
        </p:sp>
        <p:sp>
          <p:nvSpPr>
            <p:cNvPr id="42035" name="Text Box 35"/>
            <p:cNvSpPr txBox="1">
              <a:spLocks noChangeArrowheads="1"/>
            </p:cNvSpPr>
            <p:nvPr/>
          </p:nvSpPr>
          <p:spPr bwMode="auto">
            <a:xfrm>
              <a:off x="5039" y="2341"/>
              <a:ext cx="226" cy="155"/>
            </a:xfrm>
            <a:prstGeom prst="rect">
              <a:avLst/>
            </a:prstGeom>
            <a:noFill/>
            <a:ln w="9525">
              <a:noFill/>
              <a:miter lim="800000"/>
              <a:headEnd/>
              <a:tailEnd/>
            </a:ln>
          </p:spPr>
          <p:txBody>
            <a:bodyPr wrap="none">
              <a:prstTxWarp prst="textNoShape">
                <a:avLst/>
              </a:prstTxWarp>
              <a:spAutoFit/>
            </a:bodyPr>
            <a:lstStyle/>
            <a:p>
              <a:pPr algn="ctr"/>
              <a:r>
                <a:rPr lang="en-US" sz="1000" b="1">
                  <a:solidFill>
                    <a:srgbClr val="000000"/>
                  </a:solidFill>
                </a:rPr>
                <a:t>Jan</a:t>
              </a:r>
            </a:p>
          </p:txBody>
        </p:sp>
        <p:sp>
          <p:nvSpPr>
            <p:cNvPr id="42036" name="Line 36"/>
            <p:cNvSpPr>
              <a:spLocks noChangeShapeType="1"/>
            </p:cNvSpPr>
            <p:nvPr/>
          </p:nvSpPr>
          <p:spPr bwMode="auto">
            <a:xfrm>
              <a:off x="5603" y="2522"/>
              <a:ext cx="0" cy="181"/>
            </a:xfrm>
            <a:prstGeom prst="line">
              <a:avLst/>
            </a:prstGeom>
            <a:noFill/>
            <a:ln w="19050">
              <a:solidFill>
                <a:schemeClr val="tx1"/>
              </a:solidFill>
              <a:round/>
              <a:headEnd/>
              <a:tailEnd/>
            </a:ln>
          </p:spPr>
          <p:txBody>
            <a:bodyPr>
              <a:prstTxWarp prst="textNoShape">
                <a:avLst/>
              </a:prstTxWarp>
            </a:bodyPr>
            <a:lstStyle/>
            <a:p>
              <a:endParaRPr lang="en-GB">
                <a:solidFill>
                  <a:srgbClr val="000000"/>
                </a:solidFill>
              </a:endParaRPr>
            </a:p>
          </p:txBody>
        </p:sp>
        <p:sp>
          <p:nvSpPr>
            <p:cNvPr id="42037" name="Text Box 37"/>
            <p:cNvSpPr txBox="1">
              <a:spLocks noChangeArrowheads="1"/>
            </p:cNvSpPr>
            <p:nvPr/>
          </p:nvSpPr>
          <p:spPr bwMode="auto">
            <a:xfrm>
              <a:off x="5478" y="2341"/>
              <a:ext cx="236" cy="155"/>
            </a:xfrm>
            <a:prstGeom prst="rect">
              <a:avLst/>
            </a:prstGeom>
            <a:noFill/>
            <a:ln w="9525">
              <a:noFill/>
              <a:miter lim="800000"/>
              <a:headEnd/>
              <a:tailEnd/>
            </a:ln>
          </p:spPr>
          <p:txBody>
            <a:bodyPr wrap="none">
              <a:prstTxWarp prst="textNoShape">
                <a:avLst/>
              </a:prstTxWarp>
              <a:spAutoFit/>
            </a:bodyPr>
            <a:lstStyle/>
            <a:p>
              <a:pPr algn="ctr"/>
              <a:r>
                <a:rPr lang="en-US" sz="1000" b="1">
                  <a:solidFill>
                    <a:srgbClr val="000000"/>
                  </a:solidFill>
                </a:rPr>
                <a:t>Feb</a:t>
              </a:r>
            </a:p>
          </p:txBody>
        </p:sp>
      </p:grpSp>
      <p:sp>
        <p:nvSpPr>
          <p:cNvPr id="41988" name="Text Box 39"/>
          <p:cNvSpPr txBox="1">
            <a:spLocks noChangeArrowheads="1"/>
          </p:cNvSpPr>
          <p:nvPr/>
        </p:nvSpPr>
        <p:spPr bwMode="auto">
          <a:xfrm>
            <a:off x="2285879" y="609600"/>
            <a:ext cx="5879885" cy="523220"/>
          </a:xfrm>
          <a:prstGeom prst="rect">
            <a:avLst/>
          </a:prstGeom>
          <a:noFill/>
          <a:ln w="9525">
            <a:noFill/>
            <a:miter lim="800000"/>
            <a:headEnd/>
            <a:tailEnd/>
          </a:ln>
        </p:spPr>
        <p:txBody>
          <a:bodyPr wrap="none">
            <a:prstTxWarp prst="textNoShape">
              <a:avLst/>
            </a:prstTxWarp>
            <a:spAutoFit/>
          </a:bodyPr>
          <a:lstStyle/>
          <a:p>
            <a:r>
              <a:rPr lang="it-IT" sz="2800" dirty="0">
                <a:solidFill>
                  <a:srgbClr val="000000"/>
                </a:solidFill>
                <a:latin typeface="Comic Sans MS" pitchFamily="-107" charset="0"/>
              </a:rPr>
              <a:t>	</a:t>
            </a:r>
            <a:r>
              <a:rPr lang="it-IT" sz="2800" dirty="0" err="1">
                <a:solidFill>
                  <a:srgbClr val="000000"/>
                </a:solidFill>
                <a:latin typeface="Comic Sans MS" pitchFamily="-107" charset="0"/>
              </a:rPr>
              <a:t>Winter</a:t>
            </a:r>
            <a:r>
              <a:rPr lang="it-IT" sz="2800" dirty="0">
                <a:solidFill>
                  <a:srgbClr val="000000"/>
                </a:solidFill>
                <a:latin typeface="Comic Sans MS" pitchFamily="-107" charset="0"/>
              </a:rPr>
              <a:t> 2006/2007 Case </a:t>
            </a:r>
            <a:r>
              <a:rPr lang="it-IT" sz="2800" dirty="0" err="1">
                <a:solidFill>
                  <a:srgbClr val="000000"/>
                </a:solidFill>
                <a:latin typeface="Comic Sans MS" pitchFamily="-107" charset="0"/>
              </a:rPr>
              <a:t>Study</a:t>
            </a:r>
            <a:endParaRPr lang="it-IT" sz="2800" dirty="0">
              <a:solidFill>
                <a:srgbClr val="000000"/>
              </a:solidFill>
              <a:latin typeface="Comic Sans MS" pitchFamily="-107" charset="0"/>
            </a:endParaRPr>
          </a:p>
        </p:txBody>
      </p:sp>
      <p:grpSp>
        <p:nvGrpSpPr>
          <p:cNvPr id="3" name="Group 60"/>
          <p:cNvGrpSpPr>
            <a:grpSpLocks/>
          </p:cNvGrpSpPr>
          <p:nvPr/>
        </p:nvGrpSpPr>
        <p:grpSpPr bwMode="auto">
          <a:xfrm>
            <a:off x="6659563" y="2419350"/>
            <a:ext cx="2160587" cy="2665413"/>
            <a:chOff x="4195" y="1524"/>
            <a:chExt cx="1361" cy="1679"/>
          </a:xfrm>
        </p:grpSpPr>
        <p:sp>
          <p:nvSpPr>
            <p:cNvPr id="42007" name="Line 41"/>
            <p:cNvSpPr>
              <a:spLocks noChangeShapeType="1"/>
            </p:cNvSpPr>
            <p:nvPr/>
          </p:nvSpPr>
          <p:spPr bwMode="auto">
            <a:xfrm>
              <a:off x="4195" y="1525"/>
              <a:ext cx="0" cy="1678"/>
            </a:xfrm>
            <a:prstGeom prst="line">
              <a:avLst/>
            </a:prstGeom>
            <a:noFill/>
            <a:ln w="9525">
              <a:solidFill>
                <a:srgbClr val="C0C0C0"/>
              </a:solidFill>
              <a:prstDash val="dash"/>
              <a:round/>
              <a:headEnd type="diamond" w="med" len="med"/>
              <a:tailEnd type="diamond" w="med" len="med"/>
            </a:ln>
          </p:spPr>
          <p:txBody>
            <a:bodyPr>
              <a:prstTxWarp prst="textNoShape">
                <a:avLst/>
              </a:prstTxWarp>
            </a:bodyPr>
            <a:lstStyle/>
            <a:p>
              <a:endParaRPr lang="en-GB">
                <a:solidFill>
                  <a:srgbClr val="000000"/>
                </a:solidFill>
              </a:endParaRPr>
            </a:p>
          </p:txBody>
        </p:sp>
        <p:sp>
          <p:nvSpPr>
            <p:cNvPr id="42008" name="Line 42"/>
            <p:cNvSpPr>
              <a:spLocks noChangeShapeType="1"/>
            </p:cNvSpPr>
            <p:nvPr/>
          </p:nvSpPr>
          <p:spPr bwMode="auto">
            <a:xfrm>
              <a:off x="4649" y="1524"/>
              <a:ext cx="0" cy="1679"/>
            </a:xfrm>
            <a:prstGeom prst="line">
              <a:avLst/>
            </a:prstGeom>
            <a:noFill/>
            <a:ln w="9525">
              <a:solidFill>
                <a:srgbClr val="C0C0C0"/>
              </a:solidFill>
              <a:prstDash val="dash"/>
              <a:round/>
              <a:headEnd type="diamond" w="med" len="med"/>
              <a:tailEnd type="diamond" w="med" len="med"/>
            </a:ln>
          </p:spPr>
          <p:txBody>
            <a:bodyPr>
              <a:prstTxWarp prst="textNoShape">
                <a:avLst/>
              </a:prstTxWarp>
            </a:bodyPr>
            <a:lstStyle/>
            <a:p>
              <a:endParaRPr lang="en-GB">
                <a:solidFill>
                  <a:srgbClr val="000000"/>
                </a:solidFill>
              </a:endParaRPr>
            </a:p>
          </p:txBody>
        </p:sp>
        <p:sp>
          <p:nvSpPr>
            <p:cNvPr id="42009" name="Line 43"/>
            <p:cNvSpPr>
              <a:spLocks noChangeShapeType="1"/>
            </p:cNvSpPr>
            <p:nvPr/>
          </p:nvSpPr>
          <p:spPr bwMode="auto">
            <a:xfrm>
              <a:off x="5103" y="1525"/>
              <a:ext cx="0" cy="1678"/>
            </a:xfrm>
            <a:prstGeom prst="line">
              <a:avLst/>
            </a:prstGeom>
            <a:noFill/>
            <a:ln w="9525">
              <a:solidFill>
                <a:srgbClr val="C0C0C0"/>
              </a:solidFill>
              <a:prstDash val="dash"/>
              <a:round/>
              <a:headEnd type="diamond" w="med" len="med"/>
              <a:tailEnd type="diamond" w="med" len="med"/>
            </a:ln>
          </p:spPr>
          <p:txBody>
            <a:bodyPr>
              <a:prstTxWarp prst="textNoShape">
                <a:avLst/>
              </a:prstTxWarp>
            </a:bodyPr>
            <a:lstStyle/>
            <a:p>
              <a:endParaRPr lang="en-GB">
                <a:solidFill>
                  <a:srgbClr val="000000"/>
                </a:solidFill>
              </a:endParaRPr>
            </a:p>
          </p:txBody>
        </p:sp>
        <p:sp>
          <p:nvSpPr>
            <p:cNvPr id="42010" name="Line 44"/>
            <p:cNvSpPr>
              <a:spLocks noChangeShapeType="1"/>
            </p:cNvSpPr>
            <p:nvPr/>
          </p:nvSpPr>
          <p:spPr bwMode="auto">
            <a:xfrm>
              <a:off x="5556" y="1524"/>
              <a:ext cx="0" cy="1679"/>
            </a:xfrm>
            <a:prstGeom prst="line">
              <a:avLst/>
            </a:prstGeom>
            <a:noFill/>
            <a:ln w="9525">
              <a:solidFill>
                <a:srgbClr val="C0C0C0"/>
              </a:solidFill>
              <a:prstDash val="dash"/>
              <a:round/>
              <a:headEnd type="diamond" w="med" len="med"/>
              <a:tailEnd type="diamond" w="med" len="med"/>
            </a:ln>
          </p:spPr>
          <p:txBody>
            <a:bodyPr>
              <a:prstTxWarp prst="textNoShape">
                <a:avLst/>
              </a:prstTxWarp>
            </a:bodyPr>
            <a:lstStyle/>
            <a:p>
              <a:endParaRPr lang="en-GB">
                <a:solidFill>
                  <a:srgbClr val="000000"/>
                </a:solidFill>
              </a:endParaRPr>
            </a:p>
          </p:txBody>
        </p:sp>
      </p:grpSp>
      <p:grpSp>
        <p:nvGrpSpPr>
          <p:cNvPr id="4" name="Group 61"/>
          <p:cNvGrpSpPr>
            <a:grpSpLocks/>
          </p:cNvGrpSpPr>
          <p:nvPr/>
        </p:nvGrpSpPr>
        <p:grpSpPr bwMode="auto">
          <a:xfrm>
            <a:off x="827088" y="2708275"/>
            <a:ext cx="7273925" cy="1008063"/>
            <a:chOff x="521" y="1706"/>
            <a:chExt cx="4582" cy="635"/>
          </a:xfrm>
        </p:grpSpPr>
        <p:sp>
          <p:nvSpPr>
            <p:cNvPr id="42002" name="AutoShape 5"/>
            <p:cNvSpPr>
              <a:spLocks/>
            </p:cNvSpPr>
            <p:nvPr/>
          </p:nvSpPr>
          <p:spPr bwMode="auto">
            <a:xfrm>
              <a:off x="748" y="1706"/>
              <a:ext cx="227" cy="635"/>
            </a:xfrm>
            <a:prstGeom prst="leftBrace">
              <a:avLst>
                <a:gd name="adj1" fmla="val 23311"/>
                <a:gd name="adj2" fmla="val 51306"/>
              </a:avLst>
            </a:prstGeom>
            <a:noFill/>
            <a:ln w="9525" cap="rnd">
              <a:solidFill>
                <a:schemeClr val="tx1"/>
              </a:solidFill>
              <a:prstDash val="sysDot"/>
              <a:round/>
              <a:headEnd/>
              <a:tailEnd/>
            </a:ln>
          </p:spPr>
          <p:txBody>
            <a:bodyPr wrap="none" anchor="ctr">
              <a:prstTxWarp prst="textNoShape">
                <a:avLst/>
              </a:prstTxWarp>
            </a:bodyPr>
            <a:lstStyle/>
            <a:p>
              <a:endParaRPr lang="en-GB">
                <a:solidFill>
                  <a:srgbClr val="000000"/>
                </a:solidFill>
              </a:endParaRPr>
            </a:p>
          </p:txBody>
        </p:sp>
        <p:sp>
          <p:nvSpPr>
            <p:cNvPr id="42003" name="Text Box 6"/>
            <p:cNvSpPr txBox="1">
              <a:spLocks noChangeArrowheads="1"/>
            </p:cNvSpPr>
            <p:nvPr/>
          </p:nvSpPr>
          <p:spPr bwMode="auto">
            <a:xfrm rot="-5400000">
              <a:off x="325" y="1946"/>
              <a:ext cx="585" cy="194"/>
            </a:xfrm>
            <a:prstGeom prst="rect">
              <a:avLst/>
            </a:prstGeom>
            <a:noFill/>
            <a:ln w="9525">
              <a:noFill/>
              <a:miter lim="800000"/>
              <a:headEnd/>
              <a:tailEnd/>
            </a:ln>
          </p:spPr>
          <p:txBody>
            <a:bodyPr wrap="none">
              <a:prstTxWarp prst="textNoShape">
                <a:avLst/>
              </a:prstTxWarp>
              <a:spAutoFit/>
            </a:bodyPr>
            <a:lstStyle/>
            <a:p>
              <a:pPr algn="ctr"/>
              <a:r>
                <a:rPr lang="en-US" sz="1400" b="1">
                  <a:solidFill>
                    <a:srgbClr val="000000"/>
                  </a:solidFill>
                  <a:latin typeface="Comic Sans MS" pitchFamily="-107" charset="0"/>
                </a:rPr>
                <a:t>Outlooks</a:t>
              </a:r>
            </a:p>
          </p:txBody>
        </p:sp>
        <p:sp>
          <p:nvSpPr>
            <p:cNvPr id="42004" name="AutoShape 48"/>
            <p:cNvSpPr>
              <a:spLocks noChangeArrowheads="1"/>
            </p:cNvSpPr>
            <p:nvPr/>
          </p:nvSpPr>
          <p:spPr bwMode="auto">
            <a:xfrm>
              <a:off x="1066" y="1752"/>
              <a:ext cx="4037" cy="136"/>
            </a:xfrm>
            <a:custGeom>
              <a:avLst/>
              <a:gdLst>
                <a:gd name="T0" fmla="*/ 22 w 21600"/>
                <a:gd name="T1" fmla="*/ 0 h 21600"/>
                <a:gd name="T2" fmla="*/ 0 w 21600"/>
                <a:gd name="T3" fmla="*/ 0 h 21600"/>
                <a:gd name="T4" fmla="*/ 22 w 21600"/>
                <a:gd name="T5" fmla="*/ 0 h 21600"/>
                <a:gd name="T6" fmla="*/ 26 w 21600"/>
                <a:gd name="T7" fmla="*/ 0 h 21600"/>
                <a:gd name="T8" fmla="*/ 0 60000 65536"/>
                <a:gd name="T9" fmla="*/ 0 60000 65536"/>
                <a:gd name="T10" fmla="*/ 0 60000 65536"/>
                <a:gd name="T11" fmla="*/ 0 60000 65536"/>
                <a:gd name="T12" fmla="*/ 3376 w 21600"/>
                <a:gd name="T13" fmla="*/ 7306 h 21600"/>
                <a:gd name="T14" fmla="*/ 20423 w 21600"/>
                <a:gd name="T15" fmla="*/ 14294 h 21600"/>
              </a:gdLst>
              <a:ahLst/>
              <a:cxnLst>
                <a:cxn ang="T8">
                  <a:pos x="T0" y="T1"/>
                </a:cxn>
                <a:cxn ang="T9">
                  <a:pos x="T2" y="T3"/>
                </a:cxn>
                <a:cxn ang="T10">
                  <a:pos x="T4" y="T5"/>
                </a:cxn>
                <a:cxn ang="T11">
                  <a:pos x="T6" y="T7"/>
                </a:cxn>
              </a:cxnLst>
              <a:rect l="T12" t="T13" r="T14" b="T15"/>
              <a:pathLst>
                <a:path w="21600" h="21600">
                  <a:moveTo>
                    <a:pt x="17967" y="0"/>
                  </a:moveTo>
                  <a:lnTo>
                    <a:pt x="17967" y="7306"/>
                  </a:lnTo>
                  <a:lnTo>
                    <a:pt x="3375" y="7306"/>
                  </a:lnTo>
                  <a:lnTo>
                    <a:pt x="3375" y="14294"/>
                  </a:lnTo>
                  <a:lnTo>
                    <a:pt x="17967" y="14294"/>
                  </a:lnTo>
                  <a:lnTo>
                    <a:pt x="17967" y="21600"/>
                  </a:lnTo>
                  <a:lnTo>
                    <a:pt x="21600" y="10800"/>
                  </a:lnTo>
                  <a:close/>
                </a:path>
                <a:path w="21600" h="21600">
                  <a:moveTo>
                    <a:pt x="1350" y="7306"/>
                  </a:moveTo>
                  <a:lnTo>
                    <a:pt x="1350" y="14294"/>
                  </a:lnTo>
                  <a:lnTo>
                    <a:pt x="2700" y="14294"/>
                  </a:lnTo>
                  <a:lnTo>
                    <a:pt x="2700" y="7306"/>
                  </a:lnTo>
                  <a:close/>
                </a:path>
                <a:path w="21600" h="21600">
                  <a:moveTo>
                    <a:pt x="0" y="7306"/>
                  </a:moveTo>
                  <a:lnTo>
                    <a:pt x="0" y="14294"/>
                  </a:lnTo>
                  <a:lnTo>
                    <a:pt x="675" y="14294"/>
                  </a:lnTo>
                  <a:lnTo>
                    <a:pt x="675" y="7306"/>
                  </a:lnTo>
                  <a:close/>
                </a:path>
              </a:pathLst>
            </a:custGeom>
            <a:gradFill rotWithShape="1">
              <a:gsLst>
                <a:gs pos="0">
                  <a:srgbClr val="FFCC00"/>
                </a:gs>
                <a:gs pos="100000">
                  <a:srgbClr val="0000FF"/>
                </a:gs>
              </a:gsLst>
              <a:lin ang="0" scaled="1"/>
            </a:gradFill>
            <a:ln w="9525">
              <a:solidFill>
                <a:schemeClr val="tx1"/>
              </a:solidFill>
              <a:miter lim="800000"/>
              <a:headEnd/>
              <a:tailEnd/>
            </a:ln>
          </p:spPr>
          <p:txBody>
            <a:bodyPr wrap="none" anchor="ctr">
              <a:prstTxWarp prst="textNoShape">
                <a:avLst/>
              </a:prstTxWarp>
            </a:bodyPr>
            <a:lstStyle/>
            <a:p>
              <a:endParaRPr lang="en-GB">
                <a:solidFill>
                  <a:srgbClr val="000000"/>
                </a:solidFill>
              </a:endParaRPr>
            </a:p>
          </p:txBody>
        </p:sp>
        <p:sp>
          <p:nvSpPr>
            <p:cNvPr id="42005" name="AutoShape 49"/>
            <p:cNvSpPr>
              <a:spLocks noChangeArrowheads="1"/>
            </p:cNvSpPr>
            <p:nvPr/>
          </p:nvSpPr>
          <p:spPr bwMode="auto">
            <a:xfrm>
              <a:off x="2381" y="1979"/>
              <a:ext cx="2722" cy="136"/>
            </a:xfrm>
            <a:custGeom>
              <a:avLst/>
              <a:gdLst>
                <a:gd name="T0" fmla="*/ 4 w 21600"/>
                <a:gd name="T1" fmla="*/ 0 h 21600"/>
                <a:gd name="T2" fmla="*/ 0 w 21600"/>
                <a:gd name="T3" fmla="*/ 0 h 21600"/>
                <a:gd name="T4" fmla="*/ 4 w 21600"/>
                <a:gd name="T5" fmla="*/ 0 h 21600"/>
                <a:gd name="T6" fmla="*/ 5 w 21600"/>
                <a:gd name="T7" fmla="*/ 0 h 21600"/>
                <a:gd name="T8" fmla="*/ 0 60000 65536"/>
                <a:gd name="T9" fmla="*/ 0 60000 65536"/>
                <a:gd name="T10" fmla="*/ 0 60000 65536"/>
                <a:gd name="T11" fmla="*/ 0 60000 65536"/>
                <a:gd name="T12" fmla="*/ 3373 w 21600"/>
                <a:gd name="T13" fmla="*/ 7306 h 21600"/>
                <a:gd name="T14" fmla="*/ 19807 w 21600"/>
                <a:gd name="T15" fmla="*/ 14294 h 21600"/>
              </a:gdLst>
              <a:ahLst/>
              <a:cxnLst>
                <a:cxn ang="T8">
                  <a:pos x="T0" y="T1"/>
                </a:cxn>
                <a:cxn ang="T9">
                  <a:pos x="T2" y="T3"/>
                </a:cxn>
                <a:cxn ang="T10">
                  <a:pos x="T4" y="T5"/>
                </a:cxn>
                <a:cxn ang="T11">
                  <a:pos x="T6" y="T7"/>
                </a:cxn>
              </a:cxnLst>
              <a:rect l="T12" t="T13" r="T14" b="T15"/>
              <a:pathLst>
                <a:path w="21600" h="21600">
                  <a:moveTo>
                    <a:pt x="16061" y="0"/>
                  </a:moveTo>
                  <a:lnTo>
                    <a:pt x="16061" y="7306"/>
                  </a:lnTo>
                  <a:lnTo>
                    <a:pt x="3375" y="7306"/>
                  </a:lnTo>
                  <a:lnTo>
                    <a:pt x="3375" y="14294"/>
                  </a:lnTo>
                  <a:lnTo>
                    <a:pt x="16061" y="14294"/>
                  </a:lnTo>
                  <a:lnTo>
                    <a:pt x="16061" y="21600"/>
                  </a:lnTo>
                  <a:lnTo>
                    <a:pt x="21600" y="10800"/>
                  </a:lnTo>
                  <a:close/>
                </a:path>
                <a:path w="21600" h="21600">
                  <a:moveTo>
                    <a:pt x="1350" y="7306"/>
                  </a:moveTo>
                  <a:lnTo>
                    <a:pt x="1350" y="14294"/>
                  </a:lnTo>
                  <a:lnTo>
                    <a:pt x="2700" y="14294"/>
                  </a:lnTo>
                  <a:lnTo>
                    <a:pt x="2700" y="7306"/>
                  </a:lnTo>
                  <a:close/>
                </a:path>
                <a:path w="21600" h="21600">
                  <a:moveTo>
                    <a:pt x="0" y="7306"/>
                  </a:moveTo>
                  <a:lnTo>
                    <a:pt x="0" y="14294"/>
                  </a:lnTo>
                  <a:lnTo>
                    <a:pt x="675" y="14294"/>
                  </a:lnTo>
                  <a:lnTo>
                    <a:pt x="675" y="7306"/>
                  </a:lnTo>
                  <a:close/>
                </a:path>
              </a:pathLst>
            </a:custGeom>
            <a:gradFill rotWithShape="1">
              <a:gsLst>
                <a:gs pos="0">
                  <a:srgbClr val="FFCC00"/>
                </a:gs>
                <a:gs pos="100000">
                  <a:srgbClr val="0000FF"/>
                </a:gs>
              </a:gsLst>
              <a:lin ang="0" scaled="1"/>
            </a:gradFill>
            <a:ln w="9525">
              <a:solidFill>
                <a:schemeClr val="tx1"/>
              </a:solidFill>
              <a:miter lim="800000"/>
              <a:headEnd/>
              <a:tailEnd/>
            </a:ln>
          </p:spPr>
          <p:txBody>
            <a:bodyPr wrap="none" anchor="ctr">
              <a:prstTxWarp prst="textNoShape">
                <a:avLst/>
              </a:prstTxWarp>
            </a:bodyPr>
            <a:lstStyle/>
            <a:p>
              <a:endParaRPr lang="en-GB">
                <a:solidFill>
                  <a:srgbClr val="000000"/>
                </a:solidFill>
              </a:endParaRPr>
            </a:p>
          </p:txBody>
        </p:sp>
        <p:sp>
          <p:nvSpPr>
            <p:cNvPr id="42006" name="AutoShape 51"/>
            <p:cNvSpPr>
              <a:spLocks noChangeArrowheads="1"/>
            </p:cNvSpPr>
            <p:nvPr/>
          </p:nvSpPr>
          <p:spPr bwMode="auto">
            <a:xfrm>
              <a:off x="4195" y="2205"/>
              <a:ext cx="908" cy="1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78 w 21600"/>
                <a:gd name="T13" fmla="*/ 7306 h 21600"/>
                <a:gd name="T14" fmla="*/ 16200 w 21600"/>
                <a:gd name="T15" fmla="*/ 14294 h 21600"/>
              </a:gdLst>
              <a:ahLst/>
              <a:cxnLst>
                <a:cxn ang="T8">
                  <a:pos x="T0" y="T1"/>
                </a:cxn>
                <a:cxn ang="T9">
                  <a:pos x="T2" y="T3"/>
                </a:cxn>
                <a:cxn ang="T10">
                  <a:pos x="T4" y="T5"/>
                </a:cxn>
                <a:cxn ang="T11">
                  <a:pos x="T6" y="T7"/>
                </a:cxn>
              </a:cxnLst>
              <a:rect l="T12" t="T13" r="T14" b="T15"/>
              <a:pathLst>
                <a:path w="21600" h="21600">
                  <a:moveTo>
                    <a:pt x="4924" y="0"/>
                  </a:moveTo>
                  <a:lnTo>
                    <a:pt x="4924" y="7306"/>
                  </a:lnTo>
                  <a:lnTo>
                    <a:pt x="3375" y="7306"/>
                  </a:lnTo>
                  <a:lnTo>
                    <a:pt x="3375" y="14294"/>
                  </a:lnTo>
                  <a:lnTo>
                    <a:pt x="4924" y="14294"/>
                  </a:lnTo>
                  <a:lnTo>
                    <a:pt x="4924" y="21600"/>
                  </a:lnTo>
                  <a:lnTo>
                    <a:pt x="21600" y="10800"/>
                  </a:lnTo>
                  <a:close/>
                </a:path>
                <a:path w="21600" h="21600">
                  <a:moveTo>
                    <a:pt x="1350" y="7306"/>
                  </a:moveTo>
                  <a:lnTo>
                    <a:pt x="1350" y="14294"/>
                  </a:lnTo>
                  <a:lnTo>
                    <a:pt x="2700" y="14294"/>
                  </a:lnTo>
                  <a:lnTo>
                    <a:pt x="2700" y="7306"/>
                  </a:lnTo>
                  <a:close/>
                </a:path>
                <a:path w="21600" h="21600">
                  <a:moveTo>
                    <a:pt x="0" y="7306"/>
                  </a:moveTo>
                  <a:lnTo>
                    <a:pt x="0" y="14294"/>
                  </a:lnTo>
                  <a:lnTo>
                    <a:pt x="675" y="14294"/>
                  </a:lnTo>
                  <a:lnTo>
                    <a:pt x="675" y="7306"/>
                  </a:lnTo>
                  <a:close/>
                </a:path>
              </a:pathLst>
            </a:custGeom>
            <a:gradFill rotWithShape="1">
              <a:gsLst>
                <a:gs pos="0">
                  <a:srgbClr val="FFCC00"/>
                </a:gs>
                <a:gs pos="100000">
                  <a:srgbClr val="0000FF"/>
                </a:gs>
              </a:gsLst>
              <a:lin ang="0" scaled="1"/>
            </a:gradFill>
            <a:ln w="9525">
              <a:solidFill>
                <a:schemeClr val="tx1"/>
              </a:solidFill>
              <a:miter lim="800000"/>
              <a:headEnd/>
              <a:tailEnd/>
            </a:ln>
          </p:spPr>
          <p:txBody>
            <a:bodyPr wrap="none" anchor="ctr">
              <a:prstTxWarp prst="textNoShape">
                <a:avLst/>
              </a:prstTxWarp>
            </a:bodyPr>
            <a:lstStyle/>
            <a:p>
              <a:endParaRPr lang="en-GB">
                <a:solidFill>
                  <a:srgbClr val="000000"/>
                </a:solidFill>
              </a:endParaRPr>
            </a:p>
          </p:txBody>
        </p:sp>
      </p:grpSp>
      <p:grpSp>
        <p:nvGrpSpPr>
          <p:cNvPr id="5" name="Group 62"/>
          <p:cNvGrpSpPr>
            <a:grpSpLocks/>
          </p:cNvGrpSpPr>
          <p:nvPr/>
        </p:nvGrpSpPr>
        <p:grpSpPr bwMode="auto">
          <a:xfrm>
            <a:off x="5868988" y="4005263"/>
            <a:ext cx="2879725" cy="904875"/>
            <a:chOff x="3697" y="2523"/>
            <a:chExt cx="1814" cy="570"/>
          </a:xfrm>
        </p:grpSpPr>
        <p:sp>
          <p:nvSpPr>
            <p:cNvPr id="41997" name="AutoShape 50"/>
            <p:cNvSpPr>
              <a:spLocks noChangeArrowheads="1"/>
            </p:cNvSpPr>
            <p:nvPr/>
          </p:nvSpPr>
          <p:spPr bwMode="auto">
            <a:xfrm>
              <a:off x="4195" y="2523"/>
              <a:ext cx="454" cy="1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78 w 21600"/>
                <a:gd name="T13" fmla="*/ 9212 h 21600"/>
                <a:gd name="T14" fmla="*/ 20173 w 21600"/>
                <a:gd name="T15" fmla="*/ 12388 h 21600"/>
              </a:gdLst>
              <a:ahLst/>
              <a:cxnLst>
                <a:cxn ang="T8">
                  <a:pos x="T0" y="T1"/>
                </a:cxn>
                <a:cxn ang="T9">
                  <a:pos x="T2" y="T3"/>
                </a:cxn>
                <a:cxn ang="T10">
                  <a:pos x="T4" y="T5"/>
                </a:cxn>
                <a:cxn ang="T11">
                  <a:pos x="T6" y="T7"/>
                </a:cxn>
              </a:cxnLst>
              <a:rect l="T12" t="T13" r="T14" b="T15"/>
              <a:pathLst>
                <a:path w="21600" h="21600">
                  <a:moveTo>
                    <a:pt x="11799" y="0"/>
                  </a:moveTo>
                  <a:lnTo>
                    <a:pt x="11799" y="9212"/>
                  </a:lnTo>
                  <a:lnTo>
                    <a:pt x="3375" y="9212"/>
                  </a:lnTo>
                  <a:lnTo>
                    <a:pt x="3375" y="12388"/>
                  </a:lnTo>
                  <a:lnTo>
                    <a:pt x="11799" y="12388"/>
                  </a:lnTo>
                  <a:lnTo>
                    <a:pt x="11799" y="21600"/>
                  </a:lnTo>
                  <a:lnTo>
                    <a:pt x="21600" y="10800"/>
                  </a:lnTo>
                  <a:close/>
                </a:path>
                <a:path w="21600" h="21600">
                  <a:moveTo>
                    <a:pt x="1350" y="9212"/>
                  </a:moveTo>
                  <a:lnTo>
                    <a:pt x="1350" y="12388"/>
                  </a:lnTo>
                  <a:lnTo>
                    <a:pt x="2700" y="12388"/>
                  </a:lnTo>
                  <a:lnTo>
                    <a:pt x="2700" y="9212"/>
                  </a:lnTo>
                  <a:close/>
                </a:path>
                <a:path w="21600" h="21600">
                  <a:moveTo>
                    <a:pt x="0" y="9212"/>
                  </a:moveTo>
                  <a:lnTo>
                    <a:pt x="0" y="12388"/>
                  </a:lnTo>
                  <a:lnTo>
                    <a:pt x="675" y="12388"/>
                  </a:lnTo>
                  <a:lnTo>
                    <a:pt x="675" y="9212"/>
                  </a:lnTo>
                  <a:close/>
                </a:path>
              </a:pathLst>
            </a:custGeom>
            <a:solidFill>
              <a:srgbClr val="FFCC00"/>
            </a:solidFill>
            <a:ln w="9525">
              <a:solidFill>
                <a:schemeClr val="tx1"/>
              </a:solidFill>
              <a:miter lim="800000"/>
              <a:headEnd/>
              <a:tailEnd/>
            </a:ln>
          </p:spPr>
          <p:txBody>
            <a:bodyPr wrap="none" anchor="ctr">
              <a:prstTxWarp prst="textNoShape">
                <a:avLst/>
              </a:prstTxWarp>
            </a:bodyPr>
            <a:lstStyle/>
            <a:p>
              <a:endParaRPr lang="en-GB">
                <a:solidFill>
                  <a:srgbClr val="000000"/>
                </a:solidFill>
              </a:endParaRPr>
            </a:p>
          </p:txBody>
        </p:sp>
        <p:sp>
          <p:nvSpPr>
            <p:cNvPr id="41998" name="AutoShape 52"/>
            <p:cNvSpPr>
              <a:spLocks noChangeArrowheads="1"/>
            </p:cNvSpPr>
            <p:nvPr/>
          </p:nvSpPr>
          <p:spPr bwMode="auto">
            <a:xfrm>
              <a:off x="4195" y="2704"/>
              <a:ext cx="862" cy="1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83 w 21600"/>
                <a:gd name="T13" fmla="*/ 9212 h 21600"/>
                <a:gd name="T14" fmla="*/ 20548 w 21600"/>
                <a:gd name="T15" fmla="*/ 12388 h 21600"/>
              </a:gdLst>
              <a:ahLst/>
              <a:cxnLst>
                <a:cxn ang="T8">
                  <a:pos x="T0" y="T1"/>
                </a:cxn>
                <a:cxn ang="T9">
                  <a:pos x="T2" y="T3"/>
                </a:cxn>
                <a:cxn ang="T10">
                  <a:pos x="T4" y="T5"/>
                </a:cxn>
                <a:cxn ang="T11">
                  <a:pos x="T6" y="T7"/>
                </a:cxn>
              </a:cxnLst>
              <a:rect l="T12" t="T13" r="T14" b="T15"/>
              <a:pathLst>
                <a:path w="21600" h="21600">
                  <a:moveTo>
                    <a:pt x="14509" y="0"/>
                  </a:moveTo>
                  <a:lnTo>
                    <a:pt x="14509" y="9212"/>
                  </a:lnTo>
                  <a:lnTo>
                    <a:pt x="3375" y="9212"/>
                  </a:lnTo>
                  <a:lnTo>
                    <a:pt x="3375" y="12388"/>
                  </a:lnTo>
                  <a:lnTo>
                    <a:pt x="14509" y="12388"/>
                  </a:lnTo>
                  <a:lnTo>
                    <a:pt x="14509" y="21600"/>
                  </a:lnTo>
                  <a:lnTo>
                    <a:pt x="21600" y="10800"/>
                  </a:lnTo>
                  <a:close/>
                </a:path>
                <a:path w="21600" h="21600">
                  <a:moveTo>
                    <a:pt x="1350" y="9212"/>
                  </a:moveTo>
                  <a:lnTo>
                    <a:pt x="1350" y="12388"/>
                  </a:lnTo>
                  <a:lnTo>
                    <a:pt x="2700" y="12388"/>
                  </a:lnTo>
                  <a:lnTo>
                    <a:pt x="2700" y="9212"/>
                  </a:lnTo>
                  <a:close/>
                </a:path>
                <a:path w="21600" h="21600">
                  <a:moveTo>
                    <a:pt x="0" y="9212"/>
                  </a:moveTo>
                  <a:lnTo>
                    <a:pt x="0" y="12388"/>
                  </a:lnTo>
                  <a:lnTo>
                    <a:pt x="675" y="12388"/>
                  </a:lnTo>
                  <a:lnTo>
                    <a:pt x="675" y="9212"/>
                  </a:lnTo>
                  <a:close/>
                </a:path>
              </a:pathLst>
            </a:custGeom>
            <a:solidFill>
              <a:srgbClr val="FFCC00"/>
            </a:solidFill>
            <a:ln w="9525">
              <a:solidFill>
                <a:schemeClr val="tx1"/>
              </a:solidFill>
              <a:miter lim="800000"/>
              <a:headEnd/>
              <a:tailEnd/>
            </a:ln>
          </p:spPr>
          <p:txBody>
            <a:bodyPr wrap="none" anchor="ctr">
              <a:prstTxWarp prst="textNoShape">
                <a:avLst/>
              </a:prstTxWarp>
            </a:bodyPr>
            <a:lstStyle/>
            <a:p>
              <a:endParaRPr lang="en-GB">
                <a:solidFill>
                  <a:srgbClr val="000000"/>
                </a:solidFill>
              </a:endParaRPr>
            </a:p>
          </p:txBody>
        </p:sp>
        <p:sp>
          <p:nvSpPr>
            <p:cNvPr id="41999" name="AutoShape 53"/>
            <p:cNvSpPr>
              <a:spLocks noChangeArrowheads="1"/>
            </p:cNvSpPr>
            <p:nvPr/>
          </p:nvSpPr>
          <p:spPr bwMode="auto">
            <a:xfrm>
              <a:off x="4195" y="2931"/>
              <a:ext cx="1316" cy="1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81 w 21600"/>
                <a:gd name="T13" fmla="*/ 9212 h 21600"/>
                <a:gd name="T14" fmla="*/ 20648 w 21600"/>
                <a:gd name="T15" fmla="*/ 12388 h 21600"/>
              </a:gdLst>
              <a:ahLst/>
              <a:cxnLst>
                <a:cxn ang="T8">
                  <a:pos x="T0" y="T1"/>
                </a:cxn>
                <a:cxn ang="T9">
                  <a:pos x="T2" y="T3"/>
                </a:cxn>
                <a:cxn ang="T10">
                  <a:pos x="T4" y="T5"/>
                </a:cxn>
                <a:cxn ang="T11">
                  <a:pos x="T6" y="T7"/>
                </a:cxn>
              </a:cxnLst>
              <a:rect l="T12" t="T13" r="T14" b="T15"/>
              <a:pathLst>
                <a:path w="21600" h="21600">
                  <a:moveTo>
                    <a:pt x="15150" y="0"/>
                  </a:moveTo>
                  <a:lnTo>
                    <a:pt x="15150" y="9212"/>
                  </a:lnTo>
                  <a:lnTo>
                    <a:pt x="3375" y="9212"/>
                  </a:lnTo>
                  <a:lnTo>
                    <a:pt x="3375" y="12388"/>
                  </a:lnTo>
                  <a:lnTo>
                    <a:pt x="15150" y="12388"/>
                  </a:lnTo>
                  <a:lnTo>
                    <a:pt x="15150" y="21600"/>
                  </a:lnTo>
                  <a:lnTo>
                    <a:pt x="21600" y="10800"/>
                  </a:lnTo>
                  <a:close/>
                </a:path>
                <a:path w="21600" h="21600">
                  <a:moveTo>
                    <a:pt x="1350" y="9212"/>
                  </a:moveTo>
                  <a:lnTo>
                    <a:pt x="1350" y="12388"/>
                  </a:lnTo>
                  <a:lnTo>
                    <a:pt x="2700" y="12388"/>
                  </a:lnTo>
                  <a:lnTo>
                    <a:pt x="2700" y="9212"/>
                  </a:lnTo>
                  <a:close/>
                </a:path>
                <a:path w="21600" h="21600">
                  <a:moveTo>
                    <a:pt x="0" y="9212"/>
                  </a:moveTo>
                  <a:lnTo>
                    <a:pt x="0" y="12388"/>
                  </a:lnTo>
                  <a:lnTo>
                    <a:pt x="675" y="12388"/>
                  </a:lnTo>
                  <a:lnTo>
                    <a:pt x="675" y="9212"/>
                  </a:lnTo>
                  <a:close/>
                </a:path>
              </a:pathLst>
            </a:custGeom>
            <a:solidFill>
              <a:srgbClr val="FFCC00"/>
            </a:solidFill>
            <a:ln w="9525">
              <a:solidFill>
                <a:schemeClr val="tx1"/>
              </a:solidFill>
              <a:miter lim="800000"/>
              <a:headEnd/>
              <a:tailEnd/>
            </a:ln>
          </p:spPr>
          <p:txBody>
            <a:bodyPr wrap="none" anchor="ctr">
              <a:prstTxWarp prst="textNoShape">
                <a:avLst/>
              </a:prstTxWarp>
            </a:bodyPr>
            <a:lstStyle/>
            <a:p>
              <a:endParaRPr lang="en-GB">
                <a:solidFill>
                  <a:srgbClr val="000000"/>
                </a:solidFill>
              </a:endParaRPr>
            </a:p>
          </p:txBody>
        </p:sp>
        <p:sp>
          <p:nvSpPr>
            <p:cNvPr id="42000" name="AutoShape 54"/>
            <p:cNvSpPr>
              <a:spLocks/>
            </p:cNvSpPr>
            <p:nvPr/>
          </p:nvSpPr>
          <p:spPr bwMode="auto">
            <a:xfrm>
              <a:off x="3923" y="2560"/>
              <a:ext cx="227" cy="507"/>
            </a:xfrm>
            <a:prstGeom prst="leftBrace">
              <a:avLst>
                <a:gd name="adj1" fmla="val 18612"/>
                <a:gd name="adj2" fmla="val 51306"/>
              </a:avLst>
            </a:prstGeom>
            <a:noFill/>
            <a:ln w="9525" cap="rnd">
              <a:solidFill>
                <a:schemeClr val="tx1"/>
              </a:solidFill>
              <a:prstDash val="sysDot"/>
              <a:round/>
              <a:headEnd/>
              <a:tailEnd/>
            </a:ln>
          </p:spPr>
          <p:txBody>
            <a:bodyPr wrap="none" anchor="ctr">
              <a:prstTxWarp prst="textNoShape">
                <a:avLst/>
              </a:prstTxWarp>
            </a:bodyPr>
            <a:lstStyle/>
            <a:p>
              <a:endParaRPr lang="en-GB">
                <a:solidFill>
                  <a:srgbClr val="000000"/>
                </a:solidFill>
              </a:endParaRPr>
            </a:p>
          </p:txBody>
        </p:sp>
        <p:sp>
          <p:nvSpPr>
            <p:cNvPr id="42001" name="Text Box 55"/>
            <p:cNvSpPr txBox="1">
              <a:spLocks noChangeArrowheads="1"/>
            </p:cNvSpPr>
            <p:nvPr/>
          </p:nvSpPr>
          <p:spPr bwMode="auto">
            <a:xfrm rot="-5400000">
              <a:off x="3517" y="2720"/>
              <a:ext cx="553" cy="194"/>
            </a:xfrm>
            <a:prstGeom prst="rect">
              <a:avLst/>
            </a:prstGeom>
            <a:noFill/>
            <a:ln w="9525">
              <a:noFill/>
              <a:miter lim="800000"/>
              <a:headEnd/>
              <a:tailEnd/>
            </a:ln>
          </p:spPr>
          <p:txBody>
            <a:bodyPr wrap="none">
              <a:prstTxWarp prst="textNoShape">
                <a:avLst/>
              </a:prstTxWarp>
              <a:spAutoFit/>
            </a:bodyPr>
            <a:lstStyle/>
            <a:p>
              <a:pPr algn="ctr"/>
              <a:r>
                <a:rPr lang="en-US" sz="1400" b="1">
                  <a:solidFill>
                    <a:srgbClr val="000000"/>
                  </a:solidFill>
                  <a:latin typeface="Comic Sans MS" pitchFamily="-107" charset="0"/>
                </a:rPr>
                <a:t>Monthly</a:t>
              </a:r>
            </a:p>
          </p:txBody>
        </p:sp>
      </p:grpSp>
      <p:sp>
        <p:nvSpPr>
          <p:cNvPr id="2104" name="Text Box 56"/>
          <p:cNvSpPr txBox="1">
            <a:spLocks noChangeArrowheads="1"/>
          </p:cNvSpPr>
          <p:nvPr/>
        </p:nvSpPr>
        <p:spPr bwMode="auto">
          <a:xfrm>
            <a:off x="1331913" y="1412875"/>
            <a:ext cx="825500" cy="276225"/>
          </a:xfrm>
          <a:prstGeom prst="rect">
            <a:avLst/>
          </a:prstGeom>
          <a:noFill/>
          <a:ln w="38100" cmpd="dbl">
            <a:solidFill>
              <a:schemeClr val="tx1"/>
            </a:solidFill>
            <a:miter lim="800000"/>
            <a:headEnd/>
            <a:tailEnd/>
          </a:ln>
        </p:spPr>
        <p:txBody>
          <a:bodyPr wrap="none">
            <a:prstTxWarp prst="textNoShape">
              <a:avLst/>
            </a:prstTxWarp>
            <a:spAutoFit/>
          </a:bodyPr>
          <a:lstStyle/>
          <a:p>
            <a:r>
              <a:rPr lang="it-IT" sz="1200" b="1">
                <a:solidFill>
                  <a:srgbClr val="000000"/>
                </a:solidFill>
                <a:latin typeface="Comic Sans MS" pitchFamily="-107" charset="0"/>
              </a:rPr>
              <a:t>Outcome</a:t>
            </a:r>
          </a:p>
        </p:txBody>
      </p:sp>
      <p:sp>
        <p:nvSpPr>
          <p:cNvPr id="2105" name="Text Box 57"/>
          <p:cNvSpPr txBox="1">
            <a:spLocks noChangeArrowheads="1"/>
          </p:cNvSpPr>
          <p:nvPr/>
        </p:nvSpPr>
        <p:spPr bwMode="auto">
          <a:xfrm>
            <a:off x="3419475" y="1412875"/>
            <a:ext cx="825500" cy="276225"/>
          </a:xfrm>
          <a:prstGeom prst="rect">
            <a:avLst/>
          </a:prstGeom>
          <a:noFill/>
          <a:ln w="38100" cmpd="dbl">
            <a:solidFill>
              <a:schemeClr val="tx1"/>
            </a:solidFill>
            <a:miter lim="800000"/>
            <a:headEnd/>
            <a:tailEnd/>
          </a:ln>
        </p:spPr>
        <p:txBody>
          <a:bodyPr wrap="none">
            <a:prstTxWarp prst="textNoShape">
              <a:avLst/>
            </a:prstTxWarp>
            <a:spAutoFit/>
          </a:bodyPr>
          <a:lstStyle/>
          <a:p>
            <a:r>
              <a:rPr lang="it-IT" sz="1200" b="1">
                <a:solidFill>
                  <a:srgbClr val="000000"/>
                </a:solidFill>
                <a:latin typeface="Comic Sans MS" pitchFamily="-107" charset="0"/>
              </a:rPr>
              <a:t>Outcome</a:t>
            </a:r>
          </a:p>
        </p:txBody>
      </p:sp>
      <p:sp>
        <p:nvSpPr>
          <p:cNvPr id="2106" name="Text Box 58"/>
          <p:cNvSpPr txBox="1">
            <a:spLocks noChangeArrowheads="1"/>
          </p:cNvSpPr>
          <p:nvPr/>
        </p:nvSpPr>
        <p:spPr bwMode="auto">
          <a:xfrm>
            <a:off x="6284913" y="1412875"/>
            <a:ext cx="825500" cy="276225"/>
          </a:xfrm>
          <a:prstGeom prst="rect">
            <a:avLst/>
          </a:prstGeom>
          <a:noFill/>
          <a:ln w="38100" cmpd="dbl">
            <a:solidFill>
              <a:schemeClr val="tx1"/>
            </a:solidFill>
            <a:miter lim="800000"/>
            <a:headEnd/>
            <a:tailEnd/>
          </a:ln>
        </p:spPr>
        <p:txBody>
          <a:bodyPr wrap="none">
            <a:prstTxWarp prst="textNoShape">
              <a:avLst/>
            </a:prstTxWarp>
            <a:spAutoFit/>
          </a:bodyPr>
          <a:lstStyle/>
          <a:p>
            <a:r>
              <a:rPr lang="it-IT" sz="1200" b="1">
                <a:solidFill>
                  <a:srgbClr val="000000"/>
                </a:solidFill>
                <a:latin typeface="Comic Sans MS" pitchFamily="-107" charset="0"/>
              </a:rPr>
              <a:t>Outcome</a:t>
            </a:r>
          </a:p>
        </p:txBody>
      </p:sp>
      <p:sp>
        <p:nvSpPr>
          <p:cNvPr id="2107" name="Text Box 59"/>
          <p:cNvSpPr txBox="1">
            <a:spLocks noChangeArrowheads="1"/>
          </p:cNvSpPr>
          <p:nvPr/>
        </p:nvSpPr>
        <p:spPr bwMode="auto">
          <a:xfrm>
            <a:off x="1835150" y="5445125"/>
            <a:ext cx="3390672" cy="646331"/>
          </a:xfrm>
          <a:prstGeom prst="rect">
            <a:avLst/>
          </a:prstGeom>
          <a:noFill/>
          <a:ln w="9525">
            <a:noFill/>
            <a:miter lim="800000"/>
            <a:headEnd/>
            <a:tailEnd/>
          </a:ln>
        </p:spPr>
        <p:txBody>
          <a:bodyPr wrap="none">
            <a:prstTxWarp prst="textNoShape">
              <a:avLst/>
            </a:prstTxWarp>
            <a:spAutoFit/>
          </a:bodyPr>
          <a:lstStyle/>
          <a:p>
            <a:pPr marL="342900" indent="-342900">
              <a:buFont typeface="Wingdings" pitchFamily="-107" charset="2"/>
              <a:buChar char="Ø"/>
            </a:pPr>
            <a:r>
              <a:rPr lang="it-IT" b="1" dirty="0" err="1">
                <a:solidFill>
                  <a:srgbClr val="000000"/>
                </a:solidFill>
              </a:rPr>
              <a:t>Outlooks</a:t>
            </a:r>
            <a:r>
              <a:rPr lang="it-IT" b="1" dirty="0">
                <a:solidFill>
                  <a:srgbClr val="000000"/>
                </a:solidFill>
              </a:rPr>
              <a:t>:</a:t>
            </a:r>
            <a:r>
              <a:rPr lang="it-IT" dirty="0">
                <a:solidFill>
                  <a:srgbClr val="000000"/>
                </a:solidFill>
              </a:rPr>
              <a:t> </a:t>
            </a:r>
            <a:r>
              <a:rPr lang="it-IT" dirty="0" err="1">
                <a:solidFill>
                  <a:srgbClr val="000000"/>
                </a:solidFill>
              </a:rPr>
              <a:t>Temp</a:t>
            </a:r>
            <a:r>
              <a:rPr lang="it-IT" dirty="0">
                <a:solidFill>
                  <a:srgbClr val="000000"/>
                </a:solidFill>
              </a:rPr>
              <a:t> / </a:t>
            </a:r>
            <a:r>
              <a:rPr lang="it-IT" dirty="0" err="1">
                <a:solidFill>
                  <a:srgbClr val="000000"/>
                </a:solidFill>
              </a:rPr>
              <a:t>Precip</a:t>
            </a:r>
            <a:endParaRPr lang="it-IT" dirty="0">
              <a:solidFill>
                <a:srgbClr val="000000"/>
              </a:solidFill>
            </a:endParaRPr>
          </a:p>
          <a:p>
            <a:pPr marL="342900" indent="-342900">
              <a:buFont typeface="Wingdings" pitchFamily="-107" charset="2"/>
              <a:buChar char="Ø"/>
            </a:pPr>
            <a:r>
              <a:rPr lang="it-IT" b="1" dirty="0" err="1">
                <a:solidFill>
                  <a:srgbClr val="000000"/>
                </a:solidFill>
              </a:rPr>
              <a:t>Monthly</a:t>
            </a:r>
            <a:r>
              <a:rPr lang="it-IT" b="1" dirty="0">
                <a:solidFill>
                  <a:srgbClr val="000000"/>
                </a:solidFill>
              </a:rPr>
              <a:t>: </a:t>
            </a:r>
            <a:r>
              <a:rPr lang="it-IT" dirty="0" err="1">
                <a:solidFill>
                  <a:srgbClr val="000000"/>
                </a:solidFill>
              </a:rPr>
              <a:t>Temp</a:t>
            </a:r>
            <a:r>
              <a:rPr lang="it-IT" dirty="0">
                <a:solidFill>
                  <a:srgbClr val="000000"/>
                </a:solidFill>
              </a:rPr>
              <a:t> / </a:t>
            </a:r>
            <a:r>
              <a:rPr lang="it-IT" dirty="0" err="1">
                <a:solidFill>
                  <a:srgbClr val="000000"/>
                </a:solidFill>
              </a:rPr>
              <a:t>Precip</a:t>
            </a:r>
            <a:r>
              <a:rPr lang="it-IT" dirty="0">
                <a:solidFill>
                  <a:srgbClr val="000000"/>
                </a:solidFill>
              </a:rPr>
              <a:t> / SPI</a:t>
            </a:r>
            <a:r>
              <a:rPr lang="it-IT" dirty="0" smtClean="0">
                <a:solidFill>
                  <a:srgbClr val="000000"/>
                </a:solidFill>
              </a:rPr>
              <a:t>.</a:t>
            </a:r>
            <a:r>
              <a:rPr lang="it-IT" dirty="0" err="1">
                <a:solidFill>
                  <a:srgbClr val="000000"/>
                </a:solidFill>
              </a:rPr>
              <a:t>3</a:t>
            </a:r>
            <a:endParaRPr lang="it-IT" dirty="0">
              <a:solidFill>
                <a:srgbClr val="000000"/>
              </a:solidFill>
            </a:endParaRPr>
          </a:p>
        </p:txBody>
      </p:sp>
      <p:sp>
        <p:nvSpPr>
          <p:cNvPr id="53" name="Text Box 58"/>
          <p:cNvSpPr txBox="1">
            <a:spLocks noChangeArrowheads="1"/>
          </p:cNvSpPr>
          <p:nvPr/>
        </p:nvSpPr>
        <p:spPr bwMode="auto">
          <a:xfrm>
            <a:off x="7467600" y="1295400"/>
            <a:ext cx="1273175" cy="276225"/>
          </a:xfrm>
          <a:prstGeom prst="rect">
            <a:avLst/>
          </a:prstGeom>
          <a:noFill/>
          <a:ln w="38100" cmpd="dbl">
            <a:solidFill>
              <a:schemeClr val="tx1"/>
            </a:solidFill>
            <a:miter lim="800000"/>
            <a:headEnd/>
            <a:tailEnd/>
          </a:ln>
        </p:spPr>
        <p:txBody>
          <a:bodyPr wrap="none">
            <a:prstTxWarp prst="textNoShape">
              <a:avLst/>
            </a:prstTxWarp>
            <a:spAutoFit/>
          </a:bodyPr>
          <a:lstStyle/>
          <a:p>
            <a:r>
              <a:rPr lang="it-IT" sz="1200" b="1">
                <a:solidFill>
                  <a:srgbClr val="000000"/>
                </a:solidFill>
                <a:latin typeface="Comic Sans MS" pitchFamily="-107" charset="0"/>
              </a:rPr>
              <a:t>Terget Season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dissolv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56"/>
                                        </p:tgtEl>
                                        <p:attrNameLst>
                                          <p:attrName>style.visibility</p:attrName>
                                        </p:attrNameLst>
                                      </p:cBhvr>
                                      <p:to>
                                        <p:strVal val="visible"/>
                                      </p:to>
                                    </p:set>
                                    <p:animEffect transition="in" filter="dissolve">
                                      <p:cBhvr>
                                        <p:cTn id="12" dur="500"/>
                                        <p:tgtEl>
                                          <p:spTgt spid="205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04"/>
                                        </p:tgtEl>
                                        <p:attrNameLst>
                                          <p:attrName>style.visibility</p:attrName>
                                        </p:attrNameLst>
                                      </p:cBhvr>
                                      <p:to>
                                        <p:strVal val="visible"/>
                                      </p:to>
                                    </p:set>
                                    <p:animEffect transition="in" filter="dissolve">
                                      <p:cBhvr>
                                        <p:cTn id="17" dur="500"/>
                                        <p:tgtEl>
                                          <p:spTgt spid="210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05"/>
                                        </p:tgtEl>
                                        <p:attrNameLst>
                                          <p:attrName>style.visibility</p:attrName>
                                        </p:attrNameLst>
                                      </p:cBhvr>
                                      <p:to>
                                        <p:strVal val="visible"/>
                                      </p:to>
                                    </p:set>
                                    <p:animEffect transition="in" filter="dissolve">
                                      <p:cBhvr>
                                        <p:cTn id="22" dur="500"/>
                                        <p:tgtEl>
                                          <p:spTgt spid="210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06"/>
                                        </p:tgtEl>
                                        <p:attrNameLst>
                                          <p:attrName>style.visibility</p:attrName>
                                        </p:attrNameLst>
                                      </p:cBhvr>
                                      <p:to>
                                        <p:strVal val="visible"/>
                                      </p:to>
                                    </p:set>
                                    <p:animEffect transition="in" filter="dissolve">
                                      <p:cBhvr>
                                        <p:cTn id="27" dur="500"/>
                                        <p:tgtEl>
                                          <p:spTgt spid="210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dissolv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dissolv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dissolv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grpId="0" nodeType="clickEffect">
                                  <p:stCondLst>
                                    <p:cond delay="0"/>
                                  </p:stCondLst>
                                  <p:childTnLst>
                                    <p:set>
                                      <p:cBhvr>
                                        <p:cTn id="46" dur="1" fill="hold">
                                          <p:stCondLst>
                                            <p:cond delay="0"/>
                                          </p:stCondLst>
                                        </p:cTn>
                                        <p:tgtEl>
                                          <p:spTgt spid="2107"/>
                                        </p:tgtEl>
                                        <p:attrNameLst>
                                          <p:attrName>style.visibility</p:attrName>
                                        </p:attrNameLst>
                                      </p:cBhvr>
                                      <p:to>
                                        <p:strVal val="visible"/>
                                      </p:to>
                                    </p:set>
                                    <p:anim calcmode="lin" valueType="num">
                                      <p:cBhvr>
                                        <p:cTn id="47" dur="1000" fill="hold"/>
                                        <p:tgtEl>
                                          <p:spTgt spid="2107"/>
                                        </p:tgtEl>
                                        <p:attrNameLst>
                                          <p:attrName>ppt_w</p:attrName>
                                        </p:attrNameLst>
                                      </p:cBhvr>
                                      <p:tavLst>
                                        <p:tav tm="0">
                                          <p:val>
                                            <p:strVal val="#ppt_w+.3"/>
                                          </p:val>
                                        </p:tav>
                                        <p:tav tm="100000">
                                          <p:val>
                                            <p:strVal val="#ppt_w"/>
                                          </p:val>
                                        </p:tav>
                                      </p:tavLst>
                                    </p:anim>
                                    <p:anim calcmode="lin" valueType="num">
                                      <p:cBhvr>
                                        <p:cTn id="48" dur="1000" fill="hold"/>
                                        <p:tgtEl>
                                          <p:spTgt spid="2107"/>
                                        </p:tgtEl>
                                        <p:attrNameLst>
                                          <p:attrName>ppt_h</p:attrName>
                                        </p:attrNameLst>
                                      </p:cBhvr>
                                      <p:tavLst>
                                        <p:tav tm="0">
                                          <p:val>
                                            <p:strVal val="#ppt_h"/>
                                          </p:val>
                                        </p:tav>
                                        <p:tav tm="100000">
                                          <p:val>
                                            <p:strVal val="#ppt_h"/>
                                          </p:val>
                                        </p:tav>
                                      </p:tavLst>
                                    </p:anim>
                                    <p:animEffect transition="in" filter="fade">
                                      <p:cBhvr>
                                        <p:cTn id="49" dur="1000"/>
                                        <p:tgtEl>
                                          <p:spTgt spid="2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animBg="1"/>
      <p:bldP spid="2104" grpId="0" animBg="1"/>
      <p:bldP spid="2105" grpId="0" animBg="1"/>
      <p:bldP spid="2106" grpId="0" animBg="1"/>
      <p:bldP spid="2107" grpId="0"/>
      <p:bldP spid="53" grpId="0" animBg="1"/>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Segnaposto numero diapositiva 1"/>
          <p:cNvSpPr>
            <a:spLocks noGrp="1"/>
          </p:cNvSpPr>
          <p:nvPr>
            <p:ph type="sldNum" sz="quarter" idx="11"/>
          </p:nvPr>
        </p:nvSpPr>
        <p:spPr>
          <a:noFill/>
        </p:spPr>
        <p:txBody>
          <a:bodyPr/>
          <a:lstStyle/>
          <a:p>
            <a:fld id="{E92F819F-F0E9-3B40-B982-62E96B3F0715}" type="slidenum">
              <a:rPr lang="en-US" smtClean="0">
                <a:latin typeface="Times New Roman" pitchFamily="-107" charset="0"/>
                <a:ea typeface="ＭＳ Ｐゴシック" pitchFamily="-107" charset="-128"/>
                <a:cs typeface="ＭＳ Ｐゴシック" pitchFamily="-107" charset="-128"/>
              </a:rPr>
              <a:pPr/>
              <a:t>28</a:t>
            </a:fld>
            <a:endParaRPr lang="en-US" smtClean="0">
              <a:latin typeface="Times New Roman" pitchFamily="-107" charset="0"/>
              <a:ea typeface="ＭＳ Ｐゴシック" pitchFamily="-107" charset="-128"/>
              <a:cs typeface="ＭＳ Ｐゴシック" pitchFamily="-107" charset="-128"/>
            </a:endParaRPr>
          </a:p>
        </p:txBody>
      </p:sp>
      <p:pic>
        <p:nvPicPr>
          <p:cNvPr id="43011" name="Picture 4"/>
          <p:cNvPicPr>
            <a:picLocks noChangeAspect="1" noChangeArrowheads="1"/>
          </p:cNvPicPr>
          <p:nvPr/>
        </p:nvPicPr>
        <p:blipFill>
          <a:blip r:embed="rId2"/>
          <a:srcRect/>
          <a:stretch>
            <a:fillRect/>
          </a:stretch>
        </p:blipFill>
        <p:spPr bwMode="auto">
          <a:xfrm>
            <a:off x="457200" y="1295400"/>
            <a:ext cx="8118475" cy="5211763"/>
          </a:xfrm>
          <a:prstGeom prst="rect">
            <a:avLst/>
          </a:prstGeom>
          <a:noFill/>
          <a:ln w="9525">
            <a:solidFill>
              <a:srgbClr val="FF0000"/>
            </a:solidFill>
            <a:miter lim="800000"/>
            <a:headEnd/>
            <a:tailEnd/>
          </a:ln>
        </p:spPr>
      </p:pic>
      <p:sp>
        <p:nvSpPr>
          <p:cNvPr id="43012" name="Text Box 39"/>
          <p:cNvSpPr txBox="1">
            <a:spLocks noChangeArrowheads="1"/>
          </p:cNvSpPr>
          <p:nvPr/>
        </p:nvSpPr>
        <p:spPr bwMode="auto">
          <a:xfrm>
            <a:off x="3048000" y="76200"/>
            <a:ext cx="4313238" cy="523875"/>
          </a:xfrm>
          <a:prstGeom prst="rect">
            <a:avLst/>
          </a:prstGeom>
          <a:noFill/>
          <a:ln w="9525">
            <a:noFill/>
            <a:miter lim="800000"/>
            <a:headEnd/>
            <a:tailEnd/>
          </a:ln>
        </p:spPr>
        <p:txBody>
          <a:bodyPr wrap="none">
            <a:prstTxWarp prst="textNoShape">
              <a:avLst/>
            </a:prstTxWarp>
            <a:spAutoFit/>
          </a:bodyPr>
          <a:lstStyle/>
          <a:p>
            <a:r>
              <a:rPr lang="it-IT" sz="2800">
                <a:solidFill>
                  <a:schemeClr val="bg1"/>
                </a:solidFill>
                <a:latin typeface="Comic Sans MS" pitchFamily="-107" charset="0"/>
              </a:rPr>
              <a:t>Observed status in Italy</a:t>
            </a:r>
          </a:p>
        </p:txBody>
      </p:sp>
      <p:sp>
        <p:nvSpPr>
          <p:cNvPr id="43013" name="CasellaDiTesto 4"/>
          <p:cNvSpPr txBox="1">
            <a:spLocks noChangeArrowheads="1"/>
          </p:cNvSpPr>
          <p:nvPr/>
        </p:nvSpPr>
        <p:spPr bwMode="auto">
          <a:xfrm>
            <a:off x="3124200" y="6519863"/>
            <a:ext cx="3886200" cy="369332"/>
          </a:xfrm>
          <a:prstGeom prst="rect">
            <a:avLst/>
          </a:prstGeom>
          <a:noFill/>
          <a:ln w="9525">
            <a:noFill/>
            <a:miter lim="800000"/>
            <a:headEnd/>
            <a:tailEnd/>
          </a:ln>
        </p:spPr>
        <p:txBody>
          <a:bodyPr>
            <a:prstTxWarp prst="textNoShape">
              <a:avLst/>
            </a:prstTxWarp>
            <a:spAutoFit/>
          </a:bodyPr>
          <a:lstStyle/>
          <a:p>
            <a:r>
              <a:rPr lang="en-GB" dirty="0"/>
              <a:t>From: </a:t>
            </a:r>
            <a:r>
              <a:rPr lang="en-GB" dirty="0" err="1" smtClean="0"/>
              <a:t>www.protezionecivile.gov.it</a:t>
            </a:r>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Text Box 5"/>
          <p:cNvSpPr txBox="1">
            <a:spLocks noChangeArrowheads="1"/>
          </p:cNvSpPr>
          <p:nvPr/>
        </p:nvSpPr>
        <p:spPr bwMode="auto">
          <a:xfrm>
            <a:off x="2184400" y="152400"/>
            <a:ext cx="5775325" cy="523875"/>
          </a:xfrm>
          <a:prstGeom prst="rect">
            <a:avLst/>
          </a:prstGeom>
          <a:noFill/>
          <a:ln w="9525">
            <a:noFill/>
            <a:miter lim="800000"/>
            <a:headEnd/>
            <a:tailEnd/>
          </a:ln>
        </p:spPr>
        <p:txBody>
          <a:bodyPr wrap="none">
            <a:prstTxWarp prst="textNoShape">
              <a:avLst/>
            </a:prstTxWarp>
            <a:spAutoFit/>
          </a:bodyPr>
          <a:lstStyle/>
          <a:p>
            <a:r>
              <a:rPr lang="it-IT" sz="2800">
                <a:solidFill>
                  <a:srgbClr val="FFFFFF"/>
                </a:solidFill>
                <a:latin typeface="Comic Sans MS" pitchFamily="-107" charset="0"/>
              </a:rPr>
              <a:t>Outlooks Temp850hPa Anom DJF</a:t>
            </a:r>
          </a:p>
        </p:txBody>
      </p:sp>
      <p:pic>
        <p:nvPicPr>
          <p:cNvPr id="44035" name="Picture 11" descr="trimestrale_T_apr"/>
          <p:cNvPicPr>
            <a:picLocks noChangeAspect="1" noChangeArrowheads="1"/>
          </p:cNvPicPr>
          <p:nvPr/>
        </p:nvPicPr>
        <p:blipFill>
          <a:blip r:embed="rId2">
            <a:clrChange>
              <a:clrFrom>
                <a:srgbClr val="FFFFFF"/>
              </a:clrFrom>
              <a:clrTo>
                <a:srgbClr val="FFFFFF">
                  <a:alpha val="0"/>
                </a:srgbClr>
              </a:clrTo>
            </a:clrChange>
          </a:blip>
          <a:srcRect t="12587"/>
          <a:stretch>
            <a:fillRect/>
          </a:stretch>
        </p:blipFill>
        <p:spPr bwMode="auto">
          <a:xfrm>
            <a:off x="214313" y="1052513"/>
            <a:ext cx="4573587" cy="2998787"/>
          </a:xfrm>
          <a:prstGeom prst="rect">
            <a:avLst/>
          </a:prstGeom>
          <a:solidFill>
            <a:schemeClr val="bg1"/>
          </a:solidFill>
          <a:ln w="9525">
            <a:noFill/>
            <a:miter lim="800000"/>
            <a:headEnd/>
            <a:tailEnd/>
          </a:ln>
        </p:spPr>
      </p:pic>
      <p:pic>
        <p:nvPicPr>
          <p:cNvPr id="44036" name="Picture 13" descr="trimestrale_T_jul"/>
          <p:cNvPicPr>
            <a:picLocks noChangeAspect="1" noChangeArrowheads="1"/>
          </p:cNvPicPr>
          <p:nvPr/>
        </p:nvPicPr>
        <p:blipFill>
          <a:blip r:embed="rId3">
            <a:clrChange>
              <a:clrFrom>
                <a:srgbClr val="FFFFFF"/>
              </a:clrFrom>
              <a:clrTo>
                <a:srgbClr val="FFFFFF">
                  <a:alpha val="0"/>
                </a:srgbClr>
              </a:clrTo>
            </a:clrChange>
          </a:blip>
          <a:srcRect t="12633"/>
          <a:stretch>
            <a:fillRect/>
          </a:stretch>
        </p:blipFill>
        <p:spPr bwMode="auto">
          <a:xfrm>
            <a:off x="4572000" y="1125538"/>
            <a:ext cx="4573588" cy="2997200"/>
          </a:xfrm>
          <a:prstGeom prst="rect">
            <a:avLst/>
          </a:prstGeom>
          <a:solidFill>
            <a:schemeClr val="bg1"/>
          </a:solidFill>
          <a:ln w="9525">
            <a:noFill/>
            <a:miter lim="800000"/>
            <a:headEnd/>
            <a:tailEnd/>
          </a:ln>
        </p:spPr>
      </p:pic>
      <p:pic>
        <p:nvPicPr>
          <p:cNvPr id="44037" name="Picture 14" descr="trimestrale_T_ott"/>
          <p:cNvPicPr>
            <a:picLocks noChangeAspect="1" noChangeArrowheads="1"/>
          </p:cNvPicPr>
          <p:nvPr/>
        </p:nvPicPr>
        <p:blipFill>
          <a:blip r:embed="rId4">
            <a:clrChange>
              <a:clrFrom>
                <a:srgbClr val="FFFFFF"/>
              </a:clrFrom>
              <a:clrTo>
                <a:srgbClr val="FFFFFF">
                  <a:alpha val="0"/>
                </a:srgbClr>
              </a:clrTo>
            </a:clrChange>
          </a:blip>
          <a:srcRect t="10504"/>
          <a:stretch>
            <a:fillRect/>
          </a:stretch>
        </p:blipFill>
        <p:spPr bwMode="auto">
          <a:xfrm>
            <a:off x="214313" y="3933825"/>
            <a:ext cx="4573587" cy="3070225"/>
          </a:xfrm>
          <a:prstGeom prst="rect">
            <a:avLst/>
          </a:prstGeom>
          <a:solidFill>
            <a:schemeClr val="bg1"/>
          </a:solidFill>
          <a:ln w="9525">
            <a:noFill/>
            <a:miter lim="800000"/>
            <a:headEnd/>
            <a:tailEnd/>
          </a:ln>
        </p:spPr>
      </p:pic>
      <p:pic>
        <p:nvPicPr>
          <p:cNvPr id="44038" name="Picture 15" descr="Dec-Feb_T"/>
          <p:cNvPicPr>
            <a:picLocks noChangeAspect="1" noChangeArrowheads="1"/>
          </p:cNvPicPr>
          <p:nvPr/>
        </p:nvPicPr>
        <p:blipFill>
          <a:blip r:embed="rId5">
            <a:clrChange>
              <a:clrFrom>
                <a:srgbClr val="FFFFFF"/>
              </a:clrFrom>
              <a:clrTo>
                <a:srgbClr val="FFFFFF">
                  <a:alpha val="0"/>
                </a:srgbClr>
              </a:clrTo>
            </a:clrChange>
          </a:blip>
          <a:srcRect t="11847"/>
          <a:stretch>
            <a:fillRect/>
          </a:stretch>
        </p:blipFill>
        <p:spPr bwMode="auto">
          <a:xfrm>
            <a:off x="4606925" y="3933825"/>
            <a:ext cx="4573588" cy="3024188"/>
          </a:xfrm>
          <a:prstGeom prst="rect">
            <a:avLst/>
          </a:prstGeom>
          <a:solidFill>
            <a:schemeClr val="bg1"/>
          </a:solidFill>
          <a:ln w="9525">
            <a:noFill/>
            <a:miter lim="800000"/>
            <a:headEnd/>
            <a:tailEnd/>
          </a:ln>
        </p:spPr>
      </p:pic>
      <p:sp>
        <p:nvSpPr>
          <p:cNvPr id="44039" name="Text Box 16"/>
          <p:cNvSpPr txBox="1">
            <a:spLocks noChangeArrowheads="1"/>
          </p:cNvSpPr>
          <p:nvPr/>
        </p:nvSpPr>
        <p:spPr bwMode="auto">
          <a:xfrm>
            <a:off x="539750" y="3213100"/>
            <a:ext cx="1314450" cy="338138"/>
          </a:xfrm>
          <a:prstGeom prst="rect">
            <a:avLst/>
          </a:prstGeom>
          <a:noFill/>
          <a:ln w="9525">
            <a:noFill/>
            <a:miter lim="800000"/>
            <a:headEnd/>
            <a:tailEnd/>
          </a:ln>
        </p:spPr>
        <p:txBody>
          <a:bodyPr wrap="none">
            <a:prstTxWarp prst="textNoShape">
              <a:avLst/>
            </a:prstTxWarp>
            <a:spAutoFit/>
          </a:bodyPr>
          <a:lstStyle/>
          <a:p>
            <a:r>
              <a:rPr lang="it-IT" b="1" i="1"/>
              <a:t>April 2006</a:t>
            </a:r>
          </a:p>
        </p:txBody>
      </p:sp>
      <p:sp>
        <p:nvSpPr>
          <p:cNvPr id="44040" name="Text Box 17"/>
          <p:cNvSpPr txBox="1">
            <a:spLocks noChangeArrowheads="1"/>
          </p:cNvSpPr>
          <p:nvPr/>
        </p:nvSpPr>
        <p:spPr bwMode="auto">
          <a:xfrm>
            <a:off x="4932363" y="3284538"/>
            <a:ext cx="1243012" cy="338137"/>
          </a:xfrm>
          <a:prstGeom prst="rect">
            <a:avLst/>
          </a:prstGeom>
          <a:noFill/>
          <a:ln w="9525">
            <a:noFill/>
            <a:miter lim="800000"/>
            <a:headEnd/>
            <a:tailEnd/>
          </a:ln>
        </p:spPr>
        <p:txBody>
          <a:bodyPr wrap="none">
            <a:prstTxWarp prst="textNoShape">
              <a:avLst/>
            </a:prstTxWarp>
            <a:spAutoFit/>
          </a:bodyPr>
          <a:lstStyle/>
          <a:p>
            <a:r>
              <a:rPr lang="it-IT" b="1" i="1"/>
              <a:t>July 2006</a:t>
            </a:r>
          </a:p>
        </p:txBody>
      </p:sp>
      <p:sp>
        <p:nvSpPr>
          <p:cNvPr id="44041" name="Text Box 18"/>
          <p:cNvSpPr txBox="1">
            <a:spLocks noChangeArrowheads="1"/>
          </p:cNvSpPr>
          <p:nvPr/>
        </p:nvSpPr>
        <p:spPr bwMode="auto">
          <a:xfrm>
            <a:off x="539750" y="6165850"/>
            <a:ext cx="1889125" cy="338138"/>
          </a:xfrm>
          <a:prstGeom prst="rect">
            <a:avLst/>
          </a:prstGeom>
          <a:noFill/>
          <a:ln w="9525">
            <a:noFill/>
            <a:miter lim="800000"/>
            <a:headEnd/>
            <a:tailEnd/>
          </a:ln>
        </p:spPr>
        <p:txBody>
          <a:bodyPr wrap="none">
            <a:prstTxWarp prst="textNoShape">
              <a:avLst/>
            </a:prstTxWarp>
            <a:spAutoFit/>
          </a:bodyPr>
          <a:lstStyle/>
          <a:p>
            <a:r>
              <a:rPr lang="it-IT" b="1" i="1"/>
              <a:t>November 2006</a:t>
            </a:r>
          </a:p>
        </p:txBody>
      </p:sp>
      <p:sp>
        <p:nvSpPr>
          <p:cNvPr id="44042" name="Text Box 20"/>
          <p:cNvSpPr txBox="1">
            <a:spLocks noChangeArrowheads="1"/>
          </p:cNvSpPr>
          <p:nvPr/>
        </p:nvSpPr>
        <p:spPr bwMode="auto">
          <a:xfrm>
            <a:off x="5795963" y="6165850"/>
            <a:ext cx="2540000" cy="338138"/>
          </a:xfrm>
          <a:prstGeom prst="rect">
            <a:avLst/>
          </a:prstGeom>
          <a:noFill/>
          <a:ln w="9525">
            <a:noFill/>
            <a:miter lim="800000"/>
            <a:headEnd/>
            <a:tailEnd/>
          </a:ln>
        </p:spPr>
        <p:txBody>
          <a:bodyPr wrap="none">
            <a:prstTxWarp prst="textNoShape">
              <a:avLst/>
            </a:prstTxWarp>
            <a:spAutoFit/>
          </a:bodyPr>
          <a:lstStyle/>
          <a:p>
            <a:r>
              <a:rPr lang="it-IT" b="1" i="1">
                <a:solidFill>
                  <a:schemeClr val="tx1"/>
                </a:solidFill>
              </a:rPr>
              <a:t>Reanalysis 1971-2000</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stretch>
            <a:fillRect/>
          </a:stretch>
        </p:blipFill>
        <p:spPr>
          <a:xfrm>
            <a:off x="194194" y="1755458"/>
            <a:ext cx="4495634" cy="2957654"/>
          </a:xfrm>
          <a:prstGeom prst="rect">
            <a:avLst/>
          </a:prstGeom>
        </p:spPr>
      </p:pic>
      <p:pic>
        <p:nvPicPr>
          <p:cNvPr id="7" name="Immagine 6"/>
          <p:cNvPicPr>
            <a:picLocks noChangeAspect="1"/>
          </p:cNvPicPr>
          <p:nvPr/>
        </p:nvPicPr>
        <p:blipFill>
          <a:blip r:embed="rId3"/>
          <a:stretch>
            <a:fillRect/>
          </a:stretch>
        </p:blipFill>
        <p:spPr>
          <a:xfrm>
            <a:off x="4689828" y="1572013"/>
            <a:ext cx="4044950" cy="4521200"/>
          </a:xfrm>
          <a:prstGeom prst="rect">
            <a:avLst/>
          </a:prstGeom>
        </p:spPr>
      </p:pic>
      <p:sp>
        <p:nvSpPr>
          <p:cNvPr id="8" name="CasellaDiTesto 7"/>
          <p:cNvSpPr txBox="1"/>
          <p:nvPr/>
        </p:nvSpPr>
        <p:spPr>
          <a:xfrm>
            <a:off x="6666395" y="5950880"/>
            <a:ext cx="1931012" cy="276999"/>
          </a:xfrm>
          <a:prstGeom prst="rect">
            <a:avLst/>
          </a:prstGeom>
          <a:noFill/>
        </p:spPr>
        <p:txBody>
          <a:bodyPr wrap="none" rtlCol="0">
            <a:spAutoFit/>
          </a:bodyPr>
          <a:lstStyle/>
          <a:p>
            <a:r>
              <a:rPr lang="en-GB" sz="1200" dirty="0" err="1" smtClean="0"/>
              <a:t>Czaja</a:t>
            </a:r>
            <a:r>
              <a:rPr lang="en-GB" sz="1200" dirty="0" smtClean="0"/>
              <a:t> and </a:t>
            </a:r>
            <a:r>
              <a:rPr lang="en-GB" sz="1200" dirty="0" err="1" smtClean="0"/>
              <a:t>Frankignoul</a:t>
            </a:r>
            <a:r>
              <a:rPr lang="en-GB" sz="1200" dirty="0" smtClean="0"/>
              <a:t>, 2002</a:t>
            </a:r>
            <a:endParaRPr lang="en-GB" sz="1200" dirty="0"/>
          </a:p>
        </p:txBody>
      </p:sp>
      <p:sp>
        <p:nvSpPr>
          <p:cNvPr id="9" name="CasellaDiTesto 8"/>
          <p:cNvSpPr txBox="1"/>
          <p:nvPr/>
        </p:nvSpPr>
        <p:spPr>
          <a:xfrm>
            <a:off x="0" y="63908"/>
            <a:ext cx="9144000" cy="800219"/>
          </a:xfrm>
          <a:prstGeom prst="rect">
            <a:avLst/>
          </a:prstGeom>
          <a:noFill/>
        </p:spPr>
        <p:txBody>
          <a:bodyPr wrap="square" rtlCol="0">
            <a:spAutoFit/>
          </a:bodyPr>
          <a:lstStyle/>
          <a:p>
            <a:pPr algn="ctr"/>
            <a:r>
              <a:rPr lang="en-GB" sz="2800" dirty="0" smtClean="0">
                <a:solidFill>
                  <a:srgbClr val="0000FF"/>
                </a:solidFill>
                <a:latin typeface="Apple Casual"/>
                <a:cs typeface="Apple Casual"/>
              </a:rPr>
              <a:t>Interesting Timescales</a:t>
            </a:r>
          </a:p>
          <a:p>
            <a:pPr algn="ctr"/>
            <a:endParaRPr lang="en-GB" dirty="0">
              <a:solidFill>
                <a:srgbClr val="0000FF"/>
              </a:solidFill>
              <a:latin typeface="Apple Casual"/>
              <a:cs typeface="Apple Casua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995488" y="152400"/>
            <a:ext cx="4217987" cy="523875"/>
          </a:xfrm>
          <a:prstGeom prst="rect">
            <a:avLst/>
          </a:prstGeom>
          <a:noFill/>
          <a:ln w="9525">
            <a:noFill/>
            <a:miter lim="800000"/>
            <a:headEnd/>
            <a:tailEnd/>
          </a:ln>
        </p:spPr>
        <p:txBody>
          <a:bodyPr wrap="none">
            <a:prstTxWarp prst="textNoShape">
              <a:avLst/>
            </a:prstTxWarp>
            <a:spAutoFit/>
          </a:bodyPr>
          <a:lstStyle/>
          <a:p>
            <a:r>
              <a:rPr lang="it-IT" sz="2800">
                <a:solidFill>
                  <a:srgbClr val="FFFFFF"/>
                </a:solidFill>
                <a:latin typeface="Comic Sans MS" pitchFamily="-107" charset="0"/>
              </a:rPr>
              <a:t>Outlooks PCP Anom DJF</a:t>
            </a:r>
          </a:p>
        </p:txBody>
      </p:sp>
      <p:pic>
        <p:nvPicPr>
          <p:cNvPr id="45059" name="Picture 3" descr="trimestrale_P_ott"/>
          <p:cNvPicPr>
            <a:picLocks noChangeAspect="1" noChangeArrowheads="1"/>
          </p:cNvPicPr>
          <p:nvPr/>
        </p:nvPicPr>
        <p:blipFill>
          <a:blip r:embed="rId2">
            <a:clrChange>
              <a:clrFrom>
                <a:srgbClr val="FFFFFF"/>
              </a:clrFrom>
              <a:clrTo>
                <a:srgbClr val="FFFFFF">
                  <a:alpha val="0"/>
                </a:srgbClr>
              </a:clrTo>
            </a:clrChange>
          </a:blip>
          <a:srcRect t="11847"/>
          <a:stretch>
            <a:fillRect/>
          </a:stretch>
        </p:blipFill>
        <p:spPr bwMode="auto">
          <a:xfrm>
            <a:off x="214313" y="3860800"/>
            <a:ext cx="4573587" cy="3024188"/>
          </a:xfrm>
          <a:prstGeom prst="rect">
            <a:avLst/>
          </a:prstGeom>
          <a:solidFill>
            <a:schemeClr val="bg1"/>
          </a:solidFill>
          <a:ln w="9525">
            <a:noFill/>
            <a:miter lim="800000"/>
            <a:headEnd/>
            <a:tailEnd/>
          </a:ln>
        </p:spPr>
      </p:pic>
      <p:pic>
        <p:nvPicPr>
          <p:cNvPr id="45060" name="Picture 4" descr="trimestrale_P_apr"/>
          <p:cNvPicPr>
            <a:picLocks noChangeAspect="1" noChangeArrowheads="1"/>
          </p:cNvPicPr>
          <p:nvPr/>
        </p:nvPicPr>
        <p:blipFill>
          <a:blip r:embed="rId3">
            <a:clrChange>
              <a:clrFrom>
                <a:srgbClr val="FFFFFF"/>
              </a:clrFrom>
              <a:clrTo>
                <a:srgbClr val="FFFFFF">
                  <a:alpha val="0"/>
                </a:srgbClr>
              </a:clrTo>
            </a:clrChange>
          </a:blip>
          <a:srcRect t="12633"/>
          <a:stretch>
            <a:fillRect/>
          </a:stretch>
        </p:blipFill>
        <p:spPr bwMode="auto">
          <a:xfrm>
            <a:off x="214313" y="1052513"/>
            <a:ext cx="4573587" cy="2997200"/>
          </a:xfrm>
          <a:prstGeom prst="rect">
            <a:avLst/>
          </a:prstGeom>
          <a:solidFill>
            <a:schemeClr val="bg1"/>
          </a:solidFill>
          <a:ln w="9525">
            <a:noFill/>
            <a:miter lim="800000"/>
            <a:headEnd/>
            <a:tailEnd/>
          </a:ln>
        </p:spPr>
      </p:pic>
      <p:pic>
        <p:nvPicPr>
          <p:cNvPr id="45061" name="Picture 5" descr="Dec-Feb_P"/>
          <p:cNvPicPr>
            <a:picLocks noChangeAspect="1" noChangeArrowheads="1"/>
          </p:cNvPicPr>
          <p:nvPr/>
        </p:nvPicPr>
        <p:blipFill>
          <a:blip r:embed="rId4">
            <a:clrChange>
              <a:clrFrom>
                <a:srgbClr val="FFFFFF"/>
              </a:clrFrom>
              <a:clrTo>
                <a:srgbClr val="FFFFFF">
                  <a:alpha val="0"/>
                </a:srgbClr>
              </a:clrTo>
            </a:clrChange>
          </a:blip>
          <a:srcRect t="11847"/>
          <a:stretch>
            <a:fillRect/>
          </a:stretch>
        </p:blipFill>
        <p:spPr bwMode="auto">
          <a:xfrm>
            <a:off x="4462463" y="3860800"/>
            <a:ext cx="4573587" cy="3024188"/>
          </a:xfrm>
          <a:prstGeom prst="rect">
            <a:avLst/>
          </a:prstGeom>
          <a:solidFill>
            <a:schemeClr val="bg1"/>
          </a:solidFill>
          <a:ln w="9525">
            <a:noFill/>
            <a:miter lim="800000"/>
            <a:headEnd/>
            <a:tailEnd/>
          </a:ln>
        </p:spPr>
      </p:pic>
      <p:sp>
        <p:nvSpPr>
          <p:cNvPr id="45062" name="Text Box 6"/>
          <p:cNvSpPr txBox="1">
            <a:spLocks noChangeArrowheads="1"/>
          </p:cNvSpPr>
          <p:nvPr/>
        </p:nvSpPr>
        <p:spPr bwMode="auto">
          <a:xfrm>
            <a:off x="2085975" y="3068638"/>
            <a:ext cx="1314450" cy="338137"/>
          </a:xfrm>
          <a:prstGeom prst="rect">
            <a:avLst/>
          </a:prstGeom>
          <a:noFill/>
          <a:ln w="9525">
            <a:noFill/>
            <a:miter lim="800000"/>
            <a:headEnd/>
            <a:tailEnd/>
          </a:ln>
        </p:spPr>
        <p:txBody>
          <a:bodyPr wrap="none">
            <a:prstTxWarp prst="textNoShape">
              <a:avLst/>
            </a:prstTxWarp>
            <a:spAutoFit/>
          </a:bodyPr>
          <a:lstStyle/>
          <a:p>
            <a:r>
              <a:rPr lang="it-IT" b="1" i="1"/>
              <a:t>April 2006</a:t>
            </a:r>
          </a:p>
        </p:txBody>
      </p:sp>
      <p:sp>
        <p:nvSpPr>
          <p:cNvPr id="45063" name="Text Box 7"/>
          <p:cNvSpPr txBox="1">
            <a:spLocks noChangeArrowheads="1"/>
          </p:cNvSpPr>
          <p:nvPr/>
        </p:nvSpPr>
        <p:spPr bwMode="auto">
          <a:xfrm>
            <a:off x="5902325" y="6092825"/>
            <a:ext cx="2533650" cy="366713"/>
          </a:xfrm>
          <a:prstGeom prst="rect">
            <a:avLst/>
          </a:prstGeom>
          <a:noFill/>
          <a:ln w="9525">
            <a:noFill/>
            <a:miter lim="800000"/>
            <a:headEnd/>
            <a:tailEnd/>
          </a:ln>
        </p:spPr>
        <p:txBody>
          <a:bodyPr wrap="none">
            <a:prstTxWarp prst="textNoShape">
              <a:avLst/>
            </a:prstTxWarp>
            <a:spAutoFit/>
          </a:bodyPr>
          <a:lstStyle/>
          <a:p>
            <a:r>
              <a:rPr lang="it-IT" b="1" i="1"/>
              <a:t>Reanalysis 1971-2000</a:t>
            </a:r>
          </a:p>
        </p:txBody>
      </p:sp>
      <p:sp>
        <p:nvSpPr>
          <p:cNvPr id="45064" name="Text Box 8"/>
          <p:cNvSpPr txBox="1">
            <a:spLocks noChangeArrowheads="1"/>
          </p:cNvSpPr>
          <p:nvPr/>
        </p:nvSpPr>
        <p:spPr bwMode="auto">
          <a:xfrm>
            <a:off x="2085975" y="6021388"/>
            <a:ext cx="1889125" cy="338137"/>
          </a:xfrm>
          <a:prstGeom prst="rect">
            <a:avLst/>
          </a:prstGeom>
          <a:noFill/>
          <a:ln w="9525">
            <a:noFill/>
            <a:miter lim="800000"/>
            <a:headEnd/>
            <a:tailEnd/>
          </a:ln>
        </p:spPr>
        <p:txBody>
          <a:bodyPr wrap="none">
            <a:prstTxWarp prst="textNoShape">
              <a:avLst/>
            </a:prstTxWarp>
            <a:spAutoFit/>
          </a:bodyPr>
          <a:lstStyle/>
          <a:p>
            <a:r>
              <a:rPr lang="it-IT" b="1" i="1"/>
              <a:t>November 2006</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6082" name="Picture 2" descr="December_real_T"/>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8675" y="3789363"/>
            <a:ext cx="3811588" cy="2859087"/>
          </a:xfrm>
          <a:prstGeom prst="rect">
            <a:avLst/>
          </a:prstGeom>
          <a:solidFill>
            <a:schemeClr val="bg1"/>
          </a:solidFill>
          <a:ln w="9525">
            <a:noFill/>
            <a:miter lim="800000"/>
            <a:headEnd/>
            <a:tailEnd/>
          </a:ln>
        </p:spPr>
      </p:pic>
      <p:pic>
        <p:nvPicPr>
          <p:cNvPr id="46083" name="Picture 3" descr="December_real_P"/>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360863" y="3789363"/>
            <a:ext cx="3811587" cy="2859087"/>
          </a:xfrm>
          <a:prstGeom prst="rect">
            <a:avLst/>
          </a:prstGeom>
          <a:solidFill>
            <a:schemeClr val="bg1"/>
          </a:solidFill>
          <a:ln w="9525">
            <a:noFill/>
            <a:miter lim="800000"/>
            <a:headEnd/>
            <a:tailEnd/>
          </a:ln>
        </p:spPr>
      </p:pic>
      <p:sp>
        <p:nvSpPr>
          <p:cNvPr id="46084" name="Text Box 6"/>
          <p:cNvSpPr txBox="1">
            <a:spLocks noChangeArrowheads="1"/>
          </p:cNvSpPr>
          <p:nvPr/>
        </p:nvSpPr>
        <p:spPr bwMode="auto">
          <a:xfrm>
            <a:off x="2974975" y="152400"/>
            <a:ext cx="2867025" cy="523875"/>
          </a:xfrm>
          <a:prstGeom prst="rect">
            <a:avLst/>
          </a:prstGeom>
          <a:noFill/>
          <a:ln w="9525">
            <a:noFill/>
            <a:miter lim="800000"/>
            <a:headEnd/>
            <a:tailEnd/>
          </a:ln>
        </p:spPr>
        <p:txBody>
          <a:bodyPr wrap="none">
            <a:prstTxWarp prst="textNoShape">
              <a:avLst/>
            </a:prstTxWarp>
            <a:spAutoFit/>
          </a:bodyPr>
          <a:lstStyle/>
          <a:p>
            <a:r>
              <a:rPr lang="it-IT" sz="2800">
                <a:solidFill>
                  <a:srgbClr val="FFFFFF"/>
                </a:solidFill>
                <a:latin typeface="Comic Sans MS" pitchFamily="-107" charset="0"/>
              </a:rPr>
              <a:t>December 2006</a:t>
            </a:r>
          </a:p>
        </p:txBody>
      </p:sp>
      <p:sp>
        <p:nvSpPr>
          <p:cNvPr id="46085" name="Text Box 7"/>
          <p:cNvSpPr txBox="1">
            <a:spLocks noChangeArrowheads="1"/>
          </p:cNvSpPr>
          <p:nvPr/>
        </p:nvSpPr>
        <p:spPr bwMode="auto">
          <a:xfrm>
            <a:off x="3132138" y="6400800"/>
            <a:ext cx="2533650" cy="366713"/>
          </a:xfrm>
          <a:prstGeom prst="rect">
            <a:avLst/>
          </a:prstGeom>
          <a:noFill/>
          <a:ln w="9525">
            <a:noFill/>
            <a:miter lim="800000"/>
            <a:headEnd/>
            <a:tailEnd/>
          </a:ln>
        </p:spPr>
        <p:txBody>
          <a:bodyPr wrap="none">
            <a:prstTxWarp prst="textNoShape">
              <a:avLst/>
            </a:prstTxWarp>
            <a:spAutoFit/>
          </a:bodyPr>
          <a:lstStyle/>
          <a:p>
            <a:r>
              <a:rPr lang="it-IT" b="1" i="1"/>
              <a:t>Reanalysis 1971-2000</a:t>
            </a:r>
          </a:p>
        </p:txBody>
      </p:sp>
      <p:pic>
        <p:nvPicPr>
          <p:cNvPr id="46086" name="Picture 9" descr="mmTF0612-1108"/>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31850" y="714375"/>
            <a:ext cx="3811588" cy="2859088"/>
          </a:xfrm>
          <a:prstGeom prst="rect">
            <a:avLst/>
          </a:prstGeom>
          <a:solidFill>
            <a:schemeClr val="bg1"/>
          </a:solidFill>
          <a:ln w="9525">
            <a:noFill/>
            <a:miter lim="800000"/>
            <a:headEnd/>
            <a:tailEnd/>
          </a:ln>
        </p:spPr>
      </p:pic>
      <p:pic>
        <p:nvPicPr>
          <p:cNvPr id="46087" name="Picture 10" descr="mmPF0612-1108"/>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360863" y="714375"/>
            <a:ext cx="3811587" cy="2859088"/>
          </a:xfrm>
          <a:prstGeom prst="rect">
            <a:avLst/>
          </a:prstGeom>
          <a:solidFill>
            <a:schemeClr val="bg1"/>
          </a:solidFill>
          <a:ln w="9525">
            <a:noFill/>
            <a:miter lim="800000"/>
            <a:headEnd/>
            <a:tailEnd/>
          </a:ln>
        </p:spPr>
      </p:pic>
      <p:sp>
        <p:nvSpPr>
          <p:cNvPr id="46088" name="Text Box 8"/>
          <p:cNvSpPr txBox="1">
            <a:spLocks noChangeArrowheads="1"/>
          </p:cNvSpPr>
          <p:nvPr/>
        </p:nvSpPr>
        <p:spPr bwMode="auto">
          <a:xfrm>
            <a:off x="2916238" y="3276600"/>
            <a:ext cx="2447925" cy="338138"/>
          </a:xfrm>
          <a:prstGeom prst="rect">
            <a:avLst/>
          </a:prstGeom>
          <a:noFill/>
          <a:ln w="9525">
            <a:noFill/>
            <a:miter lim="800000"/>
            <a:headEnd/>
            <a:tailEnd/>
          </a:ln>
        </p:spPr>
        <p:txBody>
          <a:bodyPr wrap="none">
            <a:prstTxWarp prst="textNoShape">
              <a:avLst/>
            </a:prstTxWarp>
            <a:spAutoFit/>
          </a:bodyPr>
          <a:lstStyle/>
          <a:p>
            <a:r>
              <a:rPr lang="it-IT" b="1" i="1"/>
              <a:t>Data from  Nov 2006</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7106" name="Picture 4" descr="January_real_T"/>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31850" y="3789363"/>
            <a:ext cx="3811588" cy="2859087"/>
          </a:xfrm>
          <a:prstGeom prst="rect">
            <a:avLst/>
          </a:prstGeom>
          <a:solidFill>
            <a:schemeClr val="bg1"/>
          </a:solidFill>
          <a:ln w="9525">
            <a:noFill/>
            <a:miter lim="800000"/>
            <a:headEnd/>
            <a:tailEnd/>
          </a:ln>
        </p:spPr>
      </p:pic>
      <p:pic>
        <p:nvPicPr>
          <p:cNvPr id="47107" name="Picture 5" descr="January_real_P"/>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360863" y="3789363"/>
            <a:ext cx="3811587" cy="2859087"/>
          </a:xfrm>
          <a:prstGeom prst="rect">
            <a:avLst/>
          </a:prstGeom>
          <a:solidFill>
            <a:schemeClr val="bg1"/>
          </a:solidFill>
          <a:ln w="9525">
            <a:noFill/>
            <a:miter lim="800000"/>
            <a:headEnd/>
            <a:tailEnd/>
          </a:ln>
        </p:spPr>
      </p:pic>
      <p:pic>
        <p:nvPicPr>
          <p:cNvPr id="47108" name="Picture 7" descr="mmTF0701-1106_CS"/>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27088" y="692150"/>
            <a:ext cx="3811587" cy="2859088"/>
          </a:xfrm>
          <a:prstGeom prst="rect">
            <a:avLst/>
          </a:prstGeom>
          <a:solidFill>
            <a:schemeClr val="bg1"/>
          </a:solidFill>
          <a:ln w="9525">
            <a:noFill/>
            <a:miter lim="800000"/>
            <a:headEnd/>
            <a:tailEnd/>
          </a:ln>
        </p:spPr>
      </p:pic>
      <p:pic>
        <p:nvPicPr>
          <p:cNvPr id="47109" name="Picture 8" descr="mmPF0701-1206_CS"/>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356100" y="692150"/>
            <a:ext cx="3811588" cy="2859088"/>
          </a:xfrm>
          <a:prstGeom prst="rect">
            <a:avLst/>
          </a:prstGeom>
          <a:solidFill>
            <a:schemeClr val="bg1"/>
          </a:solidFill>
          <a:ln w="9525">
            <a:noFill/>
            <a:miter lim="800000"/>
            <a:headEnd/>
            <a:tailEnd/>
          </a:ln>
        </p:spPr>
      </p:pic>
      <p:sp>
        <p:nvSpPr>
          <p:cNvPr id="47110" name="Text Box 9"/>
          <p:cNvSpPr txBox="1">
            <a:spLocks noChangeArrowheads="1"/>
          </p:cNvSpPr>
          <p:nvPr/>
        </p:nvSpPr>
        <p:spPr bwMode="auto">
          <a:xfrm>
            <a:off x="3048000" y="152400"/>
            <a:ext cx="2508250" cy="523875"/>
          </a:xfrm>
          <a:prstGeom prst="rect">
            <a:avLst/>
          </a:prstGeom>
          <a:noFill/>
          <a:ln w="9525">
            <a:noFill/>
            <a:miter lim="800000"/>
            <a:headEnd/>
            <a:tailEnd/>
          </a:ln>
        </p:spPr>
        <p:txBody>
          <a:bodyPr wrap="none">
            <a:prstTxWarp prst="textNoShape">
              <a:avLst/>
            </a:prstTxWarp>
            <a:spAutoFit/>
          </a:bodyPr>
          <a:lstStyle/>
          <a:p>
            <a:r>
              <a:rPr lang="en-GB" sz="2800">
                <a:solidFill>
                  <a:srgbClr val="FFFFFF"/>
                </a:solidFill>
                <a:latin typeface="Comic Sans MS" pitchFamily="-107" charset="0"/>
              </a:rPr>
              <a:t>January 2007</a:t>
            </a:r>
          </a:p>
        </p:txBody>
      </p:sp>
      <p:sp>
        <p:nvSpPr>
          <p:cNvPr id="47111" name="Text Box 10"/>
          <p:cNvSpPr txBox="1">
            <a:spLocks noChangeArrowheads="1"/>
          </p:cNvSpPr>
          <p:nvPr/>
        </p:nvSpPr>
        <p:spPr bwMode="auto">
          <a:xfrm>
            <a:off x="3132138" y="6415088"/>
            <a:ext cx="2533650" cy="366712"/>
          </a:xfrm>
          <a:prstGeom prst="rect">
            <a:avLst/>
          </a:prstGeom>
          <a:noFill/>
          <a:ln w="9525">
            <a:noFill/>
            <a:miter lim="800000"/>
            <a:headEnd/>
            <a:tailEnd/>
          </a:ln>
        </p:spPr>
        <p:txBody>
          <a:bodyPr wrap="none">
            <a:prstTxWarp prst="textNoShape">
              <a:avLst/>
            </a:prstTxWarp>
            <a:spAutoFit/>
          </a:bodyPr>
          <a:lstStyle/>
          <a:p>
            <a:r>
              <a:rPr lang="it-IT" b="1" i="1"/>
              <a:t>Reanalysis 1971-2000</a:t>
            </a:r>
          </a:p>
        </p:txBody>
      </p:sp>
      <p:sp>
        <p:nvSpPr>
          <p:cNvPr id="47112" name="Text Box 11"/>
          <p:cNvSpPr txBox="1">
            <a:spLocks noChangeArrowheads="1"/>
          </p:cNvSpPr>
          <p:nvPr/>
        </p:nvSpPr>
        <p:spPr bwMode="auto">
          <a:xfrm>
            <a:off x="3519488" y="3200400"/>
            <a:ext cx="2309812" cy="338138"/>
          </a:xfrm>
          <a:prstGeom prst="rect">
            <a:avLst/>
          </a:prstGeom>
          <a:noFill/>
          <a:ln w="9525">
            <a:noFill/>
            <a:miter lim="800000"/>
            <a:headEnd/>
            <a:tailEnd/>
          </a:ln>
        </p:spPr>
        <p:txBody>
          <a:bodyPr wrap="none">
            <a:prstTxWarp prst="textNoShape">
              <a:avLst/>
            </a:prstTxWarp>
            <a:spAutoFit/>
          </a:bodyPr>
          <a:lstStyle/>
          <a:p>
            <a:r>
              <a:rPr lang="it-IT" b="1" i="1"/>
              <a:t>Data from Dec 2006</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8130" name="Picture 4" descr="February_real_T"/>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904875" y="3810000"/>
            <a:ext cx="3811588" cy="2859088"/>
          </a:xfrm>
          <a:prstGeom prst="rect">
            <a:avLst/>
          </a:prstGeom>
          <a:solidFill>
            <a:schemeClr val="bg1"/>
          </a:solidFill>
          <a:ln w="9525">
            <a:noFill/>
            <a:miter lim="800000"/>
            <a:headEnd/>
            <a:tailEnd/>
          </a:ln>
        </p:spPr>
      </p:pic>
      <p:pic>
        <p:nvPicPr>
          <p:cNvPr id="48131" name="Picture 5" descr="February_real_P"/>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356100" y="3789363"/>
            <a:ext cx="3811588" cy="2859087"/>
          </a:xfrm>
          <a:prstGeom prst="rect">
            <a:avLst/>
          </a:prstGeom>
          <a:solidFill>
            <a:schemeClr val="bg1"/>
          </a:solidFill>
          <a:ln w="9525">
            <a:noFill/>
            <a:miter lim="800000"/>
            <a:headEnd/>
            <a:tailEnd/>
          </a:ln>
        </p:spPr>
      </p:pic>
      <p:pic>
        <p:nvPicPr>
          <p:cNvPr id="48132" name="Picture 6" descr="mmPF0702-1008"/>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356100" y="712788"/>
            <a:ext cx="3811588" cy="2859087"/>
          </a:xfrm>
          <a:prstGeom prst="rect">
            <a:avLst/>
          </a:prstGeom>
          <a:solidFill>
            <a:schemeClr val="bg1"/>
          </a:solidFill>
          <a:ln w="9525">
            <a:noFill/>
            <a:miter lim="800000"/>
            <a:headEnd/>
            <a:tailEnd/>
          </a:ln>
        </p:spPr>
      </p:pic>
      <p:pic>
        <p:nvPicPr>
          <p:cNvPr id="48133" name="Picture 7" descr="mmTF0702-1008"/>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838200" y="692150"/>
            <a:ext cx="3811588" cy="2859088"/>
          </a:xfrm>
          <a:prstGeom prst="rect">
            <a:avLst/>
          </a:prstGeom>
          <a:solidFill>
            <a:schemeClr val="bg1"/>
          </a:solidFill>
          <a:ln w="9525">
            <a:noFill/>
            <a:miter lim="800000"/>
            <a:headEnd/>
            <a:tailEnd/>
          </a:ln>
        </p:spPr>
      </p:pic>
      <p:sp>
        <p:nvSpPr>
          <p:cNvPr id="48134" name="Text Box 8"/>
          <p:cNvSpPr txBox="1">
            <a:spLocks noChangeArrowheads="1"/>
          </p:cNvSpPr>
          <p:nvPr/>
        </p:nvSpPr>
        <p:spPr bwMode="auto">
          <a:xfrm>
            <a:off x="2974975" y="152400"/>
            <a:ext cx="2698750" cy="523875"/>
          </a:xfrm>
          <a:prstGeom prst="rect">
            <a:avLst/>
          </a:prstGeom>
          <a:noFill/>
          <a:ln w="9525">
            <a:noFill/>
            <a:miter lim="800000"/>
            <a:headEnd/>
            <a:tailEnd/>
          </a:ln>
        </p:spPr>
        <p:txBody>
          <a:bodyPr wrap="none">
            <a:prstTxWarp prst="textNoShape">
              <a:avLst/>
            </a:prstTxWarp>
            <a:spAutoFit/>
          </a:bodyPr>
          <a:lstStyle/>
          <a:p>
            <a:r>
              <a:rPr lang="en-GB" sz="2800">
                <a:solidFill>
                  <a:srgbClr val="FFFFFF"/>
                </a:solidFill>
                <a:latin typeface="Comic Sans MS" pitchFamily="-107" charset="0"/>
              </a:rPr>
              <a:t>February 2007</a:t>
            </a:r>
          </a:p>
        </p:txBody>
      </p:sp>
      <p:sp>
        <p:nvSpPr>
          <p:cNvPr id="48135" name="Text Box 9"/>
          <p:cNvSpPr txBox="1">
            <a:spLocks noChangeArrowheads="1"/>
          </p:cNvSpPr>
          <p:nvPr/>
        </p:nvSpPr>
        <p:spPr bwMode="auto">
          <a:xfrm>
            <a:off x="3200400" y="6415088"/>
            <a:ext cx="2533650" cy="366712"/>
          </a:xfrm>
          <a:prstGeom prst="rect">
            <a:avLst/>
          </a:prstGeom>
          <a:noFill/>
          <a:ln w="9525">
            <a:noFill/>
            <a:miter lim="800000"/>
            <a:headEnd/>
            <a:tailEnd/>
          </a:ln>
        </p:spPr>
        <p:txBody>
          <a:bodyPr wrap="none">
            <a:prstTxWarp prst="textNoShape">
              <a:avLst/>
            </a:prstTxWarp>
            <a:spAutoFit/>
          </a:bodyPr>
          <a:lstStyle/>
          <a:p>
            <a:r>
              <a:rPr lang="it-IT" b="1" i="1"/>
              <a:t>Reanalysis 1971-2000</a:t>
            </a:r>
          </a:p>
        </p:txBody>
      </p:sp>
      <p:sp>
        <p:nvSpPr>
          <p:cNvPr id="48136" name="Text Box 10"/>
          <p:cNvSpPr txBox="1">
            <a:spLocks noChangeArrowheads="1"/>
          </p:cNvSpPr>
          <p:nvPr/>
        </p:nvSpPr>
        <p:spPr bwMode="auto">
          <a:xfrm>
            <a:off x="3379788" y="3200400"/>
            <a:ext cx="2401887" cy="338138"/>
          </a:xfrm>
          <a:prstGeom prst="rect">
            <a:avLst/>
          </a:prstGeom>
          <a:noFill/>
          <a:ln w="9525">
            <a:noFill/>
            <a:miter lim="800000"/>
            <a:headEnd/>
            <a:tailEnd/>
          </a:ln>
        </p:spPr>
        <p:txBody>
          <a:bodyPr wrap="none">
            <a:prstTxWarp prst="textNoShape">
              <a:avLst/>
            </a:prstTxWarp>
            <a:spAutoFit/>
          </a:bodyPr>
          <a:lstStyle/>
          <a:p>
            <a:r>
              <a:rPr lang="it-IT" b="1" i="1"/>
              <a:t>Data from  Jan  2006</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Segnaposto numero diapositiva 5"/>
          <p:cNvSpPr>
            <a:spLocks noGrp="1"/>
          </p:cNvSpPr>
          <p:nvPr>
            <p:ph type="sldNum" sz="quarter" idx="11"/>
          </p:nvPr>
        </p:nvSpPr>
        <p:spPr>
          <a:noFill/>
        </p:spPr>
        <p:txBody>
          <a:bodyPr/>
          <a:lstStyle/>
          <a:p>
            <a:fld id="{6428C74E-B996-4F4C-BDDC-AE5646DA7B59}" type="slidenum">
              <a:rPr lang="en-US" smtClean="0">
                <a:latin typeface="Times New Roman" pitchFamily="-107" charset="0"/>
                <a:ea typeface="ＭＳ Ｐゴシック" pitchFamily="-107" charset="-128"/>
                <a:cs typeface="ＭＳ Ｐゴシック" pitchFamily="-107" charset="-128"/>
              </a:rPr>
              <a:pPr/>
              <a:t>34</a:t>
            </a:fld>
            <a:endParaRPr lang="en-US" smtClean="0">
              <a:latin typeface="Times New Roman" pitchFamily="-107" charset="0"/>
              <a:ea typeface="ＭＳ Ｐゴシック" pitchFamily="-107" charset="-128"/>
              <a:cs typeface="ＭＳ Ｐゴシック" pitchFamily="-107" charset="-128"/>
            </a:endParaRPr>
          </a:p>
        </p:txBody>
      </p:sp>
      <p:sp>
        <p:nvSpPr>
          <p:cNvPr id="49155" name="Rectangle 4"/>
          <p:cNvSpPr>
            <a:spLocks noChangeArrowheads="1"/>
          </p:cNvSpPr>
          <p:nvPr/>
        </p:nvSpPr>
        <p:spPr bwMode="auto">
          <a:xfrm>
            <a:off x="1619250" y="692150"/>
            <a:ext cx="5545138" cy="935038"/>
          </a:xfrm>
          <a:prstGeom prst="rect">
            <a:avLst/>
          </a:prstGeom>
          <a:noFill/>
          <a:ln w="9525">
            <a:noFill/>
            <a:miter lim="800000"/>
            <a:headEnd/>
            <a:tailEnd/>
          </a:ln>
        </p:spPr>
        <p:txBody>
          <a:bodyPr anchor="ctr">
            <a:prstTxWarp prst="textNoShape">
              <a:avLst/>
            </a:prstTxWarp>
          </a:bodyPr>
          <a:lstStyle/>
          <a:p>
            <a:pPr algn="ctr"/>
            <a:r>
              <a:rPr lang="en-US" sz="2800">
                <a:solidFill>
                  <a:schemeClr val="bg1"/>
                </a:solidFill>
                <a:latin typeface="Times New Roman" pitchFamily="-107" charset="0"/>
              </a:rPr>
              <a:t>CONCLUSIONS</a:t>
            </a:r>
            <a:endParaRPr lang="en-US" sz="2000">
              <a:solidFill>
                <a:schemeClr val="bg1"/>
              </a:solidFill>
              <a:latin typeface="Times New Roman" pitchFamily="-107" charset="0"/>
            </a:endParaRPr>
          </a:p>
        </p:txBody>
      </p:sp>
      <p:sp>
        <p:nvSpPr>
          <p:cNvPr id="201735" name="Text Box 7"/>
          <p:cNvSpPr txBox="1">
            <a:spLocks noChangeArrowheads="1"/>
          </p:cNvSpPr>
          <p:nvPr/>
        </p:nvSpPr>
        <p:spPr bwMode="auto">
          <a:xfrm>
            <a:off x="323850" y="719834"/>
            <a:ext cx="8712200" cy="6001641"/>
          </a:xfrm>
          <a:prstGeom prst="rect">
            <a:avLst/>
          </a:prstGeom>
          <a:noFill/>
          <a:ln w="9525">
            <a:noFill/>
            <a:miter lim="800000"/>
            <a:headEnd/>
            <a:tailEnd/>
          </a:ln>
        </p:spPr>
        <p:txBody>
          <a:bodyPr>
            <a:prstTxWarp prst="textNoShape">
              <a:avLst/>
            </a:prstTxWarp>
            <a:spAutoFit/>
          </a:bodyPr>
          <a:lstStyle/>
          <a:p>
            <a:pPr algn="just">
              <a:spcBef>
                <a:spcPct val="25000"/>
              </a:spcBef>
              <a:spcAft>
                <a:spcPct val="25000"/>
              </a:spcAft>
              <a:buFontTx/>
              <a:buChar char="•"/>
            </a:pPr>
            <a:r>
              <a:rPr lang="en-US" sz="2400" dirty="0">
                <a:solidFill>
                  <a:srgbClr val="000000"/>
                </a:solidFill>
                <a:latin typeface="Arial"/>
                <a:cs typeface="Arial"/>
              </a:rPr>
              <a:t> This seasonal</a:t>
            </a:r>
            <a:r>
              <a:rPr lang="en-US" sz="2400" dirty="0" smtClean="0">
                <a:solidFill>
                  <a:srgbClr val="000000"/>
                </a:solidFill>
                <a:latin typeface="Arial"/>
                <a:cs typeface="Arial"/>
              </a:rPr>
              <a:t> prediction method </a:t>
            </a:r>
            <a:r>
              <a:rPr lang="en-US" sz="2400" dirty="0">
                <a:solidFill>
                  <a:srgbClr val="000000"/>
                </a:solidFill>
                <a:latin typeface="Arial"/>
                <a:cs typeface="Arial"/>
              </a:rPr>
              <a:t>shows encouraging results over the Mediterranean area: large scale features and correspondent anomalies location have a reliable skill level.   </a:t>
            </a:r>
          </a:p>
          <a:p>
            <a:pPr algn="just">
              <a:spcBef>
                <a:spcPct val="25000"/>
              </a:spcBef>
              <a:spcAft>
                <a:spcPct val="25000"/>
              </a:spcAft>
              <a:buFontTx/>
              <a:buChar char="•"/>
            </a:pPr>
            <a:r>
              <a:rPr lang="en-US" sz="2400" dirty="0">
                <a:solidFill>
                  <a:srgbClr val="000000"/>
                </a:solidFill>
                <a:latin typeface="Arial"/>
                <a:cs typeface="Arial"/>
              </a:rPr>
              <a:t> The successful key for summer season seems to be the choice of physical predictors and their long range memory which is linked to the Winter North Hemisphere Snow Cover extent and Spring melting.   </a:t>
            </a:r>
          </a:p>
          <a:p>
            <a:pPr algn="just">
              <a:spcBef>
                <a:spcPct val="25000"/>
              </a:spcBef>
              <a:spcAft>
                <a:spcPct val="25000"/>
              </a:spcAft>
              <a:buFontTx/>
              <a:buChar char="•"/>
            </a:pPr>
            <a:r>
              <a:rPr lang="en-US" sz="2400" dirty="0">
                <a:solidFill>
                  <a:srgbClr val="000000"/>
                </a:solidFill>
                <a:latin typeface="Arial"/>
                <a:cs typeface="Arial"/>
              </a:rPr>
              <a:t> In particular winter SV-NAM and the Spring Atl. </a:t>
            </a:r>
            <a:r>
              <a:rPr lang="en-US" sz="2400" dirty="0" err="1">
                <a:solidFill>
                  <a:srgbClr val="000000"/>
                </a:solidFill>
                <a:latin typeface="Arial"/>
                <a:cs typeface="Arial"/>
              </a:rPr>
              <a:t>Tripole</a:t>
            </a:r>
            <a:r>
              <a:rPr lang="en-US" sz="2400" dirty="0">
                <a:solidFill>
                  <a:srgbClr val="000000"/>
                </a:solidFill>
                <a:latin typeface="Arial"/>
                <a:cs typeface="Arial"/>
              </a:rPr>
              <a:t> &amp; 1</a:t>
            </a:r>
            <a:r>
              <a:rPr lang="en-US" sz="2400" baseline="30000" dirty="0">
                <a:solidFill>
                  <a:srgbClr val="000000"/>
                </a:solidFill>
                <a:latin typeface="Arial"/>
                <a:cs typeface="Arial"/>
              </a:rPr>
              <a:t>st</a:t>
            </a:r>
            <a:r>
              <a:rPr lang="en-US" sz="2400" dirty="0">
                <a:solidFill>
                  <a:srgbClr val="000000"/>
                </a:solidFill>
                <a:latin typeface="Arial"/>
                <a:cs typeface="Arial"/>
              </a:rPr>
              <a:t> EOF Guinea, seem to produce the “core” Summer variability over that area.</a:t>
            </a:r>
          </a:p>
          <a:p>
            <a:pPr algn="just">
              <a:spcBef>
                <a:spcPct val="25000"/>
              </a:spcBef>
              <a:spcAft>
                <a:spcPct val="25000"/>
              </a:spcAft>
              <a:buFontTx/>
              <a:buChar char="•"/>
            </a:pPr>
            <a:r>
              <a:rPr lang="en-US" sz="2400" dirty="0">
                <a:solidFill>
                  <a:srgbClr val="000000"/>
                </a:solidFill>
                <a:latin typeface="Arial"/>
                <a:cs typeface="Arial"/>
              </a:rPr>
              <a:t> Even winter atmospheric anomalies present a reliable skill </a:t>
            </a:r>
            <a:r>
              <a:rPr lang="en-US" sz="2400" dirty="0" smtClean="0">
                <a:solidFill>
                  <a:srgbClr val="000000"/>
                </a:solidFill>
                <a:latin typeface="Arial"/>
                <a:cs typeface="Arial"/>
              </a:rPr>
              <a:t>level.</a:t>
            </a:r>
          </a:p>
          <a:p>
            <a:pPr algn="just">
              <a:spcBef>
                <a:spcPct val="25000"/>
              </a:spcBef>
              <a:spcAft>
                <a:spcPct val="25000"/>
              </a:spcAft>
              <a:buFontTx/>
              <a:buChar char="•"/>
            </a:pPr>
            <a:r>
              <a:rPr lang="en-US" sz="2400" dirty="0" smtClean="0">
                <a:solidFill>
                  <a:srgbClr val="000000"/>
                </a:solidFill>
                <a:latin typeface="Arial"/>
                <a:cs typeface="Arial"/>
              </a:rPr>
              <a:t> Further </a:t>
            </a:r>
            <a:r>
              <a:rPr lang="en-US" sz="2400" dirty="0">
                <a:solidFill>
                  <a:srgbClr val="000000"/>
                </a:solidFill>
                <a:latin typeface="Arial"/>
                <a:cs typeface="Arial"/>
              </a:rPr>
              <a:t>investigations will be focused on downscaling techniques based on statistical methods.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1735">
                                            <p:txEl>
                                              <p:pRg st="0" end="0"/>
                                            </p:txEl>
                                          </p:spTgt>
                                        </p:tgtEl>
                                        <p:attrNameLst>
                                          <p:attrName>style.visibility</p:attrName>
                                        </p:attrNameLst>
                                      </p:cBhvr>
                                      <p:to>
                                        <p:strVal val="visible"/>
                                      </p:to>
                                    </p:set>
                                    <p:animEffect transition="in" filter="fade">
                                      <p:cBhvr>
                                        <p:cTn id="7" dur="2000"/>
                                        <p:tgtEl>
                                          <p:spTgt spid="2017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1735">
                                            <p:txEl>
                                              <p:pRg st="1" end="1"/>
                                            </p:txEl>
                                          </p:spTgt>
                                        </p:tgtEl>
                                        <p:attrNameLst>
                                          <p:attrName>style.visibility</p:attrName>
                                        </p:attrNameLst>
                                      </p:cBhvr>
                                      <p:to>
                                        <p:strVal val="visible"/>
                                      </p:to>
                                    </p:set>
                                    <p:animEffect transition="in" filter="fade">
                                      <p:cBhvr>
                                        <p:cTn id="12" dur="2000"/>
                                        <p:tgtEl>
                                          <p:spTgt spid="2017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1735">
                                            <p:txEl>
                                              <p:pRg st="2" end="2"/>
                                            </p:txEl>
                                          </p:spTgt>
                                        </p:tgtEl>
                                        <p:attrNameLst>
                                          <p:attrName>style.visibility</p:attrName>
                                        </p:attrNameLst>
                                      </p:cBhvr>
                                      <p:to>
                                        <p:strVal val="visible"/>
                                      </p:to>
                                    </p:set>
                                    <p:animEffect transition="in" filter="fade">
                                      <p:cBhvr>
                                        <p:cTn id="17" dur="2000"/>
                                        <p:tgtEl>
                                          <p:spTgt spid="2017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1735">
                                            <p:txEl>
                                              <p:pRg st="3" end="3"/>
                                            </p:txEl>
                                          </p:spTgt>
                                        </p:tgtEl>
                                        <p:attrNameLst>
                                          <p:attrName>style.visibility</p:attrName>
                                        </p:attrNameLst>
                                      </p:cBhvr>
                                      <p:to>
                                        <p:strVal val="visible"/>
                                      </p:to>
                                    </p:set>
                                    <p:animEffect transition="in" filter="fade">
                                      <p:cBhvr>
                                        <p:cTn id="22" dur="2000"/>
                                        <p:tgtEl>
                                          <p:spTgt spid="2017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1735">
                                            <p:txEl>
                                              <p:pRg st="4" end="4"/>
                                            </p:txEl>
                                          </p:spTgt>
                                        </p:tgtEl>
                                        <p:attrNameLst>
                                          <p:attrName>style.visibility</p:attrName>
                                        </p:attrNameLst>
                                      </p:cBhvr>
                                      <p:to>
                                        <p:strVal val="visible"/>
                                      </p:to>
                                    </p:set>
                                    <p:animEffect transition="in" filter="fade">
                                      <p:cBhvr>
                                        <p:cTn id="27" dur="2000"/>
                                        <p:tgtEl>
                                          <p:spTgt spid="2017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a:xfrm>
            <a:off x="457200" y="2335389"/>
            <a:ext cx="8229600" cy="1143000"/>
          </a:xfrm>
          <a:noFill/>
          <a:ln/>
        </p:spPr>
        <p:txBody>
          <a:bodyPr>
            <a:normAutofit fontScale="90000"/>
          </a:bodyPr>
          <a:lstStyle/>
          <a:p>
            <a:r>
              <a:rPr lang="en-US" dirty="0" smtClean="0">
                <a:solidFill>
                  <a:srgbClr val="0033CC"/>
                </a:solidFill>
                <a:latin typeface="Comic Sans MS" pitchFamily="-107" charset="0"/>
              </a:rPr>
              <a:t>… some sub-seasonal </a:t>
            </a:r>
            <a:br>
              <a:rPr lang="en-US" dirty="0" smtClean="0">
                <a:solidFill>
                  <a:srgbClr val="0033CC"/>
                </a:solidFill>
                <a:latin typeface="Comic Sans MS" pitchFamily="-107" charset="0"/>
              </a:rPr>
            </a:br>
            <a:r>
              <a:rPr lang="en-US" dirty="0" smtClean="0">
                <a:solidFill>
                  <a:srgbClr val="0033CC"/>
                </a:solidFill>
                <a:latin typeface="Comic Sans MS" pitchFamily="-107" charset="0"/>
              </a:rPr>
              <a:t>(synoptic/regime) characterization …</a:t>
            </a:r>
            <a:br>
              <a:rPr lang="en-US" dirty="0" smtClean="0">
                <a:solidFill>
                  <a:srgbClr val="0033CC"/>
                </a:solidFill>
                <a:latin typeface="Comic Sans MS" pitchFamily="-107" charset="0"/>
              </a:rPr>
            </a:br>
            <a:endParaRPr lang="en-US" dirty="0">
              <a:solidFill>
                <a:srgbClr val="0033CC"/>
              </a:solidFill>
              <a:latin typeface="Comic Sans MS" pitchFamily="-107"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D7BCDDA0-6643-0F4E-8DC4-38914E8ADA7E}" type="slidenum">
              <a:rPr lang="en-US"/>
              <a:pPr/>
              <a:t>36</a:t>
            </a:fld>
            <a:endParaRPr lang="en-US"/>
          </a:p>
        </p:txBody>
      </p:sp>
      <p:sp>
        <p:nvSpPr>
          <p:cNvPr id="55298" name="Rectangle 2"/>
          <p:cNvSpPr>
            <a:spLocks noGrp="1" noChangeArrowheads="1"/>
          </p:cNvSpPr>
          <p:nvPr>
            <p:ph type="title"/>
          </p:nvPr>
        </p:nvSpPr>
        <p:spPr/>
        <p:txBody>
          <a:bodyPr/>
          <a:lstStyle/>
          <a:p>
            <a:r>
              <a:rPr lang="en-US" dirty="0">
                <a:solidFill>
                  <a:srgbClr val="0033CC"/>
                </a:solidFill>
                <a:latin typeface="Comic Sans MS" pitchFamily="-107" charset="0"/>
              </a:rPr>
              <a:t>Motivations</a:t>
            </a:r>
          </a:p>
        </p:txBody>
      </p:sp>
      <p:sp>
        <p:nvSpPr>
          <p:cNvPr id="55299" name="Rectangle 3"/>
          <p:cNvSpPr>
            <a:spLocks noGrp="1" noChangeArrowheads="1"/>
          </p:cNvSpPr>
          <p:nvPr>
            <p:ph type="body" idx="1"/>
          </p:nvPr>
        </p:nvSpPr>
        <p:spPr/>
        <p:txBody>
          <a:bodyPr/>
          <a:lstStyle/>
          <a:p>
            <a:endParaRPr lang="en-GB">
              <a:solidFill>
                <a:srgbClr val="0033CC"/>
              </a:solidFill>
              <a:latin typeface="Comic Sans MS" pitchFamily="-107" charset="0"/>
            </a:endParaRPr>
          </a:p>
          <a:p>
            <a:endParaRPr lang="en-GB">
              <a:solidFill>
                <a:srgbClr val="0033CC"/>
              </a:solidFill>
              <a:latin typeface="Comic Sans MS" pitchFamily="-107" charset="0"/>
            </a:endParaRPr>
          </a:p>
        </p:txBody>
      </p:sp>
      <p:sp>
        <p:nvSpPr>
          <p:cNvPr id="55300" name="Rectangle 4"/>
          <p:cNvSpPr>
            <a:spLocks noChangeArrowheads="1"/>
          </p:cNvSpPr>
          <p:nvPr/>
        </p:nvSpPr>
        <p:spPr bwMode="auto">
          <a:xfrm>
            <a:off x="133350" y="1498424"/>
            <a:ext cx="8902700" cy="4525962"/>
          </a:xfrm>
          <a:prstGeom prst="rect">
            <a:avLst/>
          </a:prstGeom>
          <a:noFill/>
          <a:ln w="9525">
            <a:noFill/>
            <a:miter lim="800000"/>
            <a:headEnd/>
            <a:tailEnd/>
          </a:ln>
          <a:effectLst/>
        </p:spPr>
        <p:txBody>
          <a:bodyPr>
            <a:prstTxWarp prst="textNoShape">
              <a:avLst/>
            </a:prstTxWarp>
          </a:bodyPr>
          <a:lstStyle/>
          <a:p>
            <a:pPr marL="342900" indent="-342900">
              <a:spcBef>
                <a:spcPct val="40000"/>
              </a:spcBef>
              <a:buFontTx/>
              <a:buChar char="•"/>
            </a:pPr>
            <a:r>
              <a:rPr lang="en-GB" sz="2400" dirty="0" smtClean="0">
                <a:solidFill>
                  <a:srgbClr val="0033CC"/>
                </a:solidFill>
                <a:latin typeface="Arial"/>
                <a:cs typeface="Arial"/>
              </a:rPr>
              <a:t>Monthly </a:t>
            </a:r>
            <a:r>
              <a:rPr lang="en-GB" sz="2400" dirty="0">
                <a:solidFill>
                  <a:srgbClr val="0033CC"/>
                </a:solidFill>
                <a:latin typeface="Arial"/>
                <a:cs typeface="Arial"/>
              </a:rPr>
              <a:t>and quarterly climate anomalies</a:t>
            </a:r>
            <a:r>
              <a:rPr lang="en-GB" sz="2400" b="0" dirty="0">
                <a:solidFill>
                  <a:srgbClr val="0033CC"/>
                </a:solidFill>
                <a:latin typeface="Arial"/>
                <a:cs typeface="Arial"/>
              </a:rPr>
              <a:t>, issued by seasonal forecast systems, even if reliable, could be of marginal use without an associated synoptic regime characterization.</a:t>
            </a:r>
          </a:p>
          <a:p>
            <a:pPr marL="342900" indent="-342900">
              <a:spcBef>
                <a:spcPct val="40000"/>
              </a:spcBef>
              <a:buFontTx/>
              <a:buChar char="•"/>
            </a:pPr>
            <a:r>
              <a:rPr lang="en-GB" sz="2400" dirty="0">
                <a:solidFill>
                  <a:srgbClr val="0033CC"/>
                </a:solidFill>
                <a:latin typeface="Arial"/>
                <a:cs typeface="Arial"/>
              </a:rPr>
              <a:t>Circulation classifications</a:t>
            </a:r>
            <a:r>
              <a:rPr lang="en-GB" sz="2400" b="0" dirty="0">
                <a:solidFill>
                  <a:srgbClr val="0033CC"/>
                </a:solidFill>
                <a:latin typeface="Arial"/>
                <a:cs typeface="Arial"/>
              </a:rPr>
              <a:t>, along with a </a:t>
            </a:r>
            <a:r>
              <a:rPr lang="en-GB" sz="2400" dirty="0">
                <a:solidFill>
                  <a:srgbClr val="0033CC"/>
                </a:solidFill>
                <a:latin typeface="Arial"/>
                <a:cs typeface="Arial"/>
              </a:rPr>
              <a:t>canonical correlation analysis</a:t>
            </a:r>
            <a:r>
              <a:rPr lang="en-GB" sz="2400" b="0" dirty="0">
                <a:solidFill>
                  <a:srgbClr val="0033CC"/>
                </a:solidFill>
                <a:latin typeface="Arial"/>
                <a:cs typeface="Arial"/>
              </a:rPr>
              <a:t>, represent a promising and practical way to reduce the existing temporal gap, between monthly or quarterly climate anomalies and synoptic regime characterization.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fld id="{19F3C686-74CC-244D-8149-11D5FEFCA2FA}" type="slidenum">
              <a:rPr lang="en-US"/>
              <a:pPr/>
              <a:t>37</a:t>
            </a:fld>
            <a:endParaRPr lang="en-US"/>
          </a:p>
        </p:txBody>
      </p:sp>
      <p:sp>
        <p:nvSpPr>
          <p:cNvPr id="3080" name="Rectangle 8"/>
          <p:cNvSpPr>
            <a:spLocks noGrp="1" noChangeArrowheads="1"/>
          </p:cNvSpPr>
          <p:nvPr>
            <p:ph type="body" idx="1"/>
          </p:nvPr>
        </p:nvSpPr>
        <p:spPr>
          <a:xfrm>
            <a:off x="457200" y="1600200"/>
            <a:ext cx="8229600" cy="4133850"/>
          </a:xfrm>
        </p:spPr>
        <p:txBody>
          <a:bodyPr/>
          <a:lstStyle/>
          <a:p>
            <a:pPr>
              <a:lnSpc>
                <a:spcPct val="80000"/>
              </a:lnSpc>
              <a:spcBef>
                <a:spcPct val="40000"/>
              </a:spcBef>
            </a:pPr>
            <a:r>
              <a:rPr lang="en-GB" sz="2400" dirty="0">
                <a:solidFill>
                  <a:srgbClr val="0033CC"/>
                </a:solidFill>
                <a:latin typeface="Arial"/>
                <a:cs typeface="Arial"/>
              </a:rPr>
              <a:t>Canonical (which means: reduced to the simplest or clearest possible scheme) Correlation Analysis approach is wide used in climatology and in particular it is applied, since late ’80s for extracting information among predictors. (e.g. Barnett and </a:t>
            </a:r>
            <a:r>
              <a:rPr lang="en-GB" sz="2400" dirty="0" err="1">
                <a:solidFill>
                  <a:srgbClr val="0033CC"/>
                </a:solidFill>
                <a:latin typeface="Arial"/>
                <a:cs typeface="Arial"/>
              </a:rPr>
              <a:t>Preisendorfer</a:t>
            </a:r>
            <a:r>
              <a:rPr lang="en-GB" sz="2400" dirty="0">
                <a:solidFill>
                  <a:srgbClr val="0033CC"/>
                </a:solidFill>
                <a:latin typeface="Arial"/>
                <a:cs typeface="Arial"/>
              </a:rPr>
              <a:t>, MWR, 1987)  </a:t>
            </a:r>
          </a:p>
          <a:p>
            <a:pPr>
              <a:lnSpc>
                <a:spcPct val="80000"/>
              </a:lnSpc>
              <a:spcBef>
                <a:spcPct val="40000"/>
              </a:spcBef>
              <a:buFontTx/>
              <a:buNone/>
            </a:pPr>
            <a:endParaRPr lang="en-GB" sz="2400" dirty="0">
              <a:solidFill>
                <a:srgbClr val="0033CC"/>
              </a:solidFill>
              <a:latin typeface="Arial"/>
              <a:cs typeface="Arial"/>
            </a:endParaRPr>
          </a:p>
          <a:p>
            <a:pPr>
              <a:lnSpc>
                <a:spcPct val="80000"/>
              </a:lnSpc>
              <a:spcBef>
                <a:spcPct val="40000"/>
              </a:spcBef>
            </a:pPr>
            <a:r>
              <a:rPr lang="en-GB" sz="2400" dirty="0">
                <a:solidFill>
                  <a:srgbClr val="0033CC"/>
                </a:solidFill>
                <a:latin typeface="Arial"/>
                <a:cs typeface="Arial"/>
              </a:rPr>
              <a:t>Two </a:t>
            </a:r>
            <a:r>
              <a:rPr lang="en-GB" sz="2400" dirty="0" smtClean="0">
                <a:solidFill>
                  <a:srgbClr val="0033CC"/>
                </a:solidFill>
                <a:latin typeface="Arial"/>
                <a:cs typeface="Arial"/>
              </a:rPr>
              <a:t> papers, </a:t>
            </a:r>
            <a:r>
              <a:rPr lang="en-GB" sz="2400" dirty="0">
                <a:solidFill>
                  <a:srgbClr val="0033CC"/>
                </a:solidFill>
                <a:latin typeface="Arial"/>
                <a:cs typeface="Arial"/>
              </a:rPr>
              <a:t>Moron et al. (part I and part II, </a:t>
            </a:r>
            <a:r>
              <a:rPr lang="en-GB" sz="2400" dirty="0" err="1">
                <a:solidFill>
                  <a:srgbClr val="0033CC"/>
                </a:solidFill>
                <a:latin typeface="Arial"/>
                <a:cs typeface="Arial"/>
              </a:rPr>
              <a:t>J.Climate</a:t>
            </a:r>
            <a:r>
              <a:rPr lang="en-GB" sz="2400" dirty="0">
                <a:solidFill>
                  <a:srgbClr val="0033CC"/>
                </a:solidFill>
                <a:latin typeface="Arial"/>
                <a:cs typeface="Arial"/>
              </a:rPr>
              <a:t>, 2008), an inter – annual variability characterization of Sahel precipitation based on the WT inter – annual regime analysis from historical and forecast </a:t>
            </a:r>
            <a:r>
              <a:rPr lang="en-GB" sz="2400" dirty="0" err="1">
                <a:solidFill>
                  <a:srgbClr val="0033CC"/>
                </a:solidFill>
                <a:latin typeface="Arial"/>
                <a:cs typeface="Arial"/>
              </a:rPr>
              <a:t>GCMs</a:t>
            </a:r>
            <a:r>
              <a:rPr lang="en-GB" sz="2400" dirty="0">
                <a:solidFill>
                  <a:srgbClr val="0033CC"/>
                </a:solidFill>
                <a:latin typeface="Arial"/>
                <a:cs typeface="Arial"/>
              </a:rPr>
              <a:t>.</a:t>
            </a:r>
          </a:p>
        </p:txBody>
      </p:sp>
      <p:sp>
        <p:nvSpPr>
          <p:cNvPr id="3085" name="Rectangle 13"/>
          <p:cNvSpPr>
            <a:spLocks noGrp="1" noChangeArrowheads="1"/>
          </p:cNvSpPr>
          <p:nvPr>
            <p:ph type="title"/>
          </p:nvPr>
        </p:nvSpPr>
        <p:spPr>
          <a:noFill/>
          <a:ln/>
        </p:spPr>
        <p:txBody>
          <a:bodyPr/>
          <a:lstStyle/>
          <a:p>
            <a:r>
              <a:rPr lang="en-US">
                <a:solidFill>
                  <a:srgbClr val="0033CC"/>
                </a:solidFill>
                <a:latin typeface="Comic Sans MS" pitchFamily="-107" charset="0"/>
              </a:rPr>
              <a:t>Motivations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fld id="{889ACC0A-B7E6-5D45-B664-AC211F08BC28}" type="slidenum">
              <a:rPr lang="en-US"/>
              <a:pPr/>
              <a:t>38</a:t>
            </a:fld>
            <a:endParaRPr lang="en-US"/>
          </a:p>
        </p:txBody>
      </p:sp>
      <p:sp>
        <p:nvSpPr>
          <p:cNvPr id="111618" name="Rectangle 2"/>
          <p:cNvSpPr>
            <a:spLocks noGrp="1" noChangeArrowheads="1"/>
          </p:cNvSpPr>
          <p:nvPr>
            <p:ph type="body" idx="1"/>
          </p:nvPr>
        </p:nvSpPr>
        <p:spPr>
          <a:xfrm>
            <a:off x="468313" y="1628775"/>
            <a:ext cx="8229600" cy="4248150"/>
          </a:xfrm>
        </p:spPr>
        <p:txBody>
          <a:bodyPr/>
          <a:lstStyle/>
          <a:p>
            <a:pPr>
              <a:lnSpc>
                <a:spcPct val="80000"/>
              </a:lnSpc>
              <a:spcBef>
                <a:spcPct val="40000"/>
              </a:spcBef>
            </a:pPr>
            <a:r>
              <a:rPr lang="en-GB" sz="2400" dirty="0">
                <a:solidFill>
                  <a:srgbClr val="0033CC"/>
                </a:solidFill>
                <a:latin typeface="Arial"/>
                <a:cs typeface="Arial"/>
              </a:rPr>
              <a:t>The </a:t>
            </a:r>
            <a:r>
              <a:rPr lang="en-GB" sz="2400" dirty="0" smtClean="0">
                <a:solidFill>
                  <a:srgbClr val="0033CC"/>
                </a:solidFill>
                <a:latin typeface="Arial"/>
                <a:cs typeface="Arial"/>
              </a:rPr>
              <a:t>basic </a:t>
            </a:r>
            <a:r>
              <a:rPr lang="en-GB" sz="2400" dirty="0">
                <a:solidFill>
                  <a:srgbClr val="0033CC"/>
                </a:solidFill>
                <a:latin typeface="Arial"/>
                <a:cs typeface="Arial"/>
              </a:rPr>
              <a:t>idea is to find a (linear) relationship, at </a:t>
            </a:r>
            <a:r>
              <a:rPr lang="en-GB" sz="2400" u="sng" dirty="0">
                <a:solidFill>
                  <a:srgbClr val="0033CC"/>
                </a:solidFill>
                <a:latin typeface="Arial"/>
                <a:cs typeface="Arial"/>
              </a:rPr>
              <a:t>month or season time scale</a:t>
            </a:r>
            <a:r>
              <a:rPr lang="en-GB" sz="2400" dirty="0">
                <a:solidFill>
                  <a:srgbClr val="0033CC"/>
                </a:solidFill>
                <a:latin typeface="Arial"/>
                <a:cs typeface="Arial"/>
              </a:rPr>
              <a:t>, between two daily datasets: </a:t>
            </a:r>
            <a:r>
              <a:rPr lang="en-GB" sz="2400" b="1" dirty="0">
                <a:solidFill>
                  <a:srgbClr val="0033CC"/>
                </a:solidFill>
                <a:latin typeface="Arial"/>
                <a:cs typeface="Arial"/>
              </a:rPr>
              <a:t>temperature anomalies</a:t>
            </a:r>
            <a:r>
              <a:rPr lang="en-GB" sz="2400" dirty="0">
                <a:solidFill>
                  <a:srgbClr val="0033CC"/>
                </a:solidFill>
                <a:latin typeface="Arial"/>
                <a:cs typeface="Arial"/>
              </a:rPr>
              <a:t> and a </a:t>
            </a:r>
            <a:r>
              <a:rPr lang="en-GB" sz="2400" b="1" dirty="0" smtClean="0">
                <a:solidFill>
                  <a:srgbClr val="0033CC"/>
                </a:solidFill>
                <a:latin typeface="Arial"/>
                <a:cs typeface="Arial"/>
              </a:rPr>
              <a:t>WTC </a:t>
            </a:r>
            <a:r>
              <a:rPr lang="en-GB" sz="2400" b="1" dirty="0">
                <a:solidFill>
                  <a:srgbClr val="0033CC"/>
                </a:solidFill>
                <a:latin typeface="Arial"/>
                <a:cs typeface="Arial"/>
              </a:rPr>
              <a:t>daily catalogue</a:t>
            </a:r>
            <a:r>
              <a:rPr lang="en-GB" sz="2400" dirty="0">
                <a:solidFill>
                  <a:srgbClr val="0033CC"/>
                </a:solidFill>
                <a:latin typeface="Arial"/>
                <a:cs typeface="Arial"/>
              </a:rPr>
              <a:t>. </a:t>
            </a:r>
          </a:p>
          <a:p>
            <a:pPr>
              <a:lnSpc>
                <a:spcPct val="80000"/>
              </a:lnSpc>
              <a:spcBef>
                <a:spcPct val="40000"/>
              </a:spcBef>
            </a:pPr>
            <a:r>
              <a:rPr lang="en-GB" sz="2400" dirty="0">
                <a:solidFill>
                  <a:srgbClr val="0033CC"/>
                </a:solidFill>
                <a:latin typeface="Arial"/>
                <a:cs typeface="Arial"/>
              </a:rPr>
              <a:t>In order to move from daily to monthly or quarterly time scale, daily data could be classified. A possible choice is computing a class </a:t>
            </a:r>
            <a:r>
              <a:rPr lang="en-GB" sz="2400" u="sng" dirty="0">
                <a:solidFill>
                  <a:srgbClr val="0033CC"/>
                </a:solidFill>
                <a:latin typeface="Arial"/>
                <a:cs typeface="Arial"/>
              </a:rPr>
              <a:t>occurrence matrix</a:t>
            </a:r>
            <a:r>
              <a:rPr lang="en-GB" sz="2400" dirty="0">
                <a:solidFill>
                  <a:srgbClr val="0033CC"/>
                </a:solidFill>
                <a:latin typeface="Arial"/>
                <a:cs typeface="Arial"/>
              </a:rPr>
              <a:t>.</a:t>
            </a:r>
          </a:p>
          <a:p>
            <a:pPr>
              <a:lnSpc>
                <a:spcPct val="80000"/>
              </a:lnSpc>
              <a:spcBef>
                <a:spcPct val="40000"/>
              </a:spcBef>
            </a:pPr>
            <a:r>
              <a:rPr lang="en-GB" sz="2400" dirty="0">
                <a:solidFill>
                  <a:srgbClr val="0033CC"/>
                </a:solidFill>
                <a:latin typeface="Arial"/>
                <a:cs typeface="Arial"/>
              </a:rPr>
              <a:t>The seasonal forecasting goal is capability of capturing the inter and intra annual variability of atmospheric fields. </a:t>
            </a:r>
            <a:r>
              <a:rPr lang="en-GB" sz="2400" u="sng" dirty="0">
                <a:solidFill>
                  <a:srgbClr val="0033CC"/>
                </a:solidFill>
                <a:latin typeface="Arial"/>
                <a:cs typeface="Arial"/>
              </a:rPr>
              <a:t>Statistical</a:t>
            </a:r>
            <a:r>
              <a:rPr lang="en-GB" sz="2400" dirty="0">
                <a:solidFill>
                  <a:srgbClr val="0033CC"/>
                </a:solidFill>
                <a:latin typeface="Arial"/>
                <a:cs typeface="Arial"/>
              </a:rPr>
              <a:t> methods are dealing with inter – annual variability, while </a:t>
            </a:r>
            <a:r>
              <a:rPr lang="en-GB" sz="2400" u="sng" dirty="0">
                <a:solidFill>
                  <a:srgbClr val="0033CC"/>
                </a:solidFill>
                <a:latin typeface="Arial"/>
                <a:cs typeface="Arial"/>
              </a:rPr>
              <a:t>global models</a:t>
            </a:r>
            <a:r>
              <a:rPr lang="en-GB" sz="2400" dirty="0">
                <a:solidFill>
                  <a:srgbClr val="0033CC"/>
                </a:solidFill>
                <a:latin typeface="Arial"/>
                <a:cs typeface="Arial"/>
              </a:rPr>
              <a:t> approach mainly deal with intra – annual variability</a:t>
            </a:r>
          </a:p>
        </p:txBody>
      </p:sp>
      <p:sp>
        <p:nvSpPr>
          <p:cNvPr id="111619" name="Rectangle 3"/>
          <p:cNvSpPr>
            <a:spLocks noGrp="1" noChangeArrowheads="1"/>
          </p:cNvSpPr>
          <p:nvPr>
            <p:ph type="title"/>
          </p:nvPr>
        </p:nvSpPr>
        <p:spPr>
          <a:noFill/>
          <a:ln/>
        </p:spPr>
        <p:txBody>
          <a:bodyPr/>
          <a:lstStyle/>
          <a:p>
            <a:r>
              <a:rPr lang="en-US" dirty="0" smtClean="0">
                <a:solidFill>
                  <a:srgbClr val="0033CC"/>
                </a:solidFill>
                <a:latin typeface="Comic Sans MS" pitchFamily="-107" charset="0"/>
              </a:rPr>
              <a:t>Basic </a:t>
            </a:r>
            <a:r>
              <a:rPr lang="en-US" dirty="0">
                <a:solidFill>
                  <a:srgbClr val="0033CC"/>
                </a:solidFill>
                <a:latin typeface="Comic Sans MS" pitchFamily="-107" charset="0"/>
              </a:rPr>
              <a:t>Idea</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Segnaposto numero diapositiva 5"/>
          <p:cNvSpPr>
            <a:spLocks noGrp="1"/>
          </p:cNvSpPr>
          <p:nvPr>
            <p:ph type="sldNum" sz="quarter" idx="12"/>
          </p:nvPr>
        </p:nvSpPr>
        <p:spPr/>
        <p:txBody>
          <a:bodyPr/>
          <a:lstStyle/>
          <a:p>
            <a:fld id="{2627A3A3-5B45-D84F-A63E-C7D3EE1027DD}" type="slidenum">
              <a:rPr lang="en-US"/>
              <a:pPr/>
              <a:t>39</a:t>
            </a:fld>
            <a:endParaRPr lang="en-US"/>
          </a:p>
        </p:txBody>
      </p:sp>
      <p:sp>
        <p:nvSpPr>
          <p:cNvPr id="57349" name="Rectangle 5"/>
          <p:cNvSpPr>
            <a:spLocks noChangeArrowheads="1"/>
          </p:cNvSpPr>
          <p:nvPr/>
        </p:nvSpPr>
        <p:spPr bwMode="auto">
          <a:xfrm>
            <a:off x="-36513" y="3284538"/>
            <a:ext cx="9180513" cy="1225550"/>
          </a:xfrm>
          <a:prstGeom prst="rect">
            <a:avLst/>
          </a:prstGeom>
          <a:noFill/>
          <a:ln w="9525">
            <a:noFill/>
            <a:miter lim="800000"/>
            <a:headEnd/>
            <a:tailEnd/>
          </a:ln>
          <a:effectLst/>
        </p:spPr>
        <p:txBody>
          <a:bodyPr>
            <a:prstTxWarp prst="textNoShape">
              <a:avLst/>
            </a:prstTxWarp>
            <a:spAutoFit/>
          </a:bodyPr>
          <a:lstStyle/>
          <a:p>
            <a:pPr>
              <a:spcBef>
                <a:spcPct val="40000"/>
              </a:spcBef>
            </a:pPr>
            <a:r>
              <a:rPr lang="en-GB" sz="2400" b="0">
                <a:solidFill>
                  <a:srgbClr val="0033CC"/>
                </a:solidFill>
              </a:rPr>
              <a:t>A less general hypothesis follows:</a:t>
            </a:r>
            <a:endParaRPr lang="en-GB" sz="2000" b="0">
              <a:solidFill>
                <a:srgbClr val="0033CC"/>
              </a:solidFill>
            </a:endParaRPr>
          </a:p>
          <a:p>
            <a:pPr>
              <a:spcBef>
                <a:spcPct val="40000"/>
              </a:spcBef>
            </a:pPr>
            <a:r>
              <a:rPr lang="en-GB" sz="2000" b="0">
                <a:solidFill>
                  <a:srgbClr val="0033CC"/>
                </a:solidFill>
              </a:rPr>
              <a:t>(Temp.Anom)</a:t>
            </a:r>
            <a:r>
              <a:rPr lang="en-GB" sz="2400" b="0" baseline="-25000">
                <a:solidFill>
                  <a:srgbClr val="0033CC"/>
                </a:solidFill>
              </a:rPr>
              <a:t>year,class</a:t>
            </a:r>
            <a:r>
              <a:rPr lang="en-GB" sz="2400" b="0">
                <a:solidFill>
                  <a:srgbClr val="0033CC"/>
                </a:solidFill>
                <a:sym typeface="Wingdings" pitchFamily="-107" charset="2"/>
              </a:rPr>
              <a:t> = </a:t>
            </a:r>
            <a:r>
              <a:rPr lang="en-GB" sz="3600" b="0">
                <a:solidFill>
                  <a:srgbClr val="0033CC"/>
                </a:solidFill>
                <a:sym typeface="Symbol" pitchFamily="-107" charset="2"/>
              </a:rPr>
              <a:t></a:t>
            </a:r>
            <a:r>
              <a:rPr lang="en-GB" sz="2400" b="0" baseline="-25000">
                <a:solidFill>
                  <a:srgbClr val="0033CC"/>
                </a:solidFill>
              </a:rPr>
              <a:t>type</a:t>
            </a:r>
            <a:r>
              <a:rPr lang="en-GB" sz="3600" b="0">
                <a:solidFill>
                  <a:srgbClr val="0033CC"/>
                </a:solidFill>
                <a:sym typeface="Symbol" pitchFamily="-107" charset="2"/>
              </a:rPr>
              <a:t> </a:t>
            </a:r>
            <a:r>
              <a:rPr lang="en-GB" sz="2400" b="0">
                <a:solidFill>
                  <a:srgbClr val="0033CC"/>
                </a:solidFill>
                <a:sym typeface="Wingdings" pitchFamily="-107" charset="2"/>
              </a:rPr>
              <a:t>(</a:t>
            </a:r>
            <a:r>
              <a:rPr lang="en-GB" sz="2000" b="0">
                <a:solidFill>
                  <a:srgbClr val="0033CC"/>
                </a:solidFill>
                <a:sym typeface="Wingdings" pitchFamily="-107" charset="2"/>
              </a:rPr>
              <a:t>WTC</a:t>
            </a:r>
            <a:r>
              <a:rPr lang="en-GB" sz="2400" b="0" baseline="-25000">
                <a:solidFill>
                  <a:srgbClr val="0033CC"/>
                </a:solidFill>
                <a:sym typeface="Wingdings" pitchFamily="-107" charset="2"/>
              </a:rPr>
              <a:t>occ</a:t>
            </a:r>
            <a:r>
              <a:rPr lang="en-GB" sz="2000" b="0">
                <a:solidFill>
                  <a:srgbClr val="0033CC"/>
                </a:solidFill>
                <a:sym typeface="Wingdings" pitchFamily="-107" charset="2"/>
              </a:rPr>
              <a:t>)</a:t>
            </a:r>
            <a:r>
              <a:rPr lang="en-GB" sz="2400" b="0">
                <a:solidFill>
                  <a:srgbClr val="0033CC"/>
                </a:solidFill>
                <a:sym typeface="Wingdings" pitchFamily="-107" charset="2"/>
              </a:rPr>
              <a:t> </a:t>
            </a:r>
            <a:r>
              <a:rPr lang="en-GB" sz="2400" b="0" baseline="-25000">
                <a:solidFill>
                  <a:srgbClr val="0033CC"/>
                </a:solidFill>
              </a:rPr>
              <a:t>year,type</a:t>
            </a:r>
            <a:r>
              <a:rPr lang="en-US" sz="3200">
                <a:solidFill>
                  <a:srgbClr val="0033CC"/>
                </a:solidFill>
                <a:sym typeface="Wingdings" pitchFamily="-107" charset="2"/>
              </a:rPr>
              <a:t>·</a:t>
            </a:r>
            <a:r>
              <a:rPr lang="en-US" sz="2400" b="0">
                <a:solidFill>
                  <a:srgbClr val="0033CC"/>
                </a:solidFill>
                <a:sym typeface="Wingdings" pitchFamily="-107" charset="2"/>
              </a:rPr>
              <a:t> </a:t>
            </a:r>
            <a:r>
              <a:rPr lang="en-US" sz="2000" b="0">
                <a:solidFill>
                  <a:srgbClr val="0033CC"/>
                </a:solidFill>
                <a:sym typeface="Wingdings" pitchFamily="-107" charset="2"/>
              </a:rPr>
              <a:t>(WTC</a:t>
            </a:r>
            <a:r>
              <a:rPr lang="en-US" sz="2400" b="0" baseline="-25000">
                <a:solidFill>
                  <a:srgbClr val="0033CC"/>
                </a:solidFill>
                <a:sym typeface="Wingdings" pitchFamily="-107" charset="2"/>
              </a:rPr>
              <a:t>char</a:t>
            </a:r>
            <a:r>
              <a:rPr lang="en-US" sz="2000" b="0">
                <a:solidFill>
                  <a:srgbClr val="0033CC"/>
                </a:solidFill>
                <a:sym typeface="Wingdings" pitchFamily="-107" charset="2"/>
              </a:rPr>
              <a:t>) </a:t>
            </a:r>
            <a:r>
              <a:rPr lang="en-GB" sz="2400" b="0" baseline="-25000">
                <a:solidFill>
                  <a:srgbClr val="0033CC"/>
                </a:solidFill>
              </a:rPr>
              <a:t>year,type,class</a:t>
            </a:r>
            <a:endParaRPr lang="en-US" sz="2400" b="0" baseline="-25000">
              <a:solidFill>
                <a:srgbClr val="0033CC"/>
              </a:solidFill>
            </a:endParaRPr>
          </a:p>
        </p:txBody>
      </p:sp>
      <p:sp>
        <p:nvSpPr>
          <p:cNvPr id="57351" name="Rectangle 7"/>
          <p:cNvSpPr>
            <a:spLocks noChangeArrowheads="1"/>
          </p:cNvSpPr>
          <p:nvPr/>
        </p:nvSpPr>
        <p:spPr bwMode="auto">
          <a:xfrm>
            <a:off x="539750" y="1700213"/>
            <a:ext cx="8027988" cy="1139825"/>
          </a:xfrm>
          <a:prstGeom prst="rect">
            <a:avLst/>
          </a:prstGeom>
          <a:noFill/>
          <a:ln w="9525">
            <a:noFill/>
            <a:miter lim="800000"/>
            <a:headEnd/>
            <a:tailEnd/>
          </a:ln>
          <a:effectLst/>
        </p:spPr>
        <p:txBody>
          <a:bodyPr>
            <a:prstTxWarp prst="textNoShape">
              <a:avLst/>
            </a:prstTxWarp>
            <a:spAutoFit/>
          </a:bodyPr>
          <a:lstStyle/>
          <a:p>
            <a:pPr>
              <a:spcBef>
                <a:spcPct val="40000"/>
              </a:spcBef>
            </a:pPr>
            <a:r>
              <a:rPr lang="en-GB" sz="2400" b="0">
                <a:solidFill>
                  <a:srgbClr val="0033CC"/>
                </a:solidFill>
              </a:rPr>
              <a:t>A very general hypothesis follows:</a:t>
            </a:r>
          </a:p>
          <a:p>
            <a:pPr>
              <a:spcBef>
                <a:spcPct val="40000"/>
              </a:spcBef>
            </a:pPr>
            <a:r>
              <a:rPr lang="en-GB" sz="2000" b="0"/>
              <a:t>PDF</a:t>
            </a:r>
            <a:r>
              <a:rPr lang="en-GB" sz="2000" b="0">
                <a:solidFill>
                  <a:srgbClr val="0033CC"/>
                </a:solidFill>
              </a:rPr>
              <a:t>(Temp.Anom)</a:t>
            </a:r>
            <a:r>
              <a:rPr lang="en-GB" sz="2400" b="0" baseline="-25000">
                <a:solidFill>
                  <a:srgbClr val="0033CC"/>
                </a:solidFill>
              </a:rPr>
              <a:t>year</a:t>
            </a:r>
            <a:r>
              <a:rPr lang="en-GB" sz="2400">
                <a:solidFill>
                  <a:srgbClr val="0033CC"/>
                </a:solidFill>
                <a:sym typeface="Wingdings" pitchFamily="-107" charset="2"/>
              </a:rPr>
              <a:t></a:t>
            </a:r>
            <a:r>
              <a:rPr lang="en-GB" sz="2400" b="0">
                <a:solidFill>
                  <a:srgbClr val="0033CC"/>
                </a:solidFill>
                <a:sym typeface="Wingdings" pitchFamily="-107" charset="2"/>
              </a:rPr>
              <a:t> </a:t>
            </a:r>
            <a:r>
              <a:rPr lang="en-GB" sz="2000" b="0">
                <a:sym typeface="Wingdings" pitchFamily="-107" charset="2"/>
              </a:rPr>
              <a:t>PDF</a:t>
            </a:r>
            <a:r>
              <a:rPr lang="en-GB" sz="2000" b="0">
                <a:solidFill>
                  <a:srgbClr val="0033CC"/>
                </a:solidFill>
                <a:sym typeface="Wingdings" pitchFamily="-107" charset="2"/>
              </a:rPr>
              <a:t>(WTC</a:t>
            </a:r>
            <a:r>
              <a:rPr lang="en-GB" sz="2400" b="0" baseline="-25000">
                <a:solidFill>
                  <a:srgbClr val="0033CC"/>
                </a:solidFill>
                <a:sym typeface="Wingdings" pitchFamily="-107" charset="2"/>
              </a:rPr>
              <a:t>occ</a:t>
            </a:r>
            <a:r>
              <a:rPr lang="en-GB" sz="2000" b="0">
                <a:solidFill>
                  <a:srgbClr val="0033CC"/>
                </a:solidFill>
                <a:sym typeface="Wingdings" pitchFamily="-107" charset="2"/>
              </a:rPr>
              <a:t>)</a:t>
            </a:r>
            <a:r>
              <a:rPr lang="en-GB" sz="2400" b="0">
                <a:solidFill>
                  <a:srgbClr val="0033CC"/>
                </a:solidFill>
                <a:sym typeface="Wingdings" pitchFamily="-107" charset="2"/>
              </a:rPr>
              <a:t> </a:t>
            </a:r>
            <a:r>
              <a:rPr lang="en-GB" sz="2400" b="0" baseline="-25000">
                <a:solidFill>
                  <a:srgbClr val="0033CC"/>
                </a:solidFill>
              </a:rPr>
              <a:t>year</a:t>
            </a:r>
            <a:r>
              <a:rPr lang="en-US" sz="3200">
                <a:solidFill>
                  <a:srgbClr val="0033CC"/>
                </a:solidFill>
                <a:sym typeface="Wingdings" pitchFamily="-107" charset="2"/>
              </a:rPr>
              <a:t>·</a:t>
            </a:r>
            <a:r>
              <a:rPr lang="en-US" sz="2400" b="0">
                <a:solidFill>
                  <a:srgbClr val="0033CC"/>
                </a:solidFill>
                <a:sym typeface="Wingdings" pitchFamily="-107" charset="2"/>
              </a:rPr>
              <a:t> </a:t>
            </a:r>
            <a:r>
              <a:rPr lang="en-US" sz="2000" b="0">
                <a:sym typeface="Wingdings" pitchFamily="-107" charset="2"/>
              </a:rPr>
              <a:t>PDF</a:t>
            </a:r>
            <a:r>
              <a:rPr lang="en-US" sz="2000" b="0">
                <a:solidFill>
                  <a:srgbClr val="0033CC"/>
                </a:solidFill>
                <a:sym typeface="Wingdings" pitchFamily="-107" charset="2"/>
              </a:rPr>
              <a:t>(WTC</a:t>
            </a:r>
            <a:r>
              <a:rPr lang="en-US" sz="2400" b="0" baseline="-25000">
                <a:solidFill>
                  <a:srgbClr val="0033CC"/>
                </a:solidFill>
                <a:sym typeface="Wingdings" pitchFamily="-107" charset="2"/>
              </a:rPr>
              <a:t>char</a:t>
            </a:r>
            <a:r>
              <a:rPr lang="en-US" sz="2000" b="0">
                <a:solidFill>
                  <a:srgbClr val="0033CC"/>
                </a:solidFill>
                <a:sym typeface="Wingdings" pitchFamily="-107" charset="2"/>
              </a:rPr>
              <a:t>)</a:t>
            </a:r>
            <a:r>
              <a:rPr lang="en-US" sz="2400" b="0">
                <a:solidFill>
                  <a:srgbClr val="0033CC"/>
                </a:solidFill>
                <a:sym typeface="Wingdings" pitchFamily="-107" charset="2"/>
              </a:rPr>
              <a:t> </a:t>
            </a:r>
            <a:r>
              <a:rPr lang="en-GB" sz="2400" b="0" baseline="-25000">
                <a:solidFill>
                  <a:srgbClr val="0033CC"/>
                </a:solidFill>
              </a:rPr>
              <a:t>year</a:t>
            </a:r>
            <a:endParaRPr lang="en-US" sz="2400" b="0" baseline="-25000">
              <a:solidFill>
                <a:srgbClr val="0033CC"/>
              </a:solidFill>
            </a:endParaRPr>
          </a:p>
        </p:txBody>
      </p:sp>
      <p:sp>
        <p:nvSpPr>
          <p:cNvPr id="57363" name="Rectangle 19"/>
          <p:cNvSpPr>
            <a:spLocks noChangeArrowheads="1"/>
          </p:cNvSpPr>
          <p:nvPr/>
        </p:nvSpPr>
        <p:spPr bwMode="auto">
          <a:xfrm>
            <a:off x="381000" y="5876925"/>
            <a:ext cx="1311275" cy="457200"/>
          </a:xfrm>
          <a:prstGeom prst="rect">
            <a:avLst/>
          </a:prstGeom>
          <a:noFill/>
          <a:ln w="9525">
            <a:noFill/>
            <a:miter lim="800000"/>
            <a:headEnd/>
            <a:tailEnd/>
          </a:ln>
          <a:effectLst/>
        </p:spPr>
        <p:txBody>
          <a:bodyPr wrap="none">
            <a:prstTxWarp prst="textNoShape">
              <a:avLst/>
            </a:prstTxWarp>
            <a:spAutoFit/>
          </a:bodyPr>
          <a:lstStyle/>
          <a:p>
            <a:r>
              <a:rPr lang="en-GB" sz="2400" b="0">
                <a:solidFill>
                  <a:srgbClr val="0033CC"/>
                </a:solidFill>
              </a:rPr>
              <a:t>2 ways: </a:t>
            </a:r>
          </a:p>
        </p:txBody>
      </p:sp>
      <p:grpSp>
        <p:nvGrpSpPr>
          <p:cNvPr id="2" name="Group 22"/>
          <p:cNvGrpSpPr>
            <a:grpSpLocks/>
          </p:cNvGrpSpPr>
          <p:nvPr/>
        </p:nvGrpSpPr>
        <p:grpSpPr bwMode="auto">
          <a:xfrm>
            <a:off x="611188" y="4508500"/>
            <a:ext cx="7593012" cy="1682750"/>
            <a:chOff x="385" y="2840"/>
            <a:chExt cx="4783" cy="1060"/>
          </a:xfrm>
        </p:grpSpPr>
        <p:sp>
          <p:nvSpPr>
            <p:cNvPr id="57355" name="AutoShape 11"/>
            <p:cNvSpPr>
              <a:spLocks noChangeArrowheads="1"/>
            </p:cNvSpPr>
            <p:nvPr/>
          </p:nvSpPr>
          <p:spPr bwMode="auto">
            <a:xfrm>
              <a:off x="2562" y="2840"/>
              <a:ext cx="272" cy="635"/>
            </a:xfrm>
            <a:prstGeom prst="upArrow">
              <a:avLst>
                <a:gd name="adj1" fmla="val 50000"/>
                <a:gd name="adj2" fmla="val 58364"/>
              </a:avLst>
            </a:prstGeom>
            <a:solidFill>
              <a:srgbClr val="99CC00"/>
            </a:solidFill>
            <a:ln w="9525">
              <a:solidFill>
                <a:schemeClr val="tx1"/>
              </a:solidFill>
              <a:miter lim="800000"/>
              <a:headEnd/>
              <a:tailEnd/>
            </a:ln>
            <a:effectLst/>
          </p:spPr>
          <p:txBody>
            <a:bodyPr wrap="none" anchor="ctr">
              <a:prstTxWarp prst="textNoShape">
                <a:avLst/>
              </a:prstTxWarp>
              <a:spAutoFit/>
            </a:bodyPr>
            <a:lstStyle/>
            <a:p>
              <a:endParaRPr lang="en-GB"/>
            </a:p>
          </p:txBody>
        </p:sp>
        <p:sp>
          <p:nvSpPr>
            <p:cNvPr id="57358" name="AutoShape 14"/>
            <p:cNvSpPr>
              <a:spLocks noChangeArrowheads="1"/>
            </p:cNvSpPr>
            <p:nvPr/>
          </p:nvSpPr>
          <p:spPr bwMode="auto">
            <a:xfrm>
              <a:off x="385" y="2840"/>
              <a:ext cx="272" cy="635"/>
            </a:xfrm>
            <a:prstGeom prst="upArrow">
              <a:avLst>
                <a:gd name="adj1" fmla="val 50000"/>
                <a:gd name="adj2" fmla="val 58364"/>
              </a:avLst>
            </a:prstGeom>
            <a:solidFill>
              <a:srgbClr val="99CC00"/>
            </a:solidFill>
            <a:ln w="9525">
              <a:solidFill>
                <a:schemeClr val="tx1"/>
              </a:solidFill>
              <a:miter lim="800000"/>
              <a:headEnd/>
              <a:tailEnd/>
            </a:ln>
            <a:effectLst/>
          </p:spPr>
          <p:txBody>
            <a:bodyPr wrap="none" anchor="ctr">
              <a:prstTxWarp prst="textNoShape">
                <a:avLst/>
              </a:prstTxWarp>
              <a:spAutoFit/>
            </a:bodyPr>
            <a:lstStyle/>
            <a:p>
              <a:endParaRPr lang="en-GB"/>
            </a:p>
          </p:txBody>
        </p:sp>
        <p:sp>
          <p:nvSpPr>
            <p:cNvPr id="57360" name="Rectangle 16"/>
            <p:cNvSpPr>
              <a:spLocks noChangeArrowheads="1"/>
            </p:cNvSpPr>
            <p:nvPr/>
          </p:nvSpPr>
          <p:spPr bwMode="auto">
            <a:xfrm>
              <a:off x="1383" y="3612"/>
              <a:ext cx="3785" cy="288"/>
            </a:xfrm>
            <a:prstGeom prst="rect">
              <a:avLst/>
            </a:prstGeom>
            <a:noFill/>
            <a:ln w="9525">
              <a:noFill/>
              <a:miter lim="800000"/>
              <a:headEnd/>
              <a:tailEnd/>
            </a:ln>
            <a:effectLst/>
          </p:spPr>
          <p:txBody>
            <a:bodyPr wrap="none">
              <a:prstTxWarp prst="textNoShape">
                <a:avLst/>
              </a:prstTxWarp>
              <a:spAutoFit/>
            </a:bodyPr>
            <a:lstStyle/>
            <a:p>
              <a:pPr>
                <a:spcBef>
                  <a:spcPct val="40000"/>
                </a:spcBef>
              </a:pPr>
              <a:r>
                <a:rPr lang="en-GB" sz="2400" b="0">
                  <a:solidFill>
                    <a:srgbClr val="99CC00"/>
                  </a:solidFill>
                </a:rPr>
                <a:t>CCA</a:t>
              </a:r>
              <a:r>
                <a:rPr lang="en-GB" sz="2400" b="0">
                  <a:solidFill>
                    <a:srgbClr val="0033CC"/>
                  </a:solidFill>
                </a:rPr>
                <a:t>: </a:t>
              </a:r>
              <a:r>
                <a:rPr lang="en-GB" sz="2000" b="0">
                  <a:solidFill>
                    <a:srgbClr val="0033CC"/>
                  </a:solidFill>
                </a:rPr>
                <a:t>(Temp.Anom)</a:t>
              </a:r>
              <a:r>
                <a:rPr lang="en-GB" sz="2400" b="0" baseline="-25000">
                  <a:solidFill>
                    <a:srgbClr val="0033CC"/>
                  </a:solidFill>
                </a:rPr>
                <a:t>year,class</a:t>
              </a:r>
              <a:r>
                <a:rPr lang="en-GB" sz="2400" b="0">
                  <a:solidFill>
                    <a:srgbClr val="0033CC"/>
                  </a:solidFill>
                </a:rPr>
                <a:t> &amp; </a:t>
              </a:r>
              <a:r>
                <a:rPr lang="en-GB" sz="2400" b="0">
                  <a:solidFill>
                    <a:srgbClr val="0033CC"/>
                  </a:solidFill>
                  <a:sym typeface="Wingdings" pitchFamily="-107" charset="2"/>
                </a:rPr>
                <a:t>(</a:t>
              </a:r>
              <a:r>
                <a:rPr lang="en-GB" sz="2000" b="0">
                  <a:solidFill>
                    <a:srgbClr val="0033CC"/>
                  </a:solidFill>
                  <a:sym typeface="Wingdings" pitchFamily="-107" charset="2"/>
                </a:rPr>
                <a:t>WTC</a:t>
              </a:r>
              <a:r>
                <a:rPr lang="en-GB" sz="2400" b="0" baseline="-25000">
                  <a:solidFill>
                    <a:srgbClr val="0033CC"/>
                  </a:solidFill>
                  <a:sym typeface="Wingdings" pitchFamily="-107" charset="2"/>
                </a:rPr>
                <a:t>occ</a:t>
              </a:r>
              <a:r>
                <a:rPr lang="en-GB" sz="2000" b="0">
                  <a:solidFill>
                    <a:srgbClr val="0033CC"/>
                  </a:solidFill>
                  <a:sym typeface="Wingdings" pitchFamily="-107" charset="2"/>
                </a:rPr>
                <a:t>)</a:t>
              </a:r>
              <a:r>
                <a:rPr lang="en-GB" sz="2400" b="0">
                  <a:solidFill>
                    <a:srgbClr val="0033CC"/>
                  </a:solidFill>
                  <a:sym typeface="Wingdings" pitchFamily="-107" charset="2"/>
                </a:rPr>
                <a:t> </a:t>
              </a:r>
              <a:r>
                <a:rPr lang="en-GB" sz="2400" b="0" baseline="-25000">
                  <a:solidFill>
                    <a:srgbClr val="0033CC"/>
                  </a:solidFill>
                </a:rPr>
                <a:t>year,type</a:t>
              </a:r>
              <a:r>
                <a:rPr lang="en-GB" sz="2400" b="0">
                  <a:solidFill>
                    <a:srgbClr val="0033CC"/>
                  </a:solidFill>
                </a:rPr>
                <a:t> </a:t>
              </a:r>
            </a:p>
          </p:txBody>
        </p:sp>
        <p:sp>
          <p:nvSpPr>
            <p:cNvPr id="57364" name="Line 20"/>
            <p:cNvSpPr>
              <a:spLocks noChangeShapeType="1"/>
            </p:cNvSpPr>
            <p:nvPr/>
          </p:nvSpPr>
          <p:spPr bwMode="auto">
            <a:xfrm flipV="1">
              <a:off x="1020" y="3748"/>
              <a:ext cx="409" cy="90"/>
            </a:xfrm>
            <a:prstGeom prst="line">
              <a:avLst/>
            </a:prstGeom>
            <a:noFill/>
            <a:ln w="9525">
              <a:solidFill>
                <a:schemeClr val="tx1"/>
              </a:solidFill>
              <a:round/>
              <a:headEnd/>
              <a:tailEnd type="triangle" w="med" len="med"/>
            </a:ln>
            <a:effectLst/>
          </p:spPr>
          <p:txBody>
            <a:bodyPr>
              <a:prstTxWarp prst="textNoShape">
                <a:avLst/>
              </a:prstTxWarp>
              <a:spAutoFit/>
            </a:bodyPr>
            <a:lstStyle/>
            <a:p>
              <a:endParaRPr lang="en-GB"/>
            </a:p>
          </p:txBody>
        </p:sp>
      </p:grpSp>
      <p:grpSp>
        <p:nvGrpSpPr>
          <p:cNvPr id="3" name="Group 23"/>
          <p:cNvGrpSpPr>
            <a:grpSpLocks/>
          </p:cNvGrpSpPr>
          <p:nvPr/>
        </p:nvGrpSpPr>
        <p:grpSpPr bwMode="auto">
          <a:xfrm>
            <a:off x="1116013" y="4508500"/>
            <a:ext cx="7483475" cy="2089150"/>
            <a:chOff x="703" y="2840"/>
            <a:chExt cx="4714" cy="1316"/>
          </a:xfrm>
        </p:grpSpPr>
        <p:sp>
          <p:nvSpPr>
            <p:cNvPr id="57353" name="AutoShape 9"/>
            <p:cNvSpPr>
              <a:spLocks noChangeArrowheads="1"/>
            </p:cNvSpPr>
            <p:nvPr/>
          </p:nvSpPr>
          <p:spPr bwMode="auto">
            <a:xfrm>
              <a:off x="703" y="2840"/>
              <a:ext cx="272" cy="635"/>
            </a:xfrm>
            <a:prstGeom prst="upArrow">
              <a:avLst>
                <a:gd name="adj1" fmla="val 50000"/>
                <a:gd name="adj2" fmla="val 58364"/>
              </a:avLst>
            </a:prstGeom>
            <a:solidFill>
              <a:srgbClr val="FF0000"/>
            </a:solidFill>
            <a:ln w="9525">
              <a:solidFill>
                <a:schemeClr val="tx1"/>
              </a:solidFill>
              <a:miter lim="800000"/>
              <a:headEnd/>
              <a:tailEnd/>
            </a:ln>
            <a:effectLst/>
          </p:spPr>
          <p:txBody>
            <a:bodyPr wrap="none" anchor="ctr">
              <a:prstTxWarp prst="textNoShape">
                <a:avLst/>
              </a:prstTxWarp>
              <a:spAutoFit/>
            </a:bodyPr>
            <a:lstStyle/>
            <a:p>
              <a:endParaRPr lang="en-GB"/>
            </a:p>
          </p:txBody>
        </p:sp>
        <p:sp>
          <p:nvSpPr>
            <p:cNvPr id="57356" name="AutoShape 12"/>
            <p:cNvSpPr>
              <a:spLocks noChangeArrowheads="1"/>
            </p:cNvSpPr>
            <p:nvPr/>
          </p:nvSpPr>
          <p:spPr bwMode="auto">
            <a:xfrm>
              <a:off x="4150" y="2840"/>
              <a:ext cx="272" cy="635"/>
            </a:xfrm>
            <a:prstGeom prst="upArrow">
              <a:avLst>
                <a:gd name="adj1" fmla="val 50000"/>
                <a:gd name="adj2" fmla="val 58364"/>
              </a:avLst>
            </a:prstGeom>
            <a:solidFill>
              <a:srgbClr val="FF0000"/>
            </a:solidFill>
            <a:ln w="9525">
              <a:solidFill>
                <a:schemeClr val="tx1"/>
              </a:solidFill>
              <a:miter lim="800000"/>
              <a:headEnd/>
              <a:tailEnd/>
            </a:ln>
            <a:effectLst/>
          </p:spPr>
          <p:txBody>
            <a:bodyPr wrap="none" anchor="ctr">
              <a:prstTxWarp prst="textNoShape">
                <a:avLst/>
              </a:prstTxWarp>
              <a:spAutoFit/>
            </a:bodyPr>
            <a:lstStyle/>
            <a:p>
              <a:endParaRPr lang="en-GB"/>
            </a:p>
          </p:txBody>
        </p:sp>
        <p:sp>
          <p:nvSpPr>
            <p:cNvPr id="57361" name="Rectangle 17"/>
            <p:cNvSpPr>
              <a:spLocks noChangeArrowheads="1"/>
            </p:cNvSpPr>
            <p:nvPr/>
          </p:nvSpPr>
          <p:spPr bwMode="auto">
            <a:xfrm>
              <a:off x="1383" y="3868"/>
              <a:ext cx="4034" cy="288"/>
            </a:xfrm>
            <a:prstGeom prst="rect">
              <a:avLst/>
            </a:prstGeom>
            <a:noFill/>
            <a:ln w="9525">
              <a:noFill/>
              <a:miter lim="800000"/>
              <a:headEnd/>
              <a:tailEnd/>
            </a:ln>
            <a:effectLst/>
          </p:spPr>
          <p:txBody>
            <a:bodyPr wrap="none">
              <a:prstTxWarp prst="textNoShape">
                <a:avLst/>
              </a:prstTxWarp>
              <a:spAutoFit/>
            </a:bodyPr>
            <a:lstStyle/>
            <a:p>
              <a:pPr>
                <a:spcBef>
                  <a:spcPct val="40000"/>
                </a:spcBef>
              </a:pPr>
              <a:r>
                <a:rPr lang="en-GB" sz="2400" b="0">
                  <a:solidFill>
                    <a:srgbClr val="FF0000"/>
                  </a:solidFill>
                </a:rPr>
                <a:t>CCA</a:t>
              </a:r>
              <a:r>
                <a:rPr lang="en-GB" sz="2400" b="0">
                  <a:solidFill>
                    <a:srgbClr val="0033CC"/>
                  </a:solidFill>
                </a:rPr>
                <a:t>: </a:t>
              </a:r>
              <a:r>
                <a:rPr lang="en-GB" sz="2000" b="0">
                  <a:solidFill>
                    <a:srgbClr val="0033CC"/>
                  </a:solidFill>
                </a:rPr>
                <a:t>(Temp.Anom)</a:t>
              </a:r>
              <a:r>
                <a:rPr lang="en-GB" sz="2400" b="0" baseline="-25000">
                  <a:solidFill>
                    <a:srgbClr val="0033CC"/>
                  </a:solidFill>
                </a:rPr>
                <a:t>year,class</a:t>
              </a:r>
              <a:r>
                <a:rPr lang="en-GB" sz="2400" b="0">
                  <a:solidFill>
                    <a:srgbClr val="0033CC"/>
                  </a:solidFill>
                </a:rPr>
                <a:t> &amp; </a:t>
              </a:r>
              <a:r>
                <a:rPr lang="en-US" sz="2000" b="0">
                  <a:solidFill>
                    <a:srgbClr val="0033CC"/>
                  </a:solidFill>
                  <a:sym typeface="Wingdings" pitchFamily="-107" charset="2"/>
                </a:rPr>
                <a:t>(WTC</a:t>
              </a:r>
              <a:r>
                <a:rPr lang="en-US" sz="2400" b="0" baseline="-25000">
                  <a:solidFill>
                    <a:srgbClr val="0033CC"/>
                  </a:solidFill>
                  <a:sym typeface="Wingdings" pitchFamily="-107" charset="2"/>
                </a:rPr>
                <a:t>occ</a:t>
              </a:r>
              <a:r>
                <a:rPr lang="en-US" sz="2000" b="0">
                  <a:solidFill>
                    <a:srgbClr val="0033CC"/>
                  </a:solidFill>
                  <a:sym typeface="Wingdings" pitchFamily="-107" charset="2"/>
                </a:rPr>
                <a:t>) </a:t>
              </a:r>
              <a:r>
                <a:rPr lang="en-GB" sz="2400" b="0" baseline="-25000">
                  <a:solidFill>
                    <a:srgbClr val="0033CC"/>
                  </a:solidFill>
                </a:rPr>
                <a:t>year,type,class</a:t>
              </a:r>
            </a:p>
          </p:txBody>
        </p:sp>
        <p:sp>
          <p:nvSpPr>
            <p:cNvPr id="57365" name="Line 21"/>
            <p:cNvSpPr>
              <a:spLocks noChangeShapeType="1"/>
            </p:cNvSpPr>
            <p:nvPr/>
          </p:nvSpPr>
          <p:spPr bwMode="auto">
            <a:xfrm>
              <a:off x="1020" y="3838"/>
              <a:ext cx="409" cy="136"/>
            </a:xfrm>
            <a:prstGeom prst="line">
              <a:avLst/>
            </a:prstGeom>
            <a:noFill/>
            <a:ln w="9525">
              <a:solidFill>
                <a:schemeClr val="tx1"/>
              </a:solidFill>
              <a:round/>
              <a:headEnd/>
              <a:tailEnd type="triangle" w="med" len="med"/>
            </a:ln>
            <a:effectLst/>
          </p:spPr>
          <p:txBody>
            <a:bodyPr>
              <a:prstTxWarp prst="textNoShape">
                <a:avLst/>
              </a:prstTxWarp>
              <a:spAutoFit/>
            </a:bodyPr>
            <a:lstStyle/>
            <a:p>
              <a:endParaRPr lang="en-GB"/>
            </a:p>
          </p:txBody>
        </p:sp>
      </p:grpSp>
      <p:sp>
        <p:nvSpPr>
          <p:cNvPr id="57370" name="Rectangle 26"/>
          <p:cNvSpPr>
            <a:spLocks noGrp="1" noChangeArrowheads="1"/>
          </p:cNvSpPr>
          <p:nvPr>
            <p:ph type="title"/>
          </p:nvPr>
        </p:nvSpPr>
        <p:spPr>
          <a:noFill/>
          <a:ln/>
        </p:spPr>
        <p:txBody>
          <a:bodyPr/>
          <a:lstStyle/>
          <a:p>
            <a:r>
              <a:rPr lang="en-US" dirty="0" smtClean="0">
                <a:solidFill>
                  <a:srgbClr val="0033CC"/>
                </a:solidFill>
                <a:latin typeface="Comic Sans MS" pitchFamily="-107" charset="0"/>
              </a:rPr>
              <a:t>Basic </a:t>
            </a:r>
            <a:r>
              <a:rPr lang="en-US" dirty="0">
                <a:solidFill>
                  <a:srgbClr val="0033CC"/>
                </a:solidFill>
                <a:latin typeface="Comic Sans MS" pitchFamily="-107" charset="0"/>
              </a:rPr>
              <a:t>Idea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63"/>
                                        </p:tgtEl>
                                        <p:attrNameLst>
                                          <p:attrName>style.visibility</p:attrName>
                                        </p:attrNameLst>
                                      </p:cBhvr>
                                      <p:to>
                                        <p:strVal val="visible"/>
                                      </p:to>
                                    </p:set>
                                    <p:anim calcmode="lin" valueType="num">
                                      <p:cBhvr additive="base">
                                        <p:cTn id="7" dur="500" fill="hold"/>
                                        <p:tgtEl>
                                          <p:spTgt spid="57363"/>
                                        </p:tgtEl>
                                        <p:attrNameLst>
                                          <p:attrName>ppt_x</p:attrName>
                                        </p:attrNameLst>
                                      </p:cBhvr>
                                      <p:tavLst>
                                        <p:tav tm="0">
                                          <p:val>
                                            <p:strVal val="#ppt_x"/>
                                          </p:val>
                                        </p:tav>
                                        <p:tav tm="100000">
                                          <p:val>
                                            <p:strVal val="#ppt_x"/>
                                          </p:val>
                                        </p:tav>
                                      </p:tavLst>
                                    </p:anim>
                                    <p:anim calcmode="lin" valueType="num">
                                      <p:cBhvr additive="base">
                                        <p:cTn id="8" dur="500" fill="hold"/>
                                        <p:tgtEl>
                                          <p:spTgt spid="5736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3"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1" name="Gruppo 10"/>
          <p:cNvGrpSpPr/>
          <p:nvPr/>
        </p:nvGrpSpPr>
        <p:grpSpPr>
          <a:xfrm>
            <a:off x="1662016" y="1633183"/>
            <a:ext cx="5971790" cy="401598"/>
            <a:chOff x="1778000" y="3776513"/>
            <a:chExt cx="5997222" cy="401598"/>
          </a:xfrm>
        </p:grpSpPr>
        <p:cxnSp>
          <p:nvCxnSpPr>
            <p:cNvPr id="6" name="Connettore 2 5"/>
            <p:cNvCxnSpPr/>
            <p:nvPr/>
          </p:nvCxnSpPr>
          <p:spPr>
            <a:xfrm flipV="1">
              <a:off x="1778000" y="4007556"/>
              <a:ext cx="5997222" cy="14111"/>
            </a:xfrm>
            <a:prstGeom prst="straightConnector1">
              <a:avLst/>
            </a:prstGeom>
            <a:ln w="66675">
              <a:solidFill>
                <a:schemeClr val="bg2">
                  <a:lumMod val="10000"/>
                </a:schemeClr>
              </a:solidFill>
              <a:prstDash val="sysDash"/>
              <a:headEnd type="none" w="lg" len="lg"/>
              <a:tailEnd type="stealth" w="lg" len="lg"/>
            </a:ln>
          </p:spPr>
          <p:style>
            <a:lnRef idx="2">
              <a:schemeClr val="accent1"/>
            </a:lnRef>
            <a:fillRef idx="0">
              <a:schemeClr val="accent1"/>
            </a:fillRef>
            <a:effectRef idx="1">
              <a:schemeClr val="accent1"/>
            </a:effectRef>
            <a:fontRef idx="minor">
              <a:schemeClr val="tx1"/>
            </a:fontRef>
          </p:style>
        </p:cxnSp>
        <p:sp>
          <p:nvSpPr>
            <p:cNvPr id="7" name="CasellaDiTesto 6"/>
            <p:cNvSpPr txBox="1"/>
            <p:nvPr/>
          </p:nvSpPr>
          <p:spPr>
            <a:xfrm>
              <a:off x="2568222" y="3795891"/>
              <a:ext cx="625592" cy="369332"/>
            </a:xfrm>
            <a:prstGeom prst="rect">
              <a:avLst/>
            </a:prstGeom>
            <a:solidFill>
              <a:schemeClr val="bg1">
                <a:alpha val="97000"/>
              </a:schemeClr>
            </a:solidFill>
          </p:spPr>
          <p:txBody>
            <a:bodyPr wrap="square" rtlCol="0">
              <a:spAutoFit/>
            </a:bodyPr>
            <a:lstStyle/>
            <a:p>
              <a:r>
                <a:rPr lang="en-GB" dirty="0" smtClean="0"/>
                <a:t>Days</a:t>
              </a:r>
              <a:endParaRPr lang="en-GB" dirty="0"/>
            </a:p>
          </p:txBody>
        </p:sp>
        <p:sp>
          <p:nvSpPr>
            <p:cNvPr id="8" name="CasellaDiTesto 7"/>
            <p:cNvSpPr txBox="1"/>
            <p:nvPr/>
          </p:nvSpPr>
          <p:spPr>
            <a:xfrm>
              <a:off x="3675475" y="3808779"/>
              <a:ext cx="804352" cy="369332"/>
            </a:xfrm>
            <a:prstGeom prst="rect">
              <a:avLst/>
            </a:prstGeom>
            <a:solidFill>
              <a:schemeClr val="bg1">
                <a:alpha val="97000"/>
              </a:schemeClr>
            </a:solidFill>
          </p:spPr>
          <p:txBody>
            <a:bodyPr wrap="square" rtlCol="0">
              <a:spAutoFit/>
            </a:bodyPr>
            <a:lstStyle/>
            <a:p>
              <a:r>
                <a:rPr lang="en-GB" dirty="0" smtClean="0"/>
                <a:t>Weeks</a:t>
              </a:r>
              <a:endParaRPr lang="en-GB" dirty="0"/>
            </a:p>
          </p:txBody>
        </p:sp>
        <p:sp>
          <p:nvSpPr>
            <p:cNvPr id="9" name="CasellaDiTesto 8"/>
            <p:cNvSpPr txBox="1"/>
            <p:nvPr/>
          </p:nvSpPr>
          <p:spPr>
            <a:xfrm>
              <a:off x="4851381" y="3795891"/>
              <a:ext cx="821484" cy="369332"/>
            </a:xfrm>
            <a:prstGeom prst="rect">
              <a:avLst/>
            </a:prstGeom>
            <a:solidFill>
              <a:schemeClr val="bg1">
                <a:alpha val="97000"/>
              </a:schemeClr>
            </a:solidFill>
          </p:spPr>
          <p:txBody>
            <a:bodyPr wrap="square" rtlCol="0">
              <a:spAutoFit/>
            </a:bodyPr>
            <a:lstStyle/>
            <a:p>
              <a:r>
                <a:rPr lang="en-GB" dirty="0" smtClean="0"/>
                <a:t>Month</a:t>
              </a:r>
              <a:endParaRPr lang="en-GB" dirty="0"/>
            </a:p>
          </p:txBody>
        </p:sp>
        <p:sp>
          <p:nvSpPr>
            <p:cNvPr id="10" name="CasellaDiTesto 9"/>
            <p:cNvSpPr txBox="1"/>
            <p:nvPr/>
          </p:nvSpPr>
          <p:spPr>
            <a:xfrm>
              <a:off x="6149602" y="3776513"/>
              <a:ext cx="849436" cy="369332"/>
            </a:xfrm>
            <a:prstGeom prst="rect">
              <a:avLst/>
            </a:prstGeom>
            <a:solidFill>
              <a:schemeClr val="bg1">
                <a:alpha val="97000"/>
              </a:schemeClr>
            </a:solidFill>
          </p:spPr>
          <p:txBody>
            <a:bodyPr wrap="square" rtlCol="0">
              <a:spAutoFit/>
            </a:bodyPr>
            <a:lstStyle/>
            <a:p>
              <a:r>
                <a:rPr lang="en-GB" dirty="0" smtClean="0"/>
                <a:t>Season</a:t>
              </a:r>
              <a:endParaRPr lang="en-GB" dirty="0"/>
            </a:p>
          </p:txBody>
        </p:sp>
      </p:grpSp>
      <p:grpSp>
        <p:nvGrpSpPr>
          <p:cNvPr id="36" name="Gruppo 35"/>
          <p:cNvGrpSpPr/>
          <p:nvPr/>
        </p:nvGrpSpPr>
        <p:grpSpPr>
          <a:xfrm>
            <a:off x="1587247" y="3812696"/>
            <a:ext cx="5997222" cy="369332"/>
            <a:chOff x="1587247" y="3883251"/>
            <a:chExt cx="5997222" cy="369332"/>
          </a:xfrm>
        </p:grpSpPr>
        <p:cxnSp>
          <p:nvCxnSpPr>
            <p:cNvPr id="13" name="Connettore 1 12"/>
            <p:cNvCxnSpPr/>
            <p:nvPr/>
          </p:nvCxnSpPr>
          <p:spPr>
            <a:xfrm>
              <a:off x="1587247" y="4067917"/>
              <a:ext cx="5997222" cy="14112"/>
            </a:xfrm>
            <a:prstGeom prst="line">
              <a:avLst/>
            </a:prstGeom>
            <a:ln>
              <a:solidFill>
                <a:srgbClr val="0000FF"/>
              </a:solidFill>
              <a:prstDash val="sysDash"/>
            </a:ln>
          </p:spPr>
          <p:style>
            <a:lnRef idx="2">
              <a:schemeClr val="accent1"/>
            </a:lnRef>
            <a:fillRef idx="0">
              <a:schemeClr val="accent1"/>
            </a:fillRef>
            <a:effectRef idx="1">
              <a:schemeClr val="accent1"/>
            </a:effectRef>
            <a:fontRef idx="minor">
              <a:schemeClr val="tx1"/>
            </a:fontRef>
          </p:style>
        </p:cxnSp>
        <p:sp>
          <p:nvSpPr>
            <p:cNvPr id="14" name="CasellaDiTesto 13"/>
            <p:cNvSpPr txBox="1"/>
            <p:nvPr/>
          </p:nvSpPr>
          <p:spPr>
            <a:xfrm>
              <a:off x="3484722" y="3883251"/>
              <a:ext cx="3415410" cy="369332"/>
            </a:xfrm>
            <a:prstGeom prst="rect">
              <a:avLst/>
            </a:prstGeom>
            <a:solidFill>
              <a:schemeClr val="bg1"/>
            </a:solidFill>
            <a:ln>
              <a:solidFill>
                <a:schemeClr val="bg1">
                  <a:lumMod val="85000"/>
                </a:schemeClr>
              </a:solidFill>
            </a:ln>
          </p:spPr>
          <p:txBody>
            <a:bodyPr wrap="square" rtlCol="0">
              <a:spAutoFit/>
            </a:bodyPr>
            <a:lstStyle/>
            <a:p>
              <a:pPr algn="ctr"/>
              <a:r>
                <a:rPr lang="en-GB" dirty="0" smtClean="0"/>
                <a:t>Dry/Wet Spells</a:t>
              </a:r>
              <a:endParaRPr lang="en-GB" dirty="0"/>
            </a:p>
          </p:txBody>
        </p:sp>
      </p:grpSp>
      <p:grpSp>
        <p:nvGrpSpPr>
          <p:cNvPr id="37" name="Gruppo 36"/>
          <p:cNvGrpSpPr/>
          <p:nvPr/>
        </p:nvGrpSpPr>
        <p:grpSpPr>
          <a:xfrm>
            <a:off x="1612648" y="4261427"/>
            <a:ext cx="5997222" cy="369332"/>
            <a:chOff x="1612648" y="4331982"/>
            <a:chExt cx="5997222" cy="369332"/>
          </a:xfrm>
        </p:grpSpPr>
        <p:cxnSp>
          <p:nvCxnSpPr>
            <p:cNvPr id="15" name="Connettore 1 14"/>
            <p:cNvCxnSpPr/>
            <p:nvPr/>
          </p:nvCxnSpPr>
          <p:spPr>
            <a:xfrm>
              <a:off x="1612648" y="4516648"/>
              <a:ext cx="5997222" cy="14112"/>
            </a:xfrm>
            <a:prstGeom prst="line">
              <a:avLst/>
            </a:prstGeom>
            <a:ln>
              <a:solidFill>
                <a:srgbClr val="0000FF"/>
              </a:solidFill>
              <a:prstDash val="sysDash"/>
            </a:ln>
          </p:spPr>
          <p:style>
            <a:lnRef idx="2">
              <a:schemeClr val="accent1"/>
            </a:lnRef>
            <a:fillRef idx="0">
              <a:schemeClr val="accent1"/>
            </a:fillRef>
            <a:effectRef idx="1">
              <a:schemeClr val="accent1"/>
            </a:effectRef>
            <a:fontRef idx="minor">
              <a:schemeClr val="tx1"/>
            </a:fontRef>
          </p:style>
        </p:cxnSp>
        <p:sp>
          <p:nvSpPr>
            <p:cNvPr id="16" name="CasellaDiTesto 15"/>
            <p:cNvSpPr txBox="1"/>
            <p:nvPr/>
          </p:nvSpPr>
          <p:spPr>
            <a:xfrm>
              <a:off x="4660627" y="4331982"/>
              <a:ext cx="2923842" cy="369332"/>
            </a:xfrm>
            <a:prstGeom prst="rect">
              <a:avLst/>
            </a:prstGeom>
            <a:solidFill>
              <a:schemeClr val="bg1"/>
            </a:solidFill>
            <a:ln>
              <a:solidFill>
                <a:schemeClr val="bg1">
                  <a:lumMod val="85000"/>
                </a:schemeClr>
              </a:solidFill>
            </a:ln>
          </p:spPr>
          <p:txBody>
            <a:bodyPr wrap="square" rtlCol="0">
              <a:spAutoFit/>
            </a:bodyPr>
            <a:lstStyle/>
            <a:p>
              <a:pPr algn="ctr"/>
              <a:r>
                <a:rPr lang="en-GB" dirty="0" smtClean="0"/>
                <a:t>Drought Evolution</a:t>
              </a:r>
              <a:endParaRPr lang="en-GB" dirty="0"/>
            </a:p>
          </p:txBody>
        </p:sp>
      </p:grpSp>
      <p:grpSp>
        <p:nvGrpSpPr>
          <p:cNvPr id="38" name="Gruppo 37"/>
          <p:cNvGrpSpPr/>
          <p:nvPr/>
        </p:nvGrpSpPr>
        <p:grpSpPr>
          <a:xfrm>
            <a:off x="1622472" y="4740826"/>
            <a:ext cx="5997222" cy="369332"/>
            <a:chOff x="1622472" y="4811381"/>
            <a:chExt cx="5997222" cy="369332"/>
          </a:xfrm>
        </p:grpSpPr>
        <p:cxnSp>
          <p:nvCxnSpPr>
            <p:cNvPr id="17" name="Connettore 1 16"/>
            <p:cNvCxnSpPr/>
            <p:nvPr/>
          </p:nvCxnSpPr>
          <p:spPr>
            <a:xfrm>
              <a:off x="1622472" y="4996047"/>
              <a:ext cx="5997222" cy="14112"/>
            </a:xfrm>
            <a:prstGeom prst="line">
              <a:avLst/>
            </a:prstGeom>
            <a:ln>
              <a:solidFill>
                <a:srgbClr val="0000FF"/>
              </a:solidFill>
              <a:prstDash val="sysDash"/>
            </a:ln>
          </p:spPr>
          <p:style>
            <a:lnRef idx="2">
              <a:schemeClr val="accent1"/>
            </a:lnRef>
            <a:fillRef idx="0">
              <a:schemeClr val="accent1"/>
            </a:fillRef>
            <a:effectRef idx="1">
              <a:schemeClr val="accent1"/>
            </a:effectRef>
            <a:fontRef idx="minor">
              <a:schemeClr val="tx1"/>
            </a:fontRef>
          </p:style>
        </p:cxnSp>
        <p:sp>
          <p:nvSpPr>
            <p:cNvPr id="18" name="CasellaDiTesto 17"/>
            <p:cNvSpPr txBox="1"/>
            <p:nvPr/>
          </p:nvSpPr>
          <p:spPr>
            <a:xfrm>
              <a:off x="2377469" y="4811381"/>
              <a:ext cx="4148667" cy="369332"/>
            </a:xfrm>
            <a:prstGeom prst="rect">
              <a:avLst/>
            </a:prstGeom>
            <a:solidFill>
              <a:schemeClr val="bg1"/>
            </a:solidFill>
            <a:ln>
              <a:solidFill>
                <a:schemeClr val="bg1">
                  <a:lumMod val="85000"/>
                </a:schemeClr>
              </a:solidFill>
            </a:ln>
          </p:spPr>
          <p:txBody>
            <a:bodyPr wrap="square" rtlCol="0">
              <a:spAutoFit/>
            </a:bodyPr>
            <a:lstStyle/>
            <a:p>
              <a:pPr algn="ctr"/>
              <a:r>
                <a:rPr lang="en-GB" dirty="0" smtClean="0"/>
                <a:t>Heat/Cold Waves</a:t>
              </a:r>
              <a:endParaRPr lang="en-GB" dirty="0"/>
            </a:p>
          </p:txBody>
        </p:sp>
      </p:grpSp>
      <p:grpSp>
        <p:nvGrpSpPr>
          <p:cNvPr id="39" name="Gruppo 38"/>
          <p:cNvGrpSpPr/>
          <p:nvPr/>
        </p:nvGrpSpPr>
        <p:grpSpPr>
          <a:xfrm>
            <a:off x="1622472" y="5220225"/>
            <a:ext cx="5997222" cy="369332"/>
            <a:chOff x="1622472" y="5290780"/>
            <a:chExt cx="5997222" cy="369332"/>
          </a:xfrm>
        </p:grpSpPr>
        <p:cxnSp>
          <p:nvCxnSpPr>
            <p:cNvPr id="19" name="Connettore 1 18"/>
            <p:cNvCxnSpPr/>
            <p:nvPr/>
          </p:nvCxnSpPr>
          <p:spPr>
            <a:xfrm>
              <a:off x="1622472" y="5475446"/>
              <a:ext cx="5997222" cy="14112"/>
            </a:xfrm>
            <a:prstGeom prst="line">
              <a:avLst/>
            </a:prstGeom>
            <a:ln>
              <a:solidFill>
                <a:srgbClr val="0000FF"/>
              </a:solidFill>
              <a:prstDash val="sysDash"/>
            </a:ln>
          </p:spPr>
          <p:style>
            <a:lnRef idx="2">
              <a:schemeClr val="accent1"/>
            </a:lnRef>
            <a:fillRef idx="0">
              <a:schemeClr val="accent1"/>
            </a:fillRef>
            <a:effectRef idx="1">
              <a:schemeClr val="accent1"/>
            </a:effectRef>
            <a:fontRef idx="minor">
              <a:schemeClr val="tx1"/>
            </a:fontRef>
          </p:style>
        </p:cxnSp>
        <p:sp>
          <p:nvSpPr>
            <p:cNvPr id="20" name="CasellaDiTesto 19"/>
            <p:cNvSpPr txBox="1"/>
            <p:nvPr/>
          </p:nvSpPr>
          <p:spPr>
            <a:xfrm>
              <a:off x="4660627" y="5290780"/>
              <a:ext cx="2923842" cy="369332"/>
            </a:xfrm>
            <a:prstGeom prst="rect">
              <a:avLst/>
            </a:prstGeom>
            <a:solidFill>
              <a:schemeClr val="bg1"/>
            </a:solidFill>
            <a:ln>
              <a:solidFill>
                <a:schemeClr val="bg1">
                  <a:lumMod val="85000"/>
                </a:schemeClr>
              </a:solidFill>
            </a:ln>
          </p:spPr>
          <p:txBody>
            <a:bodyPr wrap="square" rtlCol="0">
              <a:spAutoFit/>
            </a:bodyPr>
            <a:lstStyle/>
            <a:p>
              <a:pPr algn="ctr"/>
              <a:r>
                <a:rPr lang="en-GB" dirty="0" smtClean="0"/>
                <a:t>Water Supply</a:t>
              </a:r>
              <a:endParaRPr lang="en-GB" dirty="0"/>
            </a:p>
          </p:txBody>
        </p:sp>
      </p:grpSp>
      <p:grpSp>
        <p:nvGrpSpPr>
          <p:cNvPr id="40" name="Gruppo 39"/>
          <p:cNvGrpSpPr/>
          <p:nvPr/>
        </p:nvGrpSpPr>
        <p:grpSpPr>
          <a:xfrm>
            <a:off x="1622472" y="5699624"/>
            <a:ext cx="5997222" cy="369332"/>
            <a:chOff x="1622472" y="5770179"/>
            <a:chExt cx="5997222" cy="369332"/>
          </a:xfrm>
        </p:grpSpPr>
        <p:cxnSp>
          <p:nvCxnSpPr>
            <p:cNvPr id="21" name="Connettore 1 20"/>
            <p:cNvCxnSpPr/>
            <p:nvPr/>
          </p:nvCxnSpPr>
          <p:spPr>
            <a:xfrm>
              <a:off x="1622472" y="5954845"/>
              <a:ext cx="5997222" cy="14112"/>
            </a:xfrm>
            <a:prstGeom prst="line">
              <a:avLst/>
            </a:prstGeom>
            <a:ln>
              <a:solidFill>
                <a:srgbClr val="0000FF"/>
              </a:solidFill>
              <a:prstDash val="sysDash"/>
            </a:ln>
          </p:spPr>
          <p:style>
            <a:lnRef idx="2">
              <a:schemeClr val="accent1"/>
            </a:lnRef>
            <a:fillRef idx="0">
              <a:schemeClr val="accent1"/>
            </a:fillRef>
            <a:effectRef idx="1">
              <a:schemeClr val="accent1"/>
            </a:effectRef>
            <a:fontRef idx="minor">
              <a:schemeClr val="tx1"/>
            </a:fontRef>
          </p:style>
        </p:cxnSp>
        <p:sp>
          <p:nvSpPr>
            <p:cNvPr id="22" name="CasellaDiTesto 21"/>
            <p:cNvSpPr txBox="1"/>
            <p:nvPr/>
          </p:nvSpPr>
          <p:spPr>
            <a:xfrm>
              <a:off x="3519947" y="5770179"/>
              <a:ext cx="4064522" cy="369332"/>
            </a:xfrm>
            <a:prstGeom prst="rect">
              <a:avLst/>
            </a:prstGeom>
            <a:solidFill>
              <a:schemeClr val="bg1"/>
            </a:solidFill>
            <a:ln>
              <a:solidFill>
                <a:schemeClr val="bg1">
                  <a:lumMod val="85000"/>
                </a:schemeClr>
              </a:solidFill>
            </a:ln>
          </p:spPr>
          <p:txBody>
            <a:bodyPr wrap="square" rtlCol="0">
              <a:spAutoFit/>
            </a:bodyPr>
            <a:lstStyle/>
            <a:p>
              <a:pPr algn="ctr"/>
              <a:r>
                <a:rPr lang="en-GB" dirty="0" smtClean="0"/>
                <a:t>Energy Supply</a:t>
              </a:r>
              <a:endParaRPr lang="en-GB" dirty="0"/>
            </a:p>
          </p:txBody>
        </p:sp>
      </p:grpSp>
      <p:grpSp>
        <p:nvGrpSpPr>
          <p:cNvPr id="35" name="Gruppo 34"/>
          <p:cNvGrpSpPr/>
          <p:nvPr/>
        </p:nvGrpSpPr>
        <p:grpSpPr>
          <a:xfrm>
            <a:off x="1587247" y="3316365"/>
            <a:ext cx="5997222" cy="369332"/>
            <a:chOff x="1587247" y="3386920"/>
            <a:chExt cx="5997222" cy="369332"/>
          </a:xfrm>
        </p:grpSpPr>
        <p:cxnSp>
          <p:nvCxnSpPr>
            <p:cNvPr id="23" name="Connettore 1 22"/>
            <p:cNvCxnSpPr/>
            <p:nvPr/>
          </p:nvCxnSpPr>
          <p:spPr>
            <a:xfrm>
              <a:off x="1587247" y="3571586"/>
              <a:ext cx="5997222" cy="14112"/>
            </a:xfrm>
            <a:prstGeom prst="line">
              <a:avLst/>
            </a:prstGeom>
            <a:ln>
              <a:solidFill>
                <a:srgbClr val="0000FF"/>
              </a:solidFill>
              <a:prstDash val="sysDash"/>
            </a:ln>
          </p:spPr>
          <p:style>
            <a:lnRef idx="2">
              <a:schemeClr val="accent1"/>
            </a:lnRef>
            <a:fillRef idx="0">
              <a:schemeClr val="accent1"/>
            </a:fillRef>
            <a:effectRef idx="1">
              <a:schemeClr val="accent1"/>
            </a:effectRef>
            <a:fontRef idx="minor">
              <a:schemeClr val="tx1"/>
            </a:fontRef>
          </p:style>
        </p:cxnSp>
        <p:sp>
          <p:nvSpPr>
            <p:cNvPr id="24" name="CasellaDiTesto 23"/>
            <p:cNvSpPr txBox="1"/>
            <p:nvPr/>
          </p:nvSpPr>
          <p:spPr>
            <a:xfrm>
              <a:off x="2377469" y="3386920"/>
              <a:ext cx="3104643" cy="369332"/>
            </a:xfrm>
            <a:prstGeom prst="rect">
              <a:avLst/>
            </a:prstGeom>
            <a:solidFill>
              <a:schemeClr val="bg1"/>
            </a:solidFill>
            <a:ln>
              <a:solidFill>
                <a:schemeClr val="bg1">
                  <a:lumMod val="85000"/>
                </a:schemeClr>
              </a:solidFill>
            </a:ln>
          </p:spPr>
          <p:txBody>
            <a:bodyPr wrap="square" rtlCol="0">
              <a:spAutoFit/>
            </a:bodyPr>
            <a:lstStyle/>
            <a:p>
              <a:pPr algn="ctr"/>
              <a:r>
                <a:rPr lang="en-GB" dirty="0" smtClean="0"/>
                <a:t>Cold Air Outbreaks</a:t>
              </a:r>
              <a:endParaRPr lang="en-GB" dirty="0"/>
            </a:p>
          </p:txBody>
        </p:sp>
      </p:grpSp>
      <p:grpSp>
        <p:nvGrpSpPr>
          <p:cNvPr id="34" name="Gruppo 33"/>
          <p:cNvGrpSpPr/>
          <p:nvPr/>
        </p:nvGrpSpPr>
        <p:grpSpPr>
          <a:xfrm>
            <a:off x="1612648" y="2848256"/>
            <a:ext cx="5997222" cy="369332"/>
            <a:chOff x="1612648" y="2918811"/>
            <a:chExt cx="5997222" cy="369332"/>
          </a:xfrm>
        </p:grpSpPr>
        <p:cxnSp>
          <p:nvCxnSpPr>
            <p:cNvPr id="25" name="Connettore 1 24"/>
            <p:cNvCxnSpPr/>
            <p:nvPr/>
          </p:nvCxnSpPr>
          <p:spPr>
            <a:xfrm>
              <a:off x="1612648" y="3103477"/>
              <a:ext cx="5997222" cy="14112"/>
            </a:xfrm>
            <a:prstGeom prst="line">
              <a:avLst/>
            </a:prstGeom>
            <a:ln>
              <a:solidFill>
                <a:srgbClr val="0000FF"/>
              </a:solidFill>
              <a:prstDash val="sysDash"/>
            </a:ln>
          </p:spPr>
          <p:style>
            <a:lnRef idx="2">
              <a:schemeClr val="accent1"/>
            </a:lnRef>
            <a:fillRef idx="0">
              <a:schemeClr val="accent1"/>
            </a:fillRef>
            <a:effectRef idx="1">
              <a:schemeClr val="accent1"/>
            </a:effectRef>
            <a:fontRef idx="minor">
              <a:schemeClr val="tx1"/>
            </a:fontRef>
          </p:style>
        </p:cxnSp>
        <p:sp>
          <p:nvSpPr>
            <p:cNvPr id="26" name="CasellaDiTesto 25"/>
            <p:cNvSpPr txBox="1"/>
            <p:nvPr/>
          </p:nvSpPr>
          <p:spPr>
            <a:xfrm>
              <a:off x="4660627" y="2918811"/>
              <a:ext cx="2733089" cy="369332"/>
            </a:xfrm>
            <a:prstGeom prst="rect">
              <a:avLst/>
            </a:prstGeom>
            <a:solidFill>
              <a:schemeClr val="bg1"/>
            </a:solidFill>
            <a:ln>
              <a:solidFill>
                <a:schemeClr val="bg1">
                  <a:lumMod val="85000"/>
                </a:schemeClr>
              </a:solidFill>
            </a:ln>
          </p:spPr>
          <p:txBody>
            <a:bodyPr wrap="square" rtlCol="0">
              <a:spAutoFit/>
            </a:bodyPr>
            <a:lstStyle/>
            <a:p>
              <a:pPr algn="ctr"/>
              <a:r>
                <a:rPr lang="en-GB" dirty="0" smtClean="0"/>
                <a:t>Forest Fires </a:t>
              </a:r>
              <a:endParaRPr lang="en-GB" dirty="0"/>
            </a:p>
          </p:txBody>
        </p:sp>
      </p:grpSp>
      <p:grpSp>
        <p:nvGrpSpPr>
          <p:cNvPr id="33" name="Gruppo 32"/>
          <p:cNvGrpSpPr/>
          <p:nvPr/>
        </p:nvGrpSpPr>
        <p:grpSpPr>
          <a:xfrm>
            <a:off x="1622472" y="2343919"/>
            <a:ext cx="5997222" cy="369332"/>
            <a:chOff x="1622472" y="2414474"/>
            <a:chExt cx="5997222" cy="369332"/>
          </a:xfrm>
        </p:grpSpPr>
        <p:cxnSp>
          <p:nvCxnSpPr>
            <p:cNvPr id="27" name="Connettore 1 26"/>
            <p:cNvCxnSpPr/>
            <p:nvPr/>
          </p:nvCxnSpPr>
          <p:spPr>
            <a:xfrm>
              <a:off x="1622472" y="2600362"/>
              <a:ext cx="5997222" cy="14112"/>
            </a:xfrm>
            <a:prstGeom prst="line">
              <a:avLst/>
            </a:prstGeom>
            <a:ln>
              <a:solidFill>
                <a:srgbClr val="0000FF"/>
              </a:solidFill>
              <a:prstDash val="sysDash"/>
            </a:ln>
          </p:spPr>
          <p:style>
            <a:lnRef idx="2">
              <a:schemeClr val="accent1"/>
            </a:lnRef>
            <a:fillRef idx="0">
              <a:schemeClr val="accent1"/>
            </a:fillRef>
            <a:effectRef idx="1">
              <a:schemeClr val="accent1"/>
            </a:effectRef>
            <a:fontRef idx="minor">
              <a:schemeClr val="tx1"/>
            </a:fontRef>
          </p:style>
        </p:cxnSp>
        <p:sp>
          <p:nvSpPr>
            <p:cNvPr id="28" name="CasellaDiTesto 27"/>
            <p:cNvSpPr txBox="1"/>
            <p:nvPr/>
          </p:nvSpPr>
          <p:spPr>
            <a:xfrm>
              <a:off x="2402870" y="2414474"/>
              <a:ext cx="2257757" cy="369332"/>
            </a:xfrm>
            <a:prstGeom prst="rect">
              <a:avLst/>
            </a:prstGeom>
            <a:solidFill>
              <a:schemeClr val="bg1"/>
            </a:solidFill>
            <a:ln>
              <a:solidFill>
                <a:schemeClr val="bg1">
                  <a:lumMod val="85000"/>
                </a:schemeClr>
              </a:solidFill>
            </a:ln>
          </p:spPr>
          <p:txBody>
            <a:bodyPr wrap="square" rtlCol="0">
              <a:spAutoFit/>
            </a:bodyPr>
            <a:lstStyle/>
            <a:p>
              <a:pPr algn="ctr"/>
              <a:r>
                <a:rPr lang="en-GB" dirty="0" smtClean="0"/>
                <a:t>Wind Storms</a:t>
              </a:r>
              <a:endParaRPr lang="en-GB" dirty="0"/>
            </a:p>
          </p:txBody>
        </p:sp>
      </p:grpSp>
      <p:grpSp>
        <p:nvGrpSpPr>
          <p:cNvPr id="41" name="Gruppo 40"/>
          <p:cNvGrpSpPr/>
          <p:nvPr/>
        </p:nvGrpSpPr>
        <p:grpSpPr>
          <a:xfrm>
            <a:off x="1662016" y="6226161"/>
            <a:ext cx="5997222" cy="369332"/>
            <a:chOff x="1662016" y="6296716"/>
            <a:chExt cx="5997222" cy="369332"/>
          </a:xfrm>
        </p:grpSpPr>
        <p:cxnSp>
          <p:nvCxnSpPr>
            <p:cNvPr id="29" name="Connettore 1 28"/>
            <p:cNvCxnSpPr/>
            <p:nvPr/>
          </p:nvCxnSpPr>
          <p:spPr>
            <a:xfrm>
              <a:off x="1662016" y="6495493"/>
              <a:ext cx="5997222" cy="14112"/>
            </a:xfrm>
            <a:prstGeom prst="line">
              <a:avLst/>
            </a:prstGeom>
            <a:ln>
              <a:solidFill>
                <a:srgbClr val="0000FF"/>
              </a:solidFill>
              <a:prstDash val="sysDash"/>
            </a:ln>
          </p:spPr>
          <p:style>
            <a:lnRef idx="2">
              <a:schemeClr val="accent1"/>
            </a:lnRef>
            <a:fillRef idx="0">
              <a:schemeClr val="accent1"/>
            </a:fillRef>
            <a:effectRef idx="1">
              <a:schemeClr val="accent1"/>
            </a:effectRef>
            <a:fontRef idx="minor">
              <a:schemeClr val="tx1"/>
            </a:fontRef>
          </p:style>
        </p:cxnSp>
        <p:sp>
          <p:nvSpPr>
            <p:cNvPr id="30" name="CasellaDiTesto 29"/>
            <p:cNvSpPr txBox="1"/>
            <p:nvPr/>
          </p:nvSpPr>
          <p:spPr>
            <a:xfrm>
              <a:off x="2617559" y="6296716"/>
              <a:ext cx="5016246" cy="369332"/>
            </a:xfrm>
            <a:prstGeom prst="rect">
              <a:avLst/>
            </a:prstGeom>
            <a:solidFill>
              <a:schemeClr val="bg1"/>
            </a:solidFill>
            <a:ln>
              <a:solidFill>
                <a:schemeClr val="bg1">
                  <a:lumMod val="85000"/>
                </a:schemeClr>
              </a:solidFill>
            </a:ln>
          </p:spPr>
          <p:txBody>
            <a:bodyPr wrap="square" rtlCol="0">
              <a:spAutoFit/>
            </a:bodyPr>
            <a:lstStyle/>
            <a:p>
              <a:pPr algn="ctr"/>
              <a:r>
                <a:rPr lang="en-GB" dirty="0" smtClean="0"/>
                <a:t>Normal Conditions (e.g. for Agri. Act. Planning)</a:t>
              </a:r>
              <a:endParaRPr lang="en-GB" dirty="0"/>
            </a:p>
          </p:txBody>
        </p:sp>
      </p:grpSp>
      <p:sp>
        <p:nvSpPr>
          <p:cNvPr id="31" name="CasellaDiTesto 30"/>
          <p:cNvSpPr txBox="1"/>
          <p:nvPr/>
        </p:nvSpPr>
        <p:spPr>
          <a:xfrm>
            <a:off x="0" y="63908"/>
            <a:ext cx="9144000" cy="800219"/>
          </a:xfrm>
          <a:prstGeom prst="rect">
            <a:avLst/>
          </a:prstGeom>
          <a:noFill/>
        </p:spPr>
        <p:txBody>
          <a:bodyPr wrap="square" rtlCol="0">
            <a:spAutoFit/>
          </a:bodyPr>
          <a:lstStyle/>
          <a:p>
            <a:pPr algn="ctr"/>
            <a:r>
              <a:rPr lang="en-GB" sz="2800" dirty="0" smtClean="0">
                <a:solidFill>
                  <a:srgbClr val="0000FF"/>
                </a:solidFill>
                <a:latin typeface="Apple Casual"/>
                <a:cs typeface="Apple Casual"/>
              </a:rPr>
              <a:t>Interesting Timescales #2 </a:t>
            </a:r>
          </a:p>
          <a:p>
            <a:pPr algn="ctr"/>
            <a:endParaRPr lang="en-GB" dirty="0">
              <a:solidFill>
                <a:srgbClr val="0000FF"/>
              </a:solidFill>
              <a:latin typeface="Apple Casual"/>
              <a:cs typeface="Apple Casual"/>
            </a:endParaRPr>
          </a:p>
        </p:txBody>
      </p:sp>
      <p:pic>
        <p:nvPicPr>
          <p:cNvPr id="32" name="Immagine 31"/>
          <p:cNvPicPr>
            <a:picLocks noChangeAspect="1"/>
          </p:cNvPicPr>
          <p:nvPr/>
        </p:nvPicPr>
        <p:blipFill>
          <a:blip r:embed="rId2"/>
          <a:stretch>
            <a:fillRect/>
          </a:stretch>
        </p:blipFill>
        <p:spPr>
          <a:xfrm>
            <a:off x="6949500" y="0"/>
            <a:ext cx="2205820" cy="1451197"/>
          </a:xfrm>
          <a:prstGeom prst="rect">
            <a:avLst/>
          </a:prstGeom>
        </p:spPr>
      </p:pic>
      <p:sp>
        <p:nvSpPr>
          <p:cNvPr id="42" name="CasellaDiTesto 41"/>
          <p:cNvSpPr txBox="1"/>
          <p:nvPr/>
        </p:nvSpPr>
        <p:spPr>
          <a:xfrm>
            <a:off x="7659238" y="1679560"/>
            <a:ext cx="1272367" cy="369332"/>
          </a:xfrm>
          <a:prstGeom prst="rect">
            <a:avLst/>
          </a:prstGeom>
          <a:solidFill>
            <a:schemeClr val="bg1"/>
          </a:solidFill>
          <a:ln>
            <a:noFill/>
          </a:ln>
        </p:spPr>
        <p:txBody>
          <a:bodyPr wrap="square" rtlCol="0">
            <a:spAutoFit/>
          </a:bodyPr>
          <a:lstStyle/>
          <a:p>
            <a:pPr algn="ctr"/>
            <a:r>
              <a:rPr lang="en-GB" dirty="0" smtClean="0"/>
              <a:t>Decadal?</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Segnaposto numero diapositiva 5"/>
          <p:cNvSpPr>
            <a:spLocks noGrp="1"/>
          </p:cNvSpPr>
          <p:nvPr>
            <p:ph type="sldNum" sz="quarter" idx="12"/>
          </p:nvPr>
        </p:nvSpPr>
        <p:spPr/>
        <p:txBody>
          <a:bodyPr/>
          <a:lstStyle/>
          <a:p>
            <a:fld id="{5191FC7B-3927-5949-8D2C-FA393A8506FD}" type="slidenum">
              <a:rPr lang="en-US"/>
              <a:pPr/>
              <a:t>40</a:t>
            </a:fld>
            <a:endParaRPr lang="en-US"/>
          </a:p>
        </p:txBody>
      </p:sp>
      <p:sp>
        <p:nvSpPr>
          <p:cNvPr id="23554" name="Rectangle 2"/>
          <p:cNvSpPr>
            <a:spLocks noGrp="1" noChangeArrowheads="1"/>
          </p:cNvSpPr>
          <p:nvPr>
            <p:ph type="title"/>
          </p:nvPr>
        </p:nvSpPr>
        <p:spPr/>
        <p:txBody>
          <a:bodyPr/>
          <a:lstStyle/>
          <a:p>
            <a:r>
              <a:rPr lang="en-US">
                <a:solidFill>
                  <a:srgbClr val="0033CC"/>
                </a:solidFill>
                <a:latin typeface="Comic Sans MS" pitchFamily="-107" charset="0"/>
              </a:rPr>
              <a:t>Data</a:t>
            </a:r>
          </a:p>
        </p:txBody>
      </p:sp>
      <p:pic>
        <p:nvPicPr>
          <p:cNvPr id="23558" name="Picture 6" descr="Cost733Domains?action=AttachFile&amp;do=get&amp;target=cost733domains"/>
          <p:cNvPicPr>
            <a:picLocks noChangeAspect="1" noChangeArrowheads="1"/>
          </p:cNvPicPr>
          <p:nvPr/>
        </p:nvPicPr>
        <p:blipFill>
          <a:blip r:embed="rId4"/>
          <a:srcRect/>
          <a:stretch>
            <a:fillRect/>
          </a:stretch>
        </p:blipFill>
        <p:spPr bwMode="auto">
          <a:xfrm>
            <a:off x="250825" y="1989138"/>
            <a:ext cx="3960813" cy="2789237"/>
          </a:xfrm>
          <a:prstGeom prst="rect">
            <a:avLst/>
          </a:prstGeom>
          <a:noFill/>
        </p:spPr>
      </p:pic>
      <p:graphicFrame>
        <p:nvGraphicFramePr>
          <p:cNvPr id="23562" name="Object 10"/>
          <p:cNvGraphicFramePr>
            <a:graphicFrameLocks/>
          </p:cNvGraphicFramePr>
          <p:nvPr/>
        </p:nvGraphicFramePr>
        <p:xfrm>
          <a:off x="5003800" y="1844675"/>
          <a:ext cx="3744913" cy="2951163"/>
        </p:xfrm>
        <a:graphic>
          <a:graphicData uri="http://schemas.openxmlformats.org/presentationml/2006/ole">
            <p:oleObj spid="_x0000_s95234" r:id="rId5" imgW="10247619" imgH="7144747" progId="MSPhotoEd.3">
              <p:embed/>
            </p:oleObj>
          </a:graphicData>
        </a:graphic>
      </p:graphicFrame>
      <p:sp>
        <p:nvSpPr>
          <p:cNvPr id="23569" name="Rectangle 17"/>
          <p:cNvSpPr>
            <a:spLocks noGrp="1" noChangeArrowheads="1"/>
          </p:cNvSpPr>
          <p:nvPr>
            <p:ph type="body" idx="1"/>
          </p:nvPr>
        </p:nvSpPr>
        <p:spPr>
          <a:xfrm>
            <a:off x="4356100" y="4797425"/>
            <a:ext cx="4643438" cy="1828800"/>
          </a:xfrm>
          <a:noFill/>
          <a:ln/>
        </p:spPr>
        <p:txBody>
          <a:bodyPr/>
          <a:lstStyle/>
          <a:p>
            <a:pPr marL="0" indent="0" algn="just">
              <a:lnSpc>
                <a:spcPct val="90000"/>
              </a:lnSpc>
              <a:buFontTx/>
              <a:buNone/>
            </a:pPr>
            <a:r>
              <a:rPr lang="en-GB" sz="2000" dirty="0">
                <a:solidFill>
                  <a:srgbClr val="0033CC"/>
                </a:solidFill>
                <a:latin typeface="Comic Sans MS" pitchFamily="-107" charset="0"/>
              </a:rPr>
              <a:t>86 station datasets were collected for the 1961 – </a:t>
            </a:r>
            <a:r>
              <a:rPr lang="en-GB" sz="2000" dirty="0" smtClean="0">
                <a:solidFill>
                  <a:srgbClr val="0033CC"/>
                </a:solidFill>
                <a:latin typeface="Comic Sans MS" pitchFamily="-107" charset="0"/>
              </a:rPr>
              <a:t>2001 </a:t>
            </a:r>
            <a:r>
              <a:rPr lang="en-GB" sz="2000" dirty="0">
                <a:solidFill>
                  <a:srgbClr val="0033CC"/>
                </a:solidFill>
                <a:latin typeface="Comic Sans MS" pitchFamily="-107" charset="0"/>
              </a:rPr>
              <a:t>period. After a PCA analysis, these datasets were grouped into 6 homogeneous areas, in the framework of a seasonal forecast research project: TEMPIO.</a:t>
            </a:r>
          </a:p>
        </p:txBody>
      </p:sp>
      <p:sp>
        <p:nvSpPr>
          <p:cNvPr id="23570" name="Rectangle 18"/>
          <p:cNvSpPr>
            <a:spLocks noChangeArrowheads="1"/>
          </p:cNvSpPr>
          <p:nvPr/>
        </p:nvSpPr>
        <p:spPr bwMode="auto">
          <a:xfrm>
            <a:off x="0" y="4868863"/>
            <a:ext cx="4356100" cy="1468437"/>
          </a:xfrm>
          <a:prstGeom prst="rect">
            <a:avLst/>
          </a:prstGeom>
          <a:noFill/>
          <a:ln w="9525">
            <a:noFill/>
            <a:miter lim="800000"/>
            <a:headEnd/>
            <a:tailEnd/>
          </a:ln>
          <a:effectLst/>
        </p:spPr>
        <p:txBody>
          <a:bodyPr>
            <a:prstTxWarp prst="textNoShape">
              <a:avLst/>
            </a:prstTxWarp>
          </a:bodyPr>
          <a:lstStyle/>
          <a:p>
            <a:pPr algn="just">
              <a:lnSpc>
                <a:spcPct val="90000"/>
              </a:lnSpc>
              <a:spcBef>
                <a:spcPct val="20000"/>
              </a:spcBef>
            </a:pPr>
            <a:r>
              <a:rPr lang="en-GB" sz="2000" b="0">
                <a:solidFill>
                  <a:srgbClr val="0033CC"/>
                </a:solidFill>
              </a:rPr>
              <a:t>Among the large number of WTC catalogues available in the COST733 repository we select one “candidate” among circulation classifications: </a:t>
            </a:r>
            <a:r>
              <a:rPr lang="en-GB" sz="2000">
                <a:solidFill>
                  <a:srgbClr val="0033CC"/>
                </a:solidFill>
              </a:rPr>
              <a:t>TPCA07</a:t>
            </a:r>
            <a:r>
              <a:rPr lang="en-GB" sz="2000" b="0">
                <a:solidFill>
                  <a:srgbClr val="0033CC"/>
                </a:solidFill>
              </a:rPr>
              <a:t> (Huth 2000); and 2 domains: </a:t>
            </a:r>
            <a:r>
              <a:rPr lang="en-GB" sz="2000">
                <a:solidFill>
                  <a:srgbClr val="0033CC"/>
                </a:solidFill>
              </a:rPr>
              <a:t>D00</a:t>
            </a:r>
            <a:r>
              <a:rPr lang="en-GB" sz="2000" b="0">
                <a:solidFill>
                  <a:srgbClr val="0033CC"/>
                </a:solidFill>
              </a:rPr>
              <a:t> and </a:t>
            </a:r>
            <a:r>
              <a:rPr lang="en-GB" sz="2000">
                <a:solidFill>
                  <a:srgbClr val="0033CC"/>
                </a:solidFill>
              </a:rPr>
              <a:t>D10</a:t>
            </a:r>
            <a:r>
              <a:rPr lang="en-GB" sz="2000" b="0">
                <a:solidFill>
                  <a:srgbClr val="0033CC"/>
                </a:solidFill>
              </a:rPr>
              <a:t>.</a:t>
            </a:r>
          </a:p>
        </p:txBody>
      </p:sp>
      <p:sp>
        <p:nvSpPr>
          <p:cNvPr id="23571" name="Text Box 19"/>
          <p:cNvSpPr txBox="1">
            <a:spLocks noChangeArrowheads="1"/>
          </p:cNvSpPr>
          <p:nvPr/>
        </p:nvSpPr>
        <p:spPr bwMode="auto">
          <a:xfrm>
            <a:off x="611188" y="1458913"/>
            <a:ext cx="3168650" cy="457200"/>
          </a:xfrm>
          <a:prstGeom prst="rect">
            <a:avLst/>
          </a:prstGeom>
          <a:noFill/>
          <a:ln w="9525">
            <a:noFill/>
            <a:miter lim="800000"/>
            <a:headEnd/>
            <a:tailEnd/>
          </a:ln>
          <a:effectLst/>
        </p:spPr>
        <p:txBody>
          <a:bodyPr wrap="none">
            <a:prstTxWarp prst="textNoShape">
              <a:avLst/>
            </a:prstTxWarp>
            <a:spAutoFit/>
          </a:bodyPr>
          <a:lstStyle/>
          <a:p>
            <a:r>
              <a:rPr lang="en-GB" sz="2400">
                <a:solidFill>
                  <a:srgbClr val="0033CC"/>
                </a:solidFill>
              </a:rPr>
              <a:t>Catalogue Candidate</a:t>
            </a:r>
          </a:p>
        </p:txBody>
      </p:sp>
      <p:sp>
        <p:nvSpPr>
          <p:cNvPr id="23572" name="Text Box 20"/>
          <p:cNvSpPr txBox="1">
            <a:spLocks noChangeArrowheads="1"/>
          </p:cNvSpPr>
          <p:nvPr/>
        </p:nvSpPr>
        <p:spPr bwMode="auto">
          <a:xfrm>
            <a:off x="5148263" y="1484313"/>
            <a:ext cx="3405187" cy="457200"/>
          </a:xfrm>
          <a:prstGeom prst="rect">
            <a:avLst/>
          </a:prstGeom>
          <a:noFill/>
          <a:ln w="9525">
            <a:noFill/>
            <a:miter lim="800000"/>
            <a:headEnd/>
            <a:tailEnd/>
          </a:ln>
          <a:effectLst/>
        </p:spPr>
        <p:txBody>
          <a:bodyPr wrap="none">
            <a:prstTxWarp prst="textNoShape">
              <a:avLst/>
            </a:prstTxWarp>
            <a:spAutoFit/>
          </a:bodyPr>
          <a:lstStyle/>
          <a:p>
            <a:r>
              <a:rPr lang="en-GB" sz="2400">
                <a:solidFill>
                  <a:srgbClr val="0033CC"/>
                </a:solidFill>
              </a:rPr>
              <a:t>Daily temp. anomalies</a:t>
            </a:r>
          </a:p>
        </p:txBody>
      </p:sp>
      <p:sp>
        <p:nvSpPr>
          <p:cNvPr id="23576" name="Oval 24"/>
          <p:cNvSpPr>
            <a:spLocks noChangeArrowheads="1"/>
          </p:cNvSpPr>
          <p:nvPr/>
        </p:nvSpPr>
        <p:spPr bwMode="auto">
          <a:xfrm rot="-651095">
            <a:off x="2627313" y="4292600"/>
            <a:ext cx="288925" cy="287338"/>
          </a:xfrm>
          <a:prstGeom prst="ellipse">
            <a:avLst/>
          </a:prstGeom>
          <a:noFill/>
          <a:ln w="38100">
            <a:solidFill>
              <a:srgbClr val="FF0000"/>
            </a:solidFill>
            <a:round/>
            <a:headEnd/>
            <a:tailEnd/>
          </a:ln>
          <a:effectLst/>
        </p:spPr>
        <p:txBody>
          <a:bodyPr anchor="ctr">
            <a:prstTxWarp prst="textNoShape">
              <a:avLst/>
            </a:prstTxWarp>
            <a:spAutoFit/>
          </a:bodyPr>
          <a:lstStyle/>
          <a:p>
            <a:endParaRPr lang="en-GB"/>
          </a:p>
        </p:txBody>
      </p:sp>
      <p:sp>
        <p:nvSpPr>
          <p:cNvPr id="23578" name="Oval 26"/>
          <p:cNvSpPr>
            <a:spLocks noChangeArrowheads="1"/>
          </p:cNvSpPr>
          <p:nvPr/>
        </p:nvSpPr>
        <p:spPr bwMode="auto">
          <a:xfrm rot="-651095">
            <a:off x="755650" y="2636838"/>
            <a:ext cx="288925" cy="287337"/>
          </a:xfrm>
          <a:prstGeom prst="ellipse">
            <a:avLst/>
          </a:prstGeom>
          <a:noFill/>
          <a:ln w="38100">
            <a:solidFill>
              <a:srgbClr val="FF0000"/>
            </a:solidFill>
            <a:round/>
            <a:headEnd/>
            <a:tailEnd/>
          </a:ln>
          <a:effectLst/>
        </p:spPr>
        <p:txBody>
          <a:bodyPr anchor="ctr">
            <a:prstTxWarp prst="textNoShape">
              <a:avLst/>
            </a:prstTxWarp>
            <a:spAutoFit/>
          </a:bodyPr>
          <a:lstStyle/>
          <a:p>
            <a:endParaRPr lang="en-GB"/>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Segnaposto numero diapositiva 5"/>
          <p:cNvSpPr>
            <a:spLocks noGrp="1"/>
          </p:cNvSpPr>
          <p:nvPr>
            <p:ph type="sldNum" sz="quarter" idx="12"/>
          </p:nvPr>
        </p:nvSpPr>
        <p:spPr/>
        <p:txBody>
          <a:bodyPr/>
          <a:lstStyle/>
          <a:p>
            <a:fld id="{FC6C6789-D07C-6E44-B3A7-66E8CC766247}" type="slidenum">
              <a:rPr lang="en-US"/>
              <a:pPr/>
              <a:t>41</a:t>
            </a:fld>
            <a:endParaRPr lang="en-US"/>
          </a:p>
        </p:txBody>
      </p:sp>
      <p:sp>
        <p:nvSpPr>
          <p:cNvPr id="11266" name="Rectangle 2"/>
          <p:cNvSpPr>
            <a:spLocks noGrp="1" noChangeArrowheads="1"/>
          </p:cNvSpPr>
          <p:nvPr>
            <p:ph type="title"/>
          </p:nvPr>
        </p:nvSpPr>
        <p:spPr/>
        <p:txBody>
          <a:bodyPr/>
          <a:lstStyle/>
          <a:p>
            <a:r>
              <a:rPr lang="en-US">
                <a:solidFill>
                  <a:srgbClr val="0033CC"/>
                </a:solidFill>
                <a:latin typeface="Comic Sans MS" pitchFamily="-107" charset="0"/>
              </a:rPr>
              <a:t>Canonical Correlation Analysis</a:t>
            </a:r>
          </a:p>
        </p:txBody>
      </p:sp>
      <p:sp>
        <p:nvSpPr>
          <p:cNvPr id="11267" name="Rectangle 3"/>
          <p:cNvSpPr>
            <a:spLocks noGrp="1" noChangeArrowheads="1"/>
          </p:cNvSpPr>
          <p:nvPr>
            <p:ph type="body" idx="1"/>
          </p:nvPr>
        </p:nvSpPr>
        <p:spPr>
          <a:xfrm>
            <a:off x="436563" y="1484313"/>
            <a:ext cx="8229600" cy="1079500"/>
          </a:xfrm>
        </p:spPr>
        <p:txBody>
          <a:bodyPr/>
          <a:lstStyle/>
          <a:p>
            <a:pPr>
              <a:buFontTx/>
              <a:buNone/>
            </a:pPr>
            <a:endParaRPr lang="en-GB" sz="2000">
              <a:solidFill>
                <a:srgbClr val="0033CC"/>
              </a:solidFill>
              <a:latin typeface="Comic Sans MS" pitchFamily="-107" charset="0"/>
            </a:endParaRPr>
          </a:p>
          <a:p>
            <a:pPr>
              <a:buFontTx/>
              <a:buNone/>
            </a:pPr>
            <a:r>
              <a:rPr lang="en-GB">
                <a:solidFill>
                  <a:srgbClr val="0033CC"/>
                </a:solidFill>
                <a:latin typeface="Comic Sans MS" pitchFamily="-107" charset="0"/>
              </a:rPr>
              <a:t>Y</a:t>
            </a:r>
            <a:r>
              <a:rPr lang="en-GB" baseline="-25000">
                <a:solidFill>
                  <a:srgbClr val="0033CC"/>
                </a:solidFill>
                <a:latin typeface="Comic Sans MS" pitchFamily="-107" charset="0"/>
              </a:rPr>
              <a:t>1</a:t>
            </a:r>
            <a:r>
              <a:rPr lang="en-GB">
                <a:solidFill>
                  <a:srgbClr val="0033CC"/>
                </a:solidFill>
                <a:latin typeface="Comic Sans MS" pitchFamily="-107" charset="0"/>
              </a:rPr>
              <a:t>, Y</a:t>
            </a:r>
            <a:r>
              <a:rPr lang="en-GB" baseline="-25000">
                <a:solidFill>
                  <a:srgbClr val="0033CC"/>
                </a:solidFill>
                <a:latin typeface="Comic Sans MS" pitchFamily="-107" charset="0"/>
              </a:rPr>
              <a:t>2</a:t>
            </a:r>
            <a:r>
              <a:rPr lang="en-GB">
                <a:solidFill>
                  <a:srgbClr val="0033CC"/>
                </a:solidFill>
                <a:latin typeface="Comic Sans MS" pitchFamily="-107" charset="0"/>
              </a:rPr>
              <a:t>, … Y</a:t>
            </a:r>
            <a:r>
              <a:rPr lang="en-GB" baseline="-25000">
                <a:solidFill>
                  <a:srgbClr val="0033CC"/>
                </a:solidFill>
                <a:latin typeface="Comic Sans MS" pitchFamily="-107" charset="0"/>
              </a:rPr>
              <a:t>p</a:t>
            </a:r>
            <a:r>
              <a:rPr lang="en-GB">
                <a:solidFill>
                  <a:srgbClr val="0033CC"/>
                </a:solidFill>
                <a:latin typeface="Comic Sans MS" pitchFamily="-107" charset="0"/>
              </a:rPr>
              <a:t> </a:t>
            </a:r>
            <a:r>
              <a:rPr lang="en-GB" sz="2000">
                <a:solidFill>
                  <a:srgbClr val="0033CC"/>
                </a:solidFill>
                <a:latin typeface="Comic Sans MS" pitchFamily="-107" charset="0"/>
              </a:rPr>
              <a:t>and</a:t>
            </a:r>
            <a:r>
              <a:rPr lang="en-GB">
                <a:solidFill>
                  <a:srgbClr val="0033CC"/>
                </a:solidFill>
                <a:latin typeface="Comic Sans MS" pitchFamily="-107" charset="0"/>
              </a:rPr>
              <a:t> X</a:t>
            </a:r>
            <a:r>
              <a:rPr lang="en-GB" baseline="-25000">
                <a:solidFill>
                  <a:srgbClr val="0033CC"/>
                </a:solidFill>
                <a:latin typeface="Comic Sans MS" pitchFamily="-107" charset="0"/>
              </a:rPr>
              <a:t>1</a:t>
            </a:r>
            <a:r>
              <a:rPr lang="en-GB">
                <a:solidFill>
                  <a:srgbClr val="0033CC"/>
                </a:solidFill>
                <a:latin typeface="Comic Sans MS" pitchFamily="-107" charset="0"/>
              </a:rPr>
              <a:t>, X</a:t>
            </a:r>
            <a:r>
              <a:rPr lang="en-GB" baseline="-25000">
                <a:solidFill>
                  <a:srgbClr val="0033CC"/>
                </a:solidFill>
                <a:latin typeface="Comic Sans MS" pitchFamily="-107" charset="0"/>
              </a:rPr>
              <a:t>2</a:t>
            </a:r>
            <a:r>
              <a:rPr lang="en-GB">
                <a:solidFill>
                  <a:srgbClr val="0033CC"/>
                </a:solidFill>
                <a:latin typeface="Comic Sans MS" pitchFamily="-107" charset="0"/>
              </a:rPr>
              <a:t>, … X</a:t>
            </a:r>
            <a:r>
              <a:rPr lang="en-GB" baseline="-25000">
                <a:solidFill>
                  <a:srgbClr val="0033CC"/>
                </a:solidFill>
                <a:latin typeface="Comic Sans MS" pitchFamily="-107" charset="0"/>
              </a:rPr>
              <a:t>q</a:t>
            </a:r>
          </a:p>
        </p:txBody>
      </p:sp>
      <p:sp>
        <p:nvSpPr>
          <p:cNvPr id="11288" name="Rectangle 24"/>
          <p:cNvSpPr>
            <a:spLocks noChangeArrowheads="1"/>
          </p:cNvSpPr>
          <p:nvPr/>
        </p:nvSpPr>
        <p:spPr bwMode="auto">
          <a:xfrm>
            <a:off x="147638" y="2995613"/>
            <a:ext cx="4572000" cy="1163637"/>
          </a:xfrm>
          <a:prstGeom prst="rect">
            <a:avLst/>
          </a:prstGeom>
          <a:noFill/>
          <a:ln w="9525">
            <a:noFill/>
            <a:miter lim="800000"/>
            <a:headEnd/>
            <a:tailEnd/>
          </a:ln>
          <a:effectLst/>
        </p:spPr>
        <p:txBody>
          <a:bodyPr>
            <a:prstTxWarp prst="textNoShape">
              <a:avLst/>
            </a:prstTxWarp>
            <a:spAutoFit/>
          </a:bodyPr>
          <a:lstStyle/>
          <a:p>
            <a:pPr>
              <a:spcBef>
                <a:spcPct val="20000"/>
              </a:spcBef>
            </a:pPr>
            <a:r>
              <a:rPr lang="en-GB" sz="3200" b="0">
                <a:solidFill>
                  <a:srgbClr val="0033CC"/>
                </a:solidFill>
              </a:rPr>
              <a:t> </a:t>
            </a:r>
            <a:r>
              <a:rPr lang="en-GB" sz="3200">
                <a:solidFill>
                  <a:srgbClr val="0033CC"/>
                </a:solidFill>
              </a:rPr>
              <a:t>U</a:t>
            </a:r>
            <a:r>
              <a:rPr lang="en-GB" sz="3200" b="0">
                <a:solidFill>
                  <a:srgbClr val="0033CC"/>
                </a:solidFill>
              </a:rPr>
              <a:t>= u</a:t>
            </a:r>
            <a:r>
              <a:rPr lang="en-GB" sz="3200" b="0" baseline="-25000">
                <a:solidFill>
                  <a:srgbClr val="0033CC"/>
                </a:solidFill>
              </a:rPr>
              <a:t>1 </a:t>
            </a:r>
            <a:r>
              <a:rPr lang="en-GB" sz="3200" b="0">
                <a:solidFill>
                  <a:srgbClr val="0033CC"/>
                </a:solidFill>
              </a:rPr>
              <a:t>Y</a:t>
            </a:r>
            <a:r>
              <a:rPr lang="en-GB" sz="3200" b="0" baseline="-25000">
                <a:solidFill>
                  <a:srgbClr val="0033CC"/>
                </a:solidFill>
              </a:rPr>
              <a:t>1</a:t>
            </a:r>
            <a:r>
              <a:rPr lang="en-GB" sz="3200" b="0">
                <a:solidFill>
                  <a:srgbClr val="0033CC"/>
                </a:solidFill>
              </a:rPr>
              <a:t>+ u</a:t>
            </a:r>
            <a:r>
              <a:rPr lang="en-GB" sz="3200" b="0" baseline="-25000">
                <a:solidFill>
                  <a:srgbClr val="0033CC"/>
                </a:solidFill>
              </a:rPr>
              <a:t>2 </a:t>
            </a:r>
            <a:r>
              <a:rPr lang="en-GB" sz="3200" b="0">
                <a:solidFill>
                  <a:srgbClr val="0033CC"/>
                </a:solidFill>
              </a:rPr>
              <a:t>Y</a:t>
            </a:r>
            <a:r>
              <a:rPr lang="en-GB" sz="3200" b="0" baseline="-25000">
                <a:solidFill>
                  <a:srgbClr val="0033CC"/>
                </a:solidFill>
              </a:rPr>
              <a:t>2</a:t>
            </a:r>
            <a:r>
              <a:rPr lang="en-GB" sz="3200" b="0">
                <a:solidFill>
                  <a:srgbClr val="0033CC"/>
                </a:solidFill>
              </a:rPr>
              <a:t>+ … u</a:t>
            </a:r>
            <a:r>
              <a:rPr lang="en-GB" sz="3200" b="0" baseline="-25000">
                <a:solidFill>
                  <a:srgbClr val="0033CC"/>
                </a:solidFill>
              </a:rPr>
              <a:t>p </a:t>
            </a:r>
            <a:r>
              <a:rPr lang="en-GB" sz="3200" b="0">
                <a:solidFill>
                  <a:srgbClr val="0033CC"/>
                </a:solidFill>
              </a:rPr>
              <a:t>Y</a:t>
            </a:r>
            <a:r>
              <a:rPr lang="en-GB" sz="3200" b="0" baseline="-25000">
                <a:solidFill>
                  <a:srgbClr val="0033CC"/>
                </a:solidFill>
              </a:rPr>
              <a:t>p</a:t>
            </a:r>
            <a:r>
              <a:rPr lang="en-GB" sz="3200" b="0">
                <a:solidFill>
                  <a:srgbClr val="0033CC"/>
                </a:solidFill>
              </a:rPr>
              <a:t> </a:t>
            </a:r>
          </a:p>
          <a:p>
            <a:pPr>
              <a:spcBef>
                <a:spcPct val="20000"/>
              </a:spcBef>
            </a:pPr>
            <a:r>
              <a:rPr lang="en-GB" sz="3200">
                <a:solidFill>
                  <a:srgbClr val="0033CC"/>
                </a:solidFill>
              </a:rPr>
              <a:t> V</a:t>
            </a:r>
            <a:r>
              <a:rPr lang="en-GB" sz="3200" b="0">
                <a:solidFill>
                  <a:srgbClr val="0033CC"/>
                </a:solidFill>
              </a:rPr>
              <a:t>= v</a:t>
            </a:r>
            <a:r>
              <a:rPr lang="en-GB" sz="3200" b="0" baseline="-25000">
                <a:solidFill>
                  <a:srgbClr val="0033CC"/>
                </a:solidFill>
              </a:rPr>
              <a:t>1 </a:t>
            </a:r>
            <a:r>
              <a:rPr lang="en-GB" sz="3200" b="0">
                <a:solidFill>
                  <a:srgbClr val="0033CC"/>
                </a:solidFill>
              </a:rPr>
              <a:t>X</a:t>
            </a:r>
            <a:r>
              <a:rPr lang="en-GB" sz="3200" b="0" baseline="-25000">
                <a:solidFill>
                  <a:srgbClr val="0033CC"/>
                </a:solidFill>
              </a:rPr>
              <a:t>1</a:t>
            </a:r>
            <a:r>
              <a:rPr lang="en-GB" sz="3200" b="0">
                <a:solidFill>
                  <a:srgbClr val="0033CC"/>
                </a:solidFill>
              </a:rPr>
              <a:t>+ v</a:t>
            </a:r>
            <a:r>
              <a:rPr lang="en-GB" sz="3200" b="0" baseline="-25000">
                <a:solidFill>
                  <a:srgbClr val="0033CC"/>
                </a:solidFill>
              </a:rPr>
              <a:t>2 </a:t>
            </a:r>
            <a:r>
              <a:rPr lang="en-GB" sz="3200" b="0">
                <a:solidFill>
                  <a:srgbClr val="0033CC"/>
                </a:solidFill>
              </a:rPr>
              <a:t>X</a:t>
            </a:r>
            <a:r>
              <a:rPr lang="en-GB" sz="3200" b="0" baseline="-25000">
                <a:solidFill>
                  <a:srgbClr val="0033CC"/>
                </a:solidFill>
              </a:rPr>
              <a:t>2</a:t>
            </a:r>
            <a:r>
              <a:rPr lang="en-GB" sz="3200" b="0">
                <a:solidFill>
                  <a:srgbClr val="0033CC"/>
                </a:solidFill>
              </a:rPr>
              <a:t>+ … v</a:t>
            </a:r>
            <a:r>
              <a:rPr lang="en-GB" sz="3200" b="0" baseline="-25000">
                <a:solidFill>
                  <a:srgbClr val="0033CC"/>
                </a:solidFill>
              </a:rPr>
              <a:t>q </a:t>
            </a:r>
            <a:r>
              <a:rPr lang="en-GB" sz="3200" b="0">
                <a:solidFill>
                  <a:srgbClr val="0033CC"/>
                </a:solidFill>
              </a:rPr>
              <a:t>X</a:t>
            </a:r>
            <a:r>
              <a:rPr lang="en-GB" sz="3200" b="0" baseline="-25000">
                <a:solidFill>
                  <a:srgbClr val="0033CC"/>
                </a:solidFill>
              </a:rPr>
              <a:t>q</a:t>
            </a:r>
          </a:p>
        </p:txBody>
      </p:sp>
      <p:sp>
        <p:nvSpPr>
          <p:cNvPr id="11290" name="Rectangle 26"/>
          <p:cNvSpPr>
            <a:spLocks noChangeArrowheads="1"/>
          </p:cNvSpPr>
          <p:nvPr/>
        </p:nvSpPr>
        <p:spPr bwMode="auto">
          <a:xfrm>
            <a:off x="436563" y="1555750"/>
            <a:ext cx="2968625" cy="396875"/>
          </a:xfrm>
          <a:prstGeom prst="rect">
            <a:avLst/>
          </a:prstGeom>
          <a:noFill/>
          <a:ln w="9525">
            <a:noFill/>
            <a:miter lim="800000"/>
            <a:headEnd/>
            <a:tailEnd/>
          </a:ln>
          <a:effectLst/>
        </p:spPr>
        <p:txBody>
          <a:bodyPr wrap="none">
            <a:prstTxWarp prst="textNoShape">
              <a:avLst/>
            </a:prstTxWarp>
            <a:spAutoFit/>
          </a:bodyPr>
          <a:lstStyle/>
          <a:p>
            <a:r>
              <a:rPr lang="en-GB" sz="2000" b="0">
                <a:solidFill>
                  <a:srgbClr val="0033CC"/>
                </a:solidFill>
              </a:rPr>
              <a:t>Considering 2 datasets:</a:t>
            </a:r>
          </a:p>
        </p:txBody>
      </p:sp>
      <p:sp>
        <p:nvSpPr>
          <p:cNvPr id="11291" name="Rectangle 27"/>
          <p:cNvSpPr>
            <a:spLocks noChangeArrowheads="1"/>
          </p:cNvSpPr>
          <p:nvPr/>
        </p:nvSpPr>
        <p:spPr bwMode="auto">
          <a:xfrm>
            <a:off x="219075" y="2563813"/>
            <a:ext cx="3854450" cy="396875"/>
          </a:xfrm>
          <a:prstGeom prst="rect">
            <a:avLst/>
          </a:prstGeom>
          <a:noFill/>
          <a:ln w="9525">
            <a:noFill/>
            <a:miter lim="800000"/>
            <a:headEnd/>
            <a:tailEnd/>
          </a:ln>
          <a:effectLst/>
        </p:spPr>
        <p:txBody>
          <a:bodyPr wrap="none">
            <a:prstTxWarp prst="textNoShape">
              <a:avLst/>
            </a:prstTxWarp>
            <a:spAutoFit/>
          </a:bodyPr>
          <a:lstStyle/>
          <a:p>
            <a:r>
              <a:rPr lang="en-GB" sz="2000" b="0">
                <a:solidFill>
                  <a:srgbClr val="0033CC"/>
                </a:solidFill>
              </a:rPr>
              <a:t>Construct a linear combination:</a:t>
            </a:r>
          </a:p>
        </p:txBody>
      </p:sp>
      <p:pic>
        <p:nvPicPr>
          <p:cNvPr id="11292" name="Picture 28" descr="can5"/>
          <p:cNvPicPr>
            <a:picLocks noChangeAspect="1" noChangeArrowheads="1"/>
          </p:cNvPicPr>
          <p:nvPr/>
        </p:nvPicPr>
        <p:blipFill>
          <a:blip r:embed="rId3"/>
          <a:srcRect/>
          <a:stretch>
            <a:fillRect/>
          </a:stretch>
        </p:blipFill>
        <p:spPr bwMode="auto">
          <a:xfrm>
            <a:off x="3349625" y="5229225"/>
            <a:ext cx="2520950" cy="1038225"/>
          </a:xfrm>
          <a:prstGeom prst="rect">
            <a:avLst/>
          </a:prstGeom>
          <a:noFill/>
        </p:spPr>
      </p:pic>
      <p:sp>
        <p:nvSpPr>
          <p:cNvPr id="11294" name="Rectangle 30"/>
          <p:cNvSpPr>
            <a:spLocks noChangeArrowheads="1"/>
          </p:cNvSpPr>
          <p:nvPr/>
        </p:nvSpPr>
        <p:spPr bwMode="auto">
          <a:xfrm>
            <a:off x="4827588" y="3355975"/>
            <a:ext cx="693737" cy="396875"/>
          </a:xfrm>
          <a:prstGeom prst="rect">
            <a:avLst/>
          </a:prstGeom>
          <a:noFill/>
          <a:ln w="9525">
            <a:noFill/>
            <a:miter lim="800000"/>
            <a:headEnd/>
            <a:tailEnd/>
          </a:ln>
          <a:effectLst/>
        </p:spPr>
        <p:txBody>
          <a:bodyPr wrap="none">
            <a:prstTxWarp prst="textNoShape">
              <a:avLst/>
            </a:prstTxWarp>
            <a:spAutoFit/>
          </a:bodyPr>
          <a:lstStyle/>
          <a:p>
            <a:r>
              <a:rPr lang="en-GB" sz="2000" b="0">
                <a:solidFill>
                  <a:srgbClr val="0033CC"/>
                </a:solidFill>
              </a:rPr>
              <a:t>with</a:t>
            </a:r>
          </a:p>
        </p:txBody>
      </p:sp>
      <p:sp>
        <p:nvSpPr>
          <p:cNvPr id="11295" name="Rectangle 31"/>
          <p:cNvSpPr>
            <a:spLocks noChangeArrowheads="1"/>
          </p:cNvSpPr>
          <p:nvPr/>
        </p:nvSpPr>
        <p:spPr bwMode="auto">
          <a:xfrm>
            <a:off x="5619750" y="2984500"/>
            <a:ext cx="3311525" cy="1163638"/>
          </a:xfrm>
          <a:prstGeom prst="rect">
            <a:avLst/>
          </a:prstGeom>
          <a:noFill/>
          <a:ln w="9525">
            <a:noFill/>
            <a:miter lim="800000"/>
            <a:headEnd/>
            <a:tailEnd/>
          </a:ln>
          <a:effectLst/>
        </p:spPr>
        <p:txBody>
          <a:bodyPr>
            <a:prstTxWarp prst="textNoShape">
              <a:avLst/>
            </a:prstTxWarp>
            <a:spAutoFit/>
          </a:bodyPr>
          <a:lstStyle/>
          <a:p>
            <a:pPr>
              <a:spcBef>
                <a:spcPct val="20000"/>
              </a:spcBef>
            </a:pPr>
            <a:r>
              <a:rPr lang="en-GB" sz="3200">
                <a:solidFill>
                  <a:srgbClr val="0033CC"/>
                </a:solidFill>
              </a:rPr>
              <a:t>u’</a:t>
            </a:r>
            <a:r>
              <a:rPr lang="en-GB" sz="3200" b="0">
                <a:solidFill>
                  <a:srgbClr val="0033CC"/>
                </a:solidFill>
              </a:rPr>
              <a:t>=[u</a:t>
            </a:r>
            <a:r>
              <a:rPr lang="en-GB" sz="3200" b="0" baseline="-25000">
                <a:solidFill>
                  <a:srgbClr val="0033CC"/>
                </a:solidFill>
              </a:rPr>
              <a:t>1</a:t>
            </a:r>
            <a:r>
              <a:rPr lang="en-GB" sz="3200" b="0">
                <a:solidFill>
                  <a:srgbClr val="0033CC"/>
                </a:solidFill>
              </a:rPr>
              <a:t>, u</a:t>
            </a:r>
            <a:r>
              <a:rPr lang="en-GB" sz="3200" b="0" baseline="-25000">
                <a:solidFill>
                  <a:srgbClr val="0033CC"/>
                </a:solidFill>
              </a:rPr>
              <a:t>2</a:t>
            </a:r>
            <a:r>
              <a:rPr lang="en-GB" sz="3200" b="0">
                <a:solidFill>
                  <a:srgbClr val="0033CC"/>
                </a:solidFill>
              </a:rPr>
              <a:t>, …, u</a:t>
            </a:r>
            <a:r>
              <a:rPr lang="en-GB" sz="3200" b="0" baseline="-25000">
                <a:solidFill>
                  <a:srgbClr val="0033CC"/>
                </a:solidFill>
              </a:rPr>
              <a:t>p</a:t>
            </a:r>
            <a:r>
              <a:rPr lang="en-GB" sz="3200" b="0">
                <a:solidFill>
                  <a:srgbClr val="0033CC"/>
                </a:solidFill>
              </a:rPr>
              <a:t>]</a:t>
            </a:r>
          </a:p>
          <a:p>
            <a:pPr>
              <a:spcBef>
                <a:spcPct val="20000"/>
              </a:spcBef>
            </a:pPr>
            <a:r>
              <a:rPr lang="en-GB" sz="3200">
                <a:solidFill>
                  <a:srgbClr val="0033CC"/>
                </a:solidFill>
              </a:rPr>
              <a:t>v’</a:t>
            </a:r>
            <a:r>
              <a:rPr lang="en-GB" sz="3200" b="0">
                <a:solidFill>
                  <a:srgbClr val="0033CC"/>
                </a:solidFill>
              </a:rPr>
              <a:t>=[v</a:t>
            </a:r>
            <a:r>
              <a:rPr lang="en-GB" sz="3200" b="0" baseline="-25000">
                <a:solidFill>
                  <a:srgbClr val="0033CC"/>
                </a:solidFill>
              </a:rPr>
              <a:t>1</a:t>
            </a:r>
            <a:r>
              <a:rPr lang="en-GB" sz="3200" b="0">
                <a:solidFill>
                  <a:srgbClr val="0033CC"/>
                </a:solidFill>
              </a:rPr>
              <a:t>, v</a:t>
            </a:r>
            <a:r>
              <a:rPr lang="en-GB" sz="3200" b="0" baseline="-25000">
                <a:solidFill>
                  <a:srgbClr val="0033CC"/>
                </a:solidFill>
              </a:rPr>
              <a:t>2</a:t>
            </a:r>
            <a:r>
              <a:rPr lang="en-GB" sz="3200" b="0">
                <a:solidFill>
                  <a:srgbClr val="0033CC"/>
                </a:solidFill>
              </a:rPr>
              <a:t>, …, v</a:t>
            </a:r>
            <a:r>
              <a:rPr lang="en-GB" sz="3200" b="0" baseline="-25000">
                <a:solidFill>
                  <a:srgbClr val="0033CC"/>
                </a:solidFill>
              </a:rPr>
              <a:t>q</a:t>
            </a:r>
            <a:r>
              <a:rPr lang="en-GB" sz="3200" b="0">
                <a:solidFill>
                  <a:srgbClr val="0033CC"/>
                </a:solidFill>
              </a:rPr>
              <a:t>]</a:t>
            </a:r>
          </a:p>
        </p:txBody>
      </p:sp>
      <p:sp>
        <p:nvSpPr>
          <p:cNvPr id="11297" name="Rectangle 33"/>
          <p:cNvSpPr>
            <a:spLocks noChangeArrowheads="1"/>
          </p:cNvSpPr>
          <p:nvPr/>
        </p:nvSpPr>
        <p:spPr bwMode="auto">
          <a:xfrm>
            <a:off x="395288" y="4616450"/>
            <a:ext cx="7551737" cy="396875"/>
          </a:xfrm>
          <a:prstGeom prst="rect">
            <a:avLst/>
          </a:prstGeom>
          <a:noFill/>
          <a:ln w="9525">
            <a:noFill/>
            <a:miter lim="800000"/>
            <a:headEnd/>
            <a:tailEnd/>
          </a:ln>
          <a:effectLst/>
        </p:spPr>
        <p:txBody>
          <a:bodyPr wrap="none">
            <a:prstTxWarp prst="textNoShape">
              <a:avLst/>
            </a:prstTxWarp>
            <a:spAutoFit/>
          </a:bodyPr>
          <a:lstStyle/>
          <a:p>
            <a:r>
              <a:rPr lang="en-GB" sz="2000" b="0">
                <a:solidFill>
                  <a:srgbClr val="0033CC"/>
                </a:solidFill>
              </a:rPr>
              <a:t>Let </a:t>
            </a:r>
            <a:r>
              <a:rPr lang="en-GB" sz="2000">
                <a:solidFill>
                  <a:srgbClr val="0033CC"/>
                </a:solidFill>
              </a:rPr>
              <a:t>S</a:t>
            </a:r>
            <a:r>
              <a:rPr lang="en-GB" sz="2000" b="0">
                <a:solidFill>
                  <a:srgbClr val="0033CC"/>
                </a:solidFill>
              </a:rPr>
              <a:t> be the variance – covariance matrix of </a:t>
            </a:r>
            <a:r>
              <a:rPr lang="en-GB" sz="2000">
                <a:solidFill>
                  <a:srgbClr val="0033CC"/>
                </a:solidFill>
              </a:rPr>
              <a:t>X</a:t>
            </a:r>
            <a:r>
              <a:rPr lang="en-GB" sz="2000" b="0">
                <a:solidFill>
                  <a:srgbClr val="0033CC"/>
                </a:solidFill>
              </a:rPr>
              <a:t> and </a:t>
            </a:r>
            <a:r>
              <a:rPr lang="en-GB" sz="2000">
                <a:solidFill>
                  <a:srgbClr val="0033CC"/>
                </a:solidFill>
              </a:rPr>
              <a:t>Y</a:t>
            </a:r>
            <a:r>
              <a:rPr lang="en-GB" sz="2000" b="0">
                <a:solidFill>
                  <a:srgbClr val="0033CC"/>
                </a:solidFill>
              </a:rPr>
              <a:t> datasets</a:t>
            </a:r>
          </a:p>
        </p:txBody>
      </p:sp>
      <p:sp>
        <p:nvSpPr>
          <p:cNvPr id="11298" name="Rectangle 34"/>
          <p:cNvSpPr>
            <a:spLocks noChangeArrowheads="1"/>
          </p:cNvSpPr>
          <p:nvPr/>
        </p:nvSpPr>
        <p:spPr bwMode="auto">
          <a:xfrm>
            <a:off x="395288" y="4365625"/>
            <a:ext cx="5416550" cy="412750"/>
          </a:xfrm>
          <a:prstGeom prst="rect">
            <a:avLst/>
          </a:prstGeom>
          <a:noFill/>
          <a:ln w="9525">
            <a:noFill/>
            <a:miter lim="800000"/>
            <a:headEnd/>
            <a:tailEnd/>
          </a:ln>
          <a:effectLst/>
        </p:spPr>
        <p:txBody>
          <a:bodyPr wrap="none">
            <a:prstTxWarp prst="textNoShape">
              <a:avLst/>
            </a:prstTxWarp>
            <a:spAutoFit/>
          </a:bodyPr>
          <a:lstStyle/>
          <a:p>
            <a:r>
              <a:rPr lang="en-GB" sz="3200" b="0" baseline="30000">
                <a:solidFill>
                  <a:srgbClr val="0033CC"/>
                </a:solidFill>
              </a:rPr>
              <a:t>such that correlation R(</a:t>
            </a:r>
            <a:r>
              <a:rPr lang="en-GB" sz="3200" baseline="30000">
                <a:solidFill>
                  <a:srgbClr val="0033CC"/>
                </a:solidFill>
              </a:rPr>
              <a:t>U</a:t>
            </a:r>
            <a:r>
              <a:rPr lang="en-GB" sz="3200" b="0" baseline="30000">
                <a:solidFill>
                  <a:srgbClr val="0033CC"/>
                </a:solidFill>
              </a:rPr>
              <a:t>,</a:t>
            </a:r>
            <a:r>
              <a:rPr lang="en-GB" sz="3200" baseline="30000">
                <a:solidFill>
                  <a:srgbClr val="0033CC"/>
                </a:solidFill>
              </a:rPr>
              <a:t>V</a:t>
            </a:r>
            <a:r>
              <a:rPr lang="en-GB" sz="3200" b="0" baseline="30000">
                <a:solidFill>
                  <a:srgbClr val="0033CC"/>
                </a:solidFill>
              </a:rPr>
              <a:t>) is a maximum</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 name="Segnaposto numero diapositiva 5"/>
          <p:cNvSpPr>
            <a:spLocks noGrp="1"/>
          </p:cNvSpPr>
          <p:nvPr>
            <p:ph type="sldNum" sz="quarter" idx="12"/>
          </p:nvPr>
        </p:nvSpPr>
        <p:spPr/>
        <p:txBody>
          <a:bodyPr/>
          <a:lstStyle/>
          <a:p>
            <a:fld id="{8462D4EF-42E0-8147-871B-233DF07B2C48}" type="slidenum">
              <a:rPr lang="en-US"/>
              <a:pPr/>
              <a:t>42</a:t>
            </a:fld>
            <a:endParaRPr lang="en-US"/>
          </a:p>
        </p:txBody>
      </p:sp>
      <p:sp>
        <p:nvSpPr>
          <p:cNvPr id="72706" name="Rectangle 2"/>
          <p:cNvSpPr>
            <a:spLocks noGrp="1" noChangeArrowheads="1"/>
          </p:cNvSpPr>
          <p:nvPr>
            <p:ph type="title"/>
          </p:nvPr>
        </p:nvSpPr>
        <p:spPr/>
        <p:txBody>
          <a:bodyPr/>
          <a:lstStyle/>
          <a:p>
            <a:r>
              <a:rPr lang="en-US">
                <a:solidFill>
                  <a:srgbClr val="0033CC"/>
                </a:solidFill>
                <a:latin typeface="Comic Sans MS" pitchFamily="-107" charset="0"/>
              </a:rPr>
              <a:t>Canonical Correlation Analysis</a:t>
            </a:r>
          </a:p>
        </p:txBody>
      </p:sp>
      <p:grpSp>
        <p:nvGrpSpPr>
          <p:cNvPr id="2" name="Group 3"/>
          <p:cNvGrpSpPr>
            <a:grpSpLocks/>
          </p:cNvGrpSpPr>
          <p:nvPr/>
        </p:nvGrpSpPr>
        <p:grpSpPr bwMode="auto">
          <a:xfrm>
            <a:off x="250825" y="1489075"/>
            <a:ext cx="4105275" cy="4321175"/>
            <a:chOff x="113" y="1162"/>
            <a:chExt cx="2586" cy="2722"/>
          </a:xfrm>
        </p:grpSpPr>
        <p:sp>
          <p:nvSpPr>
            <p:cNvPr id="72708" name="Line 4"/>
            <p:cNvSpPr>
              <a:spLocks noChangeShapeType="1"/>
            </p:cNvSpPr>
            <p:nvPr/>
          </p:nvSpPr>
          <p:spPr bwMode="auto">
            <a:xfrm>
              <a:off x="113" y="3430"/>
              <a:ext cx="2586" cy="0"/>
            </a:xfrm>
            <a:prstGeom prst="line">
              <a:avLst/>
            </a:prstGeom>
            <a:noFill/>
            <a:ln w="38100">
              <a:solidFill>
                <a:schemeClr val="tx1"/>
              </a:solidFill>
              <a:round/>
              <a:headEnd/>
              <a:tailEnd type="triangle" w="med" len="med"/>
            </a:ln>
            <a:effectLst/>
          </p:spPr>
          <p:txBody>
            <a:bodyPr>
              <a:prstTxWarp prst="textNoShape">
                <a:avLst/>
              </a:prstTxWarp>
              <a:spAutoFit/>
            </a:bodyPr>
            <a:lstStyle/>
            <a:p>
              <a:endParaRPr lang="en-GB"/>
            </a:p>
          </p:txBody>
        </p:sp>
        <p:sp>
          <p:nvSpPr>
            <p:cNvPr id="72709" name="Line 5"/>
            <p:cNvSpPr>
              <a:spLocks noChangeShapeType="1"/>
            </p:cNvSpPr>
            <p:nvPr/>
          </p:nvSpPr>
          <p:spPr bwMode="auto">
            <a:xfrm flipV="1">
              <a:off x="703" y="1162"/>
              <a:ext cx="0" cy="2722"/>
            </a:xfrm>
            <a:prstGeom prst="line">
              <a:avLst/>
            </a:prstGeom>
            <a:noFill/>
            <a:ln w="38100">
              <a:solidFill>
                <a:schemeClr val="tx1"/>
              </a:solidFill>
              <a:round/>
              <a:headEnd/>
              <a:tailEnd type="triangle" w="med" len="med"/>
            </a:ln>
            <a:effectLst/>
          </p:spPr>
          <p:txBody>
            <a:bodyPr>
              <a:prstTxWarp prst="textNoShape">
                <a:avLst/>
              </a:prstTxWarp>
              <a:spAutoFit/>
            </a:bodyPr>
            <a:lstStyle/>
            <a:p>
              <a:endParaRPr lang="en-GB"/>
            </a:p>
          </p:txBody>
        </p:sp>
      </p:grpSp>
      <p:grpSp>
        <p:nvGrpSpPr>
          <p:cNvPr id="3" name="Group 6"/>
          <p:cNvGrpSpPr>
            <a:grpSpLocks/>
          </p:cNvGrpSpPr>
          <p:nvPr/>
        </p:nvGrpSpPr>
        <p:grpSpPr bwMode="auto">
          <a:xfrm>
            <a:off x="4787900" y="1489075"/>
            <a:ext cx="4105275" cy="4321175"/>
            <a:chOff x="2971" y="1162"/>
            <a:chExt cx="2586" cy="2722"/>
          </a:xfrm>
        </p:grpSpPr>
        <p:sp>
          <p:nvSpPr>
            <p:cNvPr id="72711" name="Line 7"/>
            <p:cNvSpPr>
              <a:spLocks noChangeShapeType="1"/>
            </p:cNvSpPr>
            <p:nvPr/>
          </p:nvSpPr>
          <p:spPr bwMode="auto">
            <a:xfrm>
              <a:off x="2971" y="3430"/>
              <a:ext cx="2586" cy="0"/>
            </a:xfrm>
            <a:prstGeom prst="line">
              <a:avLst/>
            </a:prstGeom>
            <a:noFill/>
            <a:ln w="38100">
              <a:solidFill>
                <a:schemeClr val="tx1"/>
              </a:solidFill>
              <a:round/>
              <a:headEnd/>
              <a:tailEnd type="triangle" w="med" len="med"/>
            </a:ln>
            <a:effectLst/>
          </p:spPr>
          <p:txBody>
            <a:bodyPr>
              <a:prstTxWarp prst="textNoShape">
                <a:avLst/>
              </a:prstTxWarp>
              <a:spAutoFit/>
            </a:bodyPr>
            <a:lstStyle/>
            <a:p>
              <a:endParaRPr lang="en-GB"/>
            </a:p>
          </p:txBody>
        </p:sp>
        <p:sp>
          <p:nvSpPr>
            <p:cNvPr id="72712" name="Line 8"/>
            <p:cNvSpPr>
              <a:spLocks noChangeShapeType="1"/>
            </p:cNvSpPr>
            <p:nvPr/>
          </p:nvSpPr>
          <p:spPr bwMode="auto">
            <a:xfrm flipV="1">
              <a:off x="3561" y="1162"/>
              <a:ext cx="0" cy="2722"/>
            </a:xfrm>
            <a:prstGeom prst="line">
              <a:avLst/>
            </a:prstGeom>
            <a:noFill/>
            <a:ln w="38100">
              <a:solidFill>
                <a:schemeClr val="tx1"/>
              </a:solidFill>
              <a:round/>
              <a:headEnd/>
              <a:tailEnd type="triangle" w="med" len="med"/>
            </a:ln>
            <a:effectLst/>
          </p:spPr>
          <p:txBody>
            <a:bodyPr>
              <a:prstTxWarp prst="textNoShape">
                <a:avLst/>
              </a:prstTxWarp>
              <a:spAutoFit/>
            </a:bodyPr>
            <a:lstStyle/>
            <a:p>
              <a:endParaRPr lang="en-GB"/>
            </a:p>
          </p:txBody>
        </p:sp>
      </p:grpSp>
      <p:grpSp>
        <p:nvGrpSpPr>
          <p:cNvPr id="4" name="Group 9"/>
          <p:cNvGrpSpPr>
            <a:grpSpLocks/>
          </p:cNvGrpSpPr>
          <p:nvPr/>
        </p:nvGrpSpPr>
        <p:grpSpPr bwMode="auto">
          <a:xfrm>
            <a:off x="5867400" y="1417638"/>
            <a:ext cx="1728788" cy="3743325"/>
            <a:chOff x="3651" y="1117"/>
            <a:chExt cx="1089" cy="2358"/>
          </a:xfrm>
        </p:grpSpPr>
        <p:grpSp>
          <p:nvGrpSpPr>
            <p:cNvPr id="5" name="Group 10"/>
            <p:cNvGrpSpPr>
              <a:grpSpLocks/>
            </p:cNvGrpSpPr>
            <p:nvPr/>
          </p:nvGrpSpPr>
          <p:grpSpPr bwMode="auto">
            <a:xfrm>
              <a:off x="3651" y="1434"/>
              <a:ext cx="1044" cy="2041"/>
              <a:chOff x="3651" y="1434"/>
              <a:chExt cx="1044" cy="2041"/>
            </a:xfrm>
          </p:grpSpPr>
          <p:sp>
            <p:nvSpPr>
              <p:cNvPr id="72715" name="Oval 11"/>
              <p:cNvSpPr>
                <a:spLocks noChangeArrowheads="1"/>
              </p:cNvSpPr>
              <p:nvPr/>
            </p:nvSpPr>
            <p:spPr bwMode="auto">
              <a:xfrm>
                <a:off x="3969" y="2296"/>
                <a:ext cx="91" cy="91"/>
              </a:xfrm>
              <a:prstGeom prst="ellipse">
                <a:avLst/>
              </a:prstGeom>
              <a:solidFill>
                <a:srgbClr val="0000FF"/>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16" name="Oval 12"/>
              <p:cNvSpPr>
                <a:spLocks noChangeArrowheads="1"/>
              </p:cNvSpPr>
              <p:nvPr/>
            </p:nvSpPr>
            <p:spPr bwMode="auto">
              <a:xfrm>
                <a:off x="4060" y="2024"/>
                <a:ext cx="91" cy="91"/>
              </a:xfrm>
              <a:prstGeom prst="ellipse">
                <a:avLst/>
              </a:prstGeom>
              <a:solidFill>
                <a:srgbClr val="0000FF"/>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17" name="Oval 13"/>
              <p:cNvSpPr>
                <a:spLocks noChangeArrowheads="1"/>
              </p:cNvSpPr>
              <p:nvPr/>
            </p:nvSpPr>
            <p:spPr bwMode="auto">
              <a:xfrm>
                <a:off x="4105" y="2477"/>
                <a:ext cx="91" cy="91"/>
              </a:xfrm>
              <a:prstGeom prst="ellipse">
                <a:avLst/>
              </a:prstGeom>
              <a:solidFill>
                <a:srgbClr val="0000FF"/>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18" name="Oval 14"/>
              <p:cNvSpPr>
                <a:spLocks noChangeArrowheads="1"/>
              </p:cNvSpPr>
              <p:nvPr/>
            </p:nvSpPr>
            <p:spPr bwMode="auto">
              <a:xfrm>
                <a:off x="3969" y="2432"/>
                <a:ext cx="91" cy="91"/>
              </a:xfrm>
              <a:prstGeom prst="ellipse">
                <a:avLst/>
              </a:prstGeom>
              <a:solidFill>
                <a:srgbClr val="0000FF"/>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19" name="Oval 15"/>
              <p:cNvSpPr>
                <a:spLocks noChangeArrowheads="1"/>
              </p:cNvSpPr>
              <p:nvPr/>
            </p:nvSpPr>
            <p:spPr bwMode="auto">
              <a:xfrm>
                <a:off x="4241" y="2296"/>
                <a:ext cx="91" cy="91"/>
              </a:xfrm>
              <a:prstGeom prst="ellipse">
                <a:avLst/>
              </a:prstGeom>
              <a:solidFill>
                <a:srgbClr val="0000FF"/>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20" name="Oval 16"/>
              <p:cNvSpPr>
                <a:spLocks noChangeArrowheads="1"/>
              </p:cNvSpPr>
              <p:nvPr/>
            </p:nvSpPr>
            <p:spPr bwMode="auto">
              <a:xfrm>
                <a:off x="4286" y="2477"/>
                <a:ext cx="91" cy="91"/>
              </a:xfrm>
              <a:prstGeom prst="ellipse">
                <a:avLst/>
              </a:prstGeom>
              <a:solidFill>
                <a:srgbClr val="0000FF"/>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21" name="Oval 17"/>
              <p:cNvSpPr>
                <a:spLocks noChangeArrowheads="1"/>
              </p:cNvSpPr>
              <p:nvPr/>
            </p:nvSpPr>
            <p:spPr bwMode="auto">
              <a:xfrm>
                <a:off x="4422" y="2613"/>
                <a:ext cx="91" cy="91"/>
              </a:xfrm>
              <a:prstGeom prst="ellipse">
                <a:avLst/>
              </a:prstGeom>
              <a:solidFill>
                <a:srgbClr val="0000FF"/>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22" name="Oval 18"/>
              <p:cNvSpPr>
                <a:spLocks noChangeArrowheads="1"/>
              </p:cNvSpPr>
              <p:nvPr/>
            </p:nvSpPr>
            <p:spPr bwMode="auto">
              <a:xfrm>
                <a:off x="4468" y="1979"/>
                <a:ext cx="91" cy="91"/>
              </a:xfrm>
              <a:prstGeom prst="ellipse">
                <a:avLst/>
              </a:prstGeom>
              <a:solidFill>
                <a:srgbClr val="0000FF"/>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23" name="Oval 19"/>
              <p:cNvSpPr>
                <a:spLocks noChangeArrowheads="1"/>
              </p:cNvSpPr>
              <p:nvPr/>
            </p:nvSpPr>
            <p:spPr bwMode="auto">
              <a:xfrm>
                <a:off x="4376" y="2795"/>
                <a:ext cx="91" cy="91"/>
              </a:xfrm>
              <a:prstGeom prst="ellipse">
                <a:avLst/>
              </a:prstGeom>
              <a:solidFill>
                <a:srgbClr val="0000FF"/>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24" name="Oval 20"/>
              <p:cNvSpPr>
                <a:spLocks noChangeArrowheads="1"/>
              </p:cNvSpPr>
              <p:nvPr/>
            </p:nvSpPr>
            <p:spPr bwMode="auto">
              <a:xfrm>
                <a:off x="4423" y="2297"/>
                <a:ext cx="91" cy="91"/>
              </a:xfrm>
              <a:prstGeom prst="ellipse">
                <a:avLst/>
              </a:prstGeom>
              <a:solidFill>
                <a:srgbClr val="0000FF"/>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25" name="Oval 21"/>
              <p:cNvSpPr>
                <a:spLocks noChangeArrowheads="1"/>
              </p:cNvSpPr>
              <p:nvPr/>
            </p:nvSpPr>
            <p:spPr bwMode="auto">
              <a:xfrm>
                <a:off x="3742" y="2160"/>
                <a:ext cx="91" cy="91"/>
              </a:xfrm>
              <a:prstGeom prst="ellipse">
                <a:avLst/>
              </a:prstGeom>
              <a:solidFill>
                <a:srgbClr val="0000FF"/>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26" name="Oval 22"/>
              <p:cNvSpPr>
                <a:spLocks noChangeArrowheads="1"/>
              </p:cNvSpPr>
              <p:nvPr/>
            </p:nvSpPr>
            <p:spPr bwMode="auto">
              <a:xfrm>
                <a:off x="3833" y="2477"/>
                <a:ext cx="91" cy="91"/>
              </a:xfrm>
              <a:prstGeom prst="ellipse">
                <a:avLst/>
              </a:prstGeom>
              <a:solidFill>
                <a:srgbClr val="0000FF"/>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27" name="Oval 23"/>
              <p:cNvSpPr>
                <a:spLocks noChangeArrowheads="1"/>
              </p:cNvSpPr>
              <p:nvPr/>
            </p:nvSpPr>
            <p:spPr bwMode="auto">
              <a:xfrm>
                <a:off x="3969" y="2613"/>
                <a:ext cx="91" cy="91"/>
              </a:xfrm>
              <a:prstGeom prst="ellipse">
                <a:avLst/>
              </a:prstGeom>
              <a:solidFill>
                <a:srgbClr val="0000FF"/>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28" name="Oval 24"/>
              <p:cNvSpPr>
                <a:spLocks noChangeArrowheads="1"/>
              </p:cNvSpPr>
              <p:nvPr/>
            </p:nvSpPr>
            <p:spPr bwMode="auto">
              <a:xfrm>
                <a:off x="3833" y="2795"/>
                <a:ext cx="91" cy="91"/>
              </a:xfrm>
              <a:prstGeom prst="ellipse">
                <a:avLst/>
              </a:prstGeom>
              <a:solidFill>
                <a:srgbClr val="0000FF"/>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29" name="Oval 25"/>
              <p:cNvSpPr>
                <a:spLocks noChangeArrowheads="1"/>
              </p:cNvSpPr>
              <p:nvPr/>
            </p:nvSpPr>
            <p:spPr bwMode="auto">
              <a:xfrm>
                <a:off x="3697" y="2659"/>
                <a:ext cx="91" cy="91"/>
              </a:xfrm>
              <a:prstGeom prst="ellipse">
                <a:avLst/>
              </a:prstGeom>
              <a:solidFill>
                <a:srgbClr val="0000FF"/>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30" name="Oval 26"/>
              <p:cNvSpPr>
                <a:spLocks noChangeArrowheads="1"/>
              </p:cNvSpPr>
              <p:nvPr/>
            </p:nvSpPr>
            <p:spPr bwMode="auto">
              <a:xfrm>
                <a:off x="3787" y="2976"/>
                <a:ext cx="91" cy="91"/>
              </a:xfrm>
              <a:prstGeom prst="ellipse">
                <a:avLst/>
              </a:prstGeom>
              <a:solidFill>
                <a:srgbClr val="0000FF"/>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31" name="Oval 27"/>
              <p:cNvSpPr>
                <a:spLocks noChangeArrowheads="1"/>
              </p:cNvSpPr>
              <p:nvPr/>
            </p:nvSpPr>
            <p:spPr bwMode="auto">
              <a:xfrm>
                <a:off x="4105" y="2886"/>
                <a:ext cx="91" cy="91"/>
              </a:xfrm>
              <a:prstGeom prst="ellipse">
                <a:avLst/>
              </a:prstGeom>
              <a:solidFill>
                <a:srgbClr val="0000FF"/>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32" name="Oval 28"/>
              <p:cNvSpPr>
                <a:spLocks noChangeArrowheads="1"/>
              </p:cNvSpPr>
              <p:nvPr/>
            </p:nvSpPr>
            <p:spPr bwMode="auto">
              <a:xfrm>
                <a:off x="4195" y="2659"/>
                <a:ext cx="91" cy="91"/>
              </a:xfrm>
              <a:prstGeom prst="ellipse">
                <a:avLst/>
              </a:prstGeom>
              <a:solidFill>
                <a:srgbClr val="0000FF"/>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33" name="Oval 29"/>
              <p:cNvSpPr>
                <a:spLocks noChangeArrowheads="1"/>
              </p:cNvSpPr>
              <p:nvPr/>
            </p:nvSpPr>
            <p:spPr bwMode="auto">
              <a:xfrm>
                <a:off x="4196" y="2432"/>
                <a:ext cx="91" cy="91"/>
              </a:xfrm>
              <a:prstGeom prst="ellipse">
                <a:avLst/>
              </a:prstGeom>
              <a:solidFill>
                <a:srgbClr val="0000FF"/>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34" name="Oval 30"/>
              <p:cNvSpPr>
                <a:spLocks noChangeArrowheads="1"/>
              </p:cNvSpPr>
              <p:nvPr/>
            </p:nvSpPr>
            <p:spPr bwMode="auto">
              <a:xfrm>
                <a:off x="4331" y="2840"/>
                <a:ext cx="91" cy="91"/>
              </a:xfrm>
              <a:prstGeom prst="ellipse">
                <a:avLst/>
              </a:prstGeom>
              <a:solidFill>
                <a:srgbClr val="0000FF"/>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35" name="Oval 31"/>
              <p:cNvSpPr>
                <a:spLocks noChangeArrowheads="1"/>
              </p:cNvSpPr>
              <p:nvPr/>
            </p:nvSpPr>
            <p:spPr bwMode="auto">
              <a:xfrm>
                <a:off x="4195" y="2795"/>
                <a:ext cx="91" cy="91"/>
              </a:xfrm>
              <a:prstGeom prst="ellipse">
                <a:avLst/>
              </a:prstGeom>
              <a:solidFill>
                <a:srgbClr val="0000FF"/>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36" name="Oval 32"/>
              <p:cNvSpPr>
                <a:spLocks noChangeArrowheads="1"/>
              </p:cNvSpPr>
              <p:nvPr/>
            </p:nvSpPr>
            <p:spPr bwMode="auto">
              <a:xfrm>
                <a:off x="4287" y="1934"/>
                <a:ext cx="91" cy="91"/>
              </a:xfrm>
              <a:prstGeom prst="ellipse">
                <a:avLst/>
              </a:prstGeom>
              <a:solidFill>
                <a:srgbClr val="0000FF"/>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37" name="Oval 33"/>
              <p:cNvSpPr>
                <a:spLocks noChangeArrowheads="1"/>
              </p:cNvSpPr>
              <p:nvPr/>
            </p:nvSpPr>
            <p:spPr bwMode="auto">
              <a:xfrm>
                <a:off x="4332" y="2115"/>
                <a:ext cx="91" cy="91"/>
              </a:xfrm>
              <a:prstGeom prst="ellipse">
                <a:avLst/>
              </a:prstGeom>
              <a:solidFill>
                <a:srgbClr val="0000FF"/>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38" name="Oval 34"/>
              <p:cNvSpPr>
                <a:spLocks noChangeArrowheads="1"/>
              </p:cNvSpPr>
              <p:nvPr/>
            </p:nvSpPr>
            <p:spPr bwMode="auto">
              <a:xfrm>
                <a:off x="4468" y="2251"/>
                <a:ext cx="91" cy="91"/>
              </a:xfrm>
              <a:prstGeom prst="ellipse">
                <a:avLst/>
              </a:prstGeom>
              <a:solidFill>
                <a:srgbClr val="0000FF"/>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39" name="Oval 35"/>
              <p:cNvSpPr>
                <a:spLocks noChangeArrowheads="1"/>
              </p:cNvSpPr>
              <p:nvPr/>
            </p:nvSpPr>
            <p:spPr bwMode="auto">
              <a:xfrm>
                <a:off x="3696" y="2885"/>
                <a:ext cx="91" cy="91"/>
              </a:xfrm>
              <a:prstGeom prst="ellipse">
                <a:avLst/>
              </a:prstGeom>
              <a:solidFill>
                <a:srgbClr val="0000FF"/>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40" name="Oval 36"/>
              <p:cNvSpPr>
                <a:spLocks noChangeArrowheads="1"/>
              </p:cNvSpPr>
              <p:nvPr/>
            </p:nvSpPr>
            <p:spPr bwMode="auto">
              <a:xfrm>
                <a:off x="4241" y="3203"/>
                <a:ext cx="91" cy="91"/>
              </a:xfrm>
              <a:prstGeom prst="ellipse">
                <a:avLst/>
              </a:prstGeom>
              <a:solidFill>
                <a:srgbClr val="0000FF"/>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41" name="Oval 37"/>
              <p:cNvSpPr>
                <a:spLocks noChangeArrowheads="1"/>
              </p:cNvSpPr>
              <p:nvPr/>
            </p:nvSpPr>
            <p:spPr bwMode="auto">
              <a:xfrm>
                <a:off x="3651" y="3203"/>
                <a:ext cx="91" cy="91"/>
              </a:xfrm>
              <a:prstGeom prst="ellipse">
                <a:avLst/>
              </a:prstGeom>
              <a:solidFill>
                <a:srgbClr val="0000FF"/>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42" name="Oval 38"/>
              <p:cNvSpPr>
                <a:spLocks noChangeArrowheads="1"/>
              </p:cNvSpPr>
              <p:nvPr/>
            </p:nvSpPr>
            <p:spPr bwMode="auto">
              <a:xfrm>
                <a:off x="3878" y="2568"/>
                <a:ext cx="91" cy="91"/>
              </a:xfrm>
              <a:prstGeom prst="ellipse">
                <a:avLst/>
              </a:prstGeom>
              <a:solidFill>
                <a:srgbClr val="0000FF"/>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43" name="Oval 39"/>
              <p:cNvSpPr>
                <a:spLocks noChangeArrowheads="1"/>
              </p:cNvSpPr>
              <p:nvPr/>
            </p:nvSpPr>
            <p:spPr bwMode="auto">
              <a:xfrm>
                <a:off x="3969" y="2885"/>
                <a:ext cx="91" cy="91"/>
              </a:xfrm>
              <a:prstGeom prst="ellipse">
                <a:avLst/>
              </a:prstGeom>
              <a:solidFill>
                <a:srgbClr val="0000FF"/>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44" name="Oval 40"/>
              <p:cNvSpPr>
                <a:spLocks noChangeArrowheads="1"/>
              </p:cNvSpPr>
              <p:nvPr/>
            </p:nvSpPr>
            <p:spPr bwMode="auto">
              <a:xfrm>
                <a:off x="4105" y="3021"/>
                <a:ext cx="91" cy="91"/>
              </a:xfrm>
              <a:prstGeom prst="ellipse">
                <a:avLst/>
              </a:prstGeom>
              <a:solidFill>
                <a:srgbClr val="0000FF"/>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45" name="Oval 41"/>
              <p:cNvSpPr>
                <a:spLocks noChangeArrowheads="1"/>
              </p:cNvSpPr>
              <p:nvPr/>
            </p:nvSpPr>
            <p:spPr bwMode="auto">
              <a:xfrm>
                <a:off x="3969" y="3203"/>
                <a:ext cx="91" cy="91"/>
              </a:xfrm>
              <a:prstGeom prst="ellipse">
                <a:avLst/>
              </a:prstGeom>
              <a:solidFill>
                <a:srgbClr val="0000FF"/>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46" name="Oval 42"/>
              <p:cNvSpPr>
                <a:spLocks noChangeArrowheads="1"/>
              </p:cNvSpPr>
              <p:nvPr/>
            </p:nvSpPr>
            <p:spPr bwMode="auto">
              <a:xfrm>
                <a:off x="3833" y="3067"/>
                <a:ext cx="91" cy="91"/>
              </a:xfrm>
              <a:prstGeom prst="ellipse">
                <a:avLst/>
              </a:prstGeom>
              <a:solidFill>
                <a:srgbClr val="0000FF"/>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47" name="Oval 43"/>
              <p:cNvSpPr>
                <a:spLocks noChangeArrowheads="1"/>
              </p:cNvSpPr>
              <p:nvPr/>
            </p:nvSpPr>
            <p:spPr bwMode="auto">
              <a:xfrm>
                <a:off x="3923" y="3384"/>
                <a:ext cx="91" cy="91"/>
              </a:xfrm>
              <a:prstGeom prst="ellipse">
                <a:avLst/>
              </a:prstGeom>
              <a:solidFill>
                <a:srgbClr val="0000FF"/>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48" name="Oval 44"/>
              <p:cNvSpPr>
                <a:spLocks noChangeArrowheads="1"/>
              </p:cNvSpPr>
              <p:nvPr/>
            </p:nvSpPr>
            <p:spPr bwMode="auto">
              <a:xfrm>
                <a:off x="4241" y="3294"/>
                <a:ext cx="91" cy="91"/>
              </a:xfrm>
              <a:prstGeom prst="ellipse">
                <a:avLst/>
              </a:prstGeom>
              <a:solidFill>
                <a:srgbClr val="0000FF"/>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49" name="Oval 45"/>
              <p:cNvSpPr>
                <a:spLocks noChangeArrowheads="1"/>
              </p:cNvSpPr>
              <p:nvPr/>
            </p:nvSpPr>
            <p:spPr bwMode="auto">
              <a:xfrm>
                <a:off x="4105" y="1796"/>
                <a:ext cx="91" cy="91"/>
              </a:xfrm>
              <a:prstGeom prst="ellipse">
                <a:avLst/>
              </a:prstGeom>
              <a:solidFill>
                <a:srgbClr val="0000FF"/>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50" name="Oval 46"/>
              <p:cNvSpPr>
                <a:spLocks noChangeArrowheads="1"/>
              </p:cNvSpPr>
              <p:nvPr/>
            </p:nvSpPr>
            <p:spPr bwMode="auto">
              <a:xfrm>
                <a:off x="4196" y="1524"/>
                <a:ext cx="91" cy="91"/>
              </a:xfrm>
              <a:prstGeom prst="ellipse">
                <a:avLst/>
              </a:prstGeom>
              <a:solidFill>
                <a:srgbClr val="0000FF"/>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51" name="Oval 47"/>
              <p:cNvSpPr>
                <a:spLocks noChangeArrowheads="1"/>
              </p:cNvSpPr>
              <p:nvPr/>
            </p:nvSpPr>
            <p:spPr bwMode="auto">
              <a:xfrm>
                <a:off x="4241" y="1977"/>
                <a:ext cx="91" cy="91"/>
              </a:xfrm>
              <a:prstGeom prst="ellipse">
                <a:avLst/>
              </a:prstGeom>
              <a:solidFill>
                <a:srgbClr val="0000FF"/>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52" name="Oval 48"/>
              <p:cNvSpPr>
                <a:spLocks noChangeArrowheads="1"/>
              </p:cNvSpPr>
              <p:nvPr/>
            </p:nvSpPr>
            <p:spPr bwMode="auto">
              <a:xfrm>
                <a:off x="4105" y="1932"/>
                <a:ext cx="91" cy="91"/>
              </a:xfrm>
              <a:prstGeom prst="ellipse">
                <a:avLst/>
              </a:prstGeom>
              <a:solidFill>
                <a:srgbClr val="0000FF"/>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53" name="Oval 49"/>
              <p:cNvSpPr>
                <a:spLocks noChangeArrowheads="1"/>
              </p:cNvSpPr>
              <p:nvPr/>
            </p:nvSpPr>
            <p:spPr bwMode="auto">
              <a:xfrm>
                <a:off x="4377" y="1796"/>
                <a:ext cx="91" cy="91"/>
              </a:xfrm>
              <a:prstGeom prst="ellipse">
                <a:avLst/>
              </a:prstGeom>
              <a:solidFill>
                <a:srgbClr val="0000FF"/>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54" name="Oval 50"/>
              <p:cNvSpPr>
                <a:spLocks noChangeArrowheads="1"/>
              </p:cNvSpPr>
              <p:nvPr/>
            </p:nvSpPr>
            <p:spPr bwMode="auto">
              <a:xfrm>
                <a:off x="4422" y="1977"/>
                <a:ext cx="91" cy="91"/>
              </a:xfrm>
              <a:prstGeom prst="ellipse">
                <a:avLst/>
              </a:prstGeom>
              <a:solidFill>
                <a:srgbClr val="0000FF"/>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55" name="Oval 51"/>
              <p:cNvSpPr>
                <a:spLocks noChangeArrowheads="1"/>
              </p:cNvSpPr>
              <p:nvPr/>
            </p:nvSpPr>
            <p:spPr bwMode="auto">
              <a:xfrm>
                <a:off x="4558" y="2113"/>
                <a:ext cx="91" cy="91"/>
              </a:xfrm>
              <a:prstGeom prst="ellipse">
                <a:avLst/>
              </a:prstGeom>
              <a:solidFill>
                <a:srgbClr val="0000FF"/>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56" name="Oval 52"/>
              <p:cNvSpPr>
                <a:spLocks noChangeArrowheads="1"/>
              </p:cNvSpPr>
              <p:nvPr/>
            </p:nvSpPr>
            <p:spPr bwMode="auto">
              <a:xfrm>
                <a:off x="4604" y="1479"/>
                <a:ext cx="91" cy="91"/>
              </a:xfrm>
              <a:prstGeom prst="ellipse">
                <a:avLst/>
              </a:prstGeom>
              <a:solidFill>
                <a:srgbClr val="0000FF"/>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57" name="Oval 53"/>
              <p:cNvSpPr>
                <a:spLocks noChangeArrowheads="1"/>
              </p:cNvSpPr>
              <p:nvPr/>
            </p:nvSpPr>
            <p:spPr bwMode="auto">
              <a:xfrm>
                <a:off x="4559" y="1797"/>
                <a:ext cx="91" cy="91"/>
              </a:xfrm>
              <a:prstGeom prst="ellipse">
                <a:avLst/>
              </a:prstGeom>
              <a:solidFill>
                <a:srgbClr val="0000FF"/>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58" name="Oval 54"/>
              <p:cNvSpPr>
                <a:spLocks noChangeArrowheads="1"/>
              </p:cNvSpPr>
              <p:nvPr/>
            </p:nvSpPr>
            <p:spPr bwMode="auto">
              <a:xfrm>
                <a:off x="3969" y="1977"/>
                <a:ext cx="91" cy="91"/>
              </a:xfrm>
              <a:prstGeom prst="ellipse">
                <a:avLst/>
              </a:prstGeom>
              <a:solidFill>
                <a:srgbClr val="0000FF"/>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59" name="Oval 55"/>
              <p:cNvSpPr>
                <a:spLocks noChangeArrowheads="1"/>
              </p:cNvSpPr>
              <p:nvPr/>
            </p:nvSpPr>
            <p:spPr bwMode="auto">
              <a:xfrm>
                <a:off x="4105" y="2113"/>
                <a:ext cx="91" cy="91"/>
              </a:xfrm>
              <a:prstGeom prst="ellipse">
                <a:avLst/>
              </a:prstGeom>
              <a:solidFill>
                <a:srgbClr val="0000FF"/>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60" name="Oval 56"/>
              <p:cNvSpPr>
                <a:spLocks noChangeArrowheads="1"/>
              </p:cNvSpPr>
              <p:nvPr/>
            </p:nvSpPr>
            <p:spPr bwMode="auto">
              <a:xfrm>
                <a:off x="4331" y="2159"/>
                <a:ext cx="91" cy="91"/>
              </a:xfrm>
              <a:prstGeom prst="ellipse">
                <a:avLst/>
              </a:prstGeom>
              <a:solidFill>
                <a:srgbClr val="0000FF"/>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61" name="Oval 57"/>
              <p:cNvSpPr>
                <a:spLocks noChangeArrowheads="1"/>
              </p:cNvSpPr>
              <p:nvPr/>
            </p:nvSpPr>
            <p:spPr bwMode="auto">
              <a:xfrm>
                <a:off x="4332" y="1932"/>
                <a:ext cx="91" cy="91"/>
              </a:xfrm>
              <a:prstGeom prst="ellipse">
                <a:avLst/>
              </a:prstGeom>
              <a:solidFill>
                <a:srgbClr val="0000FF"/>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62" name="Oval 58"/>
              <p:cNvSpPr>
                <a:spLocks noChangeArrowheads="1"/>
              </p:cNvSpPr>
              <p:nvPr/>
            </p:nvSpPr>
            <p:spPr bwMode="auto">
              <a:xfrm>
                <a:off x="4423" y="1434"/>
                <a:ext cx="91" cy="91"/>
              </a:xfrm>
              <a:prstGeom prst="ellipse">
                <a:avLst/>
              </a:prstGeom>
              <a:solidFill>
                <a:srgbClr val="0000FF"/>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63" name="Oval 59"/>
              <p:cNvSpPr>
                <a:spLocks noChangeArrowheads="1"/>
              </p:cNvSpPr>
              <p:nvPr/>
            </p:nvSpPr>
            <p:spPr bwMode="auto">
              <a:xfrm>
                <a:off x="4468" y="1615"/>
                <a:ext cx="91" cy="91"/>
              </a:xfrm>
              <a:prstGeom prst="ellipse">
                <a:avLst/>
              </a:prstGeom>
              <a:solidFill>
                <a:srgbClr val="0000FF"/>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64" name="Oval 60"/>
              <p:cNvSpPr>
                <a:spLocks noChangeArrowheads="1"/>
              </p:cNvSpPr>
              <p:nvPr/>
            </p:nvSpPr>
            <p:spPr bwMode="auto">
              <a:xfrm>
                <a:off x="4604" y="1751"/>
                <a:ext cx="91" cy="91"/>
              </a:xfrm>
              <a:prstGeom prst="ellipse">
                <a:avLst/>
              </a:prstGeom>
              <a:solidFill>
                <a:srgbClr val="0000FF"/>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65" name="Oval 61"/>
              <p:cNvSpPr>
                <a:spLocks noChangeArrowheads="1"/>
              </p:cNvSpPr>
              <p:nvPr/>
            </p:nvSpPr>
            <p:spPr bwMode="auto">
              <a:xfrm>
                <a:off x="4014" y="2068"/>
                <a:ext cx="91" cy="91"/>
              </a:xfrm>
              <a:prstGeom prst="ellipse">
                <a:avLst/>
              </a:prstGeom>
              <a:solidFill>
                <a:srgbClr val="0000FF"/>
              </a:solidFill>
              <a:ln w="9525">
                <a:solidFill>
                  <a:schemeClr val="tx1"/>
                </a:solidFill>
                <a:round/>
                <a:headEnd/>
                <a:tailEnd/>
              </a:ln>
              <a:effectLst/>
            </p:spPr>
            <p:txBody>
              <a:bodyPr wrap="none" anchor="ctr">
                <a:prstTxWarp prst="textNoShape">
                  <a:avLst/>
                </a:prstTxWarp>
                <a:spAutoFit/>
              </a:bodyPr>
              <a:lstStyle/>
              <a:p>
                <a:endParaRPr lang="en-GB"/>
              </a:p>
            </p:txBody>
          </p:sp>
        </p:grpSp>
        <p:sp>
          <p:nvSpPr>
            <p:cNvPr id="72766" name="Text Box 62"/>
            <p:cNvSpPr txBox="1">
              <a:spLocks noChangeArrowheads="1"/>
            </p:cNvSpPr>
            <p:nvPr/>
          </p:nvSpPr>
          <p:spPr bwMode="auto">
            <a:xfrm>
              <a:off x="3684" y="1117"/>
              <a:ext cx="1056" cy="260"/>
            </a:xfrm>
            <a:prstGeom prst="rect">
              <a:avLst/>
            </a:prstGeom>
            <a:noFill/>
            <a:ln w="9525">
              <a:noFill/>
              <a:miter lim="800000"/>
              <a:headEnd/>
              <a:tailEnd/>
            </a:ln>
            <a:effectLst/>
          </p:spPr>
          <p:txBody>
            <a:bodyPr>
              <a:prstTxWarp prst="textNoShape">
                <a:avLst/>
              </a:prstTxWarp>
              <a:spAutoFit/>
            </a:bodyPr>
            <a:lstStyle/>
            <a:p>
              <a:r>
                <a:rPr lang="en-GB" sz="3200" b="0" baseline="30000">
                  <a:solidFill>
                    <a:srgbClr val="0033CC"/>
                  </a:solidFill>
                </a:rPr>
                <a:t>Y dataset</a:t>
              </a:r>
            </a:p>
          </p:txBody>
        </p:sp>
      </p:grpSp>
      <p:grpSp>
        <p:nvGrpSpPr>
          <p:cNvPr id="6" name="Group 63"/>
          <p:cNvGrpSpPr>
            <a:grpSpLocks/>
          </p:cNvGrpSpPr>
          <p:nvPr/>
        </p:nvGrpSpPr>
        <p:grpSpPr bwMode="auto">
          <a:xfrm>
            <a:off x="1241425" y="4724400"/>
            <a:ext cx="2393950" cy="1125538"/>
            <a:chOff x="793" y="3203"/>
            <a:chExt cx="1508" cy="709"/>
          </a:xfrm>
        </p:grpSpPr>
        <p:sp>
          <p:nvSpPr>
            <p:cNvPr id="72768" name="Text Box 64"/>
            <p:cNvSpPr txBox="1">
              <a:spLocks noChangeArrowheads="1"/>
            </p:cNvSpPr>
            <p:nvPr/>
          </p:nvSpPr>
          <p:spPr bwMode="auto">
            <a:xfrm>
              <a:off x="1020" y="3748"/>
              <a:ext cx="1281" cy="164"/>
            </a:xfrm>
            <a:prstGeom prst="rect">
              <a:avLst/>
            </a:prstGeom>
            <a:noFill/>
            <a:ln w="9525">
              <a:noFill/>
              <a:miter lim="800000"/>
              <a:headEnd/>
              <a:tailEnd/>
            </a:ln>
            <a:effectLst/>
          </p:spPr>
          <p:txBody>
            <a:bodyPr wrap="none">
              <a:prstTxWarp prst="textNoShape">
                <a:avLst/>
              </a:prstTxWarp>
              <a:spAutoFit/>
            </a:bodyPr>
            <a:lstStyle/>
            <a:p>
              <a:r>
                <a:rPr lang="en-GB" sz="1600" baseline="30000"/>
                <a:t>Original Coordinate System</a:t>
              </a:r>
            </a:p>
          </p:txBody>
        </p:sp>
        <p:sp>
          <p:nvSpPr>
            <p:cNvPr id="72769" name="Line 65"/>
            <p:cNvSpPr>
              <a:spLocks noChangeShapeType="1"/>
            </p:cNvSpPr>
            <p:nvPr/>
          </p:nvSpPr>
          <p:spPr bwMode="auto">
            <a:xfrm flipH="1" flipV="1">
              <a:off x="793" y="3203"/>
              <a:ext cx="772" cy="499"/>
            </a:xfrm>
            <a:prstGeom prst="line">
              <a:avLst/>
            </a:prstGeom>
            <a:noFill/>
            <a:ln w="9525">
              <a:solidFill>
                <a:schemeClr val="tx1"/>
              </a:solidFill>
              <a:round/>
              <a:headEnd/>
              <a:tailEnd type="triangle" w="med" len="med"/>
            </a:ln>
            <a:effectLst/>
          </p:spPr>
          <p:txBody>
            <a:bodyPr>
              <a:prstTxWarp prst="textNoShape">
                <a:avLst/>
              </a:prstTxWarp>
              <a:spAutoFit/>
            </a:bodyPr>
            <a:lstStyle/>
            <a:p>
              <a:endParaRPr lang="en-GB"/>
            </a:p>
          </p:txBody>
        </p:sp>
        <p:sp>
          <p:nvSpPr>
            <p:cNvPr id="72770" name="Line 66"/>
            <p:cNvSpPr>
              <a:spLocks noChangeShapeType="1"/>
            </p:cNvSpPr>
            <p:nvPr/>
          </p:nvSpPr>
          <p:spPr bwMode="auto">
            <a:xfrm flipV="1">
              <a:off x="1565" y="3475"/>
              <a:ext cx="226" cy="227"/>
            </a:xfrm>
            <a:prstGeom prst="line">
              <a:avLst/>
            </a:prstGeom>
            <a:noFill/>
            <a:ln w="9525">
              <a:solidFill>
                <a:schemeClr val="tx1"/>
              </a:solidFill>
              <a:round/>
              <a:headEnd/>
              <a:tailEnd type="triangle" w="med" len="med"/>
            </a:ln>
            <a:effectLst/>
          </p:spPr>
          <p:txBody>
            <a:bodyPr>
              <a:prstTxWarp prst="textNoShape">
                <a:avLst/>
              </a:prstTxWarp>
              <a:spAutoFit/>
            </a:bodyPr>
            <a:lstStyle/>
            <a:p>
              <a:endParaRPr lang="en-GB"/>
            </a:p>
          </p:txBody>
        </p:sp>
      </p:grpSp>
      <p:grpSp>
        <p:nvGrpSpPr>
          <p:cNvPr id="7" name="Group 67"/>
          <p:cNvGrpSpPr>
            <a:grpSpLocks/>
          </p:cNvGrpSpPr>
          <p:nvPr/>
        </p:nvGrpSpPr>
        <p:grpSpPr bwMode="auto">
          <a:xfrm>
            <a:off x="1258888" y="1481138"/>
            <a:ext cx="2160587" cy="3532187"/>
            <a:chOff x="385" y="1207"/>
            <a:chExt cx="1361" cy="2225"/>
          </a:xfrm>
        </p:grpSpPr>
        <p:sp>
          <p:nvSpPr>
            <p:cNvPr id="72772" name="Text Box 68"/>
            <p:cNvSpPr txBox="1">
              <a:spLocks noChangeArrowheads="1"/>
            </p:cNvSpPr>
            <p:nvPr/>
          </p:nvSpPr>
          <p:spPr bwMode="auto">
            <a:xfrm>
              <a:off x="431" y="1207"/>
              <a:ext cx="1056" cy="260"/>
            </a:xfrm>
            <a:prstGeom prst="rect">
              <a:avLst/>
            </a:prstGeom>
            <a:noFill/>
            <a:ln w="9525">
              <a:noFill/>
              <a:miter lim="800000"/>
              <a:headEnd/>
              <a:tailEnd/>
            </a:ln>
            <a:effectLst/>
          </p:spPr>
          <p:txBody>
            <a:bodyPr>
              <a:prstTxWarp prst="textNoShape">
                <a:avLst/>
              </a:prstTxWarp>
              <a:spAutoFit/>
            </a:bodyPr>
            <a:lstStyle/>
            <a:p>
              <a:r>
                <a:rPr lang="en-GB" sz="3200" b="0" baseline="30000">
                  <a:solidFill>
                    <a:srgbClr val="FF3300"/>
                  </a:solidFill>
                </a:rPr>
                <a:t>X dataset</a:t>
              </a:r>
            </a:p>
          </p:txBody>
        </p:sp>
        <p:sp>
          <p:nvSpPr>
            <p:cNvPr id="72773" name="Oval 69"/>
            <p:cNvSpPr>
              <a:spLocks noChangeArrowheads="1"/>
            </p:cNvSpPr>
            <p:nvPr/>
          </p:nvSpPr>
          <p:spPr bwMode="auto">
            <a:xfrm>
              <a:off x="385" y="1981"/>
              <a:ext cx="91" cy="91"/>
            </a:xfrm>
            <a:prstGeom prst="ellipse">
              <a:avLst/>
            </a:prstGeom>
            <a:solidFill>
              <a:srgbClr val="FF0000"/>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74" name="Oval 70"/>
            <p:cNvSpPr>
              <a:spLocks noChangeArrowheads="1"/>
            </p:cNvSpPr>
            <p:nvPr/>
          </p:nvSpPr>
          <p:spPr bwMode="auto">
            <a:xfrm>
              <a:off x="476" y="1709"/>
              <a:ext cx="91" cy="91"/>
            </a:xfrm>
            <a:prstGeom prst="ellipse">
              <a:avLst/>
            </a:prstGeom>
            <a:solidFill>
              <a:srgbClr val="FF0000"/>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75" name="Oval 71"/>
            <p:cNvSpPr>
              <a:spLocks noChangeArrowheads="1"/>
            </p:cNvSpPr>
            <p:nvPr/>
          </p:nvSpPr>
          <p:spPr bwMode="auto">
            <a:xfrm>
              <a:off x="521" y="2162"/>
              <a:ext cx="91" cy="91"/>
            </a:xfrm>
            <a:prstGeom prst="ellipse">
              <a:avLst/>
            </a:prstGeom>
            <a:solidFill>
              <a:srgbClr val="FF0000"/>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76" name="Oval 72"/>
            <p:cNvSpPr>
              <a:spLocks noChangeArrowheads="1"/>
            </p:cNvSpPr>
            <p:nvPr/>
          </p:nvSpPr>
          <p:spPr bwMode="auto">
            <a:xfrm>
              <a:off x="385" y="2117"/>
              <a:ext cx="91" cy="91"/>
            </a:xfrm>
            <a:prstGeom prst="ellipse">
              <a:avLst/>
            </a:prstGeom>
            <a:solidFill>
              <a:srgbClr val="FF0000"/>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77" name="Oval 73"/>
            <p:cNvSpPr>
              <a:spLocks noChangeArrowheads="1"/>
            </p:cNvSpPr>
            <p:nvPr/>
          </p:nvSpPr>
          <p:spPr bwMode="auto">
            <a:xfrm>
              <a:off x="657" y="1981"/>
              <a:ext cx="91" cy="91"/>
            </a:xfrm>
            <a:prstGeom prst="ellipse">
              <a:avLst/>
            </a:prstGeom>
            <a:solidFill>
              <a:srgbClr val="FF0000"/>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78" name="Oval 74"/>
            <p:cNvSpPr>
              <a:spLocks noChangeArrowheads="1"/>
            </p:cNvSpPr>
            <p:nvPr/>
          </p:nvSpPr>
          <p:spPr bwMode="auto">
            <a:xfrm>
              <a:off x="702" y="2162"/>
              <a:ext cx="91" cy="91"/>
            </a:xfrm>
            <a:prstGeom prst="ellipse">
              <a:avLst/>
            </a:prstGeom>
            <a:solidFill>
              <a:srgbClr val="FF0000"/>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79" name="Oval 75"/>
            <p:cNvSpPr>
              <a:spLocks noChangeArrowheads="1"/>
            </p:cNvSpPr>
            <p:nvPr/>
          </p:nvSpPr>
          <p:spPr bwMode="auto">
            <a:xfrm>
              <a:off x="838" y="2298"/>
              <a:ext cx="91" cy="91"/>
            </a:xfrm>
            <a:prstGeom prst="ellipse">
              <a:avLst/>
            </a:prstGeom>
            <a:solidFill>
              <a:srgbClr val="FF0000"/>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80" name="Oval 76"/>
            <p:cNvSpPr>
              <a:spLocks noChangeArrowheads="1"/>
            </p:cNvSpPr>
            <p:nvPr/>
          </p:nvSpPr>
          <p:spPr bwMode="auto">
            <a:xfrm>
              <a:off x="974" y="2434"/>
              <a:ext cx="91" cy="91"/>
            </a:xfrm>
            <a:prstGeom prst="ellipse">
              <a:avLst/>
            </a:prstGeom>
            <a:solidFill>
              <a:srgbClr val="FF0000"/>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81" name="Oval 77"/>
            <p:cNvSpPr>
              <a:spLocks noChangeArrowheads="1"/>
            </p:cNvSpPr>
            <p:nvPr/>
          </p:nvSpPr>
          <p:spPr bwMode="auto">
            <a:xfrm>
              <a:off x="702" y="2525"/>
              <a:ext cx="91" cy="91"/>
            </a:xfrm>
            <a:prstGeom prst="ellipse">
              <a:avLst/>
            </a:prstGeom>
            <a:solidFill>
              <a:srgbClr val="FF0000"/>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82" name="Oval 78"/>
            <p:cNvSpPr>
              <a:spLocks noChangeArrowheads="1"/>
            </p:cNvSpPr>
            <p:nvPr/>
          </p:nvSpPr>
          <p:spPr bwMode="auto">
            <a:xfrm>
              <a:off x="929" y="2752"/>
              <a:ext cx="91" cy="91"/>
            </a:xfrm>
            <a:prstGeom prst="ellipse">
              <a:avLst/>
            </a:prstGeom>
            <a:solidFill>
              <a:srgbClr val="FF0000"/>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83" name="Oval 79"/>
            <p:cNvSpPr>
              <a:spLocks noChangeArrowheads="1"/>
            </p:cNvSpPr>
            <p:nvPr/>
          </p:nvSpPr>
          <p:spPr bwMode="auto">
            <a:xfrm>
              <a:off x="1156" y="2117"/>
              <a:ext cx="91" cy="91"/>
            </a:xfrm>
            <a:prstGeom prst="ellipse">
              <a:avLst/>
            </a:prstGeom>
            <a:solidFill>
              <a:srgbClr val="FF0000"/>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84" name="Oval 80"/>
            <p:cNvSpPr>
              <a:spLocks noChangeArrowheads="1"/>
            </p:cNvSpPr>
            <p:nvPr/>
          </p:nvSpPr>
          <p:spPr bwMode="auto">
            <a:xfrm>
              <a:off x="1247" y="2434"/>
              <a:ext cx="91" cy="91"/>
            </a:xfrm>
            <a:prstGeom prst="ellipse">
              <a:avLst/>
            </a:prstGeom>
            <a:solidFill>
              <a:srgbClr val="FF0000"/>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85" name="Oval 81"/>
            <p:cNvSpPr>
              <a:spLocks noChangeArrowheads="1"/>
            </p:cNvSpPr>
            <p:nvPr/>
          </p:nvSpPr>
          <p:spPr bwMode="auto">
            <a:xfrm>
              <a:off x="1383" y="2570"/>
              <a:ext cx="91" cy="91"/>
            </a:xfrm>
            <a:prstGeom prst="ellipse">
              <a:avLst/>
            </a:prstGeom>
            <a:solidFill>
              <a:srgbClr val="FF0000"/>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86" name="Oval 82"/>
            <p:cNvSpPr>
              <a:spLocks noChangeArrowheads="1"/>
            </p:cNvSpPr>
            <p:nvPr/>
          </p:nvSpPr>
          <p:spPr bwMode="auto">
            <a:xfrm>
              <a:off x="1247" y="2752"/>
              <a:ext cx="91" cy="91"/>
            </a:xfrm>
            <a:prstGeom prst="ellipse">
              <a:avLst/>
            </a:prstGeom>
            <a:solidFill>
              <a:srgbClr val="FF0000"/>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87" name="Oval 83"/>
            <p:cNvSpPr>
              <a:spLocks noChangeArrowheads="1"/>
            </p:cNvSpPr>
            <p:nvPr/>
          </p:nvSpPr>
          <p:spPr bwMode="auto">
            <a:xfrm>
              <a:off x="1111" y="2616"/>
              <a:ext cx="91" cy="91"/>
            </a:xfrm>
            <a:prstGeom prst="ellipse">
              <a:avLst/>
            </a:prstGeom>
            <a:solidFill>
              <a:srgbClr val="FF0000"/>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88" name="Oval 84"/>
            <p:cNvSpPr>
              <a:spLocks noChangeArrowheads="1"/>
            </p:cNvSpPr>
            <p:nvPr/>
          </p:nvSpPr>
          <p:spPr bwMode="auto">
            <a:xfrm>
              <a:off x="1201" y="2933"/>
              <a:ext cx="91" cy="91"/>
            </a:xfrm>
            <a:prstGeom prst="ellipse">
              <a:avLst/>
            </a:prstGeom>
            <a:solidFill>
              <a:srgbClr val="FF0000"/>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89" name="Oval 85"/>
            <p:cNvSpPr>
              <a:spLocks noChangeArrowheads="1"/>
            </p:cNvSpPr>
            <p:nvPr/>
          </p:nvSpPr>
          <p:spPr bwMode="auto">
            <a:xfrm>
              <a:off x="1519" y="2843"/>
              <a:ext cx="91" cy="91"/>
            </a:xfrm>
            <a:prstGeom prst="ellipse">
              <a:avLst/>
            </a:prstGeom>
            <a:solidFill>
              <a:srgbClr val="FF0000"/>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90" name="Oval 86"/>
            <p:cNvSpPr>
              <a:spLocks noChangeArrowheads="1"/>
            </p:cNvSpPr>
            <p:nvPr/>
          </p:nvSpPr>
          <p:spPr bwMode="auto">
            <a:xfrm>
              <a:off x="521" y="2389"/>
              <a:ext cx="91" cy="91"/>
            </a:xfrm>
            <a:prstGeom prst="ellipse">
              <a:avLst/>
            </a:prstGeom>
            <a:solidFill>
              <a:srgbClr val="FF0000"/>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91" name="Oval 87"/>
            <p:cNvSpPr>
              <a:spLocks noChangeArrowheads="1"/>
            </p:cNvSpPr>
            <p:nvPr/>
          </p:nvSpPr>
          <p:spPr bwMode="auto">
            <a:xfrm>
              <a:off x="612" y="2117"/>
              <a:ext cx="91" cy="91"/>
            </a:xfrm>
            <a:prstGeom prst="ellipse">
              <a:avLst/>
            </a:prstGeom>
            <a:solidFill>
              <a:srgbClr val="FF0000"/>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92" name="Oval 88"/>
            <p:cNvSpPr>
              <a:spLocks noChangeArrowheads="1"/>
            </p:cNvSpPr>
            <p:nvPr/>
          </p:nvSpPr>
          <p:spPr bwMode="auto">
            <a:xfrm>
              <a:off x="657" y="2570"/>
              <a:ext cx="91" cy="91"/>
            </a:xfrm>
            <a:prstGeom prst="ellipse">
              <a:avLst/>
            </a:prstGeom>
            <a:solidFill>
              <a:srgbClr val="FF0000"/>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93" name="Oval 89"/>
            <p:cNvSpPr>
              <a:spLocks noChangeArrowheads="1"/>
            </p:cNvSpPr>
            <p:nvPr/>
          </p:nvSpPr>
          <p:spPr bwMode="auto">
            <a:xfrm>
              <a:off x="521" y="2525"/>
              <a:ext cx="91" cy="91"/>
            </a:xfrm>
            <a:prstGeom prst="ellipse">
              <a:avLst/>
            </a:prstGeom>
            <a:solidFill>
              <a:srgbClr val="FF0000"/>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94" name="Oval 90"/>
            <p:cNvSpPr>
              <a:spLocks noChangeArrowheads="1"/>
            </p:cNvSpPr>
            <p:nvPr/>
          </p:nvSpPr>
          <p:spPr bwMode="auto">
            <a:xfrm>
              <a:off x="793" y="2389"/>
              <a:ext cx="91" cy="91"/>
            </a:xfrm>
            <a:prstGeom prst="ellipse">
              <a:avLst/>
            </a:prstGeom>
            <a:solidFill>
              <a:srgbClr val="FF0000"/>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95" name="Oval 91"/>
            <p:cNvSpPr>
              <a:spLocks noChangeArrowheads="1"/>
            </p:cNvSpPr>
            <p:nvPr/>
          </p:nvSpPr>
          <p:spPr bwMode="auto">
            <a:xfrm>
              <a:off x="838" y="2570"/>
              <a:ext cx="91" cy="91"/>
            </a:xfrm>
            <a:prstGeom prst="ellipse">
              <a:avLst/>
            </a:prstGeom>
            <a:solidFill>
              <a:srgbClr val="FF0000"/>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96" name="Oval 92"/>
            <p:cNvSpPr>
              <a:spLocks noChangeArrowheads="1"/>
            </p:cNvSpPr>
            <p:nvPr/>
          </p:nvSpPr>
          <p:spPr bwMode="auto">
            <a:xfrm>
              <a:off x="974" y="2706"/>
              <a:ext cx="91" cy="91"/>
            </a:xfrm>
            <a:prstGeom prst="ellipse">
              <a:avLst/>
            </a:prstGeom>
            <a:solidFill>
              <a:srgbClr val="FF0000"/>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97" name="Oval 93"/>
            <p:cNvSpPr>
              <a:spLocks noChangeArrowheads="1"/>
            </p:cNvSpPr>
            <p:nvPr/>
          </p:nvSpPr>
          <p:spPr bwMode="auto">
            <a:xfrm>
              <a:off x="1110" y="2842"/>
              <a:ext cx="91" cy="91"/>
            </a:xfrm>
            <a:prstGeom prst="ellipse">
              <a:avLst/>
            </a:prstGeom>
            <a:solidFill>
              <a:srgbClr val="FF0000"/>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98" name="Oval 94"/>
            <p:cNvSpPr>
              <a:spLocks noChangeArrowheads="1"/>
            </p:cNvSpPr>
            <p:nvPr/>
          </p:nvSpPr>
          <p:spPr bwMode="auto">
            <a:xfrm>
              <a:off x="838" y="2933"/>
              <a:ext cx="91" cy="91"/>
            </a:xfrm>
            <a:prstGeom prst="ellipse">
              <a:avLst/>
            </a:prstGeom>
            <a:solidFill>
              <a:srgbClr val="FF0000"/>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799" name="Oval 95"/>
            <p:cNvSpPr>
              <a:spLocks noChangeArrowheads="1"/>
            </p:cNvSpPr>
            <p:nvPr/>
          </p:nvSpPr>
          <p:spPr bwMode="auto">
            <a:xfrm>
              <a:off x="1065" y="3160"/>
              <a:ext cx="91" cy="91"/>
            </a:xfrm>
            <a:prstGeom prst="ellipse">
              <a:avLst/>
            </a:prstGeom>
            <a:solidFill>
              <a:srgbClr val="FF0000"/>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800" name="Oval 96"/>
            <p:cNvSpPr>
              <a:spLocks noChangeArrowheads="1"/>
            </p:cNvSpPr>
            <p:nvPr/>
          </p:nvSpPr>
          <p:spPr bwMode="auto">
            <a:xfrm>
              <a:off x="1292" y="2525"/>
              <a:ext cx="91" cy="91"/>
            </a:xfrm>
            <a:prstGeom prst="ellipse">
              <a:avLst/>
            </a:prstGeom>
            <a:solidFill>
              <a:srgbClr val="FF0000"/>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801" name="Oval 97"/>
            <p:cNvSpPr>
              <a:spLocks noChangeArrowheads="1"/>
            </p:cNvSpPr>
            <p:nvPr/>
          </p:nvSpPr>
          <p:spPr bwMode="auto">
            <a:xfrm>
              <a:off x="1383" y="2842"/>
              <a:ext cx="91" cy="91"/>
            </a:xfrm>
            <a:prstGeom prst="ellipse">
              <a:avLst/>
            </a:prstGeom>
            <a:solidFill>
              <a:srgbClr val="FF0000"/>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802" name="Oval 98"/>
            <p:cNvSpPr>
              <a:spLocks noChangeArrowheads="1"/>
            </p:cNvSpPr>
            <p:nvPr/>
          </p:nvSpPr>
          <p:spPr bwMode="auto">
            <a:xfrm>
              <a:off x="1519" y="2978"/>
              <a:ext cx="91" cy="91"/>
            </a:xfrm>
            <a:prstGeom prst="ellipse">
              <a:avLst/>
            </a:prstGeom>
            <a:solidFill>
              <a:srgbClr val="FF0000"/>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803" name="Oval 99"/>
            <p:cNvSpPr>
              <a:spLocks noChangeArrowheads="1"/>
            </p:cNvSpPr>
            <p:nvPr/>
          </p:nvSpPr>
          <p:spPr bwMode="auto">
            <a:xfrm>
              <a:off x="1383" y="3160"/>
              <a:ext cx="91" cy="91"/>
            </a:xfrm>
            <a:prstGeom prst="ellipse">
              <a:avLst/>
            </a:prstGeom>
            <a:solidFill>
              <a:srgbClr val="FF0000"/>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804" name="Oval 100"/>
            <p:cNvSpPr>
              <a:spLocks noChangeArrowheads="1"/>
            </p:cNvSpPr>
            <p:nvPr/>
          </p:nvSpPr>
          <p:spPr bwMode="auto">
            <a:xfrm>
              <a:off x="1247" y="3024"/>
              <a:ext cx="91" cy="91"/>
            </a:xfrm>
            <a:prstGeom prst="ellipse">
              <a:avLst/>
            </a:prstGeom>
            <a:solidFill>
              <a:srgbClr val="FF0000"/>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805" name="Oval 101"/>
            <p:cNvSpPr>
              <a:spLocks noChangeArrowheads="1"/>
            </p:cNvSpPr>
            <p:nvPr/>
          </p:nvSpPr>
          <p:spPr bwMode="auto">
            <a:xfrm>
              <a:off x="1337" y="3341"/>
              <a:ext cx="91" cy="91"/>
            </a:xfrm>
            <a:prstGeom prst="ellipse">
              <a:avLst/>
            </a:prstGeom>
            <a:solidFill>
              <a:srgbClr val="FF0000"/>
            </a:solidFill>
            <a:ln w="9525">
              <a:solidFill>
                <a:schemeClr val="tx1"/>
              </a:solidFill>
              <a:round/>
              <a:headEnd/>
              <a:tailEnd/>
            </a:ln>
            <a:effectLst/>
          </p:spPr>
          <p:txBody>
            <a:bodyPr wrap="none" anchor="ctr">
              <a:prstTxWarp prst="textNoShape">
                <a:avLst/>
              </a:prstTxWarp>
              <a:spAutoFit/>
            </a:bodyPr>
            <a:lstStyle/>
            <a:p>
              <a:endParaRPr lang="en-GB"/>
            </a:p>
          </p:txBody>
        </p:sp>
        <p:sp>
          <p:nvSpPr>
            <p:cNvPr id="72806" name="Oval 102"/>
            <p:cNvSpPr>
              <a:spLocks noChangeArrowheads="1"/>
            </p:cNvSpPr>
            <p:nvPr/>
          </p:nvSpPr>
          <p:spPr bwMode="auto">
            <a:xfrm>
              <a:off x="1655" y="3251"/>
              <a:ext cx="91" cy="91"/>
            </a:xfrm>
            <a:prstGeom prst="ellipse">
              <a:avLst/>
            </a:prstGeom>
            <a:solidFill>
              <a:srgbClr val="FF0000"/>
            </a:solidFill>
            <a:ln w="9525">
              <a:solidFill>
                <a:schemeClr val="tx1"/>
              </a:solidFill>
              <a:round/>
              <a:headEnd/>
              <a:tailEnd/>
            </a:ln>
            <a:effectLst/>
          </p:spPr>
          <p:txBody>
            <a:bodyPr wrap="none" anchor="ctr">
              <a:prstTxWarp prst="textNoShape">
                <a:avLst/>
              </a:prstTxWarp>
              <a:spAutoFit/>
            </a:bodyPr>
            <a:lstStyle/>
            <a:p>
              <a:endParaRPr lang="en-GB"/>
            </a:p>
          </p:txBody>
        </p:sp>
      </p:grpSp>
      <p:grpSp>
        <p:nvGrpSpPr>
          <p:cNvPr id="8" name="Group 103"/>
          <p:cNvGrpSpPr>
            <a:grpSpLocks/>
          </p:cNvGrpSpPr>
          <p:nvPr/>
        </p:nvGrpSpPr>
        <p:grpSpPr bwMode="auto">
          <a:xfrm>
            <a:off x="1547813" y="2066925"/>
            <a:ext cx="5400675" cy="496888"/>
            <a:chOff x="975" y="1302"/>
            <a:chExt cx="3402" cy="313"/>
          </a:xfrm>
        </p:grpSpPr>
        <p:sp>
          <p:nvSpPr>
            <p:cNvPr id="72808" name="Text Box 104"/>
            <p:cNvSpPr txBox="1">
              <a:spLocks noChangeArrowheads="1"/>
            </p:cNvSpPr>
            <p:nvPr/>
          </p:nvSpPr>
          <p:spPr bwMode="auto">
            <a:xfrm>
              <a:off x="2098" y="1302"/>
              <a:ext cx="1134" cy="164"/>
            </a:xfrm>
            <a:prstGeom prst="rect">
              <a:avLst/>
            </a:prstGeom>
            <a:noFill/>
            <a:ln w="9525">
              <a:noFill/>
              <a:miter lim="800000"/>
              <a:headEnd/>
              <a:tailEnd/>
            </a:ln>
            <a:effectLst/>
          </p:spPr>
          <p:txBody>
            <a:bodyPr wrap="none">
              <a:prstTxWarp prst="textNoShape">
                <a:avLst/>
              </a:prstTxWarp>
              <a:spAutoFit/>
            </a:bodyPr>
            <a:lstStyle/>
            <a:p>
              <a:r>
                <a:rPr lang="en-GB" sz="1600" baseline="30000"/>
                <a:t>New Coordinate System</a:t>
              </a:r>
            </a:p>
          </p:txBody>
        </p:sp>
        <p:sp>
          <p:nvSpPr>
            <p:cNvPr id="72809" name="Line 105"/>
            <p:cNvSpPr>
              <a:spLocks noChangeShapeType="1"/>
            </p:cNvSpPr>
            <p:nvPr/>
          </p:nvSpPr>
          <p:spPr bwMode="auto">
            <a:xfrm flipH="1">
              <a:off x="975" y="1389"/>
              <a:ext cx="1542" cy="226"/>
            </a:xfrm>
            <a:prstGeom prst="line">
              <a:avLst/>
            </a:prstGeom>
            <a:noFill/>
            <a:ln w="9525">
              <a:solidFill>
                <a:schemeClr val="tx1"/>
              </a:solidFill>
              <a:round/>
              <a:headEnd/>
              <a:tailEnd type="triangle" w="med" len="med"/>
            </a:ln>
            <a:effectLst/>
          </p:spPr>
          <p:txBody>
            <a:bodyPr>
              <a:prstTxWarp prst="textNoShape">
                <a:avLst/>
              </a:prstTxWarp>
              <a:spAutoFit/>
            </a:bodyPr>
            <a:lstStyle/>
            <a:p>
              <a:endParaRPr lang="en-GB"/>
            </a:p>
          </p:txBody>
        </p:sp>
        <p:sp>
          <p:nvSpPr>
            <p:cNvPr id="72810" name="Line 106"/>
            <p:cNvSpPr>
              <a:spLocks noChangeShapeType="1"/>
            </p:cNvSpPr>
            <p:nvPr/>
          </p:nvSpPr>
          <p:spPr bwMode="auto">
            <a:xfrm>
              <a:off x="2562" y="1392"/>
              <a:ext cx="1815" cy="90"/>
            </a:xfrm>
            <a:prstGeom prst="line">
              <a:avLst/>
            </a:prstGeom>
            <a:noFill/>
            <a:ln w="9525">
              <a:solidFill>
                <a:schemeClr val="tx1"/>
              </a:solidFill>
              <a:round/>
              <a:headEnd/>
              <a:tailEnd type="triangle" w="med" len="med"/>
            </a:ln>
            <a:effectLst/>
          </p:spPr>
          <p:txBody>
            <a:bodyPr>
              <a:prstTxWarp prst="textNoShape">
                <a:avLst/>
              </a:prstTxWarp>
              <a:spAutoFit/>
            </a:bodyPr>
            <a:lstStyle/>
            <a:p>
              <a:endParaRPr lang="en-GB"/>
            </a:p>
          </p:txBody>
        </p:sp>
      </p:grpSp>
      <p:grpSp>
        <p:nvGrpSpPr>
          <p:cNvPr id="9" name="Group 107"/>
          <p:cNvGrpSpPr>
            <a:grpSpLocks/>
          </p:cNvGrpSpPr>
          <p:nvPr/>
        </p:nvGrpSpPr>
        <p:grpSpPr bwMode="auto">
          <a:xfrm>
            <a:off x="466725" y="1341438"/>
            <a:ext cx="1703388" cy="4321175"/>
            <a:chOff x="249" y="1069"/>
            <a:chExt cx="1073" cy="2722"/>
          </a:xfrm>
        </p:grpSpPr>
        <p:sp>
          <p:nvSpPr>
            <p:cNvPr id="72812" name="Line 108"/>
            <p:cNvSpPr>
              <a:spLocks noChangeShapeType="1"/>
            </p:cNvSpPr>
            <p:nvPr/>
          </p:nvSpPr>
          <p:spPr bwMode="auto">
            <a:xfrm rot="19194860" flipV="1">
              <a:off x="1322" y="1069"/>
              <a:ext cx="0" cy="2722"/>
            </a:xfrm>
            <a:prstGeom prst="line">
              <a:avLst/>
            </a:prstGeom>
            <a:noFill/>
            <a:ln w="57150">
              <a:solidFill>
                <a:srgbClr val="FF0000"/>
              </a:solidFill>
              <a:round/>
              <a:headEnd/>
              <a:tailEnd type="triangle" w="med" len="med"/>
            </a:ln>
            <a:effectLst/>
          </p:spPr>
          <p:txBody>
            <a:bodyPr>
              <a:prstTxWarp prst="textNoShape">
                <a:avLst/>
              </a:prstTxWarp>
              <a:spAutoFit/>
            </a:bodyPr>
            <a:lstStyle/>
            <a:p>
              <a:endParaRPr lang="en-GB"/>
            </a:p>
          </p:txBody>
        </p:sp>
        <p:sp>
          <p:nvSpPr>
            <p:cNvPr id="72813" name="Text Box 109"/>
            <p:cNvSpPr txBox="1">
              <a:spLocks noChangeArrowheads="1"/>
            </p:cNvSpPr>
            <p:nvPr/>
          </p:nvSpPr>
          <p:spPr bwMode="auto">
            <a:xfrm>
              <a:off x="249" y="1480"/>
              <a:ext cx="454" cy="365"/>
            </a:xfrm>
            <a:prstGeom prst="rect">
              <a:avLst/>
            </a:prstGeom>
            <a:noFill/>
            <a:ln w="9525">
              <a:noFill/>
              <a:miter lim="800000"/>
              <a:headEnd/>
              <a:tailEnd/>
            </a:ln>
            <a:effectLst/>
          </p:spPr>
          <p:txBody>
            <a:bodyPr>
              <a:prstTxWarp prst="textNoShape">
                <a:avLst/>
              </a:prstTxWarp>
              <a:spAutoFit/>
            </a:bodyPr>
            <a:lstStyle/>
            <a:p>
              <a:r>
                <a:rPr lang="en-GB" sz="3200">
                  <a:solidFill>
                    <a:srgbClr val="FF3300"/>
                  </a:solidFill>
                </a:rPr>
                <a:t>u</a:t>
              </a:r>
              <a:r>
                <a:rPr lang="en-GB" sz="3200" baseline="-25000">
                  <a:solidFill>
                    <a:srgbClr val="FF3300"/>
                  </a:solidFill>
                </a:rPr>
                <a:t>1</a:t>
              </a:r>
            </a:p>
          </p:txBody>
        </p:sp>
      </p:grpSp>
      <p:grpSp>
        <p:nvGrpSpPr>
          <p:cNvPr id="10" name="Group 110"/>
          <p:cNvGrpSpPr>
            <a:grpSpLocks/>
          </p:cNvGrpSpPr>
          <p:nvPr/>
        </p:nvGrpSpPr>
        <p:grpSpPr bwMode="auto">
          <a:xfrm>
            <a:off x="6011863" y="1471613"/>
            <a:ext cx="720725" cy="4341812"/>
            <a:chOff x="3742" y="1151"/>
            <a:chExt cx="454" cy="2735"/>
          </a:xfrm>
        </p:grpSpPr>
        <p:sp>
          <p:nvSpPr>
            <p:cNvPr id="72815" name="Line 111"/>
            <p:cNvSpPr>
              <a:spLocks noChangeShapeType="1"/>
            </p:cNvSpPr>
            <p:nvPr/>
          </p:nvSpPr>
          <p:spPr bwMode="auto">
            <a:xfrm rot="1205721" flipV="1">
              <a:off x="4110" y="1151"/>
              <a:ext cx="0" cy="2722"/>
            </a:xfrm>
            <a:prstGeom prst="line">
              <a:avLst/>
            </a:prstGeom>
            <a:noFill/>
            <a:ln w="57150">
              <a:solidFill>
                <a:srgbClr val="0000FF"/>
              </a:solidFill>
              <a:round/>
              <a:headEnd/>
              <a:tailEnd type="triangle" w="med" len="med"/>
            </a:ln>
            <a:effectLst/>
          </p:spPr>
          <p:txBody>
            <a:bodyPr>
              <a:prstTxWarp prst="textNoShape">
                <a:avLst/>
              </a:prstTxWarp>
              <a:spAutoFit/>
            </a:bodyPr>
            <a:lstStyle/>
            <a:p>
              <a:endParaRPr lang="en-GB"/>
            </a:p>
          </p:txBody>
        </p:sp>
        <p:sp>
          <p:nvSpPr>
            <p:cNvPr id="72816" name="Text Box 112"/>
            <p:cNvSpPr txBox="1">
              <a:spLocks noChangeArrowheads="1"/>
            </p:cNvSpPr>
            <p:nvPr/>
          </p:nvSpPr>
          <p:spPr bwMode="auto">
            <a:xfrm>
              <a:off x="3742" y="3521"/>
              <a:ext cx="454" cy="365"/>
            </a:xfrm>
            <a:prstGeom prst="rect">
              <a:avLst/>
            </a:prstGeom>
            <a:noFill/>
            <a:ln w="9525">
              <a:noFill/>
              <a:miter lim="800000"/>
              <a:headEnd/>
              <a:tailEnd/>
            </a:ln>
            <a:effectLst/>
          </p:spPr>
          <p:txBody>
            <a:bodyPr>
              <a:prstTxWarp prst="textNoShape">
                <a:avLst/>
              </a:prstTxWarp>
              <a:spAutoFit/>
            </a:bodyPr>
            <a:lstStyle/>
            <a:p>
              <a:r>
                <a:rPr lang="en-GB" sz="3200">
                  <a:solidFill>
                    <a:srgbClr val="0033CC"/>
                  </a:solidFill>
                </a:rPr>
                <a:t>v</a:t>
              </a:r>
              <a:r>
                <a:rPr lang="en-GB" sz="3200" baseline="-25000">
                  <a:solidFill>
                    <a:srgbClr val="0033CC"/>
                  </a:solidFill>
                </a:rPr>
                <a:t>1</a:t>
              </a:r>
            </a:p>
          </p:txBody>
        </p:sp>
      </p:grpSp>
      <p:sp>
        <p:nvSpPr>
          <p:cNvPr id="72817" name="Rectangle 113"/>
          <p:cNvSpPr>
            <a:spLocks noChangeArrowheads="1"/>
          </p:cNvSpPr>
          <p:nvPr/>
        </p:nvSpPr>
        <p:spPr bwMode="auto">
          <a:xfrm>
            <a:off x="250825" y="5949950"/>
            <a:ext cx="8785225" cy="669925"/>
          </a:xfrm>
          <a:prstGeom prst="rect">
            <a:avLst/>
          </a:prstGeom>
          <a:noFill/>
          <a:ln w="9525">
            <a:noFill/>
            <a:miter lim="800000"/>
            <a:headEnd/>
            <a:tailEnd/>
          </a:ln>
          <a:effectLst/>
        </p:spPr>
        <p:txBody>
          <a:bodyPr>
            <a:prstTxWarp prst="textNoShape">
              <a:avLst/>
            </a:prstTxWarp>
            <a:spAutoFit/>
          </a:bodyPr>
          <a:lstStyle/>
          <a:p>
            <a:pPr algn="ctr">
              <a:spcBef>
                <a:spcPct val="20000"/>
              </a:spcBef>
              <a:buClr>
                <a:schemeClr val="hlink"/>
              </a:buClr>
              <a:buFont typeface="Wingdings" pitchFamily="-107" charset="2"/>
              <a:buNone/>
            </a:pPr>
            <a:r>
              <a:rPr lang="en-US" sz="2800" b="0" baseline="30000">
                <a:solidFill>
                  <a:srgbClr val="0033CC"/>
                </a:solidFill>
                <a:effectLst>
                  <a:outerShdw blurRad="38100" dist="38100" dir="2700000" algn="tl">
                    <a:srgbClr val="DDDDDD"/>
                  </a:outerShdw>
                </a:effectLst>
              </a:rPr>
              <a:t>Finding two sets of basis (</a:t>
            </a:r>
            <a:r>
              <a:rPr lang="en-US" sz="2800" baseline="30000">
                <a:solidFill>
                  <a:srgbClr val="0033CC"/>
                </a:solidFill>
                <a:effectLst>
                  <a:outerShdw blurRad="38100" dist="38100" dir="2700000" algn="tl">
                    <a:srgbClr val="DDDDDD"/>
                  </a:outerShdw>
                </a:effectLst>
              </a:rPr>
              <a:t>u</a:t>
            </a:r>
            <a:r>
              <a:rPr lang="en-US" sz="2800" b="0" baseline="30000">
                <a:solidFill>
                  <a:srgbClr val="0033CC"/>
                </a:solidFill>
                <a:effectLst>
                  <a:outerShdw blurRad="38100" dist="38100" dir="2700000" algn="tl">
                    <a:srgbClr val="DDDDDD"/>
                  </a:outerShdw>
                </a:effectLst>
              </a:rPr>
              <a:t>, </a:t>
            </a:r>
            <a:r>
              <a:rPr lang="en-US" sz="2800" baseline="30000">
                <a:solidFill>
                  <a:srgbClr val="0033CC"/>
                </a:solidFill>
                <a:effectLst>
                  <a:outerShdw blurRad="38100" dist="38100" dir="2700000" algn="tl">
                    <a:srgbClr val="DDDDDD"/>
                  </a:outerShdw>
                </a:effectLst>
              </a:rPr>
              <a:t>v</a:t>
            </a:r>
            <a:r>
              <a:rPr lang="en-US" sz="2800" b="0" baseline="30000">
                <a:solidFill>
                  <a:srgbClr val="0033CC"/>
                </a:solidFill>
                <a:effectLst>
                  <a:outerShdw blurRad="38100" dist="38100" dir="2700000" algn="tl">
                    <a:srgbClr val="DDDDDD"/>
                  </a:outerShdw>
                </a:effectLst>
              </a:rPr>
              <a:t>) vectors such that the correlation between the projections of the variables onto these basis vectors is maximized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Segnaposto numero diapositiva 6"/>
          <p:cNvSpPr>
            <a:spLocks noGrp="1"/>
          </p:cNvSpPr>
          <p:nvPr>
            <p:ph type="sldNum" sz="quarter" idx="12"/>
          </p:nvPr>
        </p:nvSpPr>
        <p:spPr/>
        <p:txBody>
          <a:bodyPr/>
          <a:lstStyle/>
          <a:p>
            <a:fld id="{ABF14819-3154-B848-9A35-A1A952468CCC}" type="slidenum">
              <a:rPr lang="en-US"/>
              <a:pPr/>
              <a:t>43</a:t>
            </a:fld>
            <a:endParaRPr lang="en-US"/>
          </a:p>
        </p:txBody>
      </p:sp>
      <p:sp>
        <p:nvSpPr>
          <p:cNvPr id="74754" name="Rectangle 2"/>
          <p:cNvSpPr>
            <a:spLocks noGrp="1" noChangeArrowheads="1"/>
          </p:cNvSpPr>
          <p:nvPr>
            <p:ph type="title"/>
          </p:nvPr>
        </p:nvSpPr>
        <p:spPr/>
        <p:txBody>
          <a:bodyPr/>
          <a:lstStyle/>
          <a:p>
            <a:r>
              <a:rPr lang="en-US">
                <a:solidFill>
                  <a:srgbClr val="0033CC"/>
                </a:solidFill>
                <a:latin typeface="Comic Sans MS" pitchFamily="-107" charset="0"/>
              </a:rPr>
              <a:t>CCA overview scheme</a:t>
            </a:r>
          </a:p>
        </p:txBody>
      </p:sp>
      <p:grpSp>
        <p:nvGrpSpPr>
          <p:cNvPr id="2" name="Group 13"/>
          <p:cNvGrpSpPr>
            <a:grpSpLocks noChangeAspect="1"/>
          </p:cNvGrpSpPr>
          <p:nvPr>
            <p:ph sz="half" idx="2"/>
          </p:nvPr>
        </p:nvGrpSpPr>
        <p:grpSpPr bwMode="auto">
          <a:xfrm>
            <a:off x="250825" y="1557338"/>
            <a:ext cx="8893175" cy="4751387"/>
            <a:chOff x="158" y="981"/>
            <a:chExt cx="5602" cy="2993"/>
          </a:xfrm>
        </p:grpSpPr>
        <p:sp>
          <p:nvSpPr>
            <p:cNvPr id="74764" name="AutoShape 12"/>
            <p:cNvSpPr>
              <a:spLocks noChangeAspect="1" noChangeArrowheads="1" noTextEdit="1"/>
            </p:cNvSpPr>
            <p:nvPr/>
          </p:nvSpPr>
          <p:spPr bwMode="auto">
            <a:xfrm>
              <a:off x="158" y="981"/>
              <a:ext cx="5602" cy="2993"/>
            </a:xfrm>
            <a:prstGeom prst="rect">
              <a:avLst/>
            </a:prstGeom>
            <a:noFill/>
            <a:ln w="9525">
              <a:noFill/>
              <a:miter lim="800000"/>
              <a:headEnd/>
              <a:tailEnd/>
            </a:ln>
          </p:spPr>
          <p:txBody>
            <a:bodyPr>
              <a:prstTxWarp prst="textNoShape">
                <a:avLst/>
              </a:prstTxWarp>
            </a:bodyPr>
            <a:lstStyle/>
            <a:p>
              <a:endParaRPr lang="en-GB"/>
            </a:p>
          </p:txBody>
        </p:sp>
        <p:cxnSp>
          <p:nvCxnSpPr>
            <p:cNvPr id="74783" name="_s74783"/>
            <p:cNvCxnSpPr>
              <a:cxnSpLocks noChangeShapeType="1"/>
              <a:stCxn id="74782" idx="1"/>
              <a:endCxn id="74774" idx="2"/>
            </p:cNvCxnSpPr>
            <p:nvPr/>
          </p:nvCxnSpPr>
          <p:spPr bwMode="auto">
            <a:xfrm rot="10800000">
              <a:off x="1839" y="3158"/>
              <a:ext cx="361" cy="544"/>
            </a:xfrm>
            <a:prstGeom prst="bentConnector2">
              <a:avLst/>
            </a:prstGeom>
            <a:noFill/>
            <a:ln w="28575">
              <a:solidFill>
                <a:schemeClr val="bg2"/>
              </a:solidFill>
              <a:miter lim="800000"/>
              <a:headEnd/>
              <a:tailEnd/>
            </a:ln>
          </p:spPr>
        </p:cxnSp>
        <p:cxnSp>
          <p:nvCxnSpPr>
            <p:cNvPr id="74775" name="_s74775"/>
            <p:cNvCxnSpPr>
              <a:cxnSpLocks noChangeShapeType="1"/>
              <a:stCxn id="74774" idx="0"/>
              <a:endCxn id="74767" idx="2"/>
            </p:cNvCxnSpPr>
            <p:nvPr/>
          </p:nvCxnSpPr>
          <p:spPr bwMode="auto">
            <a:xfrm rot="16200000">
              <a:off x="1702" y="2477"/>
              <a:ext cx="273" cy="2"/>
            </a:xfrm>
            <a:prstGeom prst="straightConnector1">
              <a:avLst/>
            </a:prstGeom>
            <a:noFill/>
            <a:ln w="28575">
              <a:solidFill>
                <a:schemeClr val="bg2"/>
              </a:solidFill>
              <a:round/>
              <a:headEnd/>
              <a:tailEnd/>
            </a:ln>
          </p:spPr>
        </p:cxnSp>
        <p:cxnSp>
          <p:nvCxnSpPr>
            <p:cNvPr id="74770" name="_s74770"/>
            <p:cNvCxnSpPr>
              <a:cxnSpLocks noChangeShapeType="1"/>
              <a:stCxn id="74767" idx="0"/>
              <a:endCxn id="74766" idx="2"/>
            </p:cNvCxnSpPr>
            <p:nvPr/>
          </p:nvCxnSpPr>
          <p:spPr bwMode="auto">
            <a:xfrm rot="16200000">
              <a:off x="1703" y="1660"/>
              <a:ext cx="272" cy="2"/>
            </a:xfrm>
            <a:prstGeom prst="straightConnector1">
              <a:avLst/>
            </a:prstGeom>
            <a:noFill/>
            <a:ln w="28575">
              <a:solidFill>
                <a:schemeClr val="bg2"/>
              </a:solidFill>
              <a:round/>
              <a:headEnd/>
              <a:tailEnd/>
            </a:ln>
          </p:spPr>
        </p:cxnSp>
        <p:sp>
          <p:nvSpPr>
            <p:cNvPr id="74766" name="_s74766"/>
            <p:cNvSpPr>
              <a:spLocks noChangeArrowheads="1"/>
            </p:cNvSpPr>
            <p:nvPr/>
          </p:nvSpPr>
          <p:spPr bwMode="auto">
            <a:xfrm>
              <a:off x="158" y="981"/>
              <a:ext cx="3361" cy="544"/>
            </a:xfrm>
            <a:prstGeom prst="rect">
              <a:avLst/>
            </a:prstGeom>
            <a:gradFill rotWithShape="0">
              <a:gsLst>
                <a:gs pos="0">
                  <a:schemeClr val="accent1"/>
                </a:gs>
                <a:gs pos="100000">
                  <a:schemeClr val="bg1"/>
                </a:gs>
              </a:gsLst>
              <a:path path="rect">
                <a:fillToRect l="100000" b="100000"/>
              </a:path>
            </a:gradFill>
            <a:ln w="9525">
              <a:solidFill>
                <a:schemeClr val="hlink"/>
              </a:solidFill>
              <a:miter lim="800000"/>
              <a:headEnd/>
              <a:tailEnd/>
            </a:ln>
            <a:effectLst>
              <a:outerShdw blurRad="63500" dist="63500" dir="19387806" algn="ctr" rotWithShape="0">
                <a:schemeClr val="hlink">
                  <a:alpha val="74998"/>
                </a:schemeClr>
              </a:outerShdw>
            </a:effectLst>
          </p:spPr>
          <p:txBody>
            <a:bodyPr wrap="none" lIns="0" tIns="0" rIns="0" bIns="0" anchor="ctr">
              <a:prstTxWarp prst="textNoShape">
                <a:avLst/>
              </a:prstTxWarp>
            </a:bodyPr>
            <a:lstStyle/>
            <a:p>
              <a:pPr algn="ctr"/>
              <a:r>
                <a:rPr lang="en-GB" sz="1800" b="0"/>
                <a:t>Original Datasets</a:t>
              </a:r>
            </a:p>
            <a:p>
              <a:pPr algn="ctr"/>
              <a:r>
                <a:rPr lang="en-GB" sz="1800"/>
                <a:t>X</a:t>
              </a:r>
              <a:r>
                <a:rPr lang="en-GB" sz="1800" b="0"/>
                <a:t> and </a:t>
              </a:r>
              <a:r>
                <a:rPr lang="en-GB" sz="1800"/>
                <a:t>Y</a:t>
              </a:r>
            </a:p>
          </p:txBody>
        </p:sp>
        <p:sp>
          <p:nvSpPr>
            <p:cNvPr id="74767" name="_s74767"/>
            <p:cNvSpPr>
              <a:spLocks noChangeArrowheads="1"/>
            </p:cNvSpPr>
            <p:nvPr/>
          </p:nvSpPr>
          <p:spPr bwMode="auto">
            <a:xfrm>
              <a:off x="158" y="1797"/>
              <a:ext cx="3361" cy="544"/>
            </a:xfrm>
            <a:prstGeom prst="rect">
              <a:avLst/>
            </a:prstGeom>
            <a:gradFill rotWithShape="0">
              <a:gsLst>
                <a:gs pos="0">
                  <a:schemeClr val="accent1"/>
                </a:gs>
                <a:gs pos="100000">
                  <a:schemeClr val="bg1"/>
                </a:gs>
              </a:gsLst>
              <a:path path="rect">
                <a:fillToRect l="100000" b="100000"/>
              </a:path>
            </a:gradFill>
            <a:ln w="9525">
              <a:solidFill>
                <a:schemeClr val="folHlink"/>
              </a:solidFill>
              <a:miter lim="800000"/>
              <a:headEnd/>
              <a:tailEnd/>
            </a:ln>
            <a:effectLst>
              <a:outerShdw blurRad="63500" dist="63500" dir="19387806" algn="ctr" rotWithShape="0">
                <a:schemeClr val="folHlink">
                  <a:alpha val="74998"/>
                </a:schemeClr>
              </a:outerShdw>
            </a:effectLst>
          </p:spPr>
          <p:txBody>
            <a:bodyPr wrap="none" lIns="0" tIns="0" rIns="0" bIns="0" anchor="ctr">
              <a:prstTxWarp prst="textNoShape">
                <a:avLst/>
              </a:prstTxWarp>
            </a:bodyPr>
            <a:lstStyle/>
            <a:p>
              <a:pPr algn="ctr"/>
              <a:r>
                <a:rPr lang="en-GB" sz="1800" b="0"/>
                <a:t>Find </a:t>
              </a:r>
              <a:r>
                <a:rPr lang="en-GB" sz="1800"/>
                <a:t>u</a:t>
              </a:r>
              <a:r>
                <a:rPr lang="en-GB" sz="1800" b="0"/>
                <a:t> and </a:t>
              </a:r>
              <a:r>
                <a:rPr lang="en-GB" sz="1800"/>
                <a:t>v</a:t>
              </a:r>
              <a:r>
                <a:rPr lang="en-GB" sz="1800" b="0"/>
                <a:t> with CCA and then </a:t>
              </a:r>
            </a:p>
            <a:p>
              <a:pPr algn="ctr"/>
              <a:r>
                <a:rPr lang="en-GB" sz="1800" b="0"/>
                <a:t>expressing original datasets in terms of the new </a:t>
              </a:r>
            </a:p>
            <a:p>
              <a:pPr algn="ctr"/>
              <a:r>
                <a:rPr lang="en-GB" sz="1800" b="0"/>
                <a:t>coordinate systems: </a:t>
              </a:r>
              <a:r>
                <a:rPr lang="en-GB" sz="1800"/>
                <a:t>U</a:t>
              </a:r>
              <a:r>
                <a:rPr lang="en-GB" sz="1800" b="0"/>
                <a:t> and </a:t>
              </a:r>
              <a:r>
                <a:rPr lang="en-GB" sz="1800"/>
                <a:t>V</a:t>
              </a:r>
              <a:endParaRPr lang="en-GB" sz="1800" b="0"/>
            </a:p>
          </p:txBody>
        </p:sp>
        <p:sp>
          <p:nvSpPr>
            <p:cNvPr id="74774" name="_s74774"/>
            <p:cNvSpPr>
              <a:spLocks noChangeArrowheads="1"/>
            </p:cNvSpPr>
            <p:nvPr/>
          </p:nvSpPr>
          <p:spPr bwMode="auto">
            <a:xfrm>
              <a:off x="158" y="2614"/>
              <a:ext cx="3361" cy="544"/>
            </a:xfrm>
            <a:prstGeom prst="rect">
              <a:avLst/>
            </a:prstGeom>
            <a:gradFill rotWithShape="0">
              <a:gsLst>
                <a:gs pos="0">
                  <a:schemeClr val="bg1"/>
                </a:gs>
                <a:gs pos="100000">
                  <a:schemeClr val="bg1"/>
                </a:gs>
              </a:gsLst>
              <a:path path="rect">
                <a:fillToRect l="100000" b="100000"/>
              </a:path>
            </a:gradFill>
            <a:ln w="9525">
              <a:solidFill>
                <a:schemeClr val="tx1"/>
              </a:solidFill>
              <a:miter lim="800000"/>
              <a:headEnd/>
              <a:tailEnd/>
            </a:ln>
            <a:effectLst>
              <a:outerShdw blurRad="63500" dist="63500" dir="19387806" algn="ctr" rotWithShape="0">
                <a:schemeClr val="accent1">
                  <a:alpha val="74998"/>
                </a:schemeClr>
              </a:outerShdw>
            </a:effectLst>
          </p:spPr>
          <p:txBody>
            <a:bodyPr wrap="none" lIns="0" tIns="0" rIns="0" bIns="0" anchor="ctr">
              <a:prstTxWarp prst="textNoShape">
                <a:avLst/>
              </a:prstTxWarp>
            </a:bodyPr>
            <a:lstStyle/>
            <a:p>
              <a:pPr algn="ctr"/>
              <a:r>
                <a:rPr lang="en-GB" sz="1800" b="0"/>
                <a:t>Express each V</a:t>
              </a:r>
              <a:r>
                <a:rPr lang="en-GB" sz="1800" b="0" baseline="-25000"/>
                <a:t>i</a:t>
              </a:r>
              <a:r>
                <a:rPr lang="en-GB" sz="1800" b="0"/>
                <a:t> as a linear </a:t>
              </a:r>
            </a:p>
            <a:p>
              <a:pPr algn="ctr"/>
              <a:r>
                <a:rPr lang="en-GB" sz="1800" b="0"/>
                <a:t>function of correspondent U</a:t>
              </a:r>
              <a:r>
                <a:rPr lang="en-GB" sz="1800" b="0" baseline="-25000"/>
                <a:t>i</a:t>
              </a:r>
              <a:r>
                <a:rPr lang="en-GB" sz="1800" b="0"/>
                <a:t>:</a:t>
              </a:r>
            </a:p>
            <a:p>
              <a:pPr algn="ctr"/>
              <a:r>
                <a:rPr lang="en-GB" sz="1800" b="0"/>
                <a:t>V</a:t>
              </a:r>
              <a:r>
                <a:rPr lang="en-GB" sz="1800" b="0" baseline="-25000"/>
                <a:t>i</a:t>
              </a:r>
              <a:r>
                <a:rPr lang="en-GB" sz="1800" b="0"/>
                <a:t> = </a:t>
              </a:r>
              <a:r>
                <a:rPr lang="el-GR" sz="1800" b="0">
                  <a:latin typeface="Arial Unicode MS" pitchFamily="-107" charset="0"/>
                  <a:ea typeface="Arial Unicode MS" pitchFamily="-107" charset="0"/>
                  <a:cs typeface="Arial Unicode MS" pitchFamily="-107" charset="0"/>
                </a:rPr>
                <a:t>ρ</a:t>
              </a:r>
              <a:r>
                <a:rPr lang="it-IT" sz="1800" b="0" baseline="-25000"/>
                <a:t>i</a:t>
              </a:r>
              <a:r>
                <a:rPr lang="it-IT" sz="1800" b="0"/>
                <a:t> U</a:t>
              </a:r>
              <a:r>
                <a:rPr lang="it-IT" sz="1800" b="0" baseline="-25000"/>
                <a:t>i</a:t>
              </a:r>
              <a:endParaRPr lang="el-GR" sz="1800" b="0" baseline="-25000"/>
            </a:p>
          </p:txBody>
        </p:sp>
        <p:sp>
          <p:nvSpPr>
            <p:cNvPr id="74782" name="_s74782"/>
            <p:cNvSpPr>
              <a:spLocks noChangeArrowheads="1"/>
            </p:cNvSpPr>
            <p:nvPr/>
          </p:nvSpPr>
          <p:spPr bwMode="auto">
            <a:xfrm>
              <a:off x="2200" y="3430"/>
              <a:ext cx="3361" cy="544"/>
            </a:xfrm>
            <a:prstGeom prst="rect">
              <a:avLst/>
            </a:prstGeom>
            <a:gradFill rotWithShape="0">
              <a:gsLst>
                <a:gs pos="0">
                  <a:schemeClr val="bg1"/>
                </a:gs>
                <a:gs pos="100000">
                  <a:schemeClr val="bg1"/>
                </a:gs>
              </a:gsLst>
              <a:path path="rect">
                <a:fillToRect l="100000" b="100000"/>
              </a:path>
            </a:gradFill>
            <a:ln w="9525">
              <a:solidFill>
                <a:schemeClr val="tx1"/>
              </a:solidFill>
              <a:miter lim="800000"/>
              <a:headEnd/>
              <a:tailEnd/>
            </a:ln>
            <a:effectLst>
              <a:outerShdw blurRad="63500" dist="63500" dir="19387806" algn="ctr" rotWithShape="0">
                <a:schemeClr val="accent1">
                  <a:alpha val="74998"/>
                </a:schemeClr>
              </a:outerShdw>
            </a:effectLst>
          </p:spPr>
          <p:txBody>
            <a:bodyPr wrap="none" lIns="0" tIns="0" rIns="0" bIns="0" anchor="ctr">
              <a:prstTxWarp prst="textNoShape">
                <a:avLst/>
              </a:prstTxWarp>
            </a:bodyPr>
            <a:lstStyle/>
            <a:p>
              <a:pPr algn="ctr"/>
              <a:r>
                <a:rPr lang="en-GB" sz="1800" b="0"/>
                <a:t>Going back to the original coordinate system:</a:t>
              </a:r>
            </a:p>
            <a:p>
              <a:pPr algn="ctr"/>
              <a:r>
                <a:rPr lang="en-GB" sz="1800" b="0"/>
                <a:t>Y* = L(U</a:t>
              </a:r>
              <a:r>
                <a:rPr lang="en-GB" sz="1800" b="0" baseline="-25000"/>
                <a:t>1</a:t>
              </a:r>
              <a:r>
                <a:rPr lang="en-GB" sz="1800" b="0"/>
                <a:t>)</a:t>
              </a: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 name="Segnaposto numero diapositiva 5"/>
          <p:cNvSpPr>
            <a:spLocks noGrp="1"/>
          </p:cNvSpPr>
          <p:nvPr>
            <p:ph type="sldNum" sz="quarter" idx="12"/>
          </p:nvPr>
        </p:nvSpPr>
        <p:spPr/>
        <p:txBody>
          <a:bodyPr/>
          <a:lstStyle/>
          <a:p>
            <a:fld id="{BE0D8FD2-773E-8241-A0B4-6F3505AAE908}" type="slidenum">
              <a:rPr lang="en-US"/>
              <a:pPr/>
              <a:t>44</a:t>
            </a:fld>
            <a:endParaRPr lang="en-US"/>
          </a:p>
        </p:txBody>
      </p:sp>
      <p:sp>
        <p:nvSpPr>
          <p:cNvPr id="25654" name="Line 54"/>
          <p:cNvSpPr>
            <a:spLocks noChangeShapeType="1"/>
          </p:cNvSpPr>
          <p:nvPr/>
        </p:nvSpPr>
        <p:spPr bwMode="auto">
          <a:xfrm flipH="1">
            <a:off x="3563938" y="1628775"/>
            <a:ext cx="3671887" cy="792163"/>
          </a:xfrm>
          <a:prstGeom prst="line">
            <a:avLst/>
          </a:prstGeom>
          <a:noFill/>
          <a:ln w="9525">
            <a:solidFill>
              <a:schemeClr val="tx1"/>
            </a:solidFill>
            <a:round/>
            <a:headEnd/>
            <a:tailEnd type="triangle" w="med" len="med"/>
          </a:ln>
          <a:effectLst/>
        </p:spPr>
        <p:txBody>
          <a:bodyPr>
            <a:prstTxWarp prst="textNoShape">
              <a:avLst/>
            </a:prstTxWarp>
            <a:spAutoFit/>
          </a:bodyPr>
          <a:lstStyle/>
          <a:p>
            <a:endParaRPr lang="en-GB"/>
          </a:p>
        </p:txBody>
      </p:sp>
      <p:pic>
        <p:nvPicPr>
          <p:cNvPr id="25650" name="Picture 50"/>
          <p:cNvPicPr>
            <a:picLocks noChangeAspect="1" noChangeArrowheads="1"/>
          </p:cNvPicPr>
          <p:nvPr/>
        </p:nvPicPr>
        <p:blipFill>
          <a:blip r:embed="rId4"/>
          <a:srcRect/>
          <a:stretch>
            <a:fillRect/>
          </a:stretch>
        </p:blipFill>
        <p:spPr bwMode="auto">
          <a:xfrm>
            <a:off x="7524750" y="3889375"/>
            <a:ext cx="1042988" cy="2924175"/>
          </a:xfrm>
          <a:prstGeom prst="rect">
            <a:avLst/>
          </a:prstGeom>
          <a:noFill/>
          <a:ln w="9525">
            <a:noFill/>
            <a:miter lim="800000"/>
            <a:headEnd/>
            <a:tailEnd/>
          </a:ln>
          <a:effectLst/>
        </p:spPr>
      </p:pic>
      <p:sp>
        <p:nvSpPr>
          <p:cNvPr id="25643" name="AutoShape 43"/>
          <p:cNvSpPr>
            <a:spLocks noChangeArrowheads="1"/>
          </p:cNvSpPr>
          <p:nvPr/>
        </p:nvSpPr>
        <p:spPr bwMode="auto">
          <a:xfrm>
            <a:off x="5867400" y="4221163"/>
            <a:ext cx="1223963" cy="1152525"/>
          </a:xfrm>
          <a:prstGeom prst="curvedRightArrow">
            <a:avLst>
              <a:gd name="adj1" fmla="val 20000"/>
              <a:gd name="adj2" fmla="val 40000"/>
              <a:gd name="adj3" fmla="val 35399"/>
            </a:avLst>
          </a:prstGeom>
          <a:solidFill>
            <a:srgbClr val="FF9900"/>
          </a:solidFill>
          <a:ln w="9525">
            <a:solidFill>
              <a:schemeClr val="tx1"/>
            </a:solidFill>
            <a:miter lim="800000"/>
            <a:headEnd/>
            <a:tailEnd/>
          </a:ln>
          <a:effectLst/>
        </p:spPr>
        <p:txBody>
          <a:bodyPr wrap="none" anchor="ctr">
            <a:prstTxWarp prst="textNoShape">
              <a:avLst/>
            </a:prstTxWarp>
            <a:spAutoFit/>
          </a:bodyPr>
          <a:lstStyle/>
          <a:p>
            <a:endParaRPr lang="en-GB"/>
          </a:p>
        </p:txBody>
      </p:sp>
      <p:sp>
        <p:nvSpPr>
          <p:cNvPr id="25602" name="Rectangle 2"/>
          <p:cNvSpPr>
            <a:spLocks noGrp="1" noChangeArrowheads="1"/>
          </p:cNvSpPr>
          <p:nvPr>
            <p:ph type="title"/>
          </p:nvPr>
        </p:nvSpPr>
        <p:spPr/>
        <p:txBody>
          <a:bodyPr/>
          <a:lstStyle/>
          <a:p>
            <a:r>
              <a:rPr lang="en-US">
                <a:solidFill>
                  <a:srgbClr val="0033CC"/>
                </a:solidFill>
                <a:latin typeface="Comic Sans MS" pitchFamily="-107" charset="0"/>
              </a:rPr>
              <a:t>Data Preparation</a:t>
            </a:r>
          </a:p>
        </p:txBody>
      </p:sp>
      <p:sp>
        <p:nvSpPr>
          <p:cNvPr id="25606" name="Rectangle 6"/>
          <p:cNvSpPr>
            <a:spLocks noChangeArrowheads="1"/>
          </p:cNvSpPr>
          <p:nvPr/>
        </p:nvSpPr>
        <p:spPr bwMode="auto">
          <a:xfrm>
            <a:off x="0" y="2195513"/>
            <a:ext cx="9144000" cy="0"/>
          </a:xfrm>
          <a:prstGeom prst="rect">
            <a:avLst/>
          </a:prstGeom>
          <a:noFill/>
          <a:ln w="9525">
            <a:noFill/>
            <a:miter lim="800000"/>
            <a:headEnd/>
            <a:tailEnd/>
          </a:ln>
          <a:effectLst/>
        </p:spPr>
        <p:txBody>
          <a:bodyPr wrap="none" anchor="ctr">
            <a:prstTxWarp prst="textNoShape">
              <a:avLst/>
            </a:prstTxWarp>
            <a:spAutoFit/>
          </a:bodyPr>
          <a:lstStyle/>
          <a:p>
            <a:endParaRPr lang="en-GB"/>
          </a:p>
        </p:txBody>
      </p:sp>
      <p:pic>
        <p:nvPicPr>
          <p:cNvPr id="25627" name="Picture 27"/>
          <p:cNvPicPr>
            <a:picLocks noChangeAspect="1" noChangeArrowheads="1"/>
          </p:cNvPicPr>
          <p:nvPr/>
        </p:nvPicPr>
        <p:blipFill>
          <a:blip r:embed="rId5"/>
          <a:srcRect/>
          <a:stretch>
            <a:fillRect/>
          </a:stretch>
        </p:blipFill>
        <p:spPr bwMode="auto">
          <a:xfrm>
            <a:off x="107950" y="1700213"/>
            <a:ext cx="3384550" cy="3141662"/>
          </a:xfrm>
          <a:prstGeom prst="rect">
            <a:avLst/>
          </a:prstGeom>
          <a:noFill/>
          <a:ln w="9525">
            <a:noFill/>
            <a:miter lim="800000"/>
            <a:headEnd/>
            <a:tailEnd/>
          </a:ln>
          <a:effectLst/>
        </p:spPr>
      </p:pic>
      <p:sp>
        <p:nvSpPr>
          <p:cNvPr id="25628" name="Rectangle 28"/>
          <p:cNvSpPr>
            <a:spLocks noChangeArrowheads="1"/>
          </p:cNvSpPr>
          <p:nvPr/>
        </p:nvSpPr>
        <p:spPr bwMode="auto">
          <a:xfrm>
            <a:off x="1619250" y="2420938"/>
            <a:ext cx="73025" cy="71437"/>
          </a:xfrm>
          <a:prstGeom prst="rect">
            <a:avLst/>
          </a:prstGeom>
          <a:noFill/>
          <a:ln w="19050">
            <a:solidFill>
              <a:srgbClr val="FF0000"/>
            </a:solidFill>
            <a:miter lim="800000"/>
            <a:headEnd/>
            <a:tailEnd/>
          </a:ln>
          <a:effectLst/>
        </p:spPr>
        <p:txBody>
          <a:bodyPr anchor="ctr">
            <a:prstTxWarp prst="textNoShape">
              <a:avLst/>
            </a:prstTxWarp>
            <a:spAutoFit/>
          </a:bodyPr>
          <a:lstStyle/>
          <a:p>
            <a:endParaRPr lang="en-GB"/>
          </a:p>
        </p:txBody>
      </p:sp>
      <p:sp>
        <p:nvSpPr>
          <p:cNvPr id="25629" name="Line 29"/>
          <p:cNvSpPr>
            <a:spLocks noChangeShapeType="1"/>
          </p:cNvSpPr>
          <p:nvPr/>
        </p:nvSpPr>
        <p:spPr bwMode="auto">
          <a:xfrm flipH="1">
            <a:off x="1692275" y="1700213"/>
            <a:ext cx="1008063" cy="720725"/>
          </a:xfrm>
          <a:prstGeom prst="line">
            <a:avLst/>
          </a:prstGeom>
          <a:noFill/>
          <a:ln w="9525">
            <a:solidFill>
              <a:schemeClr val="tx1"/>
            </a:solidFill>
            <a:round/>
            <a:headEnd/>
            <a:tailEnd type="triangle" w="med" len="med"/>
          </a:ln>
          <a:effectLst/>
        </p:spPr>
        <p:txBody>
          <a:bodyPr>
            <a:prstTxWarp prst="textNoShape">
              <a:avLst/>
            </a:prstTxWarp>
            <a:spAutoFit/>
          </a:bodyPr>
          <a:lstStyle/>
          <a:p>
            <a:endParaRPr lang="en-GB"/>
          </a:p>
        </p:txBody>
      </p:sp>
      <p:sp>
        <p:nvSpPr>
          <p:cNvPr id="25630" name="Text Box 30"/>
          <p:cNvSpPr txBox="1">
            <a:spLocks noChangeArrowheads="1"/>
          </p:cNvSpPr>
          <p:nvPr/>
        </p:nvSpPr>
        <p:spPr bwMode="auto">
          <a:xfrm>
            <a:off x="2268538" y="1557338"/>
            <a:ext cx="1128712" cy="260350"/>
          </a:xfrm>
          <a:prstGeom prst="rect">
            <a:avLst/>
          </a:prstGeom>
          <a:noFill/>
          <a:ln w="9525">
            <a:noFill/>
            <a:miter lim="800000"/>
            <a:headEnd/>
            <a:tailEnd/>
          </a:ln>
          <a:effectLst/>
        </p:spPr>
        <p:txBody>
          <a:bodyPr wrap="none">
            <a:prstTxWarp prst="textNoShape">
              <a:avLst/>
            </a:prstTxWarp>
            <a:spAutoFit/>
          </a:bodyPr>
          <a:lstStyle/>
          <a:p>
            <a:r>
              <a:rPr lang="en-GB" sz="1600" baseline="30000"/>
              <a:t>Daily Anomaly</a:t>
            </a:r>
          </a:p>
        </p:txBody>
      </p:sp>
      <p:sp>
        <p:nvSpPr>
          <p:cNvPr id="25631" name="AutoShape 31"/>
          <p:cNvSpPr>
            <a:spLocks noChangeArrowheads="1"/>
          </p:cNvSpPr>
          <p:nvPr/>
        </p:nvSpPr>
        <p:spPr bwMode="auto">
          <a:xfrm>
            <a:off x="3492500" y="2924175"/>
            <a:ext cx="719138" cy="7207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00FF"/>
          </a:solidFill>
          <a:ln w="9525">
            <a:solidFill>
              <a:schemeClr val="tx1"/>
            </a:solidFill>
            <a:miter lim="800000"/>
            <a:headEnd/>
            <a:tailEnd/>
          </a:ln>
          <a:effectLst/>
        </p:spPr>
        <p:txBody>
          <a:bodyPr anchor="ctr">
            <a:prstTxWarp prst="textNoShape">
              <a:avLst/>
            </a:prstTxWarp>
            <a:spAutoFit/>
          </a:bodyPr>
          <a:lstStyle/>
          <a:p>
            <a:endParaRPr lang="en-GB"/>
          </a:p>
        </p:txBody>
      </p:sp>
      <p:pic>
        <p:nvPicPr>
          <p:cNvPr id="25610" name="Picture 10"/>
          <p:cNvPicPr>
            <a:picLocks noChangeAspect="1" noChangeArrowheads="1"/>
          </p:cNvPicPr>
          <p:nvPr/>
        </p:nvPicPr>
        <p:blipFill>
          <a:blip r:embed="rId6"/>
          <a:srcRect/>
          <a:stretch>
            <a:fillRect/>
          </a:stretch>
        </p:blipFill>
        <p:spPr bwMode="auto">
          <a:xfrm>
            <a:off x="4211638" y="2195513"/>
            <a:ext cx="2952750" cy="2528887"/>
          </a:xfrm>
          <a:prstGeom prst="rect">
            <a:avLst/>
          </a:prstGeom>
          <a:noFill/>
          <a:ln w="9525">
            <a:noFill/>
            <a:miter lim="800000"/>
            <a:headEnd/>
            <a:tailEnd/>
          </a:ln>
          <a:effectLst/>
        </p:spPr>
      </p:pic>
      <p:sp>
        <p:nvSpPr>
          <p:cNvPr id="25632" name="Rectangle 32"/>
          <p:cNvSpPr>
            <a:spLocks noChangeArrowheads="1"/>
          </p:cNvSpPr>
          <p:nvPr/>
        </p:nvSpPr>
        <p:spPr bwMode="auto">
          <a:xfrm>
            <a:off x="5003800" y="2420938"/>
            <a:ext cx="87313" cy="92075"/>
          </a:xfrm>
          <a:prstGeom prst="rect">
            <a:avLst/>
          </a:prstGeom>
          <a:noFill/>
          <a:ln w="19050">
            <a:solidFill>
              <a:srgbClr val="FF0000"/>
            </a:solidFill>
            <a:miter lim="800000"/>
            <a:headEnd/>
            <a:tailEnd/>
          </a:ln>
          <a:effectLst/>
        </p:spPr>
        <p:txBody>
          <a:bodyPr anchor="ctr">
            <a:prstTxWarp prst="textNoShape">
              <a:avLst/>
            </a:prstTxWarp>
            <a:spAutoFit/>
          </a:bodyPr>
          <a:lstStyle/>
          <a:p>
            <a:endParaRPr lang="en-GB"/>
          </a:p>
        </p:txBody>
      </p:sp>
      <p:sp>
        <p:nvSpPr>
          <p:cNvPr id="25633" name="Line 33"/>
          <p:cNvSpPr>
            <a:spLocks noChangeShapeType="1"/>
          </p:cNvSpPr>
          <p:nvPr/>
        </p:nvSpPr>
        <p:spPr bwMode="auto">
          <a:xfrm flipH="1">
            <a:off x="5091113" y="1716088"/>
            <a:ext cx="717550" cy="717550"/>
          </a:xfrm>
          <a:prstGeom prst="line">
            <a:avLst/>
          </a:prstGeom>
          <a:noFill/>
          <a:ln w="9525">
            <a:solidFill>
              <a:schemeClr val="tx1"/>
            </a:solidFill>
            <a:round/>
            <a:headEnd/>
            <a:tailEnd type="triangle" w="med" len="med"/>
          </a:ln>
          <a:effectLst/>
        </p:spPr>
        <p:txBody>
          <a:bodyPr>
            <a:prstTxWarp prst="textNoShape">
              <a:avLst/>
            </a:prstTxWarp>
            <a:spAutoFit/>
          </a:bodyPr>
          <a:lstStyle/>
          <a:p>
            <a:endParaRPr lang="en-GB"/>
          </a:p>
        </p:txBody>
      </p:sp>
      <p:sp>
        <p:nvSpPr>
          <p:cNvPr id="25634" name="Text Box 34"/>
          <p:cNvSpPr txBox="1">
            <a:spLocks noChangeArrowheads="1"/>
          </p:cNvSpPr>
          <p:nvPr/>
        </p:nvSpPr>
        <p:spPr bwMode="auto">
          <a:xfrm>
            <a:off x="4637088" y="1557338"/>
            <a:ext cx="1771650" cy="260350"/>
          </a:xfrm>
          <a:prstGeom prst="rect">
            <a:avLst/>
          </a:prstGeom>
          <a:noFill/>
          <a:ln w="9525">
            <a:noFill/>
            <a:miter lim="800000"/>
            <a:headEnd/>
            <a:tailEnd/>
          </a:ln>
          <a:effectLst/>
        </p:spPr>
        <p:txBody>
          <a:bodyPr wrap="none">
            <a:prstTxWarp prst="textNoShape">
              <a:avLst/>
            </a:prstTxWarp>
            <a:spAutoFit/>
          </a:bodyPr>
          <a:lstStyle/>
          <a:p>
            <a:r>
              <a:rPr lang="en-GB" sz="1600" baseline="30000"/>
              <a:t>Categorized Daily Class</a:t>
            </a:r>
          </a:p>
        </p:txBody>
      </p:sp>
      <p:sp>
        <p:nvSpPr>
          <p:cNvPr id="25636" name="Oval 36"/>
          <p:cNvSpPr>
            <a:spLocks noChangeArrowheads="1"/>
          </p:cNvSpPr>
          <p:nvPr/>
        </p:nvSpPr>
        <p:spPr bwMode="auto">
          <a:xfrm>
            <a:off x="7418388" y="3933825"/>
            <a:ext cx="466725" cy="2924175"/>
          </a:xfrm>
          <a:prstGeom prst="ellipse">
            <a:avLst/>
          </a:prstGeom>
          <a:noFill/>
          <a:ln w="12700" cap="rnd">
            <a:solidFill>
              <a:srgbClr val="FF0000"/>
            </a:solidFill>
            <a:prstDash val="sysDot"/>
            <a:round/>
            <a:headEnd/>
            <a:tailEnd/>
          </a:ln>
          <a:effectLst/>
        </p:spPr>
        <p:txBody>
          <a:bodyPr anchor="ctr">
            <a:prstTxWarp prst="textNoShape">
              <a:avLst/>
            </a:prstTxWarp>
            <a:spAutoFit/>
          </a:bodyPr>
          <a:lstStyle/>
          <a:p>
            <a:endParaRPr lang="en-GB"/>
          </a:p>
        </p:txBody>
      </p:sp>
      <p:sp>
        <p:nvSpPr>
          <p:cNvPr id="25637" name="Oval 37"/>
          <p:cNvSpPr>
            <a:spLocks noChangeArrowheads="1"/>
          </p:cNvSpPr>
          <p:nvPr/>
        </p:nvSpPr>
        <p:spPr bwMode="auto">
          <a:xfrm rot="5400000">
            <a:off x="7991475" y="3321050"/>
            <a:ext cx="144463" cy="1223963"/>
          </a:xfrm>
          <a:prstGeom prst="ellipse">
            <a:avLst/>
          </a:prstGeom>
          <a:noFill/>
          <a:ln w="12700" cap="rnd">
            <a:solidFill>
              <a:srgbClr val="FF0000"/>
            </a:solidFill>
            <a:prstDash val="sysDot"/>
            <a:round/>
            <a:headEnd/>
            <a:tailEnd/>
          </a:ln>
          <a:effectLst/>
        </p:spPr>
        <p:txBody>
          <a:bodyPr anchor="ctr">
            <a:prstTxWarp prst="textNoShape">
              <a:avLst/>
            </a:prstTxWarp>
            <a:spAutoFit/>
          </a:bodyPr>
          <a:lstStyle/>
          <a:p>
            <a:endParaRPr lang="en-GB"/>
          </a:p>
        </p:txBody>
      </p:sp>
      <p:sp>
        <p:nvSpPr>
          <p:cNvPr id="25638" name="Text Box 38"/>
          <p:cNvSpPr txBox="1">
            <a:spLocks noChangeArrowheads="1"/>
          </p:cNvSpPr>
          <p:nvPr/>
        </p:nvSpPr>
        <p:spPr bwMode="auto">
          <a:xfrm>
            <a:off x="6948488" y="3357563"/>
            <a:ext cx="647700" cy="260350"/>
          </a:xfrm>
          <a:prstGeom prst="rect">
            <a:avLst/>
          </a:prstGeom>
          <a:noFill/>
          <a:ln w="9525">
            <a:noFill/>
            <a:miter lim="800000"/>
            <a:headEnd/>
            <a:tailEnd/>
          </a:ln>
          <a:effectLst/>
        </p:spPr>
        <p:txBody>
          <a:bodyPr>
            <a:prstTxWarp prst="textNoShape">
              <a:avLst/>
            </a:prstTxWarp>
            <a:spAutoFit/>
          </a:bodyPr>
          <a:lstStyle/>
          <a:p>
            <a:r>
              <a:rPr lang="en-GB" sz="1600" baseline="30000"/>
              <a:t>Years</a:t>
            </a:r>
          </a:p>
        </p:txBody>
      </p:sp>
      <p:sp>
        <p:nvSpPr>
          <p:cNvPr id="25639" name="Line 39"/>
          <p:cNvSpPr>
            <a:spLocks noChangeShapeType="1"/>
          </p:cNvSpPr>
          <p:nvPr/>
        </p:nvSpPr>
        <p:spPr bwMode="auto">
          <a:xfrm>
            <a:off x="7364413" y="3502025"/>
            <a:ext cx="160337" cy="431800"/>
          </a:xfrm>
          <a:prstGeom prst="line">
            <a:avLst/>
          </a:prstGeom>
          <a:noFill/>
          <a:ln w="9525">
            <a:solidFill>
              <a:schemeClr val="tx1"/>
            </a:solidFill>
            <a:round/>
            <a:headEnd/>
            <a:tailEnd type="triangle" w="med" len="med"/>
          </a:ln>
          <a:effectLst/>
        </p:spPr>
        <p:txBody>
          <a:bodyPr>
            <a:prstTxWarp prst="textNoShape">
              <a:avLst/>
            </a:prstTxWarp>
            <a:spAutoFit/>
          </a:bodyPr>
          <a:lstStyle/>
          <a:p>
            <a:endParaRPr lang="en-GB"/>
          </a:p>
        </p:txBody>
      </p:sp>
      <p:sp>
        <p:nvSpPr>
          <p:cNvPr id="25640" name="Line 40"/>
          <p:cNvSpPr>
            <a:spLocks noChangeShapeType="1"/>
          </p:cNvSpPr>
          <p:nvPr/>
        </p:nvSpPr>
        <p:spPr bwMode="auto">
          <a:xfrm>
            <a:off x="7843838" y="3644900"/>
            <a:ext cx="112712" cy="215900"/>
          </a:xfrm>
          <a:prstGeom prst="line">
            <a:avLst/>
          </a:prstGeom>
          <a:noFill/>
          <a:ln w="9525">
            <a:solidFill>
              <a:schemeClr val="tx1"/>
            </a:solidFill>
            <a:round/>
            <a:headEnd/>
            <a:tailEnd type="triangle" w="med" len="med"/>
          </a:ln>
          <a:effectLst/>
        </p:spPr>
        <p:txBody>
          <a:bodyPr>
            <a:prstTxWarp prst="textNoShape">
              <a:avLst/>
            </a:prstTxWarp>
            <a:spAutoFit/>
          </a:bodyPr>
          <a:lstStyle/>
          <a:p>
            <a:endParaRPr lang="en-GB"/>
          </a:p>
        </p:txBody>
      </p:sp>
      <p:sp>
        <p:nvSpPr>
          <p:cNvPr id="25641" name="Text Box 41"/>
          <p:cNvSpPr txBox="1">
            <a:spLocks noChangeArrowheads="1"/>
          </p:cNvSpPr>
          <p:nvPr/>
        </p:nvSpPr>
        <p:spPr bwMode="auto">
          <a:xfrm>
            <a:off x="7380288" y="3500438"/>
            <a:ext cx="1008062" cy="260350"/>
          </a:xfrm>
          <a:prstGeom prst="rect">
            <a:avLst/>
          </a:prstGeom>
          <a:noFill/>
          <a:ln w="9525">
            <a:noFill/>
            <a:miter lim="800000"/>
            <a:headEnd/>
            <a:tailEnd/>
          </a:ln>
          <a:effectLst/>
        </p:spPr>
        <p:txBody>
          <a:bodyPr>
            <a:prstTxWarp prst="textNoShape">
              <a:avLst/>
            </a:prstTxWarp>
            <a:spAutoFit/>
          </a:bodyPr>
          <a:lstStyle/>
          <a:p>
            <a:r>
              <a:rPr lang="en-GB" sz="1600" baseline="30000"/>
              <a:t>Categories</a:t>
            </a:r>
          </a:p>
        </p:txBody>
      </p:sp>
      <p:sp>
        <p:nvSpPr>
          <p:cNvPr id="25645" name="Rectangle 45"/>
          <p:cNvSpPr>
            <a:spLocks noChangeArrowheads="1"/>
          </p:cNvSpPr>
          <p:nvPr/>
        </p:nvSpPr>
        <p:spPr bwMode="auto">
          <a:xfrm>
            <a:off x="8101013" y="4149725"/>
            <a:ext cx="144462" cy="71438"/>
          </a:xfrm>
          <a:prstGeom prst="rect">
            <a:avLst/>
          </a:prstGeom>
          <a:noFill/>
          <a:ln w="19050">
            <a:solidFill>
              <a:srgbClr val="FF0000"/>
            </a:solidFill>
            <a:miter lim="800000"/>
            <a:headEnd/>
            <a:tailEnd/>
          </a:ln>
          <a:effectLst/>
        </p:spPr>
        <p:txBody>
          <a:bodyPr anchor="ctr">
            <a:prstTxWarp prst="textNoShape">
              <a:avLst/>
            </a:prstTxWarp>
            <a:spAutoFit/>
          </a:bodyPr>
          <a:lstStyle/>
          <a:p>
            <a:endParaRPr lang="en-GB"/>
          </a:p>
        </p:txBody>
      </p:sp>
      <p:sp>
        <p:nvSpPr>
          <p:cNvPr id="25646" name="Line 46"/>
          <p:cNvSpPr>
            <a:spLocks noChangeShapeType="1"/>
          </p:cNvSpPr>
          <p:nvPr/>
        </p:nvSpPr>
        <p:spPr bwMode="auto">
          <a:xfrm flipH="1">
            <a:off x="8172450" y="3213100"/>
            <a:ext cx="287338" cy="936625"/>
          </a:xfrm>
          <a:prstGeom prst="line">
            <a:avLst/>
          </a:prstGeom>
          <a:noFill/>
          <a:ln w="9525">
            <a:solidFill>
              <a:schemeClr val="tx1"/>
            </a:solidFill>
            <a:round/>
            <a:headEnd/>
            <a:tailEnd type="triangle" w="med" len="med"/>
          </a:ln>
          <a:effectLst/>
        </p:spPr>
        <p:txBody>
          <a:bodyPr>
            <a:prstTxWarp prst="textNoShape">
              <a:avLst/>
            </a:prstTxWarp>
            <a:spAutoFit/>
          </a:bodyPr>
          <a:lstStyle/>
          <a:p>
            <a:endParaRPr lang="en-GB"/>
          </a:p>
        </p:txBody>
      </p:sp>
      <p:sp>
        <p:nvSpPr>
          <p:cNvPr id="25647" name="Text Box 47"/>
          <p:cNvSpPr txBox="1">
            <a:spLocks noChangeArrowheads="1"/>
          </p:cNvSpPr>
          <p:nvPr/>
        </p:nvSpPr>
        <p:spPr bwMode="auto">
          <a:xfrm>
            <a:off x="8101013" y="3024188"/>
            <a:ext cx="687387" cy="260350"/>
          </a:xfrm>
          <a:prstGeom prst="rect">
            <a:avLst/>
          </a:prstGeom>
          <a:noFill/>
          <a:ln w="9525">
            <a:noFill/>
            <a:miter lim="800000"/>
            <a:headEnd/>
            <a:tailEnd/>
          </a:ln>
          <a:effectLst/>
        </p:spPr>
        <p:txBody>
          <a:bodyPr wrap="none">
            <a:prstTxWarp prst="textNoShape">
              <a:avLst/>
            </a:prstTxWarp>
            <a:spAutoFit/>
          </a:bodyPr>
          <a:lstStyle/>
          <a:p>
            <a:r>
              <a:rPr lang="en-GB" sz="1600" baseline="30000"/>
              <a:t># Days</a:t>
            </a:r>
          </a:p>
        </p:txBody>
      </p:sp>
      <p:sp>
        <p:nvSpPr>
          <p:cNvPr id="25648" name="Text Box 48"/>
          <p:cNvSpPr txBox="1">
            <a:spLocks noChangeArrowheads="1"/>
          </p:cNvSpPr>
          <p:nvPr/>
        </p:nvSpPr>
        <p:spPr bwMode="auto">
          <a:xfrm>
            <a:off x="1042988" y="3284538"/>
            <a:ext cx="1497012" cy="336550"/>
          </a:xfrm>
          <a:prstGeom prst="rect">
            <a:avLst/>
          </a:prstGeom>
          <a:noFill/>
          <a:ln w="9525">
            <a:noFill/>
            <a:miter lim="800000"/>
            <a:headEnd/>
            <a:tailEnd/>
          </a:ln>
          <a:effectLst/>
        </p:spPr>
        <p:txBody>
          <a:bodyPr wrap="none">
            <a:prstTxWarp prst="textNoShape">
              <a:avLst/>
            </a:prstTxWarp>
            <a:spAutoFit/>
          </a:bodyPr>
          <a:lstStyle/>
          <a:p>
            <a:r>
              <a:rPr lang="en-GB" sz="2400" baseline="30000"/>
              <a:t>Original Data</a:t>
            </a:r>
          </a:p>
        </p:txBody>
      </p:sp>
      <p:sp>
        <p:nvSpPr>
          <p:cNvPr id="25649" name="Text Box 49"/>
          <p:cNvSpPr txBox="1">
            <a:spLocks noChangeArrowheads="1"/>
          </p:cNvSpPr>
          <p:nvPr/>
        </p:nvSpPr>
        <p:spPr bwMode="auto">
          <a:xfrm>
            <a:off x="4859338" y="3500438"/>
            <a:ext cx="1900237" cy="336550"/>
          </a:xfrm>
          <a:prstGeom prst="rect">
            <a:avLst/>
          </a:prstGeom>
          <a:noFill/>
          <a:ln w="9525">
            <a:noFill/>
            <a:miter lim="800000"/>
            <a:headEnd/>
            <a:tailEnd/>
          </a:ln>
          <a:effectLst/>
        </p:spPr>
        <p:txBody>
          <a:bodyPr wrap="none">
            <a:prstTxWarp prst="textNoShape">
              <a:avLst/>
            </a:prstTxWarp>
            <a:spAutoFit/>
          </a:bodyPr>
          <a:lstStyle/>
          <a:p>
            <a:r>
              <a:rPr lang="en-GB" sz="2400" baseline="30000"/>
              <a:t>Categorized Data</a:t>
            </a:r>
          </a:p>
        </p:txBody>
      </p:sp>
      <p:graphicFrame>
        <p:nvGraphicFramePr>
          <p:cNvPr id="25651" name="Object 51"/>
          <p:cNvGraphicFramePr>
            <a:graphicFrameLocks/>
          </p:cNvGraphicFramePr>
          <p:nvPr/>
        </p:nvGraphicFramePr>
        <p:xfrm>
          <a:off x="7235825" y="1341438"/>
          <a:ext cx="1584325" cy="1366837"/>
        </p:xfrm>
        <a:graphic>
          <a:graphicData uri="http://schemas.openxmlformats.org/presentationml/2006/ole">
            <p:oleObj spid="_x0000_s106498" r:id="rId7" imgW="10247619" imgH="7144747" progId="MSPhotoEd.3">
              <p:embed/>
            </p:oleObj>
          </a:graphicData>
        </a:graphic>
      </p:graphicFrame>
      <p:sp>
        <p:nvSpPr>
          <p:cNvPr id="25652" name="Rectangle 52"/>
          <p:cNvSpPr>
            <a:spLocks noGrp="1" noChangeArrowheads="1"/>
          </p:cNvSpPr>
          <p:nvPr>
            <p:ph type="body" idx="1"/>
          </p:nvPr>
        </p:nvSpPr>
        <p:spPr>
          <a:xfrm>
            <a:off x="107950" y="5100638"/>
            <a:ext cx="6192838" cy="776287"/>
          </a:xfrm>
          <a:noFill/>
          <a:ln/>
        </p:spPr>
        <p:txBody>
          <a:bodyPr>
            <a:normAutofit fontScale="62500" lnSpcReduction="20000"/>
          </a:bodyPr>
          <a:lstStyle/>
          <a:p>
            <a:pPr marL="269875" indent="-269875" algn="just">
              <a:buFontTx/>
              <a:buAutoNum type="arabicPeriod"/>
            </a:pPr>
            <a:r>
              <a:rPr lang="en-GB" sz="1800"/>
              <a:t>A 5 – days smoothed daily time series anomaly (1971 – 2000 based climatology) for each area. </a:t>
            </a:r>
          </a:p>
          <a:p>
            <a:pPr marL="269875" indent="-269875" algn="just">
              <a:buFontTx/>
              <a:buAutoNum type="arabicPeriod"/>
            </a:pPr>
            <a:r>
              <a:rPr lang="en-GB" sz="1800"/>
              <a:t>Time series is from 1961 – 2001. </a:t>
            </a:r>
          </a:p>
          <a:p>
            <a:pPr marL="269875" indent="-269875" algn="just">
              <a:buFontTx/>
              <a:buAutoNum type="arabicPeriod"/>
            </a:pPr>
            <a:r>
              <a:rPr lang="en-GB" sz="1800"/>
              <a:t>Reference period is JJA and June, July, August.</a:t>
            </a:r>
          </a:p>
        </p:txBody>
      </p:sp>
      <p:sp>
        <p:nvSpPr>
          <p:cNvPr id="25653" name="Oval 53"/>
          <p:cNvSpPr>
            <a:spLocks noChangeArrowheads="1"/>
          </p:cNvSpPr>
          <p:nvPr/>
        </p:nvSpPr>
        <p:spPr bwMode="auto">
          <a:xfrm>
            <a:off x="7235825" y="1341438"/>
            <a:ext cx="431800" cy="503237"/>
          </a:xfrm>
          <a:prstGeom prst="ellipse">
            <a:avLst/>
          </a:prstGeom>
          <a:noFill/>
          <a:ln w="9525">
            <a:solidFill>
              <a:schemeClr val="tx1"/>
            </a:solidFill>
            <a:round/>
            <a:headEnd/>
            <a:tailEnd/>
          </a:ln>
          <a:effectLst/>
        </p:spPr>
        <p:txBody>
          <a:bodyPr anchor="ctr">
            <a:prstTxWarp prst="textNoShape">
              <a:avLst/>
            </a:prstTxWarp>
            <a:spAutoFit/>
          </a:bodyPr>
          <a:lstStyle/>
          <a:p>
            <a:endParaRPr lang="en-GB"/>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Segnaposto numero diapositiva 5"/>
          <p:cNvSpPr>
            <a:spLocks noGrp="1"/>
          </p:cNvSpPr>
          <p:nvPr>
            <p:ph type="sldNum" sz="quarter" idx="12"/>
          </p:nvPr>
        </p:nvSpPr>
        <p:spPr/>
        <p:txBody>
          <a:bodyPr/>
          <a:lstStyle/>
          <a:p>
            <a:fld id="{89ED1528-F66F-C44F-B019-9A66A6E1612F}" type="slidenum">
              <a:rPr lang="en-US"/>
              <a:pPr/>
              <a:t>45</a:t>
            </a:fld>
            <a:endParaRPr lang="en-US"/>
          </a:p>
        </p:txBody>
      </p:sp>
      <p:sp>
        <p:nvSpPr>
          <p:cNvPr id="27651" name="Rectangle 3"/>
          <p:cNvSpPr>
            <a:spLocks noGrp="1" noChangeArrowheads="1"/>
          </p:cNvSpPr>
          <p:nvPr>
            <p:ph type="body" idx="1"/>
          </p:nvPr>
        </p:nvSpPr>
        <p:spPr/>
        <p:txBody>
          <a:bodyPr/>
          <a:lstStyle/>
          <a:p>
            <a:endParaRPr lang="en-GB">
              <a:solidFill>
                <a:srgbClr val="0033CC"/>
              </a:solidFill>
              <a:latin typeface="Comic Sans MS" pitchFamily="-107" charset="0"/>
            </a:endParaRPr>
          </a:p>
          <a:p>
            <a:endParaRPr lang="en-GB">
              <a:solidFill>
                <a:srgbClr val="0033CC"/>
              </a:solidFill>
              <a:latin typeface="Comic Sans MS" pitchFamily="-107" charset="0"/>
            </a:endParaRPr>
          </a:p>
        </p:txBody>
      </p:sp>
      <p:sp>
        <p:nvSpPr>
          <p:cNvPr id="27656" name="Rectangle 8"/>
          <p:cNvSpPr>
            <a:spLocks noGrp="1" noChangeArrowheads="1"/>
          </p:cNvSpPr>
          <p:nvPr>
            <p:ph type="title"/>
          </p:nvPr>
        </p:nvSpPr>
        <p:spPr>
          <a:noFill/>
          <a:ln/>
        </p:spPr>
        <p:txBody>
          <a:bodyPr/>
          <a:lstStyle/>
          <a:p>
            <a:r>
              <a:rPr lang="en-US">
                <a:solidFill>
                  <a:srgbClr val="0033CC"/>
                </a:solidFill>
                <a:latin typeface="Comic Sans MS" pitchFamily="-107" charset="0"/>
              </a:rPr>
              <a:t>CCA Results</a:t>
            </a:r>
          </a:p>
        </p:txBody>
      </p:sp>
      <p:pic>
        <p:nvPicPr>
          <p:cNvPr id="27658" name="Picture 10"/>
          <p:cNvPicPr>
            <a:picLocks noChangeAspect="1" noChangeArrowheads="1"/>
          </p:cNvPicPr>
          <p:nvPr/>
        </p:nvPicPr>
        <p:blipFill>
          <a:blip r:embed="rId3"/>
          <a:srcRect/>
          <a:stretch>
            <a:fillRect/>
          </a:stretch>
        </p:blipFill>
        <p:spPr bwMode="auto">
          <a:xfrm>
            <a:off x="179388" y="1412875"/>
            <a:ext cx="5292725" cy="2393950"/>
          </a:xfrm>
          <a:prstGeom prst="rect">
            <a:avLst/>
          </a:prstGeom>
          <a:noFill/>
          <a:ln w="9525">
            <a:noFill/>
            <a:miter lim="800000"/>
            <a:headEnd/>
            <a:tailEnd/>
          </a:ln>
          <a:effectLst/>
        </p:spPr>
      </p:pic>
      <p:pic>
        <p:nvPicPr>
          <p:cNvPr id="27659" name="Picture 11"/>
          <p:cNvPicPr>
            <a:picLocks noChangeAspect="1" noChangeArrowheads="1"/>
          </p:cNvPicPr>
          <p:nvPr/>
        </p:nvPicPr>
        <p:blipFill>
          <a:blip r:embed="rId4"/>
          <a:srcRect/>
          <a:stretch>
            <a:fillRect/>
          </a:stretch>
        </p:blipFill>
        <p:spPr bwMode="auto">
          <a:xfrm>
            <a:off x="4140200" y="3794125"/>
            <a:ext cx="4737100" cy="2755900"/>
          </a:xfrm>
          <a:prstGeom prst="rect">
            <a:avLst/>
          </a:prstGeom>
          <a:noFill/>
          <a:ln w="9525">
            <a:noFill/>
            <a:miter lim="800000"/>
            <a:headEnd/>
            <a:tailEnd/>
          </a:ln>
          <a:effectLst/>
        </p:spPr>
      </p:pic>
      <p:sp>
        <p:nvSpPr>
          <p:cNvPr id="27660" name="Text Box 12"/>
          <p:cNvSpPr txBox="1">
            <a:spLocks noChangeArrowheads="1"/>
          </p:cNvSpPr>
          <p:nvPr/>
        </p:nvSpPr>
        <p:spPr bwMode="auto">
          <a:xfrm>
            <a:off x="5508625" y="1773238"/>
            <a:ext cx="3325813" cy="396875"/>
          </a:xfrm>
          <a:prstGeom prst="rect">
            <a:avLst/>
          </a:prstGeom>
          <a:noFill/>
          <a:ln w="9525">
            <a:noFill/>
            <a:miter lim="800000"/>
            <a:headEnd/>
            <a:tailEnd/>
          </a:ln>
          <a:effectLst/>
        </p:spPr>
        <p:txBody>
          <a:bodyPr wrap="none">
            <a:prstTxWarp prst="textNoShape">
              <a:avLst/>
            </a:prstTxWarp>
            <a:spAutoFit/>
          </a:bodyPr>
          <a:lstStyle/>
          <a:p>
            <a:r>
              <a:rPr lang="en-GB" sz="2000"/>
              <a:t>JJA – canonical variates </a:t>
            </a:r>
          </a:p>
        </p:txBody>
      </p:sp>
      <p:sp>
        <p:nvSpPr>
          <p:cNvPr id="27661" name="Text Box 13"/>
          <p:cNvSpPr txBox="1">
            <a:spLocks noChangeArrowheads="1"/>
          </p:cNvSpPr>
          <p:nvPr/>
        </p:nvSpPr>
        <p:spPr bwMode="auto">
          <a:xfrm>
            <a:off x="2268538" y="5157788"/>
            <a:ext cx="1876425" cy="396875"/>
          </a:xfrm>
          <a:prstGeom prst="rect">
            <a:avLst/>
          </a:prstGeom>
          <a:noFill/>
          <a:ln w="9525">
            <a:noFill/>
            <a:miter lim="800000"/>
            <a:headEnd/>
            <a:tailEnd/>
          </a:ln>
          <a:effectLst/>
        </p:spPr>
        <p:txBody>
          <a:bodyPr wrap="none">
            <a:prstTxWarp prst="textNoShape">
              <a:avLst/>
            </a:prstTxWarp>
            <a:spAutoFit/>
          </a:bodyPr>
          <a:lstStyle/>
          <a:p>
            <a:r>
              <a:rPr lang="en-GB" sz="2000"/>
              <a:t>JJA – 1° pair</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Segnaposto numero diapositiva 5"/>
          <p:cNvSpPr>
            <a:spLocks noGrp="1"/>
          </p:cNvSpPr>
          <p:nvPr>
            <p:ph type="sldNum" sz="quarter" idx="12"/>
          </p:nvPr>
        </p:nvSpPr>
        <p:spPr/>
        <p:txBody>
          <a:bodyPr/>
          <a:lstStyle/>
          <a:p>
            <a:fld id="{06567558-1FB5-2146-B91D-5690A9FA0F00}" type="slidenum">
              <a:rPr lang="en-US"/>
              <a:pPr/>
              <a:t>46</a:t>
            </a:fld>
            <a:endParaRPr lang="en-US"/>
          </a:p>
        </p:txBody>
      </p:sp>
      <p:sp>
        <p:nvSpPr>
          <p:cNvPr id="83971" name="Rectangle 3"/>
          <p:cNvSpPr>
            <a:spLocks noGrp="1" noChangeArrowheads="1"/>
          </p:cNvSpPr>
          <p:nvPr>
            <p:ph type="title"/>
          </p:nvPr>
        </p:nvSpPr>
        <p:spPr>
          <a:noFill/>
          <a:ln/>
        </p:spPr>
        <p:txBody>
          <a:bodyPr/>
          <a:lstStyle/>
          <a:p>
            <a:r>
              <a:rPr lang="en-US">
                <a:solidFill>
                  <a:srgbClr val="0033CC"/>
                </a:solidFill>
                <a:latin typeface="Comic Sans MS" pitchFamily="-107" charset="0"/>
              </a:rPr>
              <a:t>CCA Results</a:t>
            </a:r>
          </a:p>
        </p:txBody>
      </p:sp>
      <p:pic>
        <p:nvPicPr>
          <p:cNvPr id="83972" name="Picture 4"/>
          <p:cNvPicPr>
            <a:picLocks noChangeAspect="1" noChangeArrowheads="1"/>
          </p:cNvPicPr>
          <p:nvPr/>
        </p:nvPicPr>
        <p:blipFill>
          <a:blip r:embed="rId3"/>
          <a:srcRect/>
          <a:stretch>
            <a:fillRect/>
          </a:stretch>
        </p:blipFill>
        <p:spPr bwMode="auto">
          <a:xfrm>
            <a:off x="5435600" y="3141663"/>
            <a:ext cx="3708400" cy="1743075"/>
          </a:xfrm>
          <a:prstGeom prst="rect">
            <a:avLst/>
          </a:prstGeom>
          <a:noFill/>
          <a:ln w="9525">
            <a:noFill/>
            <a:miter lim="800000"/>
            <a:headEnd/>
            <a:tailEnd/>
          </a:ln>
          <a:effectLst/>
        </p:spPr>
      </p:pic>
      <p:pic>
        <p:nvPicPr>
          <p:cNvPr id="83973" name="Picture 5"/>
          <p:cNvPicPr>
            <a:picLocks noChangeAspect="1" noChangeArrowheads="1"/>
          </p:cNvPicPr>
          <p:nvPr/>
        </p:nvPicPr>
        <p:blipFill>
          <a:blip r:embed="rId4"/>
          <a:srcRect/>
          <a:stretch>
            <a:fillRect/>
          </a:stretch>
        </p:blipFill>
        <p:spPr bwMode="auto">
          <a:xfrm>
            <a:off x="323850" y="1341438"/>
            <a:ext cx="5040313" cy="2681287"/>
          </a:xfrm>
          <a:prstGeom prst="rect">
            <a:avLst/>
          </a:prstGeom>
          <a:noFill/>
          <a:ln w="9525">
            <a:noFill/>
            <a:miter lim="800000"/>
            <a:headEnd/>
            <a:tailEnd/>
          </a:ln>
          <a:effectLst/>
        </p:spPr>
      </p:pic>
      <p:pic>
        <p:nvPicPr>
          <p:cNvPr id="83975" name="Picture 7"/>
          <p:cNvPicPr>
            <a:picLocks noChangeAspect="1" noChangeArrowheads="1"/>
          </p:cNvPicPr>
          <p:nvPr/>
        </p:nvPicPr>
        <p:blipFill>
          <a:blip r:embed="rId5"/>
          <a:srcRect/>
          <a:stretch>
            <a:fillRect/>
          </a:stretch>
        </p:blipFill>
        <p:spPr bwMode="auto">
          <a:xfrm>
            <a:off x="323850" y="4205288"/>
            <a:ext cx="5040313" cy="2536825"/>
          </a:xfrm>
          <a:prstGeom prst="rect">
            <a:avLst/>
          </a:prstGeom>
          <a:noFill/>
          <a:ln w="9525">
            <a:noFill/>
            <a:miter lim="800000"/>
            <a:headEnd/>
            <a:tailEnd/>
          </a:ln>
          <a:effectLst/>
        </p:spPr>
      </p:pic>
      <p:sp>
        <p:nvSpPr>
          <p:cNvPr id="83976" name="Text Box 8"/>
          <p:cNvSpPr txBox="1">
            <a:spLocks noChangeArrowheads="1"/>
          </p:cNvSpPr>
          <p:nvPr/>
        </p:nvSpPr>
        <p:spPr bwMode="auto">
          <a:xfrm>
            <a:off x="5478463" y="1844675"/>
            <a:ext cx="1404937" cy="396875"/>
          </a:xfrm>
          <a:prstGeom prst="rect">
            <a:avLst/>
          </a:prstGeom>
          <a:noFill/>
          <a:ln w="9525">
            <a:noFill/>
            <a:miter lim="800000"/>
            <a:headEnd/>
            <a:tailEnd/>
          </a:ln>
          <a:effectLst/>
        </p:spPr>
        <p:txBody>
          <a:bodyPr wrap="none">
            <a:prstTxWarp prst="textNoShape">
              <a:avLst/>
            </a:prstTxWarp>
            <a:spAutoFit/>
          </a:bodyPr>
          <a:lstStyle/>
          <a:p>
            <a:r>
              <a:rPr lang="en-GB" sz="2000"/>
              <a:t>JJA – 1° </a:t>
            </a:r>
          </a:p>
        </p:txBody>
      </p:sp>
      <p:sp>
        <p:nvSpPr>
          <p:cNvPr id="83977" name="Text Box 9"/>
          <p:cNvSpPr txBox="1">
            <a:spLocks noChangeArrowheads="1"/>
          </p:cNvSpPr>
          <p:nvPr/>
        </p:nvSpPr>
        <p:spPr bwMode="auto">
          <a:xfrm>
            <a:off x="5478463" y="5516563"/>
            <a:ext cx="3384550" cy="701675"/>
          </a:xfrm>
          <a:prstGeom prst="rect">
            <a:avLst/>
          </a:prstGeom>
          <a:noFill/>
          <a:ln w="9525">
            <a:noFill/>
            <a:miter lim="800000"/>
            <a:headEnd/>
            <a:tailEnd/>
          </a:ln>
          <a:effectLst/>
        </p:spPr>
        <p:txBody>
          <a:bodyPr wrap="none">
            <a:prstTxWarp prst="textNoShape">
              <a:avLst/>
            </a:prstTxWarp>
            <a:spAutoFit/>
          </a:bodyPr>
          <a:lstStyle/>
          <a:p>
            <a:r>
              <a:rPr lang="en-GB" sz="2000"/>
              <a:t>Expressing V</a:t>
            </a:r>
            <a:r>
              <a:rPr lang="en-GB" sz="2000" baseline="-25000"/>
              <a:t>1</a:t>
            </a:r>
            <a:r>
              <a:rPr lang="en-GB" sz="2000"/>
              <a:t> as a linear </a:t>
            </a:r>
          </a:p>
          <a:p>
            <a:r>
              <a:rPr lang="en-GB" sz="2000"/>
              <a:t>function of U</a:t>
            </a:r>
            <a:r>
              <a:rPr lang="en-GB" sz="2000" baseline="-25000"/>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972"/>
                                        </p:tgtEl>
                                        <p:attrNameLst>
                                          <p:attrName>style.visibility</p:attrName>
                                        </p:attrNameLst>
                                      </p:cBhvr>
                                      <p:to>
                                        <p:strVal val="visible"/>
                                      </p:to>
                                    </p:set>
                                    <p:animEffect transition="in" filter="fade">
                                      <p:cBhvr>
                                        <p:cTn id="7" dur="2000"/>
                                        <p:tgtEl>
                                          <p:spTgt spid="8397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3975"/>
                                        </p:tgtEl>
                                        <p:attrNameLst>
                                          <p:attrName>style.visibility</p:attrName>
                                        </p:attrNameLst>
                                      </p:cBhvr>
                                      <p:to>
                                        <p:strVal val="visible"/>
                                      </p:to>
                                    </p:set>
                                    <p:animEffect transition="in" filter="dissolve">
                                      <p:cBhvr>
                                        <p:cTn id="12" dur="500"/>
                                        <p:tgtEl>
                                          <p:spTgt spid="83975"/>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83977"/>
                                        </p:tgtEl>
                                        <p:attrNameLst>
                                          <p:attrName>style.visibility</p:attrName>
                                        </p:attrNameLst>
                                      </p:cBhvr>
                                      <p:to>
                                        <p:strVal val="visible"/>
                                      </p:to>
                                    </p:set>
                                    <p:animEffect transition="in" filter="dissolve">
                                      <p:cBhvr>
                                        <p:cTn id="15" dur="500"/>
                                        <p:tgtEl>
                                          <p:spTgt spid="83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7" grpId="0"/>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 name="Segnaposto numero diapositiva 5"/>
          <p:cNvSpPr>
            <a:spLocks noGrp="1"/>
          </p:cNvSpPr>
          <p:nvPr>
            <p:ph type="sldNum" sz="quarter" idx="12"/>
          </p:nvPr>
        </p:nvSpPr>
        <p:spPr/>
        <p:txBody>
          <a:bodyPr/>
          <a:lstStyle/>
          <a:p>
            <a:fld id="{591CA998-E5F5-2249-A2B4-48BDB06EE5A1}" type="slidenum">
              <a:rPr lang="en-US"/>
              <a:pPr/>
              <a:t>47</a:t>
            </a:fld>
            <a:endParaRPr lang="en-US"/>
          </a:p>
        </p:txBody>
      </p:sp>
      <p:sp>
        <p:nvSpPr>
          <p:cNvPr id="86018" name="Rectangle 2"/>
          <p:cNvSpPr>
            <a:spLocks noGrp="1" noChangeArrowheads="1"/>
          </p:cNvSpPr>
          <p:nvPr>
            <p:ph type="body" idx="1"/>
          </p:nvPr>
        </p:nvSpPr>
        <p:spPr/>
        <p:txBody>
          <a:bodyPr/>
          <a:lstStyle/>
          <a:p>
            <a:endParaRPr lang="en-GB">
              <a:solidFill>
                <a:srgbClr val="0033CC"/>
              </a:solidFill>
              <a:latin typeface="Comic Sans MS" pitchFamily="-107" charset="0"/>
            </a:endParaRPr>
          </a:p>
          <a:p>
            <a:endParaRPr lang="en-GB">
              <a:solidFill>
                <a:srgbClr val="0033CC"/>
              </a:solidFill>
              <a:latin typeface="Comic Sans MS" pitchFamily="-107" charset="0"/>
            </a:endParaRPr>
          </a:p>
        </p:txBody>
      </p:sp>
      <p:sp>
        <p:nvSpPr>
          <p:cNvPr id="86019" name="Rectangle 3"/>
          <p:cNvSpPr>
            <a:spLocks noGrp="1" noChangeArrowheads="1"/>
          </p:cNvSpPr>
          <p:nvPr>
            <p:ph type="title"/>
          </p:nvPr>
        </p:nvSpPr>
        <p:spPr>
          <a:noFill/>
          <a:ln/>
        </p:spPr>
        <p:txBody>
          <a:bodyPr/>
          <a:lstStyle/>
          <a:p>
            <a:r>
              <a:rPr lang="en-US">
                <a:solidFill>
                  <a:srgbClr val="0033CC"/>
                </a:solidFill>
                <a:latin typeface="Comic Sans MS" pitchFamily="-107" charset="0"/>
              </a:rPr>
              <a:t>CCA Results</a:t>
            </a:r>
          </a:p>
        </p:txBody>
      </p:sp>
      <p:sp>
        <p:nvSpPr>
          <p:cNvPr id="86020" name="Rectangle 4"/>
          <p:cNvSpPr>
            <a:spLocks noChangeArrowheads="1"/>
          </p:cNvSpPr>
          <p:nvPr/>
        </p:nvSpPr>
        <p:spPr bwMode="auto">
          <a:xfrm>
            <a:off x="144463" y="1484313"/>
            <a:ext cx="8964612" cy="2041525"/>
          </a:xfrm>
          <a:prstGeom prst="rect">
            <a:avLst/>
          </a:prstGeom>
          <a:noFill/>
          <a:ln w="9525">
            <a:noFill/>
            <a:miter lim="800000"/>
            <a:headEnd/>
            <a:tailEnd/>
          </a:ln>
          <a:effectLst/>
        </p:spPr>
        <p:txBody>
          <a:bodyPr>
            <a:prstTxWarp prst="textNoShape">
              <a:avLst/>
            </a:prstTxWarp>
            <a:spAutoFit/>
          </a:bodyPr>
          <a:lstStyle/>
          <a:p>
            <a:r>
              <a:rPr lang="en-GB" sz="3200" b="0"/>
              <a:t>Finally, going back to the original coordinate system, we obtain the initial </a:t>
            </a:r>
            <a:r>
              <a:rPr lang="en-GB" sz="3200" b="0">
                <a:solidFill>
                  <a:srgbClr val="0033CC"/>
                </a:solidFill>
              </a:rPr>
              <a:t>Y</a:t>
            </a:r>
            <a:r>
              <a:rPr lang="en-GB" sz="3200" b="0"/>
              <a:t> dataset in terms of the first canonical variate of </a:t>
            </a:r>
            <a:r>
              <a:rPr lang="en-GB" sz="3200" b="0">
                <a:solidFill>
                  <a:srgbClr val="0033CC"/>
                </a:solidFill>
              </a:rPr>
              <a:t>X</a:t>
            </a:r>
            <a:r>
              <a:rPr lang="en-GB" sz="3200" b="0"/>
              <a:t> by means: </a:t>
            </a:r>
            <a:r>
              <a:rPr lang="en-GB" sz="3200" b="0">
                <a:solidFill>
                  <a:srgbClr val="0033CC"/>
                </a:solidFill>
              </a:rPr>
              <a:t>Y* = L(U</a:t>
            </a:r>
            <a:r>
              <a:rPr lang="en-GB" sz="3200" b="0" baseline="-25000">
                <a:solidFill>
                  <a:srgbClr val="0033CC"/>
                </a:solidFill>
              </a:rPr>
              <a:t>1</a:t>
            </a:r>
            <a:r>
              <a:rPr lang="en-GB" sz="3200" b="0">
                <a:solidFill>
                  <a:srgbClr val="0033CC"/>
                </a:solidFill>
              </a:rPr>
              <a:t>)</a:t>
            </a:r>
            <a:r>
              <a:rPr lang="en-GB" sz="3200" b="0"/>
              <a:t> where </a:t>
            </a:r>
            <a:r>
              <a:rPr lang="en-GB" sz="3200" b="0">
                <a:solidFill>
                  <a:srgbClr val="0033CC"/>
                </a:solidFill>
              </a:rPr>
              <a:t>L</a:t>
            </a:r>
            <a:r>
              <a:rPr lang="en-GB" sz="3200" b="0"/>
              <a:t> is a linear operator.</a:t>
            </a:r>
          </a:p>
        </p:txBody>
      </p:sp>
      <p:grpSp>
        <p:nvGrpSpPr>
          <p:cNvPr id="2" name="Group 21"/>
          <p:cNvGrpSpPr>
            <a:grpSpLocks/>
          </p:cNvGrpSpPr>
          <p:nvPr/>
        </p:nvGrpSpPr>
        <p:grpSpPr bwMode="auto">
          <a:xfrm>
            <a:off x="5219700" y="3644900"/>
            <a:ext cx="2952750" cy="1728788"/>
            <a:chOff x="521" y="1979"/>
            <a:chExt cx="1860" cy="1089"/>
          </a:xfrm>
        </p:grpSpPr>
        <p:sp>
          <p:nvSpPr>
            <p:cNvPr id="86024" name="AutoShape 8"/>
            <p:cNvSpPr>
              <a:spLocks noChangeArrowheads="1"/>
            </p:cNvSpPr>
            <p:nvPr/>
          </p:nvSpPr>
          <p:spPr bwMode="auto">
            <a:xfrm>
              <a:off x="521" y="1979"/>
              <a:ext cx="1860" cy="1088"/>
            </a:xfrm>
            <a:prstGeom prst="bracketPair">
              <a:avLst>
                <a:gd name="adj" fmla="val 16667"/>
              </a:avLst>
            </a:prstGeom>
            <a:noFill/>
            <a:ln w="38100">
              <a:solidFill>
                <a:schemeClr val="tx1"/>
              </a:solidFill>
              <a:round/>
              <a:headEnd/>
              <a:tailEnd/>
            </a:ln>
            <a:effectLst/>
          </p:spPr>
          <p:txBody>
            <a:bodyPr anchor="ctr">
              <a:prstTxWarp prst="textNoShape">
                <a:avLst/>
              </a:prstTxWarp>
              <a:spAutoFit/>
            </a:bodyPr>
            <a:lstStyle/>
            <a:p>
              <a:endParaRPr lang="en-GB"/>
            </a:p>
          </p:txBody>
        </p:sp>
        <p:sp>
          <p:nvSpPr>
            <p:cNvPr id="86025" name="Text Box 9"/>
            <p:cNvSpPr txBox="1">
              <a:spLocks noChangeArrowheads="1"/>
            </p:cNvSpPr>
            <p:nvPr/>
          </p:nvSpPr>
          <p:spPr bwMode="auto">
            <a:xfrm>
              <a:off x="703" y="1979"/>
              <a:ext cx="454" cy="288"/>
            </a:xfrm>
            <a:prstGeom prst="rect">
              <a:avLst/>
            </a:prstGeom>
            <a:noFill/>
            <a:ln w="9525">
              <a:noFill/>
              <a:miter lim="800000"/>
              <a:headEnd/>
              <a:tailEnd/>
            </a:ln>
            <a:effectLst/>
          </p:spPr>
          <p:txBody>
            <a:bodyPr>
              <a:prstTxWarp prst="textNoShape">
                <a:avLst/>
              </a:prstTxWarp>
              <a:spAutoFit/>
            </a:bodyPr>
            <a:lstStyle/>
            <a:p>
              <a:pPr marL="342900" indent="-342900"/>
              <a:r>
                <a:rPr lang="en-GB" sz="2400">
                  <a:solidFill>
                    <a:srgbClr val="0033CC"/>
                  </a:solidFill>
                </a:rPr>
                <a:t>y*</a:t>
              </a:r>
              <a:r>
                <a:rPr lang="en-GB" sz="1800" baseline="-25000">
                  <a:solidFill>
                    <a:srgbClr val="0033CC"/>
                  </a:solidFill>
                </a:rPr>
                <a:t>11</a:t>
              </a:r>
            </a:p>
          </p:txBody>
        </p:sp>
        <p:sp>
          <p:nvSpPr>
            <p:cNvPr id="86026" name="Text Box 10"/>
            <p:cNvSpPr txBox="1">
              <a:spLocks noChangeArrowheads="1"/>
            </p:cNvSpPr>
            <p:nvPr/>
          </p:nvSpPr>
          <p:spPr bwMode="auto">
            <a:xfrm>
              <a:off x="703" y="2235"/>
              <a:ext cx="454" cy="288"/>
            </a:xfrm>
            <a:prstGeom prst="rect">
              <a:avLst/>
            </a:prstGeom>
            <a:noFill/>
            <a:ln w="9525">
              <a:noFill/>
              <a:miter lim="800000"/>
              <a:headEnd/>
              <a:tailEnd/>
            </a:ln>
            <a:effectLst/>
          </p:spPr>
          <p:txBody>
            <a:bodyPr>
              <a:prstTxWarp prst="textNoShape">
                <a:avLst/>
              </a:prstTxWarp>
              <a:spAutoFit/>
            </a:bodyPr>
            <a:lstStyle/>
            <a:p>
              <a:pPr marL="342900" indent="-342900"/>
              <a:r>
                <a:rPr lang="en-GB" sz="2400">
                  <a:solidFill>
                    <a:srgbClr val="0033CC"/>
                  </a:solidFill>
                </a:rPr>
                <a:t>y*</a:t>
              </a:r>
              <a:r>
                <a:rPr lang="en-GB" sz="1800" baseline="-25000">
                  <a:solidFill>
                    <a:srgbClr val="0033CC"/>
                  </a:solidFill>
                </a:rPr>
                <a:t>21</a:t>
              </a:r>
            </a:p>
          </p:txBody>
        </p:sp>
        <p:sp>
          <p:nvSpPr>
            <p:cNvPr id="86027" name="Text Box 11"/>
            <p:cNvSpPr txBox="1">
              <a:spLocks noChangeArrowheads="1"/>
            </p:cNvSpPr>
            <p:nvPr/>
          </p:nvSpPr>
          <p:spPr bwMode="auto">
            <a:xfrm>
              <a:off x="703" y="2780"/>
              <a:ext cx="454" cy="288"/>
            </a:xfrm>
            <a:prstGeom prst="rect">
              <a:avLst/>
            </a:prstGeom>
            <a:noFill/>
            <a:ln w="9525">
              <a:noFill/>
              <a:miter lim="800000"/>
              <a:headEnd/>
              <a:tailEnd/>
            </a:ln>
            <a:effectLst/>
          </p:spPr>
          <p:txBody>
            <a:bodyPr>
              <a:prstTxWarp prst="textNoShape">
                <a:avLst/>
              </a:prstTxWarp>
              <a:spAutoFit/>
            </a:bodyPr>
            <a:lstStyle/>
            <a:p>
              <a:pPr marL="342900" indent="-342900"/>
              <a:r>
                <a:rPr lang="en-GB" sz="2400">
                  <a:solidFill>
                    <a:srgbClr val="0033CC"/>
                  </a:solidFill>
                </a:rPr>
                <a:t>Y*</a:t>
              </a:r>
              <a:r>
                <a:rPr lang="en-GB" sz="1800" baseline="-25000">
                  <a:solidFill>
                    <a:srgbClr val="0033CC"/>
                  </a:solidFill>
                </a:rPr>
                <a:t>n1</a:t>
              </a:r>
            </a:p>
          </p:txBody>
        </p:sp>
        <p:sp>
          <p:nvSpPr>
            <p:cNvPr id="86028" name="Text Box 12"/>
            <p:cNvSpPr txBox="1">
              <a:spLocks noChangeArrowheads="1"/>
            </p:cNvSpPr>
            <p:nvPr/>
          </p:nvSpPr>
          <p:spPr bwMode="auto">
            <a:xfrm>
              <a:off x="703" y="2523"/>
              <a:ext cx="454" cy="288"/>
            </a:xfrm>
            <a:prstGeom prst="rect">
              <a:avLst/>
            </a:prstGeom>
            <a:noFill/>
            <a:ln w="9525">
              <a:noFill/>
              <a:miter lim="800000"/>
              <a:headEnd/>
              <a:tailEnd/>
            </a:ln>
            <a:effectLst/>
          </p:spPr>
          <p:txBody>
            <a:bodyPr>
              <a:prstTxWarp prst="textNoShape">
                <a:avLst/>
              </a:prstTxWarp>
              <a:spAutoFit/>
            </a:bodyPr>
            <a:lstStyle/>
            <a:p>
              <a:pPr marL="342900" indent="-342900"/>
              <a:r>
                <a:rPr lang="en-GB" sz="2400">
                  <a:solidFill>
                    <a:srgbClr val="0033CC"/>
                  </a:solidFill>
                </a:rPr>
                <a:t>…</a:t>
              </a:r>
              <a:endParaRPr lang="en-GB" sz="1800" baseline="-25000">
                <a:solidFill>
                  <a:srgbClr val="0033CC"/>
                </a:solidFill>
              </a:endParaRPr>
            </a:p>
          </p:txBody>
        </p:sp>
        <p:sp>
          <p:nvSpPr>
            <p:cNvPr id="86029" name="Text Box 13"/>
            <p:cNvSpPr txBox="1">
              <a:spLocks noChangeArrowheads="1"/>
            </p:cNvSpPr>
            <p:nvPr/>
          </p:nvSpPr>
          <p:spPr bwMode="auto">
            <a:xfrm>
              <a:off x="1791" y="1979"/>
              <a:ext cx="454" cy="288"/>
            </a:xfrm>
            <a:prstGeom prst="rect">
              <a:avLst/>
            </a:prstGeom>
            <a:noFill/>
            <a:ln w="9525">
              <a:noFill/>
              <a:miter lim="800000"/>
              <a:headEnd/>
              <a:tailEnd/>
            </a:ln>
            <a:effectLst/>
          </p:spPr>
          <p:txBody>
            <a:bodyPr>
              <a:prstTxWarp prst="textNoShape">
                <a:avLst/>
              </a:prstTxWarp>
              <a:spAutoFit/>
            </a:bodyPr>
            <a:lstStyle/>
            <a:p>
              <a:pPr marL="342900" indent="-342900"/>
              <a:r>
                <a:rPr lang="en-GB" sz="2400">
                  <a:solidFill>
                    <a:srgbClr val="0033CC"/>
                  </a:solidFill>
                </a:rPr>
                <a:t>Y*</a:t>
              </a:r>
              <a:r>
                <a:rPr lang="en-GB" sz="1800" baseline="-25000">
                  <a:solidFill>
                    <a:srgbClr val="0033CC"/>
                  </a:solidFill>
                </a:rPr>
                <a:t>1p</a:t>
              </a:r>
            </a:p>
          </p:txBody>
        </p:sp>
        <p:sp>
          <p:nvSpPr>
            <p:cNvPr id="86030" name="Text Box 14"/>
            <p:cNvSpPr txBox="1">
              <a:spLocks noChangeArrowheads="1"/>
            </p:cNvSpPr>
            <p:nvPr/>
          </p:nvSpPr>
          <p:spPr bwMode="auto">
            <a:xfrm>
              <a:off x="1791" y="2235"/>
              <a:ext cx="454" cy="288"/>
            </a:xfrm>
            <a:prstGeom prst="rect">
              <a:avLst/>
            </a:prstGeom>
            <a:noFill/>
            <a:ln w="9525">
              <a:noFill/>
              <a:miter lim="800000"/>
              <a:headEnd/>
              <a:tailEnd/>
            </a:ln>
            <a:effectLst/>
          </p:spPr>
          <p:txBody>
            <a:bodyPr>
              <a:prstTxWarp prst="textNoShape">
                <a:avLst/>
              </a:prstTxWarp>
              <a:spAutoFit/>
            </a:bodyPr>
            <a:lstStyle/>
            <a:p>
              <a:pPr marL="342900" indent="-342900"/>
              <a:r>
                <a:rPr lang="en-GB" sz="2400">
                  <a:solidFill>
                    <a:srgbClr val="0033CC"/>
                  </a:solidFill>
                </a:rPr>
                <a:t>Y*</a:t>
              </a:r>
              <a:r>
                <a:rPr lang="en-GB" sz="1800" baseline="-25000">
                  <a:solidFill>
                    <a:srgbClr val="0033CC"/>
                  </a:solidFill>
                </a:rPr>
                <a:t>2p</a:t>
              </a:r>
            </a:p>
          </p:txBody>
        </p:sp>
        <p:sp>
          <p:nvSpPr>
            <p:cNvPr id="86031" name="Text Box 15"/>
            <p:cNvSpPr txBox="1">
              <a:spLocks noChangeArrowheads="1"/>
            </p:cNvSpPr>
            <p:nvPr/>
          </p:nvSpPr>
          <p:spPr bwMode="auto">
            <a:xfrm>
              <a:off x="1791" y="2780"/>
              <a:ext cx="454" cy="288"/>
            </a:xfrm>
            <a:prstGeom prst="rect">
              <a:avLst/>
            </a:prstGeom>
            <a:noFill/>
            <a:ln w="9525">
              <a:noFill/>
              <a:miter lim="800000"/>
              <a:headEnd/>
              <a:tailEnd/>
            </a:ln>
            <a:effectLst/>
          </p:spPr>
          <p:txBody>
            <a:bodyPr>
              <a:prstTxWarp prst="textNoShape">
                <a:avLst/>
              </a:prstTxWarp>
              <a:spAutoFit/>
            </a:bodyPr>
            <a:lstStyle/>
            <a:p>
              <a:pPr marL="342900" indent="-342900"/>
              <a:r>
                <a:rPr lang="en-GB" sz="2400">
                  <a:solidFill>
                    <a:srgbClr val="0033CC"/>
                  </a:solidFill>
                </a:rPr>
                <a:t>Y*</a:t>
              </a:r>
              <a:r>
                <a:rPr lang="en-GB" sz="1800" baseline="-25000">
                  <a:solidFill>
                    <a:srgbClr val="0033CC"/>
                  </a:solidFill>
                </a:rPr>
                <a:t>np</a:t>
              </a:r>
            </a:p>
          </p:txBody>
        </p:sp>
        <p:sp>
          <p:nvSpPr>
            <p:cNvPr id="86032" name="Text Box 16"/>
            <p:cNvSpPr txBox="1">
              <a:spLocks noChangeArrowheads="1"/>
            </p:cNvSpPr>
            <p:nvPr/>
          </p:nvSpPr>
          <p:spPr bwMode="auto">
            <a:xfrm>
              <a:off x="1791" y="2523"/>
              <a:ext cx="454" cy="288"/>
            </a:xfrm>
            <a:prstGeom prst="rect">
              <a:avLst/>
            </a:prstGeom>
            <a:noFill/>
            <a:ln w="9525">
              <a:noFill/>
              <a:miter lim="800000"/>
              <a:headEnd/>
              <a:tailEnd/>
            </a:ln>
            <a:effectLst/>
          </p:spPr>
          <p:txBody>
            <a:bodyPr>
              <a:prstTxWarp prst="textNoShape">
                <a:avLst/>
              </a:prstTxWarp>
              <a:spAutoFit/>
            </a:bodyPr>
            <a:lstStyle/>
            <a:p>
              <a:pPr marL="342900" indent="-342900"/>
              <a:r>
                <a:rPr lang="en-GB" sz="2400">
                  <a:solidFill>
                    <a:srgbClr val="0033CC"/>
                  </a:solidFill>
                </a:rPr>
                <a:t>…</a:t>
              </a:r>
              <a:endParaRPr lang="en-GB" sz="1800" baseline="-25000">
                <a:solidFill>
                  <a:srgbClr val="0033CC"/>
                </a:solidFill>
              </a:endParaRPr>
            </a:p>
          </p:txBody>
        </p:sp>
        <p:sp>
          <p:nvSpPr>
            <p:cNvPr id="86033" name="Text Box 17"/>
            <p:cNvSpPr txBox="1">
              <a:spLocks noChangeArrowheads="1"/>
            </p:cNvSpPr>
            <p:nvPr/>
          </p:nvSpPr>
          <p:spPr bwMode="auto">
            <a:xfrm>
              <a:off x="1247" y="2523"/>
              <a:ext cx="454" cy="288"/>
            </a:xfrm>
            <a:prstGeom prst="rect">
              <a:avLst/>
            </a:prstGeom>
            <a:noFill/>
            <a:ln w="9525">
              <a:noFill/>
              <a:miter lim="800000"/>
              <a:headEnd/>
              <a:tailEnd/>
            </a:ln>
            <a:effectLst/>
          </p:spPr>
          <p:txBody>
            <a:bodyPr>
              <a:prstTxWarp prst="textNoShape">
                <a:avLst/>
              </a:prstTxWarp>
              <a:spAutoFit/>
            </a:bodyPr>
            <a:lstStyle/>
            <a:p>
              <a:pPr marL="342900" indent="-342900"/>
              <a:r>
                <a:rPr lang="en-GB" sz="2400">
                  <a:solidFill>
                    <a:srgbClr val="0033CC"/>
                  </a:solidFill>
                </a:rPr>
                <a:t>…</a:t>
              </a:r>
              <a:endParaRPr lang="en-GB" sz="1800" baseline="-25000">
                <a:solidFill>
                  <a:srgbClr val="0033CC"/>
                </a:solidFill>
              </a:endParaRPr>
            </a:p>
          </p:txBody>
        </p:sp>
        <p:sp>
          <p:nvSpPr>
            <p:cNvPr id="86034" name="Text Box 18"/>
            <p:cNvSpPr txBox="1">
              <a:spLocks noChangeArrowheads="1"/>
            </p:cNvSpPr>
            <p:nvPr/>
          </p:nvSpPr>
          <p:spPr bwMode="auto">
            <a:xfrm>
              <a:off x="1247" y="2780"/>
              <a:ext cx="454" cy="288"/>
            </a:xfrm>
            <a:prstGeom prst="rect">
              <a:avLst/>
            </a:prstGeom>
            <a:noFill/>
            <a:ln w="9525">
              <a:noFill/>
              <a:miter lim="800000"/>
              <a:headEnd/>
              <a:tailEnd/>
            </a:ln>
            <a:effectLst/>
          </p:spPr>
          <p:txBody>
            <a:bodyPr>
              <a:prstTxWarp prst="textNoShape">
                <a:avLst/>
              </a:prstTxWarp>
              <a:spAutoFit/>
            </a:bodyPr>
            <a:lstStyle/>
            <a:p>
              <a:pPr marL="342900" indent="-342900"/>
              <a:r>
                <a:rPr lang="en-GB" sz="2400">
                  <a:solidFill>
                    <a:srgbClr val="0033CC"/>
                  </a:solidFill>
                </a:rPr>
                <a:t>…</a:t>
              </a:r>
              <a:endParaRPr lang="en-GB" sz="1800" baseline="-25000">
                <a:solidFill>
                  <a:srgbClr val="0033CC"/>
                </a:solidFill>
              </a:endParaRPr>
            </a:p>
          </p:txBody>
        </p:sp>
        <p:sp>
          <p:nvSpPr>
            <p:cNvPr id="86035" name="Text Box 19"/>
            <p:cNvSpPr txBox="1">
              <a:spLocks noChangeArrowheads="1"/>
            </p:cNvSpPr>
            <p:nvPr/>
          </p:nvSpPr>
          <p:spPr bwMode="auto">
            <a:xfrm>
              <a:off x="1247" y="2235"/>
              <a:ext cx="454" cy="288"/>
            </a:xfrm>
            <a:prstGeom prst="rect">
              <a:avLst/>
            </a:prstGeom>
            <a:noFill/>
            <a:ln w="9525">
              <a:noFill/>
              <a:miter lim="800000"/>
              <a:headEnd/>
              <a:tailEnd/>
            </a:ln>
            <a:effectLst/>
          </p:spPr>
          <p:txBody>
            <a:bodyPr>
              <a:prstTxWarp prst="textNoShape">
                <a:avLst/>
              </a:prstTxWarp>
              <a:spAutoFit/>
            </a:bodyPr>
            <a:lstStyle/>
            <a:p>
              <a:pPr marL="342900" indent="-342900"/>
              <a:r>
                <a:rPr lang="en-GB" sz="2400">
                  <a:solidFill>
                    <a:srgbClr val="0033CC"/>
                  </a:solidFill>
                </a:rPr>
                <a:t>…</a:t>
              </a:r>
              <a:endParaRPr lang="en-GB" sz="1800" baseline="-25000">
                <a:solidFill>
                  <a:srgbClr val="0033CC"/>
                </a:solidFill>
              </a:endParaRPr>
            </a:p>
          </p:txBody>
        </p:sp>
        <p:sp>
          <p:nvSpPr>
            <p:cNvPr id="86036" name="Text Box 20"/>
            <p:cNvSpPr txBox="1">
              <a:spLocks noChangeArrowheads="1"/>
            </p:cNvSpPr>
            <p:nvPr/>
          </p:nvSpPr>
          <p:spPr bwMode="auto">
            <a:xfrm>
              <a:off x="1247" y="1979"/>
              <a:ext cx="454" cy="288"/>
            </a:xfrm>
            <a:prstGeom prst="rect">
              <a:avLst/>
            </a:prstGeom>
            <a:noFill/>
            <a:ln w="9525">
              <a:noFill/>
              <a:miter lim="800000"/>
              <a:headEnd/>
              <a:tailEnd/>
            </a:ln>
            <a:effectLst/>
          </p:spPr>
          <p:txBody>
            <a:bodyPr>
              <a:prstTxWarp prst="textNoShape">
                <a:avLst/>
              </a:prstTxWarp>
              <a:spAutoFit/>
            </a:bodyPr>
            <a:lstStyle/>
            <a:p>
              <a:pPr marL="342900" indent="-342900"/>
              <a:r>
                <a:rPr lang="en-GB" sz="2400">
                  <a:solidFill>
                    <a:srgbClr val="0033CC"/>
                  </a:solidFill>
                </a:rPr>
                <a:t>…</a:t>
              </a:r>
              <a:endParaRPr lang="en-GB" sz="1800" baseline="-25000">
                <a:solidFill>
                  <a:srgbClr val="0033CC"/>
                </a:solidFill>
              </a:endParaRPr>
            </a:p>
          </p:txBody>
        </p:sp>
      </p:grpSp>
      <p:grpSp>
        <p:nvGrpSpPr>
          <p:cNvPr id="3" name="Group 22"/>
          <p:cNvGrpSpPr>
            <a:grpSpLocks/>
          </p:cNvGrpSpPr>
          <p:nvPr/>
        </p:nvGrpSpPr>
        <p:grpSpPr bwMode="auto">
          <a:xfrm>
            <a:off x="682625" y="3644900"/>
            <a:ext cx="2736850" cy="1728788"/>
            <a:chOff x="2562" y="2931"/>
            <a:chExt cx="1724" cy="1089"/>
          </a:xfrm>
        </p:grpSpPr>
        <p:sp>
          <p:nvSpPr>
            <p:cNvPr id="86039" name="AutoShape 23"/>
            <p:cNvSpPr>
              <a:spLocks noChangeArrowheads="1"/>
            </p:cNvSpPr>
            <p:nvPr/>
          </p:nvSpPr>
          <p:spPr bwMode="auto">
            <a:xfrm>
              <a:off x="2562" y="2931"/>
              <a:ext cx="1724" cy="1088"/>
            </a:xfrm>
            <a:prstGeom prst="bracketPair">
              <a:avLst>
                <a:gd name="adj" fmla="val 16667"/>
              </a:avLst>
            </a:prstGeom>
            <a:noFill/>
            <a:ln w="38100">
              <a:solidFill>
                <a:schemeClr val="tx1"/>
              </a:solidFill>
              <a:round/>
              <a:headEnd/>
              <a:tailEnd/>
            </a:ln>
            <a:effectLst/>
          </p:spPr>
          <p:txBody>
            <a:bodyPr anchor="ctr">
              <a:prstTxWarp prst="textNoShape">
                <a:avLst/>
              </a:prstTxWarp>
              <a:spAutoFit/>
            </a:bodyPr>
            <a:lstStyle/>
            <a:p>
              <a:endParaRPr lang="en-GB"/>
            </a:p>
          </p:txBody>
        </p:sp>
        <p:sp>
          <p:nvSpPr>
            <p:cNvPr id="86040" name="Text Box 24"/>
            <p:cNvSpPr txBox="1">
              <a:spLocks noChangeArrowheads="1"/>
            </p:cNvSpPr>
            <p:nvPr/>
          </p:nvSpPr>
          <p:spPr bwMode="auto">
            <a:xfrm>
              <a:off x="2744" y="2931"/>
              <a:ext cx="454" cy="288"/>
            </a:xfrm>
            <a:prstGeom prst="rect">
              <a:avLst/>
            </a:prstGeom>
            <a:noFill/>
            <a:ln w="9525">
              <a:noFill/>
              <a:miter lim="800000"/>
              <a:headEnd/>
              <a:tailEnd/>
            </a:ln>
            <a:effectLst/>
          </p:spPr>
          <p:txBody>
            <a:bodyPr>
              <a:prstTxWarp prst="textNoShape">
                <a:avLst/>
              </a:prstTxWarp>
              <a:spAutoFit/>
            </a:bodyPr>
            <a:lstStyle/>
            <a:p>
              <a:pPr marL="342900" indent="-342900"/>
              <a:r>
                <a:rPr lang="en-GB" sz="2400">
                  <a:solidFill>
                    <a:srgbClr val="0033CC"/>
                  </a:solidFill>
                </a:rPr>
                <a:t>y</a:t>
              </a:r>
              <a:r>
                <a:rPr lang="en-GB" sz="1800" baseline="-25000">
                  <a:solidFill>
                    <a:srgbClr val="0033CC"/>
                  </a:solidFill>
                </a:rPr>
                <a:t>11</a:t>
              </a:r>
            </a:p>
          </p:txBody>
        </p:sp>
        <p:sp>
          <p:nvSpPr>
            <p:cNvPr id="86041" name="Text Box 25"/>
            <p:cNvSpPr txBox="1">
              <a:spLocks noChangeArrowheads="1"/>
            </p:cNvSpPr>
            <p:nvPr/>
          </p:nvSpPr>
          <p:spPr bwMode="auto">
            <a:xfrm>
              <a:off x="2744" y="3187"/>
              <a:ext cx="454" cy="288"/>
            </a:xfrm>
            <a:prstGeom prst="rect">
              <a:avLst/>
            </a:prstGeom>
            <a:noFill/>
            <a:ln w="9525">
              <a:noFill/>
              <a:miter lim="800000"/>
              <a:headEnd/>
              <a:tailEnd/>
            </a:ln>
            <a:effectLst/>
          </p:spPr>
          <p:txBody>
            <a:bodyPr>
              <a:prstTxWarp prst="textNoShape">
                <a:avLst/>
              </a:prstTxWarp>
              <a:spAutoFit/>
            </a:bodyPr>
            <a:lstStyle/>
            <a:p>
              <a:pPr marL="342900" indent="-342900"/>
              <a:r>
                <a:rPr lang="en-GB" sz="2400">
                  <a:solidFill>
                    <a:srgbClr val="0033CC"/>
                  </a:solidFill>
                </a:rPr>
                <a:t>y</a:t>
              </a:r>
              <a:r>
                <a:rPr lang="en-GB" sz="1800" baseline="-25000">
                  <a:solidFill>
                    <a:srgbClr val="0033CC"/>
                  </a:solidFill>
                </a:rPr>
                <a:t>21</a:t>
              </a:r>
            </a:p>
          </p:txBody>
        </p:sp>
        <p:sp>
          <p:nvSpPr>
            <p:cNvPr id="86042" name="Text Box 26"/>
            <p:cNvSpPr txBox="1">
              <a:spLocks noChangeArrowheads="1"/>
            </p:cNvSpPr>
            <p:nvPr/>
          </p:nvSpPr>
          <p:spPr bwMode="auto">
            <a:xfrm>
              <a:off x="2744" y="3732"/>
              <a:ext cx="454" cy="288"/>
            </a:xfrm>
            <a:prstGeom prst="rect">
              <a:avLst/>
            </a:prstGeom>
            <a:noFill/>
            <a:ln w="9525">
              <a:noFill/>
              <a:miter lim="800000"/>
              <a:headEnd/>
              <a:tailEnd/>
            </a:ln>
            <a:effectLst/>
          </p:spPr>
          <p:txBody>
            <a:bodyPr>
              <a:prstTxWarp prst="textNoShape">
                <a:avLst/>
              </a:prstTxWarp>
              <a:spAutoFit/>
            </a:bodyPr>
            <a:lstStyle/>
            <a:p>
              <a:pPr marL="342900" indent="-342900"/>
              <a:r>
                <a:rPr lang="en-GB" sz="2400">
                  <a:solidFill>
                    <a:srgbClr val="0033CC"/>
                  </a:solidFill>
                </a:rPr>
                <a:t>y</a:t>
              </a:r>
              <a:r>
                <a:rPr lang="en-GB" sz="1800" baseline="-25000">
                  <a:solidFill>
                    <a:srgbClr val="0033CC"/>
                  </a:solidFill>
                </a:rPr>
                <a:t>n1</a:t>
              </a:r>
            </a:p>
          </p:txBody>
        </p:sp>
        <p:sp>
          <p:nvSpPr>
            <p:cNvPr id="86043" name="Text Box 27"/>
            <p:cNvSpPr txBox="1">
              <a:spLocks noChangeArrowheads="1"/>
            </p:cNvSpPr>
            <p:nvPr/>
          </p:nvSpPr>
          <p:spPr bwMode="auto">
            <a:xfrm>
              <a:off x="2744" y="3475"/>
              <a:ext cx="454" cy="288"/>
            </a:xfrm>
            <a:prstGeom prst="rect">
              <a:avLst/>
            </a:prstGeom>
            <a:noFill/>
            <a:ln w="9525">
              <a:noFill/>
              <a:miter lim="800000"/>
              <a:headEnd/>
              <a:tailEnd/>
            </a:ln>
            <a:effectLst/>
          </p:spPr>
          <p:txBody>
            <a:bodyPr>
              <a:prstTxWarp prst="textNoShape">
                <a:avLst/>
              </a:prstTxWarp>
              <a:spAutoFit/>
            </a:bodyPr>
            <a:lstStyle/>
            <a:p>
              <a:pPr marL="342900" indent="-342900"/>
              <a:r>
                <a:rPr lang="en-GB" sz="2400">
                  <a:solidFill>
                    <a:srgbClr val="0033CC"/>
                  </a:solidFill>
                </a:rPr>
                <a:t>…</a:t>
              </a:r>
              <a:endParaRPr lang="en-GB" sz="1800" baseline="-25000">
                <a:solidFill>
                  <a:srgbClr val="0033CC"/>
                </a:solidFill>
              </a:endParaRPr>
            </a:p>
          </p:txBody>
        </p:sp>
        <p:sp>
          <p:nvSpPr>
            <p:cNvPr id="86044" name="Text Box 28"/>
            <p:cNvSpPr txBox="1">
              <a:spLocks noChangeArrowheads="1"/>
            </p:cNvSpPr>
            <p:nvPr/>
          </p:nvSpPr>
          <p:spPr bwMode="auto">
            <a:xfrm>
              <a:off x="3832" y="2931"/>
              <a:ext cx="454" cy="288"/>
            </a:xfrm>
            <a:prstGeom prst="rect">
              <a:avLst/>
            </a:prstGeom>
            <a:noFill/>
            <a:ln w="9525">
              <a:noFill/>
              <a:miter lim="800000"/>
              <a:headEnd/>
              <a:tailEnd/>
            </a:ln>
            <a:effectLst/>
          </p:spPr>
          <p:txBody>
            <a:bodyPr>
              <a:prstTxWarp prst="textNoShape">
                <a:avLst/>
              </a:prstTxWarp>
              <a:spAutoFit/>
            </a:bodyPr>
            <a:lstStyle/>
            <a:p>
              <a:pPr marL="342900" indent="-342900"/>
              <a:r>
                <a:rPr lang="en-GB" sz="2400">
                  <a:solidFill>
                    <a:srgbClr val="0033CC"/>
                  </a:solidFill>
                </a:rPr>
                <a:t>y</a:t>
              </a:r>
              <a:r>
                <a:rPr lang="en-GB" sz="1800" baseline="-25000">
                  <a:solidFill>
                    <a:srgbClr val="0033CC"/>
                  </a:solidFill>
                </a:rPr>
                <a:t>1p</a:t>
              </a:r>
            </a:p>
          </p:txBody>
        </p:sp>
        <p:sp>
          <p:nvSpPr>
            <p:cNvPr id="86045" name="Text Box 29"/>
            <p:cNvSpPr txBox="1">
              <a:spLocks noChangeArrowheads="1"/>
            </p:cNvSpPr>
            <p:nvPr/>
          </p:nvSpPr>
          <p:spPr bwMode="auto">
            <a:xfrm>
              <a:off x="3832" y="3187"/>
              <a:ext cx="454" cy="288"/>
            </a:xfrm>
            <a:prstGeom prst="rect">
              <a:avLst/>
            </a:prstGeom>
            <a:noFill/>
            <a:ln w="9525">
              <a:noFill/>
              <a:miter lim="800000"/>
              <a:headEnd/>
              <a:tailEnd/>
            </a:ln>
            <a:effectLst/>
          </p:spPr>
          <p:txBody>
            <a:bodyPr>
              <a:prstTxWarp prst="textNoShape">
                <a:avLst/>
              </a:prstTxWarp>
              <a:spAutoFit/>
            </a:bodyPr>
            <a:lstStyle/>
            <a:p>
              <a:pPr marL="342900" indent="-342900"/>
              <a:r>
                <a:rPr lang="en-GB" sz="2400">
                  <a:solidFill>
                    <a:srgbClr val="0033CC"/>
                  </a:solidFill>
                </a:rPr>
                <a:t>y</a:t>
              </a:r>
              <a:r>
                <a:rPr lang="en-GB" sz="1800" baseline="-25000">
                  <a:solidFill>
                    <a:srgbClr val="0033CC"/>
                  </a:solidFill>
                </a:rPr>
                <a:t>2p</a:t>
              </a:r>
            </a:p>
          </p:txBody>
        </p:sp>
        <p:sp>
          <p:nvSpPr>
            <p:cNvPr id="86046" name="Text Box 30"/>
            <p:cNvSpPr txBox="1">
              <a:spLocks noChangeArrowheads="1"/>
            </p:cNvSpPr>
            <p:nvPr/>
          </p:nvSpPr>
          <p:spPr bwMode="auto">
            <a:xfrm>
              <a:off x="3832" y="3732"/>
              <a:ext cx="454" cy="288"/>
            </a:xfrm>
            <a:prstGeom prst="rect">
              <a:avLst/>
            </a:prstGeom>
            <a:noFill/>
            <a:ln w="9525">
              <a:noFill/>
              <a:miter lim="800000"/>
              <a:headEnd/>
              <a:tailEnd/>
            </a:ln>
            <a:effectLst/>
          </p:spPr>
          <p:txBody>
            <a:bodyPr>
              <a:prstTxWarp prst="textNoShape">
                <a:avLst/>
              </a:prstTxWarp>
              <a:spAutoFit/>
            </a:bodyPr>
            <a:lstStyle/>
            <a:p>
              <a:pPr marL="342900" indent="-342900"/>
              <a:r>
                <a:rPr lang="en-GB" sz="2400">
                  <a:solidFill>
                    <a:srgbClr val="0033CC"/>
                  </a:solidFill>
                </a:rPr>
                <a:t>y</a:t>
              </a:r>
              <a:r>
                <a:rPr lang="en-GB" sz="1800" baseline="-25000">
                  <a:solidFill>
                    <a:srgbClr val="0033CC"/>
                  </a:solidFill>
                </a:rPr>
                <a:t>np</a:t>
              </a:r>
            </a:p>
          </p:txBody>
        </p:sp>
        <p:sp>
          <p:nvSpPr>
            <p:cNvPr id="86047" name="Text Box 31"/>
            <p:cNvSpPr txBox="1">
              <a:spLocks noChangeArrowheads="1"/>
            </p:cNvSpPr>
            <p:nvPr/>
          </p:nvSpPr>
          <p:spPr bwMode="auto">
            <a:xfrm>
              <a:off x="3832" y="3475"/>
              <a:ext cx="454" cy="288"/>
            </a:xfrm>
            <a:prstGeom prst="rect">
              <a:avLst/>
            </a:prstGeom>
            <a:noFill/>
            <a:ln w="9525">
              <a:noFill/>
              <a:miter lim="800000"/>
              <a:headEnd/>
              <a:tailEnd/>
            </a:ln>
            <a:effectLst/>
          </p:spPr>
          <p:txBody>
            <a:bodyPr>
              <a:prstTxWarp prst="textNoShape">
                <a:avLst/>
              </a:prstTxWarp>
              <a:spAutoFit/>
            </a:bodyPr>
            <a:lstStyle/>
            <a:p>
              <a:pPr marL="342900" indent="-342900"/>
              <a:r>
                <a:rPr lang="en-GB" sz="2400">
                  <a:solidFill>
                    <a:srgbClr val="0033CC"/>
                  </a:solidFill>
                </a:rPr>
                <a:t>…</a:t>
              </a:r>
              <a:endParaRPr lang="en-GB" sz="1800" baseline="-25000">
                <a:solidFill>
                  <a:srgbClr val="0033CC"/>
                </a:solidFill>
              </a:endParaRPr>
            </a:p>
          </p:txBody>
        </p:sp>
        <p:sp>
          <p:nvSpPr>
            <p:cNvPr id="86048" name="Text Box 32"/>
            <p:cNvSpPr txBox="1">
              <a:spLocks noChangeArrowheads="1"/>
            </p:cNvSpPr>
            <p:nvPr/>
          </p:nvSpPr>
          <p:spPr bwMode="auto">
            <a:xfrm>
              <a:off x="3288" y="3475"/>
              <a:ext cx="454" cy="288"/>
            </a:xfrm>
            <a:prstGeom prst="rect">
              <a:avLst/>
            </a:prstGeom>
            <a:noFill/>
            <a:ln w="9525">
              <a:noFill/>
              <a:miter lim="800000"/>
              <a:headEnd/>
              <a:tailEnd/>
            </a:ln>
            <a:effectLst/>
          </p:spPr>
          <p:txBody>
            <a:bodyPr>
              <a:prstTxWarp prst="textNoShape">
                <a:avLst/>
              </a:prstTxWarp>
              <a:spAutoFit/>
            </a:bodyPr>
            <a:lstStyle/>
            <a:p>
              <a:pPr marL="342900" indent="-342900"/>
              <a:r>
                <a:rPr lang="en-GB" sz="2400">
                  <a:solidFill>
                    <a:srgbClr val="0033CC"/>
                  </a:solidFill>
                </a:rPr>
                <a:t>…</a:t>
              </a:r>
              <a:endParaRPr lang="en-GB" sz="1800" baseline="-25000">
                <a:solidFill>
                  <a:srgbClr val="0033CC"/>
                </a:solidFill>
              </a:endParaRPr>
            </a:p>
          </p:txBody>
        </p:sp>
        <p:sp>
          <p:nvSpPr>
            <p:cNvPr id="86049" name="Text Box 33"/>
            <p:cNvSpPr txBox="1">
              <a:spLocks noChangeArrowheads="1"/>
            </p:cNvSpPr>
            <p:nvPr/>
          </p:nvSpPr>
          <p:spPr bwMode="auto">
            <a:xfrm>
              <a:off x="3288" y="3732"/>
              <a:ext cx="454" cy="288"/>
            </a:xfrm>
            <a:prstGeom prst="rect">
              <a:avLst/>
            </a:prstGeom>
            <a:noFill/>
            <a:ln w="9525">
              <a:noFill/>
              <a:miter lim="800000"/>
              <a:headEnd/>
              <a:tailEnd/>
            </a:ln>
            <a:effectLst/>
          </p:spPr>
          <p:txBody>
            <a:bodyPr>
              <a:prstTxWarp prst="textNoShape">
                <a:avLst/>
              </a:prstTxWarp>
              <a:spAutoFit/>
            </a:bodyPr>
            <a:lstStyle/>
            <a:p>
              <a:pPr marL="342900" indent="-342900"/>
              <a:r>
                <a:rPr lang="en-GB" sz="2400">
                  <a:solidFill>
                    <a:srgbClr val="0033CC"/>
                  </a:solidFill>
                </a:rPr>
                <a:t>…</a:t>
              </a:r>
              <a:endParaRPr lang="en-GB" sz="1800" baseline="-25000">
                <a:solidFill>
                  <a:srgbClr val="0033CC"/>
                </a:solidFill>
              </a:endParaRPr>
            </a:p>
          </p:txBody>
        </p:sp>
        <p:sp>
          <p:nvSpPr>
            <p:cNvPr id="86050" name="Text Box 34"/>
            <p:cNvSpPr txBox="1">
              <a:spLocks noChangeArrowheads="1"/>
            </p:cNvSpPr>
            <p:nvPr/>
          </p:nvSpPr>
          <p:spPr bwMode="auto">
            <a:xfrm>
              <a:off x="3288" y="3187"/>
              <a:ext cx="454" cy="288"/>
            </a:xfrm>
            <a:prstGeom prst="rect">
              <a:avLst/>
            </a:prstGeom>
            <a:noFill/>
            <a:ln w="9525">
              <a:noFill/>
              <a:miter lim="800000"/>
              <a:headEnd/>
              <a:tailEnd/>
            </a:ln>
            <a:effectLst/>
          </p:spPr>
          <p:txBody>
            <a:bodyPr>
              <a:prstTxWarp prst="textNoShape">
                <a:avLst/>
              </a:prstTxWarp>
              <a:spAutoFit/>
            </a:bodyPr>
            <a:lstStyle/>
            <a:p>
              <a:pPr marL="342900" indent="-342900"/>
              <a:r>
                <a:rPr lang="en-GB" sz="2400">
                  <a:solidFill>
                    <a:srgbClr val="0033CC"/>
                  </a:solidFill>
                </a:rPr>
                <a:t>…</a:t>
              </a:r>
              <a:endParaRPr lang="en-GB" sz="1800" baseline="-25000">
                <a:solidFill>
                  <a:srgbClr val="0033CC"/>
                </a:solidFill>
              </a:endParaRPr>
            </a:p>
          </p:txBody>
        </p:sp>
        <p:sp>
          <p:nvSpPr>
            <p:cNvPr id="86051" name="Text Box 35"/>
            <p:cNvSpPr txBox="1">
              <a:spLocks noChangeArrowheads="1"/>
            </p:cNvSpPr>
            <p:nvPr/>
          </p:nvSpPr>
          <p:spPr bwMode="auto">
            <a:xfrm>
              <a:off x="3288" y="2931"/>
              <a:ext cx="454" cy="288"/>
            </a:xfrm>
            <a:prstGeom prst="rect">
              <a:avLst/>
            </a:prstGeom>
            <a:noFill/>
            <a:ln w="9525">
              <a:noFill/>
              <a:miter lim="800000"/>
              <a:headEnd/>
              <a:tailEnd/>
            </a:ln>
            <a:effectLst/>
          </p:spPr>
          <p:txBody>
            <a:bodyPr>
              <a:prstTxWarp prst="textNoShape">
                <a:avLst/>
              </a:prstTxWarp>
              <a:spAutoFit/>
            </a:bodyPr>
            <a:lstStyle/>
            <a:p>
              <a:pPr marL="342900" indent="-342900"/>
              <a:r>
                <a:rPr lang="en-GB" sz="2400">
                  <a:solidFill>
                    <a:srgbClr val="0033CC"/>
                  </a:solidFill>
                </a:rPr>
                <a:t>…</a:t>
              </a:r>
              <a:endParaRPr lang="en-GB" sz="1800" baseline="-25000">
                <a:solidFill>
                  <a:srgbClr val="0033CC"/>
                </a:solidFill>
              </a:endParaRPr>
            </a:p>
          </p:txBody>
        </p:sp>
      </p:grpSp>
      <p:sp>
        <p:nvSpPr>
          <p:cNvPr id="86052" name="Rectangle 36"/>
          <p:cNvSpPr>
            <a:spLocks noChangeArrowheads="1"/>
          </p:cNvSpPr>
          <p:nvPr/>
        </p:nvSpPr>
        <p:spPr bwMode="auto">
          <a:xfrm>
            <a:off x="179388" y="5661025"/>
            <a:ext cx="8964612" cy="1066800"/>
          </a:xfrm>
          <a:prstGeom prst="rect">
            <a:avLst/>
          </a:prstGeom>
          <a:noFill/>
          <a:ln w="9525">
            <a:noFill/>
            <a:miter lim="800000"/>
            <a:headEnd/>
            <a:tailEnd/>
          </a:ln>
          <a:effectLst/>
        </p:spPr>
        <p:txBody>
          <a:bodyPr>
            <a:prstTxWarp prst="textNoShape">
              <a:avLst/>
            </a:prstTxWarp>
            <a:spAutoFit/>
          </a:bodyPr>
          <a:lstStyle/>
          <a:p>
            <a:pPr algn="ctr"/>
            <a:r>
              <a:rPr lang="en-GB" sz="3200" b="0"/>
              <a:t>We can compare each column of </a:t>
            </a:r>
            <a:r>
              <a:rPr lang="en-GB" sz="3200" b="0">
                <a:solidFill>
                  <a:srgbClr val="0033CC"/>
                </a:solidFill>
              </a:rPr>
              <a:t>Y</a:t>
            </a:r>
            <a:r>
              <a:rPr lang="en-GB" sz="3200" b="0"/>
              <a:t> with the correspondent column of </a:t>
            </a:r>
            <a:r>
              <a:rPr lang="en-GB" sz="3200" b="0">
                <a:solidFill>
                  <a:srgbClr val="0033CC"/>
                </a:solidFill>
              </a:rPr>
              <a:t>Y*</a:t>
            </a:r>
            <a:r>
              <a:rPr lang="en-GB" sz="3200" b="0"/>
              <a:t>  </a:t>
            </a:r>
          </a:p>
        </p:txBody>
      </p:sp>
      <p:sp>
        <p:nvSpPr>
          <p:cNvPr id="86053" name="Oval 37"/>
          <p:cNvSpPr>
            <a:spLocks noChangeArrowheads="1"/>
          </p:cNvSpPr>
          <p:nvPr/>
        </p:nvSpPr>
        <p:spPr bwMode="auto">
          <a:xfrm>
            <a:off x="827088" y="3429000"/>
            <a:ext cx="720725" cy="2305050"/>
          </a:xfrm>
          <a:prstGeom prst="ellipse">
            <a:avLst/>
          </a:prstGeom>
          <a:noFill/>
          <a:ln w="12700" cap="rnd">
            <a:solidFill>
              <a:srgbClr val="FF0000"/>
            </a:solidFill>
            <a:prstDash val="sysDot"/>
            <a:round/>
            <a:headEnd/>
            <a:tailEnd/>
          </a:ln>
          <a:effectLst/>
        </p:spPr>
        <p:txBody>
          <a:bodyPr wrap="none" anchor="ctr">
            <a:prstTxWarp prst="textNoShape">
              <a:avLst/>
            </a:prstTxWarp>
            <a:spAutoFit/>
          </a:bodyPr>
          <a:lstStyle/>
          <a:p>
            <a:endParaRPr lang="en-GB"/>
          </a:p>
        </p:txBody>
      </p:sp>
      <p:sp>
        <p:nvSpPr>
          <p:cNvPr id="86054" name="Oval 38"/>
          <p:cNvSpPr>
            <a:spLocks noChangeArrowheads="1"/>
          </p:cNvSpPr>
          <p:nvPr/>
        </p:nvSpPr>
        <p:spPr bwMode="auto">
          <a:xfrm>
            <a:off x="5507038" y="3429000"/>
            <a:ext cx="720725" cy="2305050"/>
          </a:xfrm>
          <a:prstGeom prst="ellipse">
            <a:avLst/>
          </a:prstGeom>
          <a:noFill/>
          <a:ln w="12700" cap="rnd">
            <a:solidFill>
              <a:srgbClr val="FF0000"/>
            </a:solidFill>
            <a:prstDash val="sysDot"/>
            <a:round/>
            <a:headEnd/>
            <a:tailEnd/>
          </a:ln>
          <a:effectLst/>
        </p:spPr>
        <p:txBody>
          <a:bodyPr wrap="none" anchor="ctr">
            <a:prstTxWarp prst="textNoShape">
              <a:avLst/>
            </a:prstTxWarp>
            <a:spAutoFit/>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6053"/>
                                        </p:tgtEl>
                                        <p:attrNameLst>
                                          <p:attrName>style.visibility</p:attrName>
                                        </p:attrNameLst>
                                      </p:cBhvr>
                                      <p:to>
                                        <p:strVal val="visible"/>
                                      </p:to>
                                    </p:set>
                                    <p:animEffect transition="in" filter="fade">
                                      <p:cBhvr>
                                        <p:cTn id="7" dur="2000"/>
                                        <p:tgtEl>
                                          <p:spTgt spid="860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6054"/>
                                        </p:tgtEl>
                                        <p:attrNameLst>
                                          <p:attrName>style.visibility</p:attrName>
                                        </p:attrNameLst>
                                      </p:cBhvr>
                                      <p:to>
                                        <p:strVal val="visible"/>
                                      </p:to>
                                    </p:set>
                                    <p:animEffect transition="in" filter="fade">
                                      <p:cBhvr>
                                        <p:cTn id="10" dur="2000"/>
                                        <p:tgtEl>
                                          <p:spTgt spid="8605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6052"/>
                                        </p:tgtEl>
                                        <p:attrNameLst>
                                          <p:attrName>style.visibility</p:attrName>
                                        </p:attrNameLst>
                                      </p:cBhvr>
                                      <p:to>
                                        <p:strVal val="visible"/>
                                      </p:to>
                                    </p:set>
                                    <p:animEffect transition="in" filter="fade">
                                      <p:cBhvr>
                                        <p:cTn id="13" dur="2000"/>
                                        <p:tgtEl>
                                          <p:spTgt spid="86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52" grpId="0"/>
      <p:bldP spid="86053" grpId="0" animBg="1"/>
      <p:bldP spid="86054" grpId="0" animBg="1"/>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1F9C7F9D-624F-A840-B056-669AD8641595}" type="slidenum">
              <a:rPr lang="en-US"/>
              <a:pPr/>
              <a:t>48</a:t>
            </a:fld>
            <a:endParaRPr lang="en-US"/>
          </a:p>
        </p:txBody>
      </p:sp>
      <p:sp>
        <p:nvSpPr>
          <p:cNvPr id="29698" name="Rectangle 2"/>
          <p:cNvSpPr>
            <a:spLocks noGrp="1" noChangeArrowheads="1"/>
          </p:cNvSpPr>
          <p:nvPr>
            <p:ph type="title"/>
          </p:nvPr>
        </p:nvSpPr>
        <p:spPr/>
        <p:txBody>
          <a:bodyPr/>
          <a:lstStyle/>
          <a:p>
            <a:r>
              <a:rPr lang="en-US">
                <a:solidFill>
                  <a:srgbClr val="0033CC"/>
                </a:solidFill>
                <a:latin typeface="Comic Sans MS" pitchFamily="-107" charset="0"/>
              </a:rPr>
              <a:t>Physical Interpretation</a:t>
            </a:r>
          </a:p>
        </p:txBody>
      </p:sp>
      <p:pic>
        <p:nvPicPr>
          <p:cNvPr id="29701" name="Picture 5"/>
          <p:cNvPicPr>
            <a:picLocks noChangeAspect="1" noChangeArrowheads="1"/>
          </p:cNvPicPr>
          <p:nvPr/>
        </p:nvPicPr>
        <p:blipFill>
          <a:blip r:embed="rId3"/>
          <a:srcRect/>
          <a:stretch>
            <a:fillRect/>
          </a:stretch>
        </p:blipFill>
        <p:spPr bwMode="auto">
          <a:xfrm>
            <a:off x="971550" y="4005263"/>
            <a:ext cx="7272338" cy="2681287"/>
          </a:xfrm>
          <a:prstGeom prst="rect">
            <a:avLst/>
          </a:prstGeom>
          <a:noFill/>
          <a:ln w="9525">
            <a:noFill/>
            <a:miter lim="800000"/>
            <a:headEnd/>
            <a:tailEnd/>
          </a:ln>
          <a:effectLst/>
        </p:spPr>
      </p:pic>
      <p:sp>
        <p:nvSpPr>
          <p:cNvPr id="29702" name="Rectangle 6"/>
          <p:cNvSpPr>
            <a:spLocks noChangeArrowheads="1"/>
          </p:cNvSpPr>
          <p:nvPr/>
        </p:nvSpPr>
        <p:spPr bwMode="auto">
          <a:xfrm>
            <a:off x="179388" y="1484313"/>
            <a:ext cx="8964612" cy="2528887"/>
          </a:xfrm>
          <a:prstGeom prst="rect">
            <a:avLst/>
          </a:prstGeom>
          <a:noFill/>
          <a:ln w="9525">
            <a:noFill/>
            <a:miter lim="800000"/>
            <a:headEnd/>
            <a:tailEnd/>
          </a:ln>
          <a:effectLst/>
        </p:spPr>
        <p:txBody>
          <a:bodyPr>
            <a:prstTxWarp prst="textNoShape">
              <a:avLst/>
            </a:prstTxWarp>
            <a:spAutoFit/>
          </a:bodyPr>
          <a:lstStyle/>
          <a:p>
            <a:pPr algn="ctr"/>
            <a:r>
              <a:rPr lang="en-GB" sz="3200" b="0"/>
              <a:t>We have now a canonical vectors pair which have the highest correlation between the two datasets. In other words we can express the inter-annual variability of </a:t>
            </a:r>
            <a:r>
              <a:rPr lang="en-GB" sz="3200" b="0">
                <a:solidFill>
                  <a:srgbClr val="0033CC"/>
                </a:solidFill>
              </a:rPr>
              <a:t>Y (thermal categories)</a:t>
            </a:r>
            <a:r>
              <a:rPr lang="en-GB" sz="3200" b="0"/>
              <a:t> in terms of </a:t>
            </a:r>
            <a:r>
              <a:rPr lang="en-GB" sz="3200" b="0">
                <a:solidFill>
                  <a:srgbClr val="0033CC"/>
                </a:solidFill>
              </a:rPr>
              <a:t>X (WTC occurrence)</a:t>
            </a:r>
            <a:r>
              <a:rPr lang="en-GB" sz="3200" b="0"/>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egnaposto numero diapositiva 5"/>
          <p:cNvSpPr>
            <a:spLocks noGrp="1"/>
          </p:cNvSpPr>
          <p:nvPr>
            <p:ph type="sldNum" sz="quarter" idx="12"/>
          </p:nvPr>
        </p:nvSpPr>
        <p:spPr/>
        <p:txBody>
          <a:bodyPr/>
          <a:lstStyle/>
          <a:p>
            <a:fld id="{D8E831FA-9887-6B4E-8808-E584451B4CA5}" type="slidenum">
              <a:rPr lang="en-US"/>
              <a:pPr/>
              <a:t>49</a:t>
            </a:fld>
            <a:endParaRPr lang="en-US"/>
          </a:p>
        </p:txBody>
      </p:sp>
      <p:sp>
        <p:nvSpPr>
          <p:cNvPr id="95234" name="Rectangle 2"/>
          <p:cNvSpPr>
            <a:spLocks noGrp="1" noChangeArrowheads="1"/>
          </p:cNvSpPr>
          <p:nvPr>
            <p:ph type="title"/>
          </p:nvPr>
        </p:nvSpPr>
        <p:spPr/>
        <p:txBody>
          <a:bodyPr/>
          <a:lstStyle/>
          <a:p>
            <a:r>
              <a:rPr lang="en-US">
                <a:solidFill>
                  <a:srgbClr val="0033CC"/>
                </a:solidFill>
                <a:latin typeface="Comic Sans MS" pitchFamily="-107" charset="0"/>
              </a:rPr>
              <a:t>Seasonal Applications</a:t>
            </a:r>
          </a:p>
        </p:txBody>
      </p:sp>
      <p:sp>
        <p:nvSpPr>
          <p:cNvPr id="95237" name="Rectangle 5"/>
          <p:cNvSpPr>
            <a:spLocks noChangeArrowheads="1"/>
          </p:cNvSpPr>
          <p:nvPr/>
        </p:nvSpPr>
        <p:spPr bwMode="auto">
          <a:xfrm>
            <a:off x="179388" y="1268413"/>
            <a:ext cx="8964612" cy="1552575"/>
          </a:xfrm>
          <a:prstGeom prst="rect">
            <a:avLst/>
          </a:prstGeom>
          <a:noFill/>
          <a:ln w="9525">
            <a:noFill/>
            <a:miter lim="800000"/>
            <a:headEnd/>
            <a:tailEnd/>
          </a:ln>
          <a:effectLst/>
        </p:spPr>
        <p:txBody>
          <a:bodyPr>
            <a:prstTxWarp prst="textNoShape">
              <a:avLst/>
            </a:prstTxWarp>
            <a:spAutoFit/>
          </a:bodyPr>
          <a:lstStyle/>
          <a:p>
            <a:pPr algn="ctr"/>
            <a:r>
              <a:rPr lang="en-GB" sz="2400" b="0"/>
              <a:t>Since </a:t>
            </a:r>
            <a:r>
              <a:rPr lang="en-GB" sz="2400" b="0">
                <a:solidFill>
                  <a:srgbClr val="0033CC"/>
                </a:solidFill>
              </a:rPr>
              <a:t>U</a:t>
            </a:r>
            <a:r>
              <a:rPr lang="en-GB" sz="2400" b="0" baseline="-25000">
                <a:solidFill>
                  <a:srgbClr val="0033CC"/>
                </a:solidFill>
              </a:rPr>
              <a:t>1</a:t>
            </a:r>
            <a:r>
              <a:rPr lang="en-GB" sz="2400" b="0">
                <a:solidFill>
                  <a:srgbClr val="0033CC"/>
                </a:solidFill>
              </a:rPr>
              <a:t> (WT occurrence) </a:t>
            </a:r>
            <a:r>
              <a:rPr lang="en-GB" sz="2400" b="0"/>
              <a:t>is the “essence” of such inter-annual  variability correlated with </a:t>
            </a:r>
            <a:r>
              <a:rPr lang="en-GB" sz="2400" b="0">
                <a:solidFill>
                  <a:srgbClr val="0033CC"/>
                </a:solidFill>
              </a:rPr>
              <a:t>V</a:t>
            </a:r>
            <a:r>
              <a:rPr lang="en-GB" sz="2400" b="0" baseline="-25000">
                <a:solidFill>
                  <a:srgbClr val="0033CC"/>
                </a:solidFill>
              </a:rPr>
              <a:t>1</a:t>
            </a:r>
            <a:r>
              <a:rPr lang="en-GB" sz="2400" b="0"/>
              <a:t> </a:t>
            </a:r>
            <a:r>
              <a:rPr lang="en-GB" sz="2400" b="0">
                <a:solidFill>
                  <a:srgbClr val="0033CC"/>
                </a:solidFill>
              </a:rPr>
              <a:t>(thermal categories) </a:t>
            </a:r>
            <a:r>
              <a:rPr lang="en-GB" sz="2400" b="0"/>
              <a:t>we can use it to explore its possible climatic sources. Some examples:  SST (April) – WTC occurrence (JJA) relationship.   </a:t>
            </a:r>
          </a:p>
        </p:txBody>
      </p:sp>
      <p:sp>
        <p:nvSpPr>
          <p:cNvPr id="95238" name="Rectangle 6"/>
          <p:cNvSpPr>
            <a:spLocks noChangeArrowheads="1"/>
          </p:cNvSpPr>
          <p:nvPr/>
        </p:nvSpPr>
        <p:spPr bwMode="auto">
          <a:xfrm>
            <a:off x="0" y="5661025"/>
            <a:ext cx="8964613" cy="457200"/>
          </a:xfrm>
          <a:prstGeom prst="rect">
            <a:avLst/>
          </a:prstGeom>
          <a:noFill/>
          <a:ln w="9525">
            <a:noFill/>
            <a:miter lim="800000"/>
            <a:headEnd/>
            <a:tailEnd/>
          </a:ln>
          <a:effectLst/>
        </p:spPr>
        <p:txBody>
          <a:bodyPr>
            <a:prstTxWarp prst="textNoShape">
              <a:avLst/>
            </a:prstTxWarp>
            <a:spAutoFit/>
          </a:bodyPr>
          <a:lstStyle/>
          <a:p>
            <a:pPr algn="ctr"/>
            <a:r>
              <a:rPr lang="en-GB" sz="2400" b="0"/>
              <a:t>Thus we can forecast </a:t>
            </a:r>
            <a:r>
              <a:rPr lang="en-GB" sz="2400" b="0">
                <a:solidFill>
                  <a:srgbClr val="0033CC"/>
                </a:solidFill>
              </a:rPr>
              <a:t>U</a:t>
            </a:r>
            <a:r>
              <a:rPr lang="en-GB" sz="2400" b="0" baseline="-25000">
                <a:solidFill>
                  <a:srgbClr val="0033CC"/>
                </a:solidFill>
              </a:rPr>
              <a:t>1</a:t>
            </a:r>
            <a:r>
              <a:rPr lang="en-GB" sz="2400" b="0"/>
              <a:t> using SST predictors.</a:t>
            </a:r>
          </a:p>
        </p:txBody>
      </p:sp>
      <p:pic>
        <p:nvPicPr>
          <p:cNvPr id="95240" name="Picture 8"/>
          <p:cNvPicPr>
            <a:picLocks noChangeAspect="1" noChangeArrowheads="1"/>
          </p:cNvPicPr>
          <p:nvPr/>
        </p:nvPicPr>
        <p:blipFill>
          <a:blip r:embed="rId3"/>
          <a:srcRect l="9631" t="23785" r="5986" b="25067"/>
          <a:stretch>
            <a:fillRect/>
          </a:stretch>
        </p:blipFill>
        <p:spPr bwMode="auto">
          <a:xfrm>
            <a:off x="1619250" y="2781300"/>
            <a:ext cx="5616575" cy="2632075"/>
          </a:xfrm>
          <a:prstGeom prst="rect">
            <a:avLst/>
          </a:prstGeom>
          <a:noFill/>
          <a:ln w="9525">
            <a:noFill/>
            <a:miter lim="800000"/>
            <a:headEnd/>
            <a:tailEnd/>
          </a:ln>
          <a:effectLst/>
        </p:spPr>
      </p:pic>
      <p:pic>
        <p:nvPicPr>
          <p:cNvPr id="95241" name="Picture 9"/>
          <p:cNvPicPr>
            <a:picLocks noChangeAspect="1" noChangeArrowheads="1"/>
          </p:cNvPicPr>
          <p:nvPr/>
        </p:nvPicPr>
        <p:blipFill>
          <a:blip r:embed="rId3"/>
          <a:srcRect l="9631" t="83426" r="5986" b="8644"/>
          <a:stretch>
            <a:fillRect/>
          </a:stretch>
        </p:blipFill>
        <p:spPr bwMode="auto">
          <a:xfrm>
            <a:off x="2339975" y="5373688"/>
            <a:ext cx="4608513" cy="33496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238"/>
                                        </p:tgtEl>
                                        <p:attrNameLst>
                                          <p:attrName>style.visibility</p:attrName>
                                        </p:attrNameLst>
                                      </p:cBhvr>
                                      <p:to>
                                        <p:strVal val="visible"/>
                                      </p:to>
                                    </p:set>
                                    <p:animEffect transition="in" filter="fade">
                                      <p:cBhvr>
                                        <p:cTn id="7" dur="2000"/>
                                        <p:tgtEl>
                                          <p:spTgt spid="95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8"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Segnaposto numero diapositiva 4"/>
          <p:cNvSpPr>
            <a:spLocks noGrp="1"/>
          </p:cNvSpPr>
          <p:nvPr>
            <p:ph type="sldNum" sz="quarter" idx="11"/>
          </p:nvPr>
        </p:nvSpPr>
        <p:spPr>
          <a:noFill/>
        </p:spPr>
        <p:txBody>
          <a:bodyPr/>
          <a:lstStyle/>
          <a:p>
            <a:fld id="{67C9F3CC-C215-7747-A211-09B7675E1E58}" type="slidenum">
              <a:rPr lang="en-US" smtClean="0">
                <a:latin typeface="Times New Roman" pitchFamily="-107" charset="0"/>
                <a:ea typeface="ＭＳ Ｐゴシック" pitchFamily="-107" charset="-128"/>
                <a:cs typeface="ＭＳ Ｐゴシック" pitchFamily="-107" charset="-128"/>
              </a:rPr>
              <a:pPr/>
              <a:t>5</a:t>
            </a:fld>
            <a:endParaRPr lang="en-US" dirty="0" smtClean="0">
              <a:latin typeface="Times New Roman" pitchFamily="-107" charset="0"/>
              <a:ea typeface="ＭＳ Ｐゴシック" pitchFamily="-107" charset="-128"/>
              <a:cs typeface="ＭＳ Ｐゴシック" pitchFamily="-107" charset="-128"/>
            </a:endParaRPr>
          </a:p>
        </p:txBody>
      </p:sp>
      <p:sp>
        <p:nvSpPr>
          <p:cNvPr id="18435" name="Rectangle 2"/>
          <p:cNvSpPr>
            <a:spLocks noGrp="1" noChangeArrowheads="1"/>
          </p:cNvSpPr>
          <p:nvPr>
            <p:ph type="title"/>
          </p:nvPr>
        </p:nvSpPr>
        <p:spPr>
          <a:xfrm>
            <a:off x="685800" y="414338"/>
            <a:ext cx="7772400" cy="1143000"/>
          </a:xfrm>
        </p:spPr>
        <p:txBody>
          <a:bodyPr/>
          <a:lstStyle/>
          <a:p>
            <a:pPr eaLnBrk="1" hangingPunct="1"/>
            <a:r>
              <a:rPr lang="en-US" smtClean="0">
                <a:solidFill>
                  <a:schemeClr val="bg1"/>
                </a:solidFill>
                <a:latin typeface="Verdana" pitchFamily="-107" charset="0"/>
                <a:ea typeface="ＭＳ Ｐゴシック" pitchFamily="-107" charset="-128"/>
                <a:cs typeface="ＭＳ Ｐゴシック" pitchFamily="-107" charset="-128"/>
              </a:rPr>
              <a:t>Remarks</a:t>
            </a:r>
          </a:p>
        </p:txBody>
      </p:sp>
      <p:sp>
        <p:nvSpPr>
          <p:cNvPr id="45062" name="Text Box 6"/>
          <p:cNvSpPr txBox="1">
            <a:spLocks noChangeArrowheads="1"/>
          </p:cNvSpPr>
          <p:nvPr/>
        </p:nvSpPr>
        <p:spPr bwMode="auto">
          <a:xfrm>
            <a:off x="360363" y="747889"/>
            <a:ext cx="8532812" cy="5841599"/>
          </a:xfrm>
          <a:prstGeom prst="rect">
            <a:avLst/>
          </a:prstGeom>
          <a:noFill/>
          <a:ln w="9525">
            <a:noFill/>
            <a:miter lim="800000"/>
            <a:headEnd/>
            <a:tailEnd/>
          </a:ln>
        </p:spPr>
        <p:txBody>
          <a:bodyPr>
            <a:prstTxWarp prst="textNoShape">
              <a:avLst/>
            </a:prstTxWarp>
            <a:spAutoFit/>
          </a:bodyPr>
          <a:lstStyle/>
          <a:p>
            <a:pPr algn="just">
              <a:lnSpc>
                <a:spcPct val="120000"/>
              </a:lnSpc>
              <a:buFontTx/>
              <a:buChar char="-"/>
            </a:pPr>
            <a:r>
              <a:rPr lang="en-GB" sz="2400" dirty="0">
                <a:latin typeface="Arial"/>
                <a:cs typeface="Arial"/>
              </a:rPr>
              <a:t> </a:t>
            </a:r>
            <a:r>
              <a:rPr lang="en-US" sz="2400" dirty="0">
                <a:latin typeface="Arial"/>
                <a:cs typeface="Arial"/>
              </a:rPr>
              <a:t>Seasonal forecasting represents the attempt to predict the spatial and temporal distribution of atmospheric anomalies few months in advance. </a:t>
            </a:r>
          </a:p>
          <a:p>
            <a:pPr algn="just">
              <a:lnSpc>
                <a:spcPct val="120000"/>
              </a:lnSpc>
            </a:pPr>
            <a:endParaRPr lang="en-US" sz="2400" dirty="0">
              <a:latin typeface="Arial"/>
              <a:cs typeface="Arial"/>
            </a:endParaRPr>
          </a:p>
          <a:p>
            <a:pPr algn="just">
              <a:lnSpc>
                <a:spcPct val="120000"/>
              </a:lnSpc>
            </a:pPr>
            <a:r>
              <a:rPr lang="en-US" sz="2400" dirty="0">
                <a:latin typeface="Arial"/>
                <a:cs typeface="Arial"/>
              </a:rPr>
              <a:t>- Even though the detailed dynamical evolution of atmospheric system is not predictable on those time scales, some of its statistical features and behaviors can be forecasted. </a:t>
            </a:r>
          </a:p>
          <a:p>
            <a:pPr algn="just">
              <a:lnSpc>
                <a:spcPct val="120000"/>
              </a:lnSpc>
              <a:buFontTx/>
              <a:buChar char="-"/>
            </a:pPr>
            <a:endParaRPr lang="en-US" sz="2400" dirty="0">
              <a:latin typeface="Arial"/>
              <a:cs typeface="Arial"/>
            </a:endParaRPr>
          </a:p>
          <a:p>
            <a:pPr algn="just">
              <a:lnSpc>
                <a:spcPct val="120000"/>
              </a:lnSpc>
              <a:buFontTx/>
              <a:buChar char="-"/>
            </a:pPr>
            <a:r>
              <a:rPr lang="en-US" sz="2400" dirty="0">
                <a:latin typeface="Arial"/>
                <a:cs typeface="Arial"/>
              </a:rPr>
              <a:t> In particular it is possible to infer the mean behavior over a month or season and how much the </a:t>
            </a:r>
            <a:r>
              <a:rPr lang="en-US" sz="2400" dirty="0" err="1">
                <a:latin typeface="Arial"/>
                <a:cs typeface="Arial"/>
              </a:rPr>
              <a:t>PDFs</a:t>
            </a:r>
            <a:r>
              <a:rPr lang="en-US" sz="2400" dirty="0">
                <a:latin typeface="Arial"/>
                <a:cs typeface="Arial"/>
              </a:rPr>
              <a:t> of such values, or anomalies, differ from "climatology".</a:t>
            </a:r>
            <a:r>
              <a:rPr lang="en-US" sz="2400" dirty="0" smtClean="0">
                <a:latin typeface="Arial"/>
                <a:cs typeface="Arial"/>
              </a:rPr>
              <a:t> Or in other words it can be highlighted a specific regimes.</a:t>
            </a:r>
            <a:endParaRPr lang="en-GB" sz="2400"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062">
                                            <p:txEl>
                                              <p:pRg st="0" end="0"/>
                                            </p:txEl>
                                          </p:spTgt>
                                        </p:tgtEl>
                                        <p:attrNameLst>
                                          <p:attrName>style.visibility</p:attrName>
                                        </p:attrNameLst>
                                      </p:cBhvr>
                                      <p:to>
                                        <p:strVal val="visible"/>
                                      </p:to>
                                    </p:set>
                                    <p:animEffect transition="in" filter="fade">
                                      <p:cBhvr>
                                        <p:cTn id="7" dur="2000"/>
                                        <p:tgtEl>
                                          <p:spTgt spid="450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062">
                                            <p:txEl>
                                              <p:pRg st="2" end="2"/>
                                            </p:txEl>
                                          </p:spTgt>
                                        </p:tgtEl>
                                        <p:attrNameLst>
                                          <p:attrName>style.visibility</p:attrName>
                                        </p:attrNameLst>
                                      </p:cBhvr>
                                      <p:to>
                                        <p:strVal val="visible"/>
                                      </p:to>
                                    </p:set>
                                    <p:animEffect transition="in" filter="fade">
                                      <p:cBhvr>
                                        <p:cTn id="12" dur="2000"/>
                                        <p:tgtEl>
                                          <p:spTgt spid="4506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062">
                                            <p:txEl>
                                              <p:pRg st="4" end="4"/>
                                            </p:txEl>
                                          </p:spTgt>
                                        </p:tgtEl>
                                        <p:attrNameLst>
                                          <p:attrName>style.visibility</p:attrName>
                                        </p:attrNameLst>
                                      </p:cBhvr>
                                      <p:to>
                                        <p:strVal val="visible"/>
                                      </p:to>
                                    </p:set>
                                    <p:animEffect transition="in" filter="fade">
                                      <p:cBhvr>
                                        <p:cTn id="17" dur="2000"/>
                                        <p:tgtEl>
                                          <p:spTgt spid="450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fld id="{2D4AE096-8E8D-F842-B824-A372C52961C7}" type="slidenum">
              <a:rPr lang="en-US"/>
              <a:pPr/>
              <a:t>50</a:t>
            </a:fld>
            <a:endParaRPr lang="en-US"/>
          </a:p>
        </p:txBody>
      </p:sp>
      <p:sp>
        <p:nvSpPr>
          <p:cNvPr id="91142" name="Rectangle 6"/>
          <p:cNvSpPr>
            <a:spLocks noGrp="1" noChangeArrowheads="1"/>
          </p:cNvSpPr>
          <p:nvPr>
            <p:ph type="title"/>
          </p:nvPr>
        </p:nvSpPr>
        <p:spPr>
          <a:noFill/>
          <a:ln/>
        </p:spPr>
        <p:txBody>
          <a:bodyPr/>
          <a:lstStyle/>
          <a:p>
            <a:r>
              <a:rPr lang="en-US">
                <a:solidFill>
                  <a:srgbClr val="0033CC"/>
                </a:solidFill>
                <a:latin typeface="Comic Sans MS" pitchFamily="-107" charset="0"/>
              </a:rPr>
              <a:t>Seasonal Applications</a:t>
            </a:r>
          </a:p>
        </p:txBody>
      </p:sp>
      <p:sp>
        <p:nvSpPr>
          <p:cNvPr id="91144" name="Rectangle 8"/>
          <p:cNvSpPr>
            <a:spLocks noChangeArrowheads="1"/>
          </p:cNvSpPr>
          <p:nvPr/>
        </p:nvSpPr>
        <p:spPr bwMode="auto">
          <a:xfrm>
            <a:off x="0" y="1362075"/>
            <a:ext cx="8964613" cy="4838700"/>
          </a:xfrm>
          <a:prstGeom prst="rect">
            <a:avLst/>
          </a:prstGeom>
          <a:noFill/>
          <a:ln w="9525">
            <a:noFill/>
            <a:miter lim="800000"/>
            <a:headEnd/>
            <a:tailEnd/>
          </a:ln>
          <a:effectLst/>
        </p:spPr>
        <p:txBody>
          <a:bodyPr>
            <a:prstTxWarp prst="textNoShape">
              <a:avLst/>
            </a:prstTxWarp>
            <a:spAutoFit/>
          </a:bodyPr>
          <a:lstStyle/>
          <a:p>
            <a:pPr marL="433388" indent="-342900">
              <a:spcBef>
                <a:spcPct val="50000"/>
              </a:spcBef>
              <a:buFontTx/>
              <a:buAutoNum type="arabicPeriod"/>
            </a:pPr>
            <a:r>
              <a:rPr lang="en-GB" sz="2400" b="0"/>
              <a:t>It is possible to forecast </a:t>
            </a:r>
            <a:r>
              <a:rPr lang="en-GB" sz="2400" b="0">
                <a:solidFill>
                  <a:srgbClr val="0033CC"/>
                </a:solidFill>
              </a:rPr>
              <a:t>U</a:t>
            </a:r>
            <a:r>
              <a:rPr lang="en-GB" sz="2400" b="0" baseline="-25000">
                <a:solidFill>
                  <a:srgbClr val="0033CC"/>
                </a:solidFill>
              </a:rPr>
              <a:t>1</a:t>
            </a:r>
            <a:r>
              <a:rPr lang="en-GB" sz="2400" b="0"/>
              <a:t> , for example with a multi regressive approach, and then going back to </a:t>
            </a:r>
            <a:r>
              <a:rPr lang="en-GB" sz="2400" b="0">
                <a:solidFill>
                  <a:srgbClr val="0033CC"/>
                </a:solidFill>
              </a:rPr>
              <a:t>V</a:t>
            </a:r>
            <a:r>
              <a:rPr lang="en-GB" sz="2400" b="0" baseline="-25000">
                <a:solidFill>
                  <a:srgbClr val="0033CC"/>
                </a:solidFill>
              </a:rPr>
              <a:t>1</a:t>
            </a:r>
            <a:r>
              <a:rPr lang="en-GB" sz="2400" b="0"/>
              <a:t> to get the thermal distribution, instead of forecasting directly the thermal anomaly.</a:t>
            </a:r>
          </a:p>
          <a:p>
            <a:pPr marL="433388" indent="-342900">
              <a:spcBef>
                <a:spcPct val="50000"/>
              </a:spcBef>
              <a:buFontTx/>
              <a:buAutoNum type="arabicPeriod"/>
            </a:pPr>
            <a:r>
              <a:rPr lang="en-GB" sz="2400" b="0"/>
              <a:t> We can also reverse the strategy and associate a possible seasonal regime to an thermal seasonal forecast (coming from an independent system).  </a:t>
            </a:r>
          </a:p>
          <a:p>
            <a:pPr marL="433388" indent="-342900">
              <a:spcBef>
                <a:spcPct val="50000"/>
              </a:spcBef>
              <a:buFontTx/>
              <a:buAutoNum type="arabicPeriod"/>
            </a:pPr>
            <a:r>
              <a:rPr lang="en-GB" sz="2400" b="0"/>
              <a:t> Since the CCA method is quite general, the </a:t>
            </a:r>
            <a:r>
              <a:rPr lang="en-GB" sz="2400">
                <a:solidFill>
                  <a:srgbClr val="0033CC"/>
                </a:solidFill>
              </a:rPr>
              <a:t>Y</a:t>
            </a:r>
            <a:r>
              <a:rPr lang="en-GB" sz="2400" b="0"/>
              <a:t> dataset could be any classified inter – annual observables: e.g. number of </a:t>
            </a:r>
            <a:r>
              <a:rPr lang="en-GB" sz="2400" b="0" u="sng"/>
              <a:t>rainy days</a:t>
            </a:r>
            <a:r>
              <a:rPr lang="en-GB" sz="2400" b="0"/>
              <a:t> of different thresholds, </a:t>
            </a:r>
            <a:r>
              <a:rPr lang="en-GB" sz="2400" b="0" u="sng"/>
              <a:t>dry </a:t>
            </a:r>
            <a:r>
              <a:rPr lang="en-GB" sz="2400" b="0"/>
              <a:t>or</a:t>
            </a:r>
            <a:r>
              <a:rPr lang="en-GB" sz="2400" b="0" u="sng"/>
              <a:t> wet spells</a:t>
            </a:r>
            <a:r>
              <a:rPr lang="en-GB" sz="2400" b="0"/>
              <a:t> of different duration, </a:t>
            </a:r>
            <a:r>
              <a:rPr lang="en-GB" sz="2400" b="0" u="sng"/>
              <a:t>heat</a:t>
            </a:r>
            <a:r>
              <a:rPr lang="en-GB" sz="2400" b="0"/>
              <a:t> or </a:t>
            </a:r>
            <a:r>
              <a:rPr lang="en-GB" sz="2400" b="0" u="sng"/>
              <a:t>cool waves</a:t>
            </a:r>
            <a:r>
              <a:rPr lang="en-GB" sz="2400" b="0"/>
              <a:t> of different duration.</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fld id="{4F323B77-E416-A045-9762-A4476F722233}" type="slidenum">
              <a:rPr lang="en-US"/>
              <a:pPr/>
              <a:t>51</a:t>
            </a:fld>
            <a:endParaRPr lang="en-US"/>
          </a:p>
        </p:txBody>
      </p:sp>
      <p:sp>
        <p:nvSpPr>
          <p:cNvPr id="109570" name="Rectangle 2"/>
          <p:cNvSpPr>
            <a:spLocks noGrp="1" noChangeArrowheads="1"/>
          </p:cNvSpPr>
          <p:nvPr>
            <p:ph type="title"/>
          </p:nvPr>
        </p:nvSpPr>
        <p:spPr>
          <a:noFill/>
          <a:ln/>
        </p:spPr>
        <p:txBody>
          <a:bodyPr/>
          <a:lstStyle/>
          <a:p>
            <a:r>
              <a:rPr lang="en-US">
                <a:solidFill>
                  <a:srgbClr val="0033CC"/>
                </a:solidFill>
                <a:latin typeface="Comic Sans MS" pitchFamily="-107" charset="0"/>
              </a:rPr>
              <a:t>Seasonal Applications</a:t>
            </a:r>
          </a:p>
        </p:txBody>
      </p:sp>
      <p:sp>
        <p:nvSpPr>
          <p:cNvPr id="109571" name="Rectangle 3"/>
          <p:cNvSpPr>
            <a:spLocks noChangeArrowheads="1"/>
          </p:cNvSpPr>
          <p:nvPr/>
        </p:nvSpPr>
        <p:spPr bwMode="auto">
          <a:xfrm>
            <a:off x="0" y="1362075"/>
            <a:ext cx="8964613" cy="2465388"/>
          </a:xfrm>
          <a:prstGeom prst="rect">
            <a:avLst/>
          </a:prstGeom>
          <a:noFill/>
          <a:ln w="9525">
            <a:noFill/>
            <a:miter lim="800000"/>
            <a:headEnd/>
            <a:tailEnd/>
          </a:ln>
          <a:effectLst/>
        </p:spPr>
        <p:txBody>
          <a:bodyPr>
            <a:prstTxWarp prst="textNoShape">
              <a:avLst/>
            </a:prstTxWarp>
            <a:spAutoFit/>
          </a:bodyPr>
          <a:lstStyle/>
          <a:p>
            <a:pPr marL="433388" indent="-342900">
              <a:spcBef>
                <a:spcPct val="50000"/>
              </a:spcBef>
              <a:buFontTx/>
              <a:buAutoNum type="arabicPeriod" startAt="4"/>
            </a:pPr>
            <a:r>
              <a:rPr lang="en-GB" sz="2400" b="0"/>
              <a:t>It could be applied to any climatic index after a simple phase classification in terms of strength or duration: Blocking, AO, NAO, etc.  </a:t>
            </a:r>
          </a:p>
          <a:p>
            <a:pPr marL="433388" indent="-342900">
              <a:spcBef>
                <a:spcPct val="50000"/>
              </a:spcBef>
              <a:buFontTx/>
              <a:buAutoNum type="arabicPeriod" startAt="4"/>
            </a:pPr>
            <a:r>
              <a:rPr lang="en-GB" sz="2400" b="0"/>
              <a:t>Not only the inter – annual variability of WTC occurrence could be used, but also its climatological “character”, by means the thermal character of each WTC.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egnaposto numero diapositiva 6"/>
          <p:cNvSpPr>
            <a:spLocks noGrp="1"/>
          </p:cNvSpPr>
          <p:nvPr>
            <p:ph type="sldNum" sz="quarter" idx="12"/>
          </p:nvPr>
        </p:nvSpPr>
        <p:spPr/>
        <p:txBody>
          <a:bodyPr/>
          <a:lstStyle/>
          <a:p>
            <a:fld id="{9C60747F-0934-3349-A05D-5F6EE2CCC298}" type="slidenum">
              <a:rPr lang="en-US"/>
              <a:pPr/>
              <a:t>52</a:t>
            </a:fld>
            <a:endParaRPr lang="en-US"/>
          </a:p>
        </p:txBody>
      </p:sp>
      <p:sp>
        <p:nvSpPr>
          <p:cNvPr id="97283" name="Rectangle 3"/>
          <p:cNvSpPr>
            <a:spLocks noGrp="1" noChangeArrowheads="1"/>
          </p:cNvSpPr>
          <p:nvPr>
            <p:ph type="title"/>
          </p:nvPr>
        </p:nvSpPr>
        <p:spPr>
          <a:noFill/>
          <a:ln/>
        </p:spPr>
        <p:txBody>
          <a:bodyPr/>
          <a:lstStyle/>
          <a:p>
            <a:r>
              <a:rPr lang="en-US">
                <a:solidFill>
                  <a:srgbClr val="0033CC"/>
                </a:solidFill>
                <a:latin typeface="Comic Sans MS" pitchFamily="-107" charset="0"/>
              </a:rPr>
              <a:t>CCA and COST 733</a:t>
            </a:r>
          </a:p>
        </p:txBody>
      </p:sp>
      <p:sp>
        <p:nvSpPr>
          <p:cNvPr id="97284" name="Rectangle 4"/>
          <p:cNvSpPr>
            <a:spLocks noChangeArrowheads="1"/>
          </p:cNvSpPr>
          <p:nvPr/>
        </p:nvSpPr>
        <p:spPr bwMode="auto">
          <a:xfrm>
            <a:off x="71438" y="1458913"/>
            <a:ext cx="8964612" cy="3925887"/>
          </a:xfrm>
          <a:prstGeom prst="rect">
            <a:avLst/>
          </a:prstGeom>
          <a:noFill/>
          <a:ln w="9525">
            <a:noFill/>
            <a:miter lim="800000"/>
            <a:headEnd/>
            <a:tailEnd/>
          </a:ln>
          <a:effectLst/>
        </p:spPr>
        <p:txBody>
          <a:bodyPr>
            <a:prstTxWarp prst="textNoShape">
              <a:avLst/>
            </a:prstTxWarp>
            <a:spAutoFit/>
          </a:bodyPr>
          <a:lstStyle/>
          <a:p>
            <a:pPr marL="90488">
              <a:spcBef>
                <a:spcPct val="50000"/>
              </a:spcBef>
            </a:pPr>
            <a:r>
              <a:rPr lang="en-GB" sz="2400" b="0"/>
              <a:t>Is there any information, coming from the CCA, that could be used for “selecting” a WTC among the huge number of available catalogues? We think so! Let’s expand the previous example: for each</a:t>
            </a:r>
            <a:r>
              <a:rPr lang="en-GB" sz="2400" b="0">
                <a:solidFill>
                  <a:srgbClr val="0033CC"/>
                </a:solidFill>
              </a:rPr>
              <a:t> WTC methods</a:t>
            </a:r>
            <a:r>
              <a:rPr lang="en-GB" sz="2400" b="0"/>
              <a:t> we have:</a:t>
            </a:r>
          </a:p>
          <a:p>
            <a:pPr marL="90488">
              <a:spcBef>
                <a:spcPct val="50000"/>
              </a:spcBef>
              <a:buFontTx/>
              <a:buChar char="•"/>
            </a:pPr>
            <a:r>
              <a:rPr lang="en-GB" sz="2400" b="0"/>
              <a:t> different </a:t>
            </a:r>
            <a:r>
              <a:rPr lang="en-GB" sz="2400" b="0">
                <a:solidFill>
                  <a:srgbClr val="0033CC"/>
                </a:solidFill>
              </a:rPr>
              <a:t>number of classes</a:t>
            </a:r>
            <a:r>
              <a:rPr lang="en-GB" sz="2400" b="0"/>
              <a:t> (original number plus some fixed amounts: 9, 18, 27);</a:t>
            </a:r>
          </a:p>
          <a:p>
            <a:pPr marL="90488">
              <a:spcBef>
                <a:spcPct val="50000"/>
              </a:spcBef>
              <a:buFontTx/>
              <a:buChar char="•"/>
            </a:pPr>
            <a:r>
              <a:rPr lang="en-GB" sz="2400" b="0"/>
              <a:t> different </a:t>
            </a:r>
            <a:r>
              <a:rPr lang="en-GB" sz="2400" b="0">
                <a:solidFill>
                  <a:srgbClr val="0033CC"/>
                </a:solidFill>
              </a:rPr>
              <a:t>domains</a:t>
            </a:r>
            <a:r>
              <a:rPr lang="en-GB" sz="2400" b="0"/>
              <a:t> (large, small, often superimposed);</a:t>
            </a:r>
          </a:p>
          <a:p>
            <a:pPr marL="90488">
              <a:spcBef>
                <a:spcPct val="50000"/>
              </a:spcBef>
              <a:buFontTx/>
              <a:buChar char="•"/>
            </a:pPr>
            <a:r>
              <a:rPr lang="en-GB" sz="2400" b="0"/>
              <a:t> different </a:t>
            </a:r>
            <a:r>
              <a:rPr lang="en-GB" sz="2400" b="0">
                <a:solidFill>
                  <a:srgbClr val="0033CC"/>
                </a:solidFill>
              </a:rPr>
              <a:t>climatic areas</a:t>
            </a:r>
            <a:r>
              <a:rPr lang="en-GB" sz="2400" b="0"/>
              <a:t>: Italy, North – East, North – West, etc. </a:t>
            </a:r>
          </a:p>
        </p:txBody>
      </p:sp>
      <p:pic>
        <p:nvPicPr>
          <p:cNvPr id="97285" name="Picture 5" descr="Cost733Domains?action=AttachFile&amp;do=get&amp;target=cost733domains"/>
          <p:cNvPicPr>
            <a:picLocks noChangeAspect="1" noChangeArrowheads="1"/>
          </p:cNvPicPr>
          <p:nvPr/>
        </p:nvPicPr>
        <p:blipFill>
          <a:blip r:embed="rId4"/>
          <a:srcRect/>
          <a:stretch>
            <a:fillRect/>
          </a:stretch>
        </p:blipFill>
        <p:spPr bwMode="auto">
          <a:xfrm>
            <a:off x="2411413" y="5056188"/>
            <a:ext cx="2305050" cy="1622425"/>
          </a:xfrm>
          <a:prstGeom prst="rect">
            <a:avLst/>
          </a:prstGeom>
          <a:noFill/>
        </p:spPr>
      </p:pic>
      <p:graphicFrame>
        <p:nvGraphicFramePr>
          <p:cNvPr id="97286" name="Object 6"/>
          <p:cNvGraphicFramePr>
            <a:graphicFrameLocks/>
          </p:cNvGraphicFramePr>
          <p:nvPr>
            <p:ph sz="half" idx="2"/>
          </p:nvPr>
        </p:nvGraphicFramePr>
        <p:xfrm>
          <a:off x="5003800" y="5013325"/>
          <a:ext cx="2159000" cy="1662113"/>
        </p:xfrm>
        <a:graphic>
          <a:graphicData uri="http://schemas.openxmlformats.org/presentationml/2006/ole">
            <p:oleObj spid="_x0000_s133122" r:id="rId5" imgW="10247619" imgH="7144747" progId="MSPhotoEd.3">
              <p:embed/>
            </p:oleObj>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 name="Segnaposto numero diapositiva 6"/>
          <p:cNvSpPr>
            <a:spLocks noGrp="1"/>
          </p:cNvSpPr>
          <p:nvPr>
            <p:ph type="sldNum" sz="quarter" idx="12"/>
          </p:nvPr>
        </p:nvSpPr>
        <p:spPr/>
        <p:txBody>
          <a:bodyPr/>
          <a:lstStyle/>
          <a:p>
            <a:fld id="{5D4ED438-C5BA-E747-8E07-71C9D0B022CA}" type="slidenum">
              <a:rPr lang="en-US"/>
              <a:pPr/>
              <a:t>53</a:t>
            </a:fld>
            <a:endParaRPr lang="en-US"/>
          </a:p>
        </p:txBody>
      </p:sp>
      <p:pic>
        <p:nvPicPr>
          <p:cNvPr id="106509" name="Picture 13"/>
          <p:cNvPicPr>
            <a:picLocks noChangeAspect="1" noChangeArrowheads="1"/>
          </p:cNvPicPr>
          <p:nvPr/>
        </p:nvPicPr>
        <p:blipFill>
          <a:blip r:embed="rId3"/>
          <a:srcRect/>
          <a:stretch>
            <a:fillRect/>
          </a:stretch>
        </p:blipFill>
        <p:spPr bwMode="auto">
          <a:xfrm>
            <a:off x="117475" y="2792413"/>
            <a:ext cx="8991600" cy="3228975"/>
          </a:xfrm>
          <a:prstGeom prst="rect">
            <a:avLst/>
          </a:prstGeom>
          <a:noFill/>
          <a:ln w="9525">
            <a:noFill/>
            <a:miter lim="800000"/>
            <a:headEnd/>
            <a:tailEnd/>
          </a:ln>
          <a:effectLst/>
        </p:spPr>
      </p:pic>
      <p:sp>
        <p:nvSpPr>
          <p:cNvPr id="106498" name="Rectangle 2"/>
          <p:cNvSpPr>
            <a:spLocks noGrp="1" noChangeArrowheads="1"/>
          </p:cNvSpPr>
          <p:nvPr>
            <p:ph type="title"/>
          </p:nvPr>
        </p:nvSpPr>
        <p:spPr>
          <a:noFill/>
          <a:ln/>
        </p:spPr>
        <p:txBody>
          <a:bodyPr/>
          <a:lstStyle/>
          <a:p>
            <a:r>
              <a:rPr lang="en-US">
                <a:solidFill>
                  <a:srgbClr val="0033CC"/>
                </a:solidFill>
                <a:latin typeface="Comic Sans MS" pitchFamily="-107" charset="0"/>
              </a:rPr>
              <a:t>CCA and COST 733</a:t>
            </a:r>
          </a:p>
        </p:txBody>
      </p:sp>
      <p:sp>
        <p:nvSpPr>
          <p:cNvPr id="106500" name="Rectangle 4"/>
          <p:cNvSpPr>
            <a:spLocks noChangeArrowheads="1"/>
          </p:cNvSpPr>
          <p:nvPr/>
        </p:nvSpPr>
        <p:spPr bwMode="auto">
          <a:xfrm>
            <a:off x="0" y="1412875"/>
            <a:ext cx="9324975" cy="1187450"/>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2400" b="0"/>
              <a:t>For example applying the CCA to the same WTC, with 7 classes, but for: 2 domains </a:t>
            </a:r>
            <a:r>
              <a:rPr lang="en-GB" sz="2400">
                <a:solidFill>
                  <a:srgbClr val="0033CC"/>
                </a:solidFill>
              </a:rPr>
              <a:t>D00</a:t>
            </a:r>
            <a:r>
              <a:rPr lang="en-GB" sz="2400" b="0"/>
              <a:t> and </a:t>
            </a:r>
            <a:r>
              <a:rPr lang="en-GB" sz="2400">
                <a:solidFill>
                  <a:srgbClr val="0033CC"/>
                </a:solidFill>
              </a:rPr>
              <a:t>D10</a:t>
            </a:r>
            <a:r>
              <a:rPr lang="en-GB" sz="2400" b="0"/>
              <a:t>; 3 climatic areas: Italy, N_EAST, N_WEST; WT occurrence and characters. </a:t>
            </a:r>
          </a:p>
        </p:txBody>
      </p:sp>
      <p:sp>
        <p:nvSpPr>
          <p:cNvPr id="106506" name="Rectangle 10"/>
          <p:cNvSpPr>
            <a:spLocks noChangeArrowheads="1"/>
          </p:cNvSpPr>
          <p:nvPr/>
        </p:nvSpPr>
        <p:spPr bwMode="auto">
          <a:xfrm>
            <a:off x="755650" y="5229225"/>
            <a:ext cx="1368425" cy="614363"/>
          </a:xfrm>
          <a:prstGeom prst="rect">
            <a:avLst/>
          </a:prstGeom>
          <a:solidFill>
            <a:srgbClr val="FFFF00">
              <a:alpha val="62000"/>
            </a:srgbClr>
          </a:solidFill>
          <a:ln w="9525">
            <a:noFill/>
            <a:miter lim="800000"/>
            <a:headEnd/>
            <a:tailEnd/>
          </a:ln>
          <a:effectLst/>
        </p:spPr>
        <p:txBody>
          <a:bodyPr anchor="ctr">
            <a:prstTxWarp prst="textNoShape">
              <a:avLst/>
            </a:prstTxWarp>
            <a:spAutoFit/>
          </a:bodyPr>
          <a:lstStyle/>
          <a:p>
            <a:endParaRPr lang="en-GB"/>
          </a:p>
        </p:txBody>
      </p:sp>
      <p:sp>
        <p:nvSpPr>
          <p:cNvPr id="106507" name="Rectangle 11"/>
          <p:cNvSpPr>
            <a:spLocks noChangeArrowheads="1"/>
          </p:cNvSpPr>
          <p:nvPr/>
        </p:nvSpPr>
        <p:spPr bwMode="auto">
          <a:xfrm>
            <a:off x="3490913" y="5229225"/>
            <a:ext cx="1368425" cy="614363"/>
          </a:xfrm>
          <a:prstGeom prst="rect">
            <a:avLst/>
          </a:prstGeom>
          <a:solidFill>
            <a:srgbClr val="FFFF00">
              <a:alpha val="62000"/>
            </a:srgbClr>
          </a:solidFill>
          <a:ln w="9525">
            <a:noFill/>
            <a:miter lim="800000"/>
            <a:headEnd/>
            <a:tailEnd/>
          </a:ln>
          <a:effectLst/>
        </p:spPr>
        <p:txBody>
          <a:bodyPr anchor="ctr">
            <a:prstTxWarp prst="textNoShape">
              <a:avLst/>
            </a:prstTxWarp>
            <a:spAutoFit/>
          </a:bodyPr>
          <a:lstStyle/>
          <a:p>
            <a:endParaRPr lang="en-GB"/>
          </a:p>
        </p:txBody>
      </p:sp>
      <p:grpSp>
        <p:nvGrpSpPr>
          <p:cNvPr id="2" name="Group 22"/>
          <p:cNvGrpSpPr>
            <a:grpSpLocks/>
          </p:cNvGrpSpPr>
          <p:nvPr/>
        </p:nvGrpSpPr>
        <p:grpSpPr bwMode="auto">
          <a:xfrm>
            <a:off x="755650" y="2636838"/>
            <a:ext cx="7993063" cy="1008062"/>
            <a:chOff x="476" y="1661"/>
            <a:chExt cx="5035" cy="635"/>
          </a:xfrm>
        </p:grpSpPr>
        <p:sp>
          <p:nvSpPr>
            <p:cNvPr id="106510" name="AutoShape 14"/>
            <p:cNvSpPr>
              <a:spLocks/>
            </p:cNvSpPr>
            <p:nvPr/>
          </p:nvSpPr>
          <p:spPr bwMode="auto">
            <a:xfrm rot="5400000">
              <a:off x="1133" y="1276"/>
              <a:ext cx="363" cy="1678"/>
            </a:xfrm>
            <a:prstGeom prst="leftBrace">
              <a:avLst>
                <a:gd name="adj1" fmla="val 38522"/>
                <a:gd name="adj2" fmla="val 50000"/>
              </a:avLst>
            </a:prstGeom>
            <a:noFill/>
            <a:ln w="9525">
              <a:solidFill>
                <a:srgbClr val="FF0000"/>
              </a:solidFill>
              <a:round/>
              <a:headEnd/>
              <a:tailEnd/>
            </a:ln>
            <a:effectLst/>
          </p:spPr>
          <p:txBody>
            <a:bodyPr anchor="ctr">
              <a:prstTxWarp prst="textNoShape">
                <a:avLst/>
              </a:prstTxWarp>
              <a:spAutoFit/>
            </a:bodyPr>
            <a:lstStyle/>
            <a:p>
              <a:endParaRPr lang="en-GB"/>
            </a:p>
          </p:txBody>
        </p:sp>
        <p:sp>
          <p:nvSpPr>
            <p:cNvPr id="106511" name="AutoShape 15"/>
            <p:cNvSpPr>
              <a:spLocks/>
            </p:cNvSpPr>
            <p:nvPr/>
          </p:nvSpPr>
          <p:spPr bwMode="auto">
            <a:xfrm rot="5400000">
              <a:off x="2811" y="1276"/>
              <a:ext cx="363" cy="1678"/>
            </a:xfrm>
            <a:prstGeom prst="leftBrace">
              <a:avLst>
                <a:gd name="adj1" fmla="val 38522"/>
                <a:gd name="adj2" fmla="val 50000"/>
              </a:avLst>
            </a:prstGeom>
            <a:noFill/>
            <a:ln w="9525">
              <a:solidFill>
                <a:srgbClr val="FF0000"/>
              </a:solidFill>
              <a:round/>
              <a:headEnd/>
              <a:tailEnd/>
            </a:ln>
            <a:effectLst/>
          </p:spPr>
          <p:txBody>
            <a:bodyPr anchor="ctr">
              <a:prstTxWarp prst="textNoShape">
                <a:avLst/>
              </a:prstTxWarp>
              <a:spAutoFit/>
            </a:bodyPr>
            <a:lstStyle/>
            <a:p>
              <a:endParaRPr lang="en-GB"/>
            </a:p>
          </p:txBody>
        </p:sp>
        <p:sp>
          <p:nvSpPr>
            <p:cNvPr id="106512" name="AutoShape 16"/>
            <p:cNvSpPr>
              <a:spLocks/>
            </p:cNvSpPr>
            <p:nvPr/>
          </p:nvSpPr>
          <p:spPr bwMode="auto">
            <a:xfrm rot="5400000">
              <a:off x="4490" y="1276"/>
              <a:ext cx="363" cy="1678"/>
            </a:xfrm>
            <a:prstGeom prst="leftBrace">
              <a:avLst>
                <a:gd name="adj1" fmla="val 38522"/>
                <a:gd name="adj2" fmla="val 50000"/>
              </a:avLst>
            </a:prstGeom>
            <a:noFill/>
            <a:ln w="9525">
              <a:solidFill>
                <a:srgbClr val="FF0000"/>
              </a:solidFill>
              <a:round/>
              <a:headEnd/>
              <a:tailEnd/>
            </a:ln>
            <a:effectLst/>
          </p:spPr>
          <p:txBody>
            <a:bodyPr anchor="ctr">
              <a:prstTxWarp prst="textNoShape">
                <a:avLst/>
              </a:prstTxWarp>
              <a:spAutoFit/>
            </a:bodyPr>
            <a:lstStyle/>
            <a:p>
              <a:endParaRPr lang="en-GB"/>
            </a:p>
          </p:txBody>
        </p:sp>
        <p:sp>
          <p:nvSpPr>
            <p:cNvPr id="106513" name="Text Box 17"/>
            <p:cNvSpPr txBox="1">
              <a:spLocks noChangeArrowheads="1"/>
            </p:cNvSpPr>
            <p:nvPr/>
          </p:nvSpPr>
          <p:spPr bwMode="auto">
            <a:xfrm>
              <a:off x="1078" y="1661"/>
              <a:ext cx="493" cy="256"/>
            </a:xfrm>
            <a:prstGeom prst="rect">
              <a:avLst/>
            </a:prstGeom>
            <a:solidFill>
              <a:schemeClr val="bg1"/>
            </a:solidFill>
            <a:ln w="9525">
              <a:solidFill>
                <a:schemeClr val="tx1"/>
              </a:solidFill>
              <a:miter lim="800000"/>
              <a:headEnd/>
              <a:tailEnd/>
            </a:ln>
            <a:effectLst/>
          </p:spPr>
          <p:txBody>
            <a:bodyPr wrap="none">
              <a:prstTxWarp prst="textNoShape">
                <a:avLst/>
              </a:prstTxWarp>
              <a:spAutoFit/>
            </a:bodyPr>
            <a:lstStyle/>
            <a:p>
              <a:r>
                <a:rPr lang="en-GB" sz="2000" b="0">
                  <a:solidFill>
                    <a:srgbClr val="0033CC"/>
                  </a:solidFill>
                </a:rPr>
                <a:t>Italy</a:t>
              </a:r>
            </a:p>
          </p:txBody>
        </p:sp>
        <p:sp>
          <p:nvSpPr>
            <p:cNvPr id="106514" name="Text Box 18"/>
            <p:cNvSpPr txBox="1">
              <a:spLocks noChangeArrowheads="1"/>
            </p:cNvSpPr>
            <p:nvPr/>
          </p:nvSpPr>
          <p:spPr bwMode="auto">
            <a:xfrm>
              <a:off x="2835" y="1661"/>
              <a:ext cx="350" cy="256"/>
            </a:xfrm>
            <a:prstGeom prst="rect">
              <a:avLst/>
            </a:prstGeom>
            <a:solidFill>
              <a:schemeClr val="bg1"/>
            </a:solidFill>
            <a:ln w="9525">
              <a:solidFill>
                <a:schemeClr val="tx1"/>
              </a:solidFill>
              <a:miter lim="800000"/>
              <a:headEnd/>
              <a:tailEnd/>
            </a:ln>
            <a:effectLst/>
          </p:spPr>
          <p:txBody>
            <a:bodyPr wrap="none">
              <a:prstTxWarp prst="textNoShape">
                <a:avLst/>
              </a:prstTxWarp>
              <a:spAutoFit/>
            </a:bodyPr>
            <a:lstStyle/>
            <a:p>
              <a:r>
                <a:rPr lang="en-GB" sz="2000" b="0">
                  <a:solidFill>
                    <a:srgbClr val="0033CC"/>
                  </a:solidFill>
                </a:rPr>
                <a:t>NE</a:t>
              </a:r>
            </a:p>
          </p:txBody>
        </p:sp>
        <p:sp>
          <p:nvSpPr>
            <p:cNvPr id="106515" name="Text Box 19"/>
            <p:cNvSpPr txBox="1">
              <a:spLocks noChangeArrowheads="1"/>
            </p:cNvSpPr>
            <p:nvPr/>
          </p:nvSpPr>
          <p:spPr bwMode="auto">
            <a:xfrm>
              <a:off x="4468" y="1661"/>
              <a:ext cx="416" cy="256"/>
            </a:xfrm>
            <a:prstGeom prst="rect">
              <a:avLst/>
            </a:prstGeom>
            <a:solidFill>
              <a:schemeClr val="bg1"/>
            </a:solidFill>
            <a:ln w="9525">
              <a:solidFill>
                <a:schemeClr val="tx1"/>
              </a:solidFill>
              <a:miter lim="800000"/>
              <a:headEnd/>
              <a:tailEnd/>
            </a:ln>
            <a:effectLst/>
          </p:spPr>
          <p:txBody>
            <a:bodyPr wrap="none">
              <a:prstTxWarp prst="textNoShape">
                <a:avLst/>
              </a:prstTxWarp>
              <a:spAutoFit/>
            </a:bodyPr>
            <a:lstStyle/>
            <a:p>
              <a:r>
                <a:rPr lang="en-GB" sz="2000" b="0">
                  <a:solidFill>
                    <a:srgbClr val="0033CC"/>
                  </a:solidFill>
                </a:rPr>
                <a:t>NW</a:t>
              </a:r>
            </a:p>
          </p:txBody>
        </p:sp>
      </p:grpSp>
      <p:sp>
        <p:nvSpPr>
          <p:cNvPr id="106517" name="Rectangle 21"/>
          <p:cNvSpPr>
            <a:spLocks noChangeArrowheads="1"/>
          </p:cNvSpPr>
          <p:nvPr/>
        </p:nvSpPr>
        <p:spPr bwMode="auto">
          <a:xfrm>
            <a:off x="2124075" y="5445125"/>
            <a:ext cx="1295400" cy="215900"/>
          </a:xfrm>
          <a:prstGeom prst="rect">
            <a:avLst/>
          </a:prstGeom>
          <a:noFill/>
          <a:ln w="38100" cap="rnd">
            <a:solidFill>
              <a:srgbClr val="FF0000"/>
            </a:solidFill>
            <a:prstDash val="sysDot"/>
            <a:miter lim="800000"/>
            <a:headEnd/>
            <a:tailEnd/>
          </a:ln>
          <a:effectLst/>
        </p:spPr>
        <p:txBody>
          <a:bodyPr anchor="ctr">
            <a:prstTxWarp prst="textNoShape">
              <a:avLst/>
            </a:prstTxWarp>
            <a:spAutoFit/>
          </a:bodyPr>
          <a:lstStyle/>
          <a:p>
            <a:endParaRPr lang="en-GB"/>
          </a:p>
        </p:txBody>
      </p:sp>
      <p:grpSp>
        <p:nvGrpSpPr>
          <p:cNvPr id="3" name="Group 29"/>
          <p:cNvGrpSpPr>
            <a:grpSpLocks/>
          </p:cNvGrpSpPr>
          <p:nvPr/>
        </p:nvGrpSpPr>
        <p:grpSpPr bwMode="auto">
          <a:xfrm>
            <a:off x="3276600" y="5661025"/>
            <a:ext cx="2159000" cy="701675"/>
            <a:chOff x="2064" y="3566"/>
            <a:chExt cx="1360" cy="442"/>
          </a:xfrm>
        </p:grpSpPr>
        <p:sp>
          <p:nvSpPr>
            <p:cNvPr id="106519" name="Line 23"/>
            <p:cNvSpPr>
              <a:spLocks noChangeShapeType="1"/>
            </p:cNvSpPr>
            <p:nvPr/>
          </p:nvSpPr>
          <p:spPr bwMode="auto">
            <a:xfrm flipH="1" flipV="1">
              <a:off x="2064" y="3566"/>
              <a:ext cx="272" cy="272"/>
            </a:xfrm>
            <a:prstGeom prst="line">
              <a:avLst/>
            </a:prstGeom>
            <a:noFill/>
            <a:ln w="9525">
              <a:solidFill>
                <a:schemeClr val="tx1"/>
              </a:solidFill>
              <a:round/>
              <a:headEnd/>
              <a:tailEnd type="triangle" w="med" len="med"/>
            </a:ln>
            <a:effectLst/>
          </p:spPr>
          <p:txBody>
            <a:bodyPr>
              <a:prstTxWarp prst="textNoShape">
                <a:avLst/>
              </a:prstTxWarp>
              <a:spAutoFit/>
            </a:bodyPr>
            <a:lstStyle/>
            <a:p>
              <a:endParaRPr lang="en-GB"/>
            </a:p>
          </p:txBody>
        </p:sp>
        <p:sp>
          <p:nvSpPr>
            <p:cNvPr id="106520" name="Text Box 24"/>
            <p:cNvSpPr txBox="1">
              <a:spLocks noChangeArrowheads="1"/>
            </p:cNvSpPr>
            <p:nvPr/>
          </p:nvSpPr>
          <p:spPr bwMode="auto">
            <a:xfrm>
              <a:off x="2336" y="3816"/>
              <a:ext cx="1088" cy="192"/>
            </a:xfrm>
            <a:prstGeom prst="rect">
              <a:avLst/>
            </a:prstGeom>
            <a:noFill/>
            <a:ln w="9525">
              <a:noFill/>
              <a:miter lim="800000"/>
              <a:headEnd/>
              <a:tailEnd/>
            </a:ln>
            <a:effectLst/>
          </p:spPr>
          <p:txBody>
            <a:bodyPr>
              <a:prstTxWarp prst="textNoShape">
                <a:avLst/>
              </a:prstTxWarp>
              <a:spAutoFit/>
            </a:bodyPr>
            <a:lstStyle/>
            <a:p>
              <a:r>
                <a:rPr lang="en-GB"/>
                <a:t>Previous Example</a:t>
              </a:r>
            </a:p>
          </p:txBody>
        </p:sp>
      </p:grpSp>
      <p:grpSp>
        <p:nvGrpSpPr>
          <p:cNvPr id="4" name="Group 28"/>
          <p:cNvGrpSpPr>
            <a:grpSpLocks/>
          </p:cNvGrpSpPr>
          <p:nvPr/>
        </p:nvGrpSpPr>
        <p:grpSpPr bwMode="auto">
          <a:xfrm>
            <a:off x="395288" y="5876925"/>
            <a:ext cx="2305050" cy="779463"/>
            <a:chOff x="249" y="3702"/>
            <a:chExt cx="1452" cy="491"/>
          </a:xfrm>
        </p:grpSpPr>
        <p:sp>
          <p:nvSpPr>
            <p:cNvPr id="106521" name="Text Box 25"/>
            <p:cNvSpPr txBox="1">
              <a:spLocks noChangeArrowheads="1"/>
            </p:cNvSpPr>
            <p:nvPr/>
          </p:nvSpPr>
          <p:spPr bwMode="auto">
            <a:xfrm>
              <a:off x="249" y="4020"/>
              <a:ext cx="1134" cy="173"/>
            </a:xfrm>
            <a:prstGeom prst="rect">
              <a:avLst/>
            </a:prstGeom>
            <a:noFill/>
            <a:ln w="9525">
              <a:noFill/>
              <a:miter lim="800000"/>
              <a:headEnd/>
              <a:tailEnd/>
            </a:ln>
            <a:effectLst/>
          </p:spPr>
          <p:txBody>
            <a:bodyPr>
              <a:prstTxWarp prst="textNoShape">
                <a:avLst/>
              </a:prstTxWarp>
              <a:spAutoFit/>
            </a:bodyPr>
            <a:lstStyle/>
            <a:p>
              <a:r>
                <a:rPr lang="en-GB" sz="1200"/>
                <a:t>WTC</a:t>
              </a:r>
              <a:r>
                <a:rPr lang="en-GB" sz="1200" baseline="-25000"/>
                <a:t>char </a:t>
              </a:r>
              <a:r>
                <a:rPr lang="en-GB" sz="1200"/>
                <a:t>vs. WTC</a:t>
              </a:r>
              <a:r>
                <a:rPr lang="en-GB" sz="1200" baseline="-25000"/>
                <a:t>occ</a:t>
              </a:r>
              <a:r>
                <a:rPr lang="en-GB" sz="1200"/>
                <a:t> </a:t>
              </a:r>
            </a:p>
          </p:txBody>
        </p:sp>
        <p:sp>
          <p:nvSpPr>
            <p:cNvPr id="106522" name="Line 26"/>
            <p:cNvSpPr>
              <a:spLocks noChangeShapeType="1"/>
            </p:cNvSpPr>
            <p:nvPr/>
          </p:nvSpPr>
          <p:spPr bwMode="auto">
            <a:xfrm flipV="1">
              <a:off x="793" y="3702"/>
              <a:ext cx="137" cy="318"/>
            </a:xfrm>
            <a:prstGeom prst="line">
              <a:avLst/>
            </a:prstGeom>
            <a:noFill/>
            <a:ln w="9525">
              <a:solidFill>
                <a:schemeClr val="tx1"/>
              </a:solidFill>
              <a:round/>
              <a:headEnd/>
              <a:tailEnd type="triangle" w="med" len="med"/>
            </a:ln>
            <a:effectLst/>
          </p:spPr>
          <p:txBody>
            <a:bodyPr>
              <a:prstTxWarp prst="textNoShape">
                <a:avLst/>
              </a:prstTxWarp>
              <a:spAutoFit/>
            </a:bodyPr>
            <a:lstStyle/>
            <a:p>
              <a:endParaRPr lang="en-GB"/>
            </a:p>
          </p:txBody>
        </p:sp>
        <p:sp>
          <p:nvSpPr>
            <p:cNvPr id="106523" name="Line 27"/>
            <p:cNvSpPr>
              <a:spLocks noChangeShapeType="1"/>
            </p:cNvSpPr>
            <p:nvPr/>
          </p:nvSpPr>
          <p:spPr bwMode="auto">
            <a:xfrm flipV="1">
              <a:off x="793" y="3748"/>
              <a:ext cx="908" cy="272"/>
            </a:xfrm>
            <a:prstGeom prst="line">
              <a:avLst/>
            </a:prstGeom>
            <a:noFill/>
            <a:ln w="9525">
              <a:solidFill>
                <a:schemeClr val="tx1"/>
              </a:solidFill>
              <a:round/>
              <a:headEnd/>
              <a:tailEnd type="triangle" w="med" len="med"/>
            </a:ln>
            <a:effectLst/>
          </p:spPr>
          <p:txBody>
            <a:bodyPr>
              <a:prstTxWarp prst="textNoShape">
                <a:avLst/>
              </a:prstTxWarp>
              <a:spAutoFit/>
            </a:bodyPr>
            <a:lstStyle/>
            <a:p>
              <a:endParaRPr lang="en-GB"/>
            </a:p>
          </p:txBody>
        </p:sp>
      </p:grpSp>
      <p:sp>
        <p:nvSpPr>
          <p:cNvPr id="106526" name="Text Box 30"/>
          <p:cNvSpPr txBox="1">
            <a:spLocks noChangeArrowheads="1"/>
          </p:cNvSpPr>
          <p:nvPr/>
        </p:nvSpPr>
        <p:spPr bwMode="auto">
          <a:xfrm>
            <a:off x="6156325" y="6165850"/>
            <a:ext cx="2184400" cy="396875"/>
          </a:xfrm>
          <a:prstGeom prst="rect">
            <a:avLst/>
          </a:prstGeom>
          <a:noFill/>
          <a:ln w="9525">
            <a:noFill/>
            <a:miter lim="800000"/>
            <a:headEnd/>
            <a:tailEnd/>
          </a:ln>
          <a:effectLst/>
        </p:spPr>
        <p:txBody>
          <a:bodyPr wrap="none">
            <a:prstTxWarp prst="textNoShape">
              <a:avLst/>
            </a:prstTxWarp>
            <a:spAutoFit/>
          </a:bodyPr>
          <a:lstStyle/>
          <a:p>
            <a:r>
              <a:rPr lang="en-GB" sz="2000"/>
              <a:t>JJA – 7 Classes</a:t>
            </a:r>
            <a:endParaRPr lang="en-GB" sz="2000" baseline="-25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6526"/>
                                        </p:tgtEl>
                                        <p:attrNameLst>
                                          <p:attrName>style.visibility</p:attrName>
                                        </p:attrNameLst>
                                      </p:cBhvr>
                                      <p:to>
                                        <p:strVal val="visible"/>
                                      </p:to>
                                    </p:set>
                                    <p:animEffect transition="in" filter="dissolve">
                                      <p:cBhvr>
                                        <p:cTn id="7" dur="500"/>
                                        <p:tgtEl>
                                          <p:spTgt spid="1065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6517"/>
                                        </p:tgtEl>
                                        <p:attrNameLst>
                                          <p:attrName>style.visibility</p:attrName>
                                        </p:attrNameLst>
                                      </p:cBhvr>
                                      <p:to>
                                        <p:strVal val="visible"/>
                                      </p:to>
                                    </p:set>
                                    <p:animEffect transition="in" filter="fade">
                                      <p:cBhvr>
                                        <p:cTn id="20" dur="2000"/>
                                        <p:tgtEl>
                                          <p:spTgt spid="10651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ssolv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6506"/>
                                        </p:tgtEl>
                                        <p:attrNameLst>
                                          <p:attrName>style.visibility</p:attrName>
                                        </p:attrNameLst>
                                      </p:cBhvr>
                                      <p:to>
                                        <p:strVal val="visible"/>
                                      </p:to>
                                    </p:set>
                                    <p:animEffect transition="in" filter="fade">
                                      <p:cBhvr>
                                        <p:cTn id="30" dur="2000"/>
                                        <p:tgtEl>
                                          <p:spTgt spid="10650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6507"/>
                                        </p:tgtEl>
                                        <p:attrNameLst>
                                          <p:attrName>style.visibility</p:attrName>
                                        </p:attrNameLst>
                                      </p:cBhvr>
                                      <p:to>
                                        <p:strVal val="visible"/>
                                      </p:to>
                                    </p:set>
                                    <p:animEffect transition="in" filter="fade">
                                      <p:cBhvr>
                                        <p:cTn id="33" dur="2000"/>
                                        <p:tgtEl>
                                          <p:spTgt spid="106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6" grpId="0" animBg="1"/>
      <p:bldP spid="106507" grpId="0" animBg="1"/>
      <p:bldP spid="106517" grpId="0" animBg="1"/>
      <p:bldP spid="106526" grpId="0"/>
    </p:bld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Segnaposto numero diapositiva 6"/>
          <p:cNvSpPr>
            <a:spLocks noGrp="1"/>
          </p:cNvSpPr>
          <p:nvPr>
            <p:ph type="sldNum" sz="quarter" idx="12"/>
          </p:nvPr>
        </p:nvSpPr>
        <p:spPr/>
        <p:txBody>
          <a:bodyPr/>
          <a:lstStyle/>
          <a:p>
            <a:fld id="{A892C0F7-A4A5-CD47-B6B3-519ADCFFF721}" type="slidenum">
              <a:rPr lang="en-US"/>
              <a:pPr/>
              <a:t>54</a:t>
            </a:fld>
            <a:endParaRPr lang="en-US"/>
          </a:p>
        </p:txBody>
      </p:sp>
      <p:pic>
        <p:nvPicPr>
          <p:cNvPr id="113688" name="Picture 24"/>
          <p:cNvPicPr>
            <a:picLocks noChangeAspect="1" noChangeArrowheads="1"/>
          </p:cNvPicPr>
          <p:nvPr/>
        </p:nvPicPr>
        <p:blipFill>
          <a:blip r:embed="rId3"/>
          <a:srcRect/>
          <a:stretch>
            <a:fillRect/>
          </a:stretch>
        </p:blipFill>
        <p:spPr bwMode="auto">
          <a:xfrm>
            <a:off x="179388" y="2636838"/>
            <a:ext cx="8616950" cy="3384550"/>
          </a:xfrm>
          <a:prstGeom prst="rect">
            <a:avLst/>
          </a:prstGeom>
          <a:noFill/>
          <a:ln w="9525">
            <a:noFill/>
            <a:miter lim="800000"/>
            <a:headEnd/>
            <a:tailEnd/>
          </a:ln>
          <a:effectLst/>
        </p:spPr>
      </p:pic>
      <p:sp>
        <p:nvSpPr>
          <p:cNvPr id="113667" name="Rectangle 3"/>
          <p:cNvSpPr>
            <a:spLocks noGrp="1" noChangeArrowheads="1"/>
          </p:cNvSpPr>
          <p:nvPr>
            <p:ph type="title"/>
          </p:nvPr>
        </p:nvSpPr>
        <p:spPr>
          <a:noFill/>
          <a:ln/>
        </p:spPr>
        <p:txBody>
          <a:bodyPr/>
          <a:lstStyle/>
          <a:p>
            <a:r>
              <a:rPr lang="en-US">
                <a:solidFill>
                  <a:srgbClr val="0033CC"/>
                </a:solidFill>
                <a:latin typeface="Comic Sans MS" pitchFamily="-107" charset="0"/>
              </a:rPr>
              <a:t>CCA and COST 733</a:t>
            </a:r>
          </a:p>
        </p:txBody>
      </p:sp>
      <p:sp>
        <p:nvSpPr>
          <p:cNvPr id="113668" name="Rectangle 4"/>
          <p:cNvSpPr>
            <a:spLocks noChangeArrowheads="1"/>
          </p:cNvSpPr>
          <p:nvPr/>
        </p:nvSpPr>
        <p:spPr bwMode="auto">
          <a:xfrm>
            <a:off x="0" y="1412875"/>
            <a:ext cx="91440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2400" b="0"/>
              <a:t>As before, but  for “9” classes: </a:t>
            </a:r>
          </a:p>
        </p:txBody>
      </p:sp>
      <p:grpSp>
        <p:nvGrpSpPr>
          <p:cNvPr id="2" name="Group 7"/>
          <p:cNvGrpSpPr>
            <a:grpSpLocks/>
          </p:cNvGrpSpPr>
          <p:nvPr/>
        </p:nvGrpSpPr>
        <p:grpSpPr bwMode="auto">
          <a:xfrm>
            <a:off x="755650" y="2636838"/>
            <a:ext cx="7993063" cy="1008062"/>
            <a:chOff x="476" y="1661"/>
            <a:chExt cx="5035" cy="635"/>
          </a:xfrm>
        </p:grpSpPr>
        <p:sp>
          <p:nvSpPr>
            <p:cNvPr id="113672" name="AutoShape 8"/>
            <p:cNvSpPr>
              <a:spLocks/>
            </p:cNvSpPr>
            <p:nvPr/>
          </p:nvSpPr>
          <p:spPr bwMode="auto">
            <a:xfrm rot="5400000">
              <a:off x="1133" y="1276"/>
              <a:ext cx="363" cy="1678"/>
            </a:xfrm>
            <a:prstGeom prst="leftBrace">
              <a:avLst>
                <a:gd name="adj1" fmla="val 38522"/>
                <a:gd name="adj2" fmla="val 50000"/>
              </a:avLst>
            </a:prstGeom>
            <a:noFill/>
            <a:ln w="9525">
              <a:solidFill>
                <a:srgbClr val="FF0000"/>
              </a:solidFill>
              <a:round/>
              <a:headEnd/>
              <a:tailEnd/>
            </a:ln>
            <a:effectLst/>
          </p:spPr>
          <p:txBody>
            <a:bodyPr anchor="ctr">
              <a:prstTxWarp prst="textNoShape">
                <a:avLst/>
              </a:prstTxWarp>
              <a:spAutoFit/>
            </a:bodyPr>
            <a:lstStyle/>
            <a:p>
              <a:endParaRPr lang="en-GB"/>
            </a:p>
          </p:txBody>
        </p:sp>
        <p:sp>
          <p:nvSpPr>
            <p:cNvPr id="113673" name="AutoShape 9"/>
            <p:cNvSpPr>
              <a:spLocks/>
            </p:cNvSpPr>
            <p:nvPr/>
          </p:nvSpPr>
          <p:spPr bwMode="auto">
            <a:xfrm rot="5400000">
              <a:off x="2811" y="1276"/>
              <a:ext cx="363" cy="1678"/>
            </a:xfrm>
            <a:prstGeom prst="leftBrace">
              <a:avLst>
                <a:gd name="adj1" fmla="val 38522"/>
                <a:gd name="adj2" fmla="val 50000"/>
              </a:avLst>
            </a:prstGeom>
            <a:noFill/>
            <a:ln w="9525">
              <a:solidFill>
                <a:srgbClr val="FF0000"/>
              </a:solidFill>
              <a:round/>
              <a:headEnd/>
              <a:tailEnd/>
            </a:ln>
            <a:effectLst/>
          </p:spPr>
          <p:txBody>
            <a:bodyPr anchor="ctr">
              <a:prstTxWarp prst="textNoShape">
                <a:avLst/>
              </a:prstTxWarp>
              <a:spAutoFit/>
            </a:bodyPr>
            <a:lstStyle/>
            <a:p>
              <a:endParaRPr lang="en-GB"/>
            </a:p>
          </p:txBody>
        </p:sp>
        <p:sp>
          <p:nvSpPr>
            <p:cNvPr id="113674" name="AutoShape 10"/>
            <p:cNvSpPr>
              <a:spLocks/>
            </p:cNvSpPr>
            <p:nvPr/>
          </p:nvSpPr>
          <p:spPr bwMode="auto">
            <a:xfrm rot="5400000">
              <a:off x="4490" y="1276"/>
              <a:ext cx="363" cy="1678"/>
            </a:xfrm>
            <a:prstGeom prst="leftBrace">
              <a:avLst>
                <a:gd name="adj1" fmla="val 38522"/>
                <a:gd name="adj2" fmla="val 50000"/>
              </a:avLst>
            </a:prstGeom>
            <a:noFill/>
            <a:ln w="9525">
              <a:solidFill>
                <a:srgbClr val="FF0000"/>
              </a:solidFill>
              <a:round/>
              <a:headEnd/>
              <a:tailEnd/>
            </a:ln>
            <a:effectLst/>
          </p:spPr>
          <p:txBody>
            <a:bodyPr anchor="ctr">
              <a:prstTxWarp prst="textNoShape">
                <a:avLst/>
              </a:prstTxWarp>
              <a:spAutoFit/>
            </a:bodyPr>
            <a:lstStyle/>
            <a:p>
              <a:endParaRPr lang="en-GB"/>
            </a:p>
          </p:txBody>
        </p:sp>
        <p:sp>
          <p:nvSpPr>
            <p:cNvPr id="113675" name="Text Box 11"/>
            <p:cNvSpPr txBox="1">
              <a:spLocks noChangeArrowheads="1"/>
            </p:cNvSpPr>
            <p:nvPr/>
          </p:nvSpPr>
          <p:spPr bwMode="auto">
            <a:xfrm>
              <a:off x="1078" y="1661"/>
              <a:ext cx="493" cy="256"/>
            </a:xfrm>
            <a:prstGeom prst="rect">
              <a:avLst/>
            </a:prstGeom>
            <a:solidFill>
              <a:schemeClr val="bg1"/>
            </a:solidFill>
            <a:ln w="9525">
              <a:solidFill>
                <a:schemeClr val="tx1"/>
              </a:solidFill>
              <a:miter lim="800000"/>
              <a:headEnd/>
              <a:tailEnd/>
            </a:ln>
            <a:effectLst/>
          </p:spPr>
          <p:txBody>
            <a:bodyPr wrap="none">
              <a:prstTxWarp prst="textNoShape">
                <a:avLst/>
              </a:prstTxWarp>
              <a:spAutoFit/>
            </a:bodyPr>
            <a:lstStyle/>
            <a:p>
              <a:r>
                <a:rPr lang="en-GB" sz="2000" b="0">
                  <a:solidFill>
                    <a:srgbClr val="0033CC"/>
                  </a:solidFill>
                </a:rPr>
                <a:t>Italy</a:t>
              </a:r>
            </a:p>
          </p:txBody>
        </p:sp>
        <p:sp>
          <p:nvSpPr>
            <p:cNvPr id="113676" name="Text Box 12"/>
            <p:cNvSpPr txBox="1">
              <a:spLocks noChangeArrowheads="1"/>
            </p:cNvSpPr>
            <p:nvPr/>
          </p:nvSpPr>
          <p:spPr bwMode="auto">
            <a:xfrm>
              <a:off x="2835" y="1661"/>
              <a:ext cx="350" cy="256"/>
            </a:xfrm>
            <a:prstGeom prst="rect">
              <a:avLst/>
            </a:prstGeom>
            <a:solidFill>
              <a:schemeClr val="bg1"/>
            </a:solidFill>
            <a:ln w="9525">
              <a:solidFill>
                <a:schemeClr val="tx1"/>
              </a:solidFill>
              <a:miter lim="800000"/>
              <a:headEnd/>
              <a:tailEnd/>
            </a:ln>
            <a:effectLst/>
          </p:spPr>
          <p:txBody>
            <a:bodyPr wrap="none">
              <a:prstTxWarp prst="textNoShape">
                <a:avLst/>
              </a:prstTxWarp>
              <a:spAutoFit/>
            </a:bodyPr>
            <a:lstStyle/>
            <a:p>
              <a:r>
                <a:rPr lang="en-GB" sz="2000" b="0">
                  <a:solidFill>
                    <a:srgbClr val="0033CC"/>
                  </a:solidFill>
                </a:rPr>
                <a:t>NE</a:t>
              </a:r>
            </a:p>
          </p:txBody>
        </p:sp>
        <p:sp>
          <p:nvSpPr>
            <p:cNvPr id="113677" name="Text Box 13"/>
            <p:cNvSpPr txBox="1">
              <a:spLocks noChangeArrowheads="1"/>
            </p:cNvSpPr>
            <p:nvPr/>
          </p:nvSpPr>
          <p:spPr bwMode="auto">
            <a:xfrm>
              <a:off x="4468" y="1661"/>
              <a:ext cx="416" cy="256"/>
            </a:xfrm>
            <a:prstGeom prst="rect">
              <a:avLst/>
            </a:prstGeom>
            <a:solidFill>
              <a:schemeClr val="bg1"/>
            </a:solidFill>
            <a:ln w="9525">
              <a:solidFill>
                <a:schemeClr val="tx1"/>
              </a:solidFill>
              <a:miter lim="800000"/>
              <a:headEnd/>
              <a:tailEnd/>
            </a:ln>
            <a:effectLst/>
          </p:spPr>
          <p:txBody>
            <a:bodyPr wrap="none">
              <a:prstTxWarp prst="textNoShape">
                <a:avLst/>
              </a:prstTxWarp>
              <a:spAutoFit/>
            </a:bodyPr>
            <a:lstStyle/>
            <a:p>
              <a:r>
                <a:rPr lang="en-GB" sz="2000" b="0">
                  <a:solidFill>
                    <a:srgbClr val="0033CC"/>
                  </a:solidFill>
                </a:rPr>
                <a:t>NW</a:t>
              </a:r>
            </a:p>
          </p:txBody>
        </p:sp>
      </p:grpSp>
      <p:grpSp>
        <p:nvGrpSpPr>
          <p:cNvPr id="3" name="Group 18"/>
          <p:cNvGrpSpPr>
            <a:grpSpLocks/>
          </p:cNvGrpSpPr>
          <p:nvPr/>
        </p:nvGrpSpPr>
        <p:grpSpPr bwMode="auto">
          <a:xfrm>
            <a:off x="395288" y="5876925"/>
            <a:ext cx="2305050" cy="779463"/>
            <a:chOff x="249" y="3702"/>
            <a:chExt cx="1452" cy="491"/>
          </a:xfrm>
        </p:grpSpPr>
        <p:sp>
          <p:nvSpPr>
            <p:cNvPr id="113683" name="Text Box 19"/>
            <p:cNvSpPr txBox="1">
              <a:spLocks noChangeArrowheads="1"/>
            </p:cNvSpPr>
            <p:nvPr/>
          </p:nvSpPr>
          <p:spPr bwMode="auto">
            <a:xfrm>
              <a:off x="249" y="4020"/>
              <a:ext cx="1134" cy="173"/>
            </a:xfrm>
            <a:prstGeom prst="rect">
              <a:avLst/>
            </a:prstGeom>
            <a:noFill/>
            <a:ln w="9525">
              <a:noFill/>
              <a:miter lim="800000"/>
              <a:headEnd/>
              <a:tailEnd/>
            </a:ln>
            <a:effectLst/>
          </p:spPr>
          <p:txBody>
            <a:bodyPr>
              <a:prstTxWarp prst="textNoShape">
                <a:avLst/>
              </a:prstTxWarp>
              <a:spAutoFit/>
            </a:bodyPr>
            <a:lstStyle/>
            <a:p>
              <a:r>
                <a:rPr lang="en-GB" sz="1200"/>
                <a:t>WTC</a:t>
              </a:r>
              <a:r>
                <a:rPr lang="en-GB" sz="1200" baseline="-25000"/>
                <a:t>char </a:t>
              </a:r>
              <a:r>
                <a:rPr lang="en-GB" sz="1200"/>
                <a:t>vs. WTC</a:t>
              </a:r>
              <a:r>
                <a:rPr lang="en-GB" sz="1200" baseline="-25000"/>
                <a:t>occ</a:t>
              </a:r>
              <a:r>
                <a:rPr lang="en-GB" sz="1200"/>
                <a:t> </a:t>
              </a:r>
            </a:p>
          </p:txBody>
        </p:sp>
        <p:sp>
          <p:nvSpPr>
            <p:cNvPr id="113684" name="Line 20"/>
            <p:cNvSpPr>
              <a:spLocks noChangeShapeType="1"/>
            </p:cNvSpPr>
            <p:nvPr/>
          </p:nvSpPr>
          <p:spPr bwMode="auto">
            <a:xfrm flipV="1">
              <a:off x="793" y="3702"/>
              <a:ext cx="137" cy="318"/>
            </a:xfrm>
            <a:prstGeom prst="line">
              <a:avLst/>
            </a:prstGeom>
            <a:noFill/>
            <a:ln w="9525">
              <a:solidFill>
                <a:schemeClr val="tx1"/>
              </a:solidFill>
              <a:round/>
              <a:headEnd/>
              <a:tailEnd type="triangle" w="med" len="med"/>
            </a:ln>
            <a:effectLst/>
          </p:spPr>
          <p:txBody>
            <a:bodyPr>
              <a:prstTxWarp prst="textNoShape">
                <a:avLst/>
              </a:prstTxWarp>
              <a:spAutoFit/>
            </a:bodyPr>
            <a:lstStyle/>
            <a:p>
              <a:endParaRPr lang="en-GB"/>
            </a:p>
          </p:txBody>
        </p:sp>
        <p:sp>
          <p:nvSpPr>
            <p:cNvPr id="113685" name="Line 21"/>
            <p:cNvSpPr>
              <a:spLocks noChangeShapeType="1"/>
            </p:cNvSpPr>
            <p:nvPr/>
          </p:nvSpPr>
          <p:spPr bwMode="auto">
            <a:xfrm flipV="1">
              <a:off x="793" y="3748"/>
              <a:ext cx="908" cy="272"/>
            </a:xfrm>
            <a:prstGeom prst="line">
              <a:avLst/>
            </a:prstGeom>
            <a:noFill/>
            <a:ln w="9525">
              <a:solidFill>
                <a:schemeClr val="tx1"/>
              </a:solidFill>
              <a:round/>
              <a:headEnd/>
              <a:tailEnd type="triangle" w="med" len="med"/>
            </a:ln>
            <a:effectLst/>
          </p:spPr>
          <p:txBody>
            <a:bodyPr>
              <a:prstTxWarp prst="textNoShape">
                <a:avLst/>
              </a:prstTxWarp>
              <a:spAutoFit/>
            </a:bodyPr>
            <a:lstStyle/>
            <a:p>
              <a:endParaRPr lang="en-GB"/>
            </a:p>
          </p:txBody>
        </p:sp>
      </p:grpSp>
      <p:sp>
        <p:nvSpPr>
          <p:cNvPr id="113689" name="Text Box 25"/>
          <p:cNvSpPr txBox="1">
            <a:spLocks noChangeArrowheads="1"/>
          </p:cNvSpPr>
          <p:nvPr/>
        </p:nvSpPr>
        <p:spPr bwMode="auto">
          <a:xfrm>
            <a:off x="3924300" y="6165850"/>
            <a:ext cx="4483100" cy="396875"/>
          </a:xfrm>
          <a:prstGeom prst="rect">
            <a:avLst/>
          </a:prstGeom>
          <a:noFill/>
          <a:ln w="9525">
            <a:noFill/>
            <a:miter lim="800000"/>
            <a:headEnd/>
            <a:tailEnd/>
          </a:ln>
          <a:effectLst/>
        </p:spPr>
        <p:txBody>
          <a:bodyPr wrap="none">
            <a:prstTxWarp prst="textNoShape">
              <a:avLst/>
            </a:prstTxWarp>
            <a:spAutoFit/>
          </a:bodyPr>
          <a:lstStyle/>
          <a:p>
            <a:r>
              <a:rPr lang="en-GB" sz="2000"/>
              <a:t>JJA </a:t>
            </a:r>
            <a:r>
              <a:rPr lang="en-US" sz="2000"/>
              <a:t>~</a:t>
            </a:r>
            <a:r>
              <a:rPr lang="en-GB" sz="2000"/>
              <a:t> 9 Classes (D10=7 / D00=8)</a:t>
            </a:r>
            <a:endParaRPr lang="en-GB" sz="2000" baseline="-25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13689"/>
                                        </p:tgtEl>
                                        <p:attrNameLst>
                                          <p:attrName>style.visibility</p:attrName>
                                        </p:attrNameLst>
                                      </p:cBhvr>
                                      <p:to>
                                        <p:strVal val="visible"/>
                                      </p:to>
                                    </p:set>
                                    <p:animEffect transition="in" filter="dissolve">
                                      <p:cBhvr>
                                        <p:cTn id="15" dur="500"/>
                                        <p:tgtEl>
                                          <p:spTgt spid="113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89" grpId="0"/>
    </p:bld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Segnaposto numero diapositiva 6"/>
          <p:cNvSpPr>
            <a:spLocks noGrp="1"/>
          </p:cNvSpPr>
          <p:nvPr>
            <p:ph type="sldNum" sz="quarter" idx="12"/>
          </p:nvPr>
        </p:nvSpPr>
        <p:spPr/>
        <p:txBody>
          <a:bodyPr/>
          <a:lstStyle/>
          <a:p>
            <a:fld id="{E89DE3A0-55FD-724C-9DC9-F80E152ECEFB}" type="slidenum">
              <a:rPr lang="en-US"/>
              <a:pPr/>
              <a:t>55</a:t>
            </a:fld>
            <a:endParaRPr lang="en-US"/>
          </a:p>
        </p:txBody>
      </p:sp>
      <p:sp>
        <p:nvSpPr>
          <p:cNvPr id="116739" name="Rectangle 3"/>
          <p:cNvSpPr>
            <a:spLocks noGrp="1" noChangeArrowheads="1"/>
          </p:cNvSpPr>
          <p:nvPr>
            <p:ph type="title"/>
          </p:nvPr>
        </p:nvSpPr>
        <p:spPr>
          <a:noFill/>
          <a:ln/>
        </p:spPr>
        <p:txBody>
          <a:bodyPr/>
          <a:lstStyle/>
          <a:p>
            <a:r>
              <a:rPr lang="en-US">
                <a:solidFill>
                  <a:srgbClr val="0033CC"/>
                </a:solidFill>
                <a:latin typeface="Comic Sans MS" pitchFamily="-107" charset="0"/>
              </a:rPr>
              <a:t>CCA and COST 733</a:t>
            </a:r>
          </a:p>
        </p:txBody>
      </p:sp>
      <p:sp>
        <p:nvSpPr>
          <p:cNvPr id="116740" name="Rectangle 4"/>
          <p:cNvSpPr>
            <a:spLocks noChangeArrowheads="1"/>
          </p:cNvSpPr>
          <p:nvPr/>
        </p:nvSpPr>
        <p:spPr bwMode="auto">
          <a:xfrm>
            <a:off x="0" y="1412875"/>
            <a:ext cx="9144000" cy="822325"/>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2400" b="0"/>
              <a:t>Going to the monthly time scale and using the WTC</a:t>
            </a:r>
            <a:r>
              <a:rPr lang="en-GB" sz="2400" b="0" baseline="-25000"/>
              <a:t>occ</a:t>
            </a:r>
            <a:r>
              <a:rPr lang="en-GB" sz="2400" b="0"/>
              <a:t> to predict the temperature anomalies: </a:t>
            </a:r>
          </a:p>
        </p:txBody>
      </p:sp>
      <p:pic>
        <p:nvPicPr>
          <p:cNvPr id="116753" name="Picture 17"/>
          <p:cNvPicPr>
            <a:picLocks noChangeAspect="1" noChangeArrowheads="1"/>
          </p:cNvPicPr>
          <p:nvPr/>
        </p:nvPicPr>
        <p:blipFill>
          <a:blip r:embed="rId3"/>
          <a:srcRect/>
          <a:stretch>
            <a:fillRect/>
          </a:stretch>
        </p:blipFill>
        <p:spPr bwMode="auto">
          <a:xfrm>
            <a:off x="179388" y="2276475"/>
            <a:ext cx="4176712" cy="2274888"/>
          </a:xfrm>
          <a:prstGeom prst="rect">
            <a:avLst/>
          </a:prstGeom>
          <a:noFill/>
          <a:ln w="9525">
            <a:noFill/>
            <a:miter lim="800000"/>
            <a:headEnd/>
            <a:tailEnd/>
          </a:ln>
          <a:effectLst/>
        </p:spPr>
      </p:pic>
      <p:pic>
        <p:nvPicPr>
          <p:cNvPr id="116754" name="Picture 18"/>
          <p:cNvPicPr>
            <a:picLocks noChangeAspect="1" noChangeArrowheads="1"/>
          </p:cNvPicPr>
          <p:nvPr/>
        </p:nvPicPr>
        <p:blipFill>
          <a:blip r:embed="rId4"/>
          <a:srcRect/>
          <a:stretch>
            <a:fillRect/>
          </a:stretch>
        </p:blipFill>
        <p:spPr bwMode="auto">
          <a:xfrm>
            <a:off x="4427538" y="2276475"/>
            <a:ext cx="4105275" cy="2276475"/>
          </a:xfrm>
          <a:prstGeom prst="rect">
            <a:avLst/>
          </a:prstGeom>
          <a:noFill/>
          <a:ln w="9525">
            <a:noFill/>
            <a:miter lim="800000"/>
            <a:headEnd/>
            <a:tailEnd/>
          </a:ln>
          <a:effectLst/>
        </p:spPr>
      </p:pic>
      <p:sp>
        <p:nvSpPr>
          <p:cNvPr id="116752" name="Text Box 16"/>
          <p:cNvSpPr txBox="1">
            <a:spLocks noChangeArrowheads="1"/>
          </p:cNvSpPr>
          <p:nvPr/>
        </p:nvSpPr>
        <p:spPr bwMode="auto">
          <a:xfrm>
            <a:off x="1476375" y="2420938"/>
            <a:ext cx="2095500" cy="396875"/>
          </a:xfrm>
          <a:prstGeom prst="rect">
            <a:avLst/>
          </a:prstGeom>
          <a:noFill/>
          <a:ln w="9525">
            <a:noFill/>
            <a:miter lim="800000"/>
            <a:headEnd/>
            <a:tailEnd/>
          </a:ln>
          <a:effectLst/>
        </p:spPr>
        <p:txBody>
          <a:bodyPr wrap="none">
            <a:prstTxWarp prst="textNoShape">
              <a:avLst/>
            </a:prstTxWarp>
            <a:spAutoFit/>
          </a:bodyPr>
          <a:lstStyle/>
          <a:p>
            <a:r>
              <a:rPr lang="en-GB" sz="2000"/>
              <a:t>Jun – 7 Classes</a:t>
            </a:r>
            <a:endParaRPr lang="en-GB" sz="2000" baseline="-25000"/>
          </a:p>
        </p:txBody>
      </p:sp>
      <p:sp>
        <p:nvSpPr>
          <p:cNvPr id="116755" name="Text Box 19"/>
          <p:cNvSpPr txBox="1">
            <a:spLocks noChangeArrowheads="1"/>
          </p:cNvSpPr>
          <p:nvPr/>
        </p:nvSpPr>
        <p:spPr bwMode="auto">
          <a:xfrm>
            <a:off x="5645150" y="2420938"/>
            <a:ext cx="2032000" cy="396875"/>
          </a:xfrm>
          <a:prstGeom prst="rect">
            <a:avLst/>
          </a:prstGeom>
          <a:noFill/>
          <a:ln w="9525">
            <a:noFill/>
            <a:miter lim="800000"/>
            <a:headEnd/>
            <a:tailEnd/>
          </a:ln>
          <a:effectLst/>
        </p:spPr>
        <p:txBody>
          <a:bodyPr wrap="none">
            <a:prstTxWarp prst="textNoShape">
              <a:avLst/>
            </a:prstTxWarp>
            <a:spAutoFit/>
          </a:bodyPr>
          <a:lstStyle/>
          <a:p>
            <a:r>
              <a:rPr lang="en-GB" sz="2000"/>
              <a:t>Jul – 7 Classes</a:t>
            </a:r>
            <a:endParaRPr lang="en-GB" sz="2000" baseline="-25000"/>
          </a:p>
        </p:txBody>
      </p:sp>
      <p:pic>
        <p:nvPicPr>
          <p:cNvPr id="116756" name="Picture 20"/>
          <p:cNvPicPr>
            <a:picLocks noChangeAspect="1" noChangeArrowheads="1"/>
          </p:cNvPicPr>
          <p:nvPr/>
        </p:nvPicPr>
        <p:blipFill>
          <a:blip r:embed="rId5"/>
          <a:srcRect/>
          <a:stretch>
            <a:fillRect/>
          </a:stretch>
        </p:blipFill>
        <p:spPr bwMode="auto">
          <a:xfrm>
            <a:off x="4427538" y="4508500"/>
            <a:ext cx="4105275" cy="2249488"/>
          </a:xfrm>
          <a:prstGeom prst="rect">
            <a:avLst/>
          </a:prstGeom>
          <a:noFill/>
          <a:ln w="9525">
            <a:noFill/>
            <a:miter lim="800000"/>
            <a:headEnd/>
            <a:tailEnd/>
          </a:ln>
          <a:effectLst/>
        </p:spPr>
      </p:pic>
      <p:sp>
        <p:nvSpPr>
          <p:cNvPr id="116757" name="Text Box 21"/>
          <p:cNvSpPr txBox="1">
            <a:spLocks noChangeArrowheads="1"/>
          </p:cNvSpPr>
          <p:nvPr/>
        </p:nvSpPr>
        <p:spPr bwMode="auto">
          <a:xfrm>
            <a:off x="2339975" y="5805488"/>
            <a:ext cx="2114550" cy="396875"/>
          </a:xfrm>
          <a:prstGeom prst="rect">
            <a:avLst/>
          </a:prstGeom>
          <a:noFill/>
          <a:ln w="9525">
            <a:noFill/>
            <a:miter lim="800000"/>
            <a:headEnd/>
            <a:tailEnd/>
          </a:ln>
          <a:effectLst/>
        </p:spPr>
        <p:txBody>
          <a:bodyPr wrap="none">
            <a:prstTxWarp prst="textNoShape">
              <a:avLst/>
            </a:prstTxWarp>
            <a:spAutoFit/>
          </a:bodyPr>
          <a:lstStyle/>
          <a:p>
            <a:r>
              <a:rPr lang="en-GB" sz="2000"/>
              <a:t>Aug – 7 Classes</a:t>
            </a:r>
            <a:endParaRPr lang="en-GB" sz="2000" baseline="-2500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0E4D9F57-B18C-644F-A10C-9DF678051454}" type="slidenum">
              <a:rPr lang="en-US"/>
              <a:pPr/>
              <a:t>56</a:t>
            </a:fld>
            <a:endParaRPr lang="en-US"/>
          </a:p>
        </p:txBody>
      </p:sp>
      <p:sp>
        <p:nvSpPr>
          <p:cNvPr id="93187" name="Rectangle 3"/>
          <p:cNvSpPr>
            <a:spLocks noGrp="1" noChangeArrowheads="1"/>
          </p:cNvSpPr>
          <p:nvPr>
            <p:ph type="body" idx="1"/>
          </p:nvPr>
        </p:nvSpPr>
        <p:spPr/>
        <p:txBody>
          <a:bodyPr/>
          <a:lstStyle/>
          <a:p>
            <a:endParaRPr lang="en-GB">
              <a:solidFill>
                <a:srgbClr val="0033CC"/>
              </a:solidFill>
              <a:latin typeface="Comic Sans MS" pitchFamily="-107" charset="0"/>
            </a:endParaRPr>
          </a:p>
          <a:p>
            <a:endParaRPr lang="en-GB">
              <a:solidFill>
                <a:srgbClr val="0033CC"/>
              </a:solidFill>
              <a:latin typeface="Comic Sans MS" pitchFamily="-107" charset="0"/>
            </a:endParaRPr>
          </a:p>
        </p:txBody>
      </p:sp>
      <p:sp>
        <p:nvSpPr>
          <p:cNvPr id="93192" name="Rectangle 8"/>
          <p:cNvSpPr>
            <a:spLocks noChangeArrowheads="1"/>
          </p:cNvSpPr>
          <p:nvPr/>
        </p:nvSpPr>
        <p:spPr bwMode="auto">
          <a:xfrm>
            <a:off x="0" y="1362075"/>
            <a:ext cx="8964613" cy="4291013"/>
          </a:xfrm>
          <a:prstGeom prst="rect">
            <a:avLst/>
          </a:prstGeom>
          <a:noFill/>
          <a:ln w="9525">
            <a:noFill/>
            <a:miter lim="800000"/>
            <a:headEnd/>
            <a:tailEnd/>
          </a:ln>
          <a:effectLst/>
        </p:spPr>
        <p:txBody>
          <a:bodyPr>
            <a:prstTxWarp prst="textNoShape">
              <a:avLst/>
            </a:prstTxWarp>
            <a:spAutoFit/>
          </a:bodyPr>
          <a:lstStyle/>
          <a:p>
            <a:pPr marL="433388" indent="-342900">
              <a:spcBef>
                <a:spcPct val="50000"/>
              </a:spcBef>
              <a:buFontTx/>
              <a:buAutoNum type="arabicPeriod"/>
            </a:pPr>
            <a:r>
              <a:rPr lang="en-GB" sz="2400" b="0">
                <a:solidFill>
                  <a:srgbClr val="0033CC"/>
                </a:solidFill>
              </a:rPr>
              <a:t>The CCA method was applied to highlight </a:t>
            </a:r>
            <a:r>
              <a:rPr lang="en-GB" sz="2400" b="0" u="sng">
                <a:solidFill>
                  <a:srgbClr val="0033CC"/>
                </a:solidFill>
              </a:rPr>
              <a:t>linear correspondence</a:t>
            </a:r>
            <a:r>
              <a:rPr lang="en-GB" sz="2400" b="0">
                <a:solidFill>
                  <a:srgbClr val="0033CC"/>
                </a:solidFill>
              </a:rPr>
              <a:t> between inter – annual variability of </a:t>
            </a:r>
            <a:r>
              <a:rPr lang="en-GB" sz="2400">
                <a:solidFill>
                  <a:srgbClr val="0033CC"/>
                </a:solidFill>
              </a:rPr>
              <a:t>temperature anomalies</a:t>
            </a:r>
            <a:r>
              <a:rPr lang="en-GB" sz="2400" b="0">
                <a:solidFill>
                  <a:srgbClr val="0033CC"/>
                </a:solidFill>
              </a:rPr>
              <a:t> and </a:t>
            </a:r>
            <a:r>
              <a:rPr lang="en-GB" sz="2400">
                <a:solidFill>
                  <a:srgbClr val="0033CC"/>
                </a:solidFill>
              </a:rPr>
              <a:t>WTC occurrence</a:t>
            </a:r>
            <a:r>
              <a:rPr lang="en-GB" sz="2400" b="0">
                <a:solidFill>
                  <a:srgbClr val="0033CC"/>
                </a:solidFill>
              </a:rPr>
              <a:t>/ </a:t>
            </a:r>
            <a:r>
              <a:rPr lang="en-GB" sz="2400">
                <a:solidFill>
                  <a:srgbClr val="0033CC"/>
                </a:solidFill>
              </a:rPr>
              <a:t>WTC type character</a:t>
            </a:r>
            <a:r>
              <a:rPr lang="en-GB" sz="2400" b="0">
                <a:solidFill>
                  <a:srgbClr val="0033CC"/>
                </a:solidFill>
              </a:rPr>
              <a:t> variability. Such correspondence exists and depends on number of </a:t>
            </a:r>
            <a:r>
              <a:rPr lang="en-GB" sz="2400">
                <a:solidFill>
                  <a:srgbClr val="0033CC"/>
                </a:solidFill>
              </a:rPr>
              <a:t>classes/time scale/areas</a:t>
            </a:r>
            <a:r>
              <a:rPr lang="en-GB" sz="2400" b="0">
                <a:solidFill>
                  <a:srgbClr val="0033CC"/>
                </a:solidFill>
              </a:rPr>
              <a:t>. Furthermore it is completely reversible, by means that we can linear predict one dataset in terms of the other. </a:t>
            </a:r>
          </a:p>
          <a:p>
            <a:pPr marL="433388" indent="-342900">
              <a:spcBef>
                <a:spcPct val="50000"/>
              </a:spcBef>
              <a:buFontTx/>
              <a:buAutoNum type="arabicPeriod"/>
            </a:pPr>
            <a:r>
              <a:rPr lang="en-GB" sz="2400" b="0">
                <a:solidFill>
                  <a:srgbClr val="0033CC"/>
                </a:solidFill>
              </a:rPr>
              <a:t> Inter – annual WTC occurrence could be used as mid – level description tool between climatic anomalies and temperature or rainfall anomalies, in a seasonal forecast system.</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AC9BF89B-3957-A44A-88EE-254337467BC8}" type="slidenum">
              <a:rPr lang="en-US"/>
              <a:pPr/>
              <a:t>57</a:t>
            </a:fld>
            <a:endParaRPr lang="en-US"/>
          </a:p>
        </p:txBody>
      </p:sp>
      <p:sp>
        <p:nvSpPr>
          <p:cNvPr id="118786" name="Rectangle 2"/>
          <p:cNvSpPr>
            <a:spLocks noGrp="1" noChangeArrowheads="1"/>
          </p:cNvSpPr>
          <p:nvPr>
            <p:ph type="body" idx="1"/>
          </p:nvPr>
        </p:nvSpPr>
        <p:spPr/>
        <p:txBody>
          <a:bodyPr/>
          <a:lstStyle/>
          <a:p>
            <a:endParaRPr lang="en-GB" dirty="0">
              <a:solidFill>
                <a:srgbClr val="0033CC"/>
              </a:solidFill>
              <a:latin typeface="Comic Sans MS" pitchFamily="-107" charset="0"/>
            </a:endParaRPr>
          </a:p>
          <a:p>
            <a:endParaRPr lang="en-GB" dirty="0">
              <a:solidFill>
                <a:srgbClr val="0033CC"/>
              </a:solidFill>
              <a:latin typeface="Comic Sans MS" pitchFamily="-107" charset="0"/>
            </a:endParaRPr>
          </a:p>
        </p:txBody>
      </p:sp>
      <p:sp>
        <p:nvSpPr>
          <p:cNvPr id="118788" name="Rectangle 4"/>
          <p:cNvSpPr>
            <a:spLocks noChangeArrowheads="1"/>
          </p:cNvSpPr>
          <p:nvPr/>
        </p:nvSpPr>
        <p:spPr bwMode="auto">
          <a:xfrm>
            <a:off x="0" y="1362075"/>
            <a:ext cx="8964613" cy="3195638"/>
          </a:xfrm>
          <a:prstGeom prst="rect">
            <a:avLst/>
          </a:prstGeom>
          <a:noFill/>
          <a:ln w="9525">
            <a:noFill/>
            <a:miter lim="800000"/>
            <a:headEnd/>
            <a:tailEnd/>
          </a:ln>
          <a:effectLst/>
        </p:spPr>
        <p:txBody>
          <a:bodyPr>
            <a:prstTxWarp prst="textNoShape">
              <a:avLst/>
            </a:prstTxWarp>
            <a:spAutoFit/>
          </a:bodyPr>
          <a:lstStyle/>
          <a:p>
            <a:pPr marL="433388" indent="-342900" algn="just">
              <a:spcBef>
                <a:spcPct val="50000"/>
              </a:spcBef>
              <a:buFontTx/>
              <a:buAutoNum type="arabicPeriod" startAt="3"/>
            </a:pPr>
            <a:r>
              <a:rPr lang="en-GB" sz="2400" b="0" dirty="0">
                <a:solidFill>
                  <a:srgbClr val="0033CC"/>
                </a:solidFill>
              </a:rPr>
              <a:t>From the </a:t>
            </a:r>
            <a:r>
              <a:rPr lang="en-GB" sz="2400" b="0" dirty="0" err="1">
                <a:solidFill>
                  <a:srgbClr val="0033CC"/>
                </a:solidFill>
              </a:rPr>
              <a:t>eigenvalues</a:t>
            </a:r>
            <a:r>
              <a:rPr lang="en-GB" sz="2400" b="0" dirty="0">
                <a:solidFill>
                  <a:srgbClr val="0033CC"/>
                </a:solidFill>
              </a:rPr>
              <a:t> analysis seems </a:t>
            </a:r>
            <a:r>
              <a:rPr lang="en-GB" sz="2400" dirty="0">
                <a:solidFill>
                  <a:srgbClr val="0033CC"/>
                </a:solidFill>
              </a:rPr>
              <a:t>possible to describe</a:t>
            </a:r>
            <a:r>
              <a:rPr lang="en-GB" sz="2400" b="0" dirty="0">
                <a:solidFill>
                  <a:srgbClr val="0033CC"/>
                </a:solidFill>
              </a:rPr>
              <a:t> both the seasonal and the monthly timescale inter – annual variability. This is quite important because the seasonal forecasting systems based on global models are </a:t>
            </a:r>
            <a:r>
              <a:rPr lang="en-GB" sz="2400" dirty="0">
                <a:solidFill>
                  <a:srgbClr val="0033CC"/>
                </a:solidFill>
              </a:rPr>
              <a:t>not able to distinguish</a:t>
            </a:r>
            <a:r>
              <a:rPr lang="en-GB" sz="2400" b="0" dirty="0">
                <a:solidFill>
                  <a:srgbClr val="0033CC"/>
                </a:solidFill>
              </a:rPr>
              <a:t> among different months in the target season.   </a:t>
            </a:r>
          </a:p>
          <a:p>
            <a:pPr marL="433388" indent="-342900" algn="just">
              <a:spcBef>
                <a:spcPct val="50000"/>
              </a:spcBef>
              <a:buFontTx/>
              <a:buAutoNum type="arabicPeriod" startAt="3"/>
            </a:pPr>
            <a:r>
              <a:rPr lang="en-GB" sz="2400" b="0" dirty="0">
                <a:solidFill>
                  <a:srgbClr val="0033CC"/>
                </a:solidFill>
              </a:rPr>
              <a:t>More catalogues was analysed with CCA and will be available for interested people.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egnaposto numero diapositiva 5"/>
          <p:cNvSpPr>
            <a:spLocks noGrp="1"/>
          </p:cNvSpPr>
          <p:nvPr>
            <p:ph type="sldNum" sz="quarter" idx="12"/>
          </p:nvPr>
        </p:nvSpPr>
        <p:spPr/>
        <p:txBody>
          <a:bodyPr/>
          <a:lstStyle/>
          <a:p>
            <a:fld id="{1AC8022B-D7E0-6A43-A830-0DCF680B5045}" type="slidenum">
              <a:rPr lang="en-US"/>
              <a:pPr/>
              <a:t>58</a:t>
            </a:fld>
            <a:endParaRPr lang="en-US"/>
          </a:p>
        </p:txBody>
      </p:sp>
      <p:sp>
        <p:nvSpPr>
          <p:cNvPr id="61447" name="Rectangle 7"/>
          <p:cNvSpPr>
            <a:spLocks noChangeArrowheads="1"/>
          </p:cNvSpPr>
          <p:nvPr/>
        </p:nvSpPr>
        <p:spPr bwMode="auto">
          <a:xfrm>
            <a:off x="34925" y="2703018"/>
            <a:ext cx="9109075" cy="4154983"/>
          </a:xfrm>
          <a:prstGeom prst="rect">
            <a:avLst/>
          </a:prstGeom>
          <a:noFill/>
          <a:ln w="9525">
            <a:noFill/>
            <a:miter lim="800000"/>
            <a:headEnd/>
            <a:tailEnd/>
          </a:ln>
          <a:effectLst/>
        </p:spPr>
        <p:txBody>
          <a:bodyPr wrap="square" anchor="b">
            <a:prstTxWarp prst="textNoShape">
              <a:avLst/>
            </a:prstTxWarp>
            <a:spAutoFit/>
          </a:bodyPr>
          <a:lstStyle/>
          <a:p>
            <a:pPr fontAlgn="b"/>
            <a:r>
              <a:rPr lang="en-GB" sz="1200" b="0" dirty="0"/>
              <a:t>Barnett, T., and R. </a:t>
            </a:r>
            <a:r>
              <a:rPr lang="en-GB" sz="1200" b="0" dirty="0" err="1"/>
              <a:t>Preisendorfer</a:t>
            </a:r>
            <a:r>
              <a:rPr lang="en-GB" sz="1200" b="0" dirty="0"/>
              <a:t>, 1987: </a:t>
            </a:r>
            <a:r>
              <a:rPr lang="en-GB" sz="1200" dirty="0"/>
              <a:t>Origins and Levels of Monthly and Seasonal Forecast Skill </a:t>
            </a:r>
          </a:p>
          <a:p>
            <a:pPr fontAlgn="b"/>
            <a:r>
              <a:rPr lang="en-GB" sz="1200" dirty="0"/>
              <a:t>for United States Surface Air Temperatures Determined by Canonical Correlation Analysis. </a:t>
            </a:r>
            <a:r>
              <a:rPr lang="en-GB" sz="1200" b="0" i="1" dirty="0"/>
              <a:t>Mon. </a:t>
            </a:r>
            <a:r>
              <a:rPr lang="en-GB" sz="1200" b="0" i="1" dirty="0" err="1"/>
              <a:t>Wea</a:t>
            </a:r>
            <a:r>
              <a:rPr lang="en-GB" sz="1200" b="0" i="1" dirty="0"/>
              <a:t>. Rev.</a:t>
            </a:r>
            <a:r>
              <a:rPr lang="en-GB" sz="1200" b="0" dirty="0"/>
              <a:t>, </a:t>
            </a:r>
            <a:r>
              <a:rPr lang="en-GB" sz="1200" dirty="0"/>
              <a:t>115, 1825–1850</a:t>
            </a:r>
            <a:r>
              <a:rPr lang="en-GB" sz="1200" dirty="0" smtClean="0"/>
              <a:t>.</a:t>
            </a:r>
          </a:p>
          <a:p>
            <a:pPr fontAlgn="b"/>
            <a:r>
              <a:rPr lang="en-GB" sz="1200" dirty="0" smtClean="0"/>
              <a:t>Moron, V., A.W. Robertson, M.N. Ward, and O. </a:t>
            </a:r>
            <a:r>
              <a:rPr lang="en-GB" sz="1200" dirty="0" err="1" smtClean="0"/>
              <a:t>Ndiaye</a:t>
            </a:r>
            <a:r>
              <a:rPr lang="en-GB" sz="1200" dirty="0" smtClean="0"/>
              <a:t>, 2008:  </a:t>
            </a:r>
          </a:p>
          <a:p>
            <a:pPr fontAlgn="b"/>
            <a:r>
              <a:rPr lang="en-GB" sz="1200" dirty="0" smtClean="0"/>
              <a:t>Weather Types and Rainfall over Senegal. Part I: Observational Analysis. </a:t>
            </a:r>
            <a:r>
              <a:rPr lang="en-GB" sz="1200" i="1" dirty="0" smtClean="0"/>
              <a:t>J. Climate</a:t>
            </a:r>
            <a:r>
              <a:rPr lang="en-GB" sz="1200" dirty="0" smtClean="0"/>
              <a:t>, 21, 266–287</a:t>
            </a:r>
            <a:r>
              <a:rPr lang="en-GB" sz="1200" dirty="0" smtClean="0"/>
              <a:t>.</a:t>
            </a:r>
          </a:p>
          <a:p>
            <a:pPr fontAlgn="b"/>
            <a:r>
              <a:rPr lang="en-GB" sz="1200" dirty="0" smtClean="0"/>
              <a:t>Moron, V., A.W. Robertson, M.N. Ward, and O. </a:t>
            </a:r>
            <a:r>
              <a:rPr lang="en-GB" sz="1200" dirty="0" err="1" smtClean="0"/>
              <a:t>Ndiaye</a:t>
            </a:r>
            <a:r>
              <a:rPr lang="en-GB" sz="1200" dirty="0" smtClean="0"/>
              <a:t>, 2008: </a:t>
            </a:r>
          </a:p>
          <a:p>
            <a:pPr fontAlgn="b"/>
            <a:r>
              <a:rPr lang="en-GB" sz="1200" dirty="0" smtClean="0"/>
              <a:t>Weather Types and Rainfall over Senegal. Part II: Downscaling of GCM Simulations. </a:t>
            </a:r>
            <a:r>
              <a:rPr lang="en-GB" sz="1200" i="1" dirty="0" smtClean="0"/>
              <a:t>J. Climate</a:t>
            </a:r>
            <a:r>
              <a:rPr lang="en-GB" sz="1200" dirty="0" smtClean="0"/>
              <a:t>, 21, 288–307. </a:t>
            </a:r>
          </a:p>
          <a:p>
            <a:pPr fontAlgn="b"/>
            <a:r>
              <a:rPr lang="it-IT" sz="1200" dirty="0" err="1" smtClean="0"/>
              <a:t>Kirtman</a:t>
            </a:r>
            <a:r>
              <a:rPr lang="it-IT" sz="1200" dirty="0" smtClean="0"/>
              <a:t>, Ben, Anna </a:t>
            </a:r>
            <a:r>
              <a:rPr lang="it-IT" sz="1200" dirty="0" err="1" smtClean="0"/>
              <a:t>Pirani</a:t>
            </a:r>
            <a:r>
              <a:rPr lang="it-IT" sz="1200" dirty="0" smtClean="0"/>
              <a:t>, 2009: The State </a:t>
            </a:r>
            <a:r>
              <a:rPr lang="it-IT" sz="1200" dirty="0" err="1" smtClean="0"/>
              <a:t>of</a:t>
            </a:r>
            <a:r>
              <a:rPr lang="it-IT" sz="1200" dirty="0" smtClean="0"/>
              <a:t> the Art </a:t>
            </a:r>
            <a:r>
              <a:rPr lang="it-IT" sz="1200" dirty="0" err="1" smtClean="0"/>
              <a:t>of</a:t>
            </a:r>
            <a:r>
              <a:rPr lang="it-IT" sz="1200" dirty="0" smtClean="0"/>
              <a:t> </a:t>
            </a:r>
            <a:r>
              <a:rPr lang="it-IT" sz="1200" dirty="0" err="1" smtClean="0"/>
              <a:t>Seasonal</a:t>
            </a:r>
            <a:r>
              <a:rPr lang="it-IT" sz="1200" dirty="0" smtClean="0"/>
              <a:t> </a:t>
            </a:r>
            <a:r>
              <a:rPr lang="it-IT" sz="1200" dirty="0" err="1" smtClean="0"/>
              <a:t>Prediction</a:t>
            </a:r>
            <a:r>
              <a:rPr lang="it-IT" sz="1200" dirty="0" smtClean="0"/>
              <a:t>: </a:t>
            </a:r>
            <a:r>
              <a:rPr lang="it-IT" sz="1200" dirty="0" err="1" smtClean="0"/>
              <a:t>Outcomes</a:t>
            </a:r>
            <a:r>
              <a:rPr lang="it-IT" sz="1200" dirty="0" smtClean="0"/>
              <a:t> and </a:t>
            </a:r>
            <a:r>
              <a:rPr lang="it-IT" sz="1200" dirty="0" err="1" smtClean="0"/>
              <a:t>Recommendations</a:t>
            </a:r>
            <a:r>
              <a:rPr lang="it-IT" sz="1200" dirty="0" smtClean="0"/>
              <a:t> </a:t>
            </a:r>
            <a:r>
              <a:rPr lang="it-IT" sz="1200" dirty="0" err="1" smtClean="0"/>
              <a:t>from</a:t>
            </a:r>
            <a:r>
              <a:rPr lang="it-IT" sz="1200" dirty="0" smtClean="0"/>
              <a:t> the First World </a:t>
            </a:r>
            <a:r>
              <a:rPr lang="it-IT" sz="1200" dirty="0" err="1" smtClean="0"/>
              <a:t>Climate</a:t>
            </a:r>
            <a:r>
              <a:rPr lang="it-IT" sz="1200" dirty="0" smtClean="0"/>
              <a:t> </a:t>
            </a:r>
            <a:r>
              <a:rPr lang="it-IT" sz="1200" dirty="0" err="1" smtClean="0"/>
              <a:t>Research</a:t>
            </a:r>
            <a:r>
              <a:rPr lang="it-IT" sz="1200" dirty="0" smtClean="0"/>
              <a:t> </a:t>
            </a:r>
            <a:r>
              <a:rPr lang="it-IT" sz="1200" dirty="0" err="1" smtClean="0"/>
              <a:t>Program</a:t>
            </a:r>
            <a:r>
              <a:rPr lang="it-IT" sz="1200" dirty="0" smtClean="0"/>
              <a:t> Workshop on </a:t>
            </a:r>
            <a:r>
              <a:rPr lang="it-IT" sz="1200" dirty="0" err="1" smtClean="0"/>
              <a:t>Seasonal</a:t>
            </a:r>
            <a:r>
              <a:rPr lang="it-IT" sz="1200" dirty="0" smtClean="0"/>
              <a:t> </a:t>
            </a:r>
            <a:r>
              <a:rPr lang="it-IT" sz="1200" dirty="0" err="1" smtClean="0"/>
              <a:t>Prediction</a:t>
            </a:r>
            <a:r>
              <a:rPr lang="it-IT" sz="1200" dirty="0" smtClean="0"/>
              <a:t>. Bull. Amer. </a:t>
            </a:r>
            <a:r>
              <a:rPr lang="it-IT" sz="1200" dirty="0" err="1" smtClean="0"/>
              <a:t>Meteor</a:t>
            </a:r>
            <a:r>
              <a:rPr lang="it-IT" sz="1200" dirty="0" smtClean="0"/>
              <a:t>. Soc., 90, 455–458</a:t>
            </a:r>
            <a:r>
              <a:rPr lang="it-IT" sz="1200" dirty="0" smtClean="0"/>
              <a:t>.</a:t>
            </a:r>
          </a:p>
          <a:p>
            <a:pPr fontAlgn="b"/>
            <a:r>
              <a:rPr lang="it-IT" sz="1200" dirty="0" err="1" smtClean="0"/>
              <a:t>Benestad</a:t>
            </a:r>
            <a:r>
              <a:rPr lang="it-IT" sz="1200" dirty="0" smtClean="0"/>
              <a:t>, </a:t>
            </a:r>
            <a:r>
              <a:rPr lang="it-IT" sz="1200" dirty="0" err="1" smtClean="0"/>
              <a:t>Chen</a:t>
            </a:r>
            <a:r>
              <a:rPr lang="it-IT" sz="1200" dirty="0" smtClean="0"/>
              <a:t> and </a:t>
            </a:r>
            <a:r>
              <a:rPr lang="it-IT" sz="1200" dirty="0" err="1" smtClean="0"/>
              <a:t>Hanssen-</a:t>
            </a:r>
            <a:r>
              <a:rPr lang="it-IT" sz="1200" dirty="0" err="1" smtClean="0"/>
              <a:t>Bauer</a:t>
            </a:r>
            <a:r>
              <a:rPr lang="it-IT" sz="1200" dirty="0" smtClean="0"/>
              <a:t>: </a:t>
            </a:r>
            <a:r>
              <a:rPr lang="it-IT" sz="1200" dirty="0" smtClean="0"/>
              <a:t>A </a:t>
            </a:r>
            <a:r>
              <a:rPr lang="it-IT" sz="1200" dirty="0" err="1" smtClean="0"/>
              <a:t>compendium</a:t>
            </a:r>
            <a:r>
              <a:rPr lang="it-IT" sz="1200" dirty="0" smtClean="0"/>
              <a:t> </a:t>
            </a:r>
            <a:r>
              <a:rPr lang="it-IT" sz="1200" dirty="0" err="1" smtClean="0"/>
              <a:t>for</a:t>
            </a:r>
            <a:r>
              <a:rPr lang="it-IT" sz="1200" dirty="0" smtClean="0"/>
              <a:t> </a:t>
            </a:r>
            <a:r>
              <a:rPr lang="it-IT" sz="1200" dirty="0" err="1" smtClean="0"/>
              <a:t>statistical</a:t>
            </a:r>
            <a:r>
              <a:rPr lang="it-IT" sz="1200" dirty="0" smtClean="0"/>
              <a:t> </a:t>
            </a:r>
            <a:r>
              <a:rPr lang="it-IT" sz="1200" dirty="0" err="1" smtClean="0"/>
              <a:t>downscaling</a:t>
            </a:r>
            <a:r>
              <a:rPr lang="it-IT" sz="1200" dirty="0" smtClean="0"/>
              <a:t> </a:t>
            </a:r>
            <a:r>
              <a:rPr lang="it-IT" sz="1200" dirty="0" smtClean="0"/>
              <a:t>(</a:t>
            </a:r>
            <a:r>
              <a:rPr lang="it-IT" sz="1200" dirty="0" err="1" smtClean="0"/>
              <a:t>version</a:t>
            </a:r>
            <a:r>
              <a:rPr lang="it-IT" sz="1200" dirty="0" smtClean="0"/>
              <a:t> 0-9, </a:t>
            </a:r>
            <a:r>
              <a:rPr lang="it-IT" sz="1200" dirty="0" err="1" smtClean="0"/>
              <a:t>updated</a:t>
            </a:r>
            <a:r>
              <a:rPr lang="it-IT" sz="1200" dirty="0" smtClean="0"/>
              <a:t> on 16 </a:t>
            </a:r>
            <a:r>
              <a:rPr lang="it-IT" sz="1200" dirty="0" err="1" smtClean="0"/>
              <a:t>June</a:t>
            </a:r>
            <a:r>
              <a:rPr lang="it-IT" sz="1200" dirty="0" smtClean="0"/>
              <a:t> 2007): http://</a:t>
            </a:r>
            <a:r>
              <a:rPr lang="it-IT" sz="1200" dirty="0" err="1" smtClean="0"/>
              <a:t>rcg.gvc.gu.se</a:t>
            </a:r>
            <a:r>
              <a:rPr lang="it-IT" sz="1200" dirty="0" smtClean="0"/>
              <a:t>/edu/</a:t>
            </a:r>
            <a:r>
              <a:rPr lang="it-IT" sz="1200" dirty="0" err="1" smtClean="0"/>
              <a:t>esd.pdf</a:t>
            </a:r>
            <a:endParaRPr lang="it-IT" sz="1200" dirty="0" smtClean="0"/>
          </a:p>
          <a:p>
            <a:pPr fontAlgn="b"/>
            <a:r>
              <a:rPr lang="it-IT" sz="1200" dirty="0" err="1" smtClean="0"/>
              <a:t>Pavan</a:t>
            </a:r>
            <a:r>
              <a:rPr lang="it-IT" sz="1200" dirty="0" smtClean="0"/>
              <a:t>, V. and </a:t>
            </a:r>
            <a:r>
              <a:rPr lang="it-IT" sz="1200" dirty="0" err="1" smtClean="0"/>
              <a:t>F.J.</a:t>
            </a:r>
            <a:r>
              <a:rPr lang="it-IT" sz="1200" dirty="0" smtClean="0"/>
              <a:t> </a:t>
            </a:r>
            <a:r>
              <a:rPr lang="it-IT" sz="1200" dirty="0" err="1" smtClean="0"/>
              <a:t>Doblas-Reyes</a:t>
            </a:r>
            <a:r>
              <a:rPr lang="it-IT" sz="1200" dirty="0" smtClean="0"/>
              <a:t> (2013). </a:t>
            </a:r>
            <a:r>
              <a:rPr lang="it-IT" sz="1200" dirty="0" err="1" smtClean="0"/>
              <a:t>Calibrated</a:t>
            </a:r>
            <a:r>
              <a:rPr lang="it-IT" sz="1200" dirty="0" smtClean="0"/>
              <a:t> </a:t>
            </a:r>
            <a:r>
              <a:rPr lang="it-IT" sz="1200" dirty="0" err="1" smtClean="0"/>
              <a:t>multi-model</a:t>
            </a:r>
            <a:r>
              <a:rPr lang="it-IT" sz="1200" dirty="0" smtClean="0"/>
              <a:t> ensemble </a:t>
            </a:r>
            <a:r>
              <a:rPr lang="it-IT" sz="1200" dirty="0" err="1" smtClean="0"/>
              <a:t>summer</a:t>
            </a:r>
            <a:r>
              <a:rPr lang="it-IT" sz="1200" dirty="0" smtClean="0"/>
              <a:t> temperature </a:t>
            </a:r>
            <a:r>
              <a:rPr lang="it-IT" sz="1200" dirty="0" err="1" smtClean="0"/>
              <a:t>predictions</a:t>
            </a:r>
            <a:r>
              <a:rPr lang="it-IT" sz="1200" dirty="0" smtClean="0"/>
              <a:t> </a:t>
            </a:r>
            <a:r>
              <a:rPr lang="it-IT" sz="1200" dirty="0" err="1" smtClean="0"/>
              <a:t>over</a:t>
            </a:r>
            <a:r>
              <a:rPr lang="it-IT" sz="1200" dirty="0" smtClean="0"/>
              <a:t> Italy. </a:t>
            </a:r>
            <a:r>
              <a:rPr lang="it-IT" sz="1200" dirty="0" err="1" smtClean="0"/>
              <a:t>Climate</a:t>
            </a:r>
            <a:r>
              <a:rPr lang="it-IT" sz="1200" dirty="0" smtClean="0"/>
              <a:t> Dynamics, 41, 2115-2132, </a:t>
            </a:r>
            <a:r>
              <a:rPr lang="it-IT" sz="1200" dirty="0" err="1" smtClean="0"/>
              <a:t>doi</a:t>
            </a:r>
            <a:r>
              <a:rPr lang="it-IT" sz="1200" dirty="0" smtClean="0"/>
              <a:t>:10.1007/s00382-013-1869-7</a:t>
            </a:r>
            <a:r>
              <a:rPr lang="it-IT" sz="1200" dirty="0" smtClean="0"/>
              <a:t>.</a:t>
            </a:r>
          </a:p>
          <a:p>
            <a:pPr fontAlgn="b"/>
            <a:r>
              <a:rPr lang="it-IT" sz="1200" dirty="0" err="1" smtClean="0"/>
              <a:t>Gaetani</a:t>
            </a:r>
            <a:r>
              <a:rPr lang="it-IT" sz="1200" dirty="0" smtClean="0"/>
              <a:t> M. and M. </a:t>
            </a:r>
            <a:r>
              <a:rPr lang="it-IT" sz="1200" dirty="0" err="1" smtClean="0"/>
              <a:t>Pasqui</a:t>
            </a:r>
            <a:r>
              <a:rPr lang="it-IT" sz="1200" dirty="0" smtClean="0"/>
              <a:t> (2012), </a:t>
            </a:r>
            <a:r>
              <a:rPr lang="it-IT" sz="1200" dirty="0" err="1" smtClean="0"/>
              <a:t>Synoptic</a:t>
            </a:r>
            <a:r>
              <a:rPr lang="it-IT" sz="1200" dirty="0" smtClean="0"/>
              <a:t> </a:t>
            </a:r>
            <a:r>
              <a:rPr lang="it-IT" sz="1200" dirty="0" err="1" smtClean="0"/>
              <a:t>patterns</a:t>
            </a:r>
            <a:r>
              <a:rPr lang="it-IT" sz="1200" dirty="0" smtClean="0"/>
              <a:t> </a:t>
            </a:r>
            <a:r>
              <a:rPr lang="it-IT" sz="1200" dirty="0" err="1" smtClean="0"/>
              <a:t>associated</a:t>
            </a:r>
            <a:r>
              <a:rPr lang="it-IT" sz="1200" dirty="0" smtClean="0"/>
              <a:t> </a:t>
            </a:r>
            <a:r>
              <a:rPr lang="it-IT" sz="1200" dirty="0" err="1" smtClean="0"/>
              <a:t>with</a:t>
            </a:r>
            <a:r>
              <a:rPr lang="it-IT" sz="1200" dirty="0" smtClean="0"/>
              <a:t> </a:t>
            </a:r>
            <a:r>
              <a:rPr lang="it-IT" sz="1200" dirty="0" err="1" smtClean="0"/>
              <a:t>extreme</a:t>
            </a:r>
            <a:r>
              <a:rPr lang="it-IT" sz="1200" dirty="0" smtClean="0"/>
              <a:t> </a:t>
            </a:r>
            <a:r>
              <a:rPr lang="it-IT" sz="1200" dirty="0" err="1" smtClean="0"/>
              <a:t>dust</a:t>
            </a:r>
            <a:r>
              <a:rPr lang="it-IT" sz="1200" dirty="0" smtClean="0"/>
              <a:t> </a:t>
            </a:r>
            <a:r>
              <a:rPr lang="it-IT" sz="1200" dirty="0" err="1" smtClean="0"/>
              <a:t>events</a:t>
            </a:r>
            <a:r>
              <a:rPr lang="it-IT" sz="1200" dirty="0" smtClean="0"/>
              <a:t> in the </a:t>
            </a:r>
            <a:r>
              <a:rPr lang="it-IT" sz="1200" dirty="0" err="1" smtClean="0"/>
              <a:t>Mediterranean</a:t>
            </a:r>
            <a:r>
              <a:rPr lang="it-IT" sz="1200" dirty="0" smtClean="0"/>
              <a:t> </a:t>
            </a:r>
            <a:r>
              <a:rPr lang="it-IT" sz="1200" dirty="0" err="1" smtClean="0"/>
              <a:t>Basin</a:t>
            </a:r>
            <a:r>
              <a:rPr lang="it-IT" sz="1200" dirty="0" smtClean="0"/>
              <a:t>. </a:t>
            </a:r>
            <a:r>
              <a:rPr lang="it-IT" sz="1200" dirty="0" err="1" smtClean="0"/>
              <a:t>Regional</a:t>
            </a:r>
            <a:r>
              <a:rPr lang="it-IT" sz="1200" dirty="0" smtClean="0"/>
              <a:t> </a:t>
            </a:r>
            <a:r>
              <a:rPr lang="it-IT" sz="1200" dirty="0" err="1" smtClean="0"/>
              <a:t>Environmental</a:t>
            </a:r>
            <a:r>
              <a:rPr lang="it-IT" sz="1200" dirty="0" smtClean="0"/>
              <a:t> </a:t>
            </a:r>
            <a:r>
              <a:rPr lang="it-IT" sz="1200" dirty="0" err="1" smtClean="0"/>
              <a:t>Change</a:t>
            </a:r>
            <a:r>
              <a:rPr lang="it-IT" sz="1200" dirty="0" smtClean="0"/>
              <a:t>. 10.1007/s10113-012-0386-</a:t>
            </a:r>
            <a:r>
              <a:rPr lang="it-IT" sz="1200" dirty="0" smtClean="0"/>
              <a:t>2</a:t>
            </a:r>
          </a:p>
          <a:p>
            <a:pPr fontAlgn="b"/>
            <a:r>
              <a:rPr lang="it-IT" sz="1200" dirty="0" smtClean="0"/>
              <a:t>Di Giuseppe E., G. </a:t>
            </a:r>
            <a:r>
              <a:rPr lang="it-IT" sz="1200" dirty="0" err="1" smtClean="0"/>
              <a:t>Jona</a:t>
            </a:r>
            <a:r>
              <a:rPr lang="it-IT" sz="1200" dirty="0" smtClean="0"/>
              <a:t> </a:t>
            </a:r>
            <a:r>
              <a:rPr lang="it-IT" sz="1200" dirty="0" err="1" smtClean="0"/>
              <a:t>Lasinio</a:t>
            </a:r>
            <a:r>
              <a:rPr lang="it-IT" sz="1200" dirty="0" smtClean="0"/>
              <a:t>, S. Esposito, M. </a:t>
            </a:r>
            <a:r>
              <a:rPr lang="it-IT" sz="1200" dirty="0" err="1" smtClean="0"/>
              <a:t>Pasqui</a:t>
            </a:r>
            <a:r>
              <a:rPr lang="it-IT" sz="1200" dirty="0" smtClean="0"/>
              <a:t>, (2012) </a:t>
            </a:r>
            <a:r>
              <a:rPr lang="it-IT" sz="1200" dirty="0" err="1" smtClean="0"/>
              <a:t>Functional</a:t>
            </a:r>
            <a:r>
              <a:rPr lang="it-IT" sz="1200" dirty="0" smtClean="0"/>
              <a:t> </a:t>
            </a:r>
            <a:r>
              <a:rPr lang="it-IT" sz="1200" dirty="0" err="1" smtClean="0"/>
              <a:t>clustering</a:t>
            </a:r>
            <a:r>
              <a:rPr lang="it-IT" sz="1200" dirty="0" smtClean="0"/>
              <a:t> </a:t>
            </a:r>
            <a:r>
              <a:rPr lang="it-IT" sz="1200" dirty="0" err="1" smtClean="0"/>
              <a:t>for</a:t>
            </a:r>
            <a:r>
              <a:rPr lang="it-IT" sz="1200" dirty="0" smtClean="0"/>
              <a:t> </a:t>
            </a:r>
            <a:r>
              <a:rPr lang="it-IT" sz="1200" dirty="0" err="1" smtClean="0"/>
              <a:t>Italian</a:t>
            </a:r>
            <a:r>
              <a:rPr lang="it-IT" sz="1200" dirty="0" smtClean="0"/>
              <a:t> </a:t>
            </a:r>
            <a:r>
              <a:rPr lang="it-IT" sz="1200" dirty="0" err="1" smtClean="0"/>
              <a:t>climate</a:t>
            </a:r>
            <a:r>
              <a:rPr lang="it-IT" sz="1200" dirty="0" smtClean="0"/>
              <a:t> </a:t>
            </a:r>
            <a:r>
              <a:rPr lang="it-IT" sz="1200" dirty="0" err="1" smtClean="0"/>
              <a:t>zones</a:t>
            </a:r>
            <a:r>
              <a:rPr lang="it-IT" sz="1200" dirty="0" smtClean="0"/>
              <a:t> </a:t>
            </a:r>
            <a:r>
              <a:rPr lang="it-IT" sz="1200" dirty="0" err="1" smtClean="0"/>
              <a:t>identification</a:t>
            </a:r>
            <a:r>
              <a:rPr lang="it-IT" sz="1200" dirty="0" smtClean="0"/>
              <a:t>. </a:t>
            </a:r>
            <a:r>
              <a:rPr lang="it-IT" sz="1200" dirty="0" err="1" smtClean="0"/>
              <a:t>Theoretical</a:t>
            </a:r>
            <a:r>
              <a:rPr lang="it-IT" sz="1200" dirty="0" smtClean="0"/>
              <a:t> and </a:t>
            </a:r>
            <a:r>
              <a:rPr lang="it-IT" sz="1200" dirty="0" err="1" smtClean="0"/>
              <a:t>Applied</a:t>
            </a:r>
            <a:r>
              <a:rPr lang="it-IT" sz="1200" dirty="0" smtClean="0"/>
              <a:t> </a:t>
            </a:r>
            <a:r>
              <a:rPr lang="it-IT" sz="1200" dirty="0" err="1" smtClean="0"/>
              <a:t>Climatology</a:t>
            </a:r>
            <a:r>
              <a:rPr lang="it-IT" sz="1200" dirty="0" smtClean="0"/>
              <a:t> 10.1007/s00704-012-0801-</a:t>
            </a:r>
            <a:r>
              <a:rPr lang="it-IT" sz="1200" dirty="0" smtClean="0"/>
              <a:t>0</a:t>
            </a:r>
          </a:p>
          <a:p>
            <a:pPr fontAlgn="b"/>
            <a:endParaRPr lang="it-IT" sz="1200" dirty="0" smtClean="0"/>
          </a:p>
          <a:p>
            <a:pPr fontAlgn="b"/>
            <a:r>
              <a:rPr lang="it-IT" sz="1200" dirty="0" smtClean="0"/>
              <a:t>http://cost733.geo.uni-augsburg.de/cost733wiki</a:t>
            </a:r>
            <a:endParaRPr lang="it-IT" sz="1200" dirty="0" smtClean="0"/>
          </a:p>
          <a:p>
            <a:pPr fontAlgn="b"/>
            <a:endParaRPr lang="it-IT" sz="1200" dirty="0" smtClean="0"/>
          </a:p>
          <a:p>
            <a:pPr fontAlgn="b"/>
            <a:endParaRPr lang="it-IT" sz="1200" dirty="0" smtClean="0"/>
          </a:p>
          <a:p>
            <a:pPr fontAlgn="b"/>
            <a:r>
              <a:rPr lang="en-GB" sz="1200" dirty="0" smtClean="0"/>
              <a:t> </a:t>
            </a:r>
            <a:endParaRPr lang="en-GB" sz="1200" dirty="0" smtClean="0"/>
          </a:p>
          <a:p>
            <a:pPr fontAlgn="b"/>
            <a:r>
              <a:rPr lang="en-GB" sz="1200" dirty="0" smtClean="0"/>
              <a:t> </a:t>
            </a:r>
            <a:endParaRPr lang="en-GB" sz="1200" dirty="0"/>
          </a:p>
        </p:txBody>
      </p:sp>
      <p:sp>
        <p:nvSpPr>
          <p:cNvPr id="61451" name="Rectangle 11"/>
          <p:cNvSpPr>
            <a:spLocks noGrp="1" noChangeArrowheads="1"/>
          </p:cNvSpPr>
          <p:nvPr>
            <p:ph type="title"/>
          </p:nvPr>
        </p:nvSpPr>
        <p:spPr>
          <a:xfrm>
            <a:off x="468313" y="711200"/>
            <a:ext cx="8229600" cy="1143000"/>
          </a:xfrm>
          <a:noFill/>
          <a:ln/>
        </p:spPr>
        <p:txBody>
          <a:bodyPr/>
          <a:lstStyle/>
          <a:p>
            <a:r>
              <a:rPr lang="en-US" dirty="0">
                <a:solidFill>
                  <a:srgbClr val="0000FF"/>
                </a:solidFill>
                <a:latin typeface="Comic Sans MS" pitchFamily="-107" charset="0"/>
              </a:rPr>
              <a:t>Thank </a:t>
            </a:r>
            <a:r>
              <a:rPr lang="en-US" dirty="0" smtClean="0">
                <a:solidFill>
                  <a:srgbClr val="0000FF"/>
                </a:solidFill>
                <a:latin typeface="Comic Sans MS" pitchFamily="-107" charset="0"/>
              </a:rPr>
              <a:t>you for your attention!</a:t>
            </a:r>
            <a:endParaRPr lang="en-US" dirty="0">
              <a:solidFill>
                <a:srgbClr val="0000FF"/>
              </a:solidFill>
              <a:latin typeface="Comic Sans MS" pitchFamily="-107" charset="0"/>
            </a:endParaRPr>
          </a:p>
        </p:txBody>
      </p:sp>
      <p:sp>
        <p:nvSpPr>
          <p:cNvPr id="61453" name="Rectangle 13"/>
          <p:cNvSpPr>
            <a:spLocks noChangeArrowheads="1"/>
          </p:cNvSpPr>
          <p:nvPr/>
        </p:nvSpPr>
        <p:spPr bwMode="auto">
          <a:xfrm>
            <a:off x="34925" y="1854200"/>
            <a:ext cx="4923043" cy="461665"/>
          </a:xfrm>
          <a:prstGeom prst="rect">
            <a:avLst/>
          </a:prstGeom>
          <a:noFill/>
          <a:ln w="9525">
            <a:noFill/>
            <a:miter lim="800000"/>
            <a:headEnd/>
            <a:tailEnd/>
          </a:ln>
          <a:effectLst/>
        </p:spPr>
        <p:txBody>
          <a:bodyPr wrap="none">
            <a:prstTxWarp prst="textNoShape">
              <a:avLst/>
            </a:prstTxWarp>
            <a:spAutoFit/>
          </a:bodyPr>
          <a:lstStyle/>
          <a:p>
            <a:r>
              <a:rPr lang="en-GB" sz="2400" b="0" dirty="0" smtClean="0">
                <a:solidFill>
                  <a:srgbClr val="0000FF"/>
                </a:solidFill>
              </a:rPr>
              <a:t>Some References and further reading:</a:t>
            </a:r>
            <a:endParaRPr lang="en-GB" sz="2400" b="0" dirty="0">
              <a:solidFill>
                <a:srgbClr val="0000FF"/>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mmagine 3" descr="Schermata 2013-11-15 alle 9.00.28 AM.png"/>
          <p:cNvPicPr>
            <a:picLocks noChangeAspect="1"/>
          </p:cNvPicPr>
          <p:nvPr/>
        </p:nvPicPr>
        <p:blipFill>
          <a:blip r:embed="rId2"/>
          <a:stretch>
            <a:fillRect/>
          </a:stretch>
        </p:blipFill>
        <p:spPr>
          <a:xfrm>
            <a:off x="445634" y="2175289"/>
            <a:ext cx="7480301" cy="1612900"/>
          </a:xfrm>
          <a:prstGeom prst="rect">
            <a:avLst/>
          </a:prstGeom>
        </p:spPr>
      </p:pic>
      <p:sp>
        <p:nvSpPr>
          <p:cNvPr id="5" name="Rettangolo 4"/>
          <p:cNvSpPr/>
          <p:nvPr/>
        </p:nvSpPr>
        <p:spPr>
          <a:xfrm>
            <a:off x="899163" y="3788189"/>
            <a:ext cx="7026772" cy="215444"/>
          </a:xfrm>
          <a:prstGeom prst="rect">
            <a:avLst/>
          </a:prstGeom>
        </p:spPr>
        <p:txBody>
          <a:bodyPr wrap="square">
            <a:spAutoFit/>
          </a:bodyPr>
          <a:lstStyle/>
          <a:p>
            <a:r>
              <a:rPr lang="it-IT" sz="800" dirty="0" smtClean="0"/>
              <a:t>http://www.businessweek.com/news/2013-10-24/if-new-york-is-freezing-in-january-blame-today-s-siberian-snow#p1</a:t>
            </a:r>
            <a:endParaRPr lang="en-GB" sz="800" dirty="0"/>
          </a:p>
        </p:txBody>
      </p:sp>
      <p:pic>
        <p:nvPicPr>
          <p:cNvPr id="6" name="Immagine 2" descr="trimestrale_T-1113.gif"/>
          <p:cNvPicPr>
            <a:picLocks noChangeAspect="1"/>
          </p:cNvPicPr>
          <p:nvPr/>
        </p:nvPicPr>
        <p:blipFill>
          <a:blip r:embed="rId3"/>
          <a:srcRect/>
          <a:stretch>
            <a:fillRect/>
          </a:stretch>
        </p:blipFill>
        <p:spPr bwMode="auto">
          <a:xfrm>
            <a:off x="0" y="4322233"/>
            <a:ext cx="3048000" cy="2286000"/>
          </a:xfrm>
          <a:prstGeom prst="rect">
            <a:avLst/>
          </a:prstGeom>
          <a:noFill/>
          <a:ln w="9525">
            <a:noFill/>
            <a:miter lim="800000"/>
            <a:headEnd/>
            <a:tailEnd/>
          </a:ln>
        </p:spPr>
      </p:pic>
      <p:pic>
        <p:nvPicPr>
          <p:cNvPr id="7" name="Immagine 4" descr="trimestrale_P-1113.gif"/>
          <p:cNvPicPr>
            <a:picLocks noChangeAspect="1"/>
          </p:cNvPicPr>
          <p:nvPr/>
        </p:nvPicPr>
        <p:blipFill>
          <a:blip r:embed="rId4"/>
          <a:srcRect/>
          <a:stretch>
            <a:fillRect/>
          </a:stretch>
        </p:blipFill>
        <p:spPr bwMode="auto">
          <a:xfrm>
            <a:off x="3048002" y="4322233"/>
            <a:ext cx="3048000" cy="2286000"/>
          </a:xfrm>
          <a:prstGeom prst="rect">
            <a:avLst/>
          </a:prstGeom>
          <a:noFill/>
          <a:ln w="9525">
            <a:noFill/>
            <a:miter lim="800000"/>
            <a:headEnd/>
            <a:tailEnd/>
          </a:ln>
        </p:spPr>
      </p:pic>
      <p:pic>
        <p:nvPicPr>
          <p:cNvPr id="8" name="Immagine 3" descr="mmSPI31312-1113.gif"/>
          <p:cNvPicPr>
            <a:picLocks noChangeAspect="1"/>
          </p:cNvPicPr>
          <p:nvPr/>
        </p:nvPicPr>
        <p:blipFill>
          <a:blip r:embed="rId5"/>
          <a:srcRect/>
          <a:stretch>
            <a:fillRect/>
          </a:stretch>
        </p:blipFill>
        <p:spPr bwMode="auto">
          <a:xfrm>
            <a:off x="6096000" y="4322233"/>
            <a:ext cx="3048000" cy="2286000"/>
          </a:xfrm>
          <a:prstGeom prst="rect">
            <a:avLst/>
          </a:prstGeom>
          <a:noFill/>
          <a:ln w="9525">
            <a:noFill/>
            <a:miter lim="800000"/>
            <a:headEnd/>
            <a:tailEnd/>
          </a:ln>
        </p:spPr>
      </p:pic>
      <p:sp>
        <p:nvSpPr>
          <p:cNvPr id="9" name="CasellaDiTesto 8"/>
          <p:cNvSpPr txBox="1"/>
          <p:nvPr/>
        </p:nvSpPr>
        <p:spPr>
          <a:xfrm>
            <a:off x="1608667" y="987778"/>
            <a:ext cx="2916183" cy="369332"/>
          </a:xfrm>
          <a:prstGeom prst="rect">
            <a:avLst/>
          </a:prstGeom>
          <a:noFill/>
        </p:spPr>
        <p:txBody>
          <a:bodyPr wrap="none" rtlCol="0">
            <a:spAutoFit/>
          </a:bodyPr>
          <a:lstStyle/>
          <a:p>
            <a:r>
              <a:rPr lang="en-GB" dirty="0" smtClean="0"/>
              <a:t>… and what about next NDJ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0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Segnaposto numero diapositiva 4"/>
          <p:cNvSpPr>
            <a:spLocks noGrp="1"/>
          </p:cNvSpPr>
          <p:nvPr>
            <p:ph type="sldNum" sz="quarter" idx="11"/>
          </p:nvPr>
        </p:nvSpPr>
        <p:spPr>
          <a:noFill/>
        </p:spPr>
        <p:txBody>
          <a:bodyPr/>
          <a:lstStyle/>
          <a:p>
            <a:fld id="{21510ACA-C112-BC43-93FA-008E446403D7}" type="slidenum">
              <a:rPr lang="en-US" smtClean="0">
                <a:latin typeface="Times New Roman" pitchFamily="-107" charset="0"/>
                <a:ea typeface="ＭＳ Ｐゴシック" pitchFamily="-107" charset="-128"/>
                <a:cs typeface="ＭＳ Ｐゴシック" pitchFamily="-107" charset="-128"/>
              </a:rPr>
              <a:pPr/>
              <a:t>6</a:t>
            </a:fld>
            <a:endParaRPr lang="en-US" smtClean="0">
              <a:latin typeface="Times New Roman" pitchFamily="-107" charset="0"/>
              <a:ea typeface="ＭＳ Ｐゴシック" pitchFamily="-107" charset="-128"/>
              <a:cs typeface="ＭＳ Ｐゴシック" pitchFamily="-107" charset="-128"/>
            </a:endParaRPr>
          </a:p>
        </p:txBody>
      </p:sp>
      <p:sp>
        <p:nvSpPr>
          <p:cNvPr id="238595" name="Text Box 3"/>
          <p:cNvSpPr txBox="1">
            <a:spLocks noChangeArrowheads="1"/>
          </p:cNvSpPr>
          <p:nvPr/>
        </p:nvSpPr>
        <p:spPr bwMode="auto">
          <a:xfrm>
            <a:off x="0" y="350501"/>
            <a:ext cx="9144000" cy="6370974"/>
          </a:xfrm>
          <a:prstGeom prst="rect">
            <a:avLst/>
          </a:prstGeom>
          <a:noFill/>
          <a:ln w="9525">
            <a:noFill/>
            <a:miter lim="800000"/>
            <a:headEnd/>
            <a:tailEnd/>
          </a:ln>
        </p:spPr>
        <p:txBody>
          <a:bodyPr>
            <a:prstTxWarp prst="textNoShape">
              <a:avLst/>
            </a:prstTxWarp>
            <a:spAutoFit/>
          </a:bodyPr>
          <a:lstStyle/>
          <a:p>
            <a:pPr algn="just">
              <a:buFontTx/>
              <a:buChar char="-"/>
            </a:pPr>
            <a:r>
              <a:rPr lang="en-GB" sz="2400" dirty="0">
                <a:solidFill>
                  <a:srgbClr val="000000"/>
                </a:solidFill>
                <a:latin typeface="Arial"/>
                <a:cs typeface="Arial"/>
              </a:rPr>
              <a:t> In the Mediterranean basin where a changing climate seems acting towards a</a:t>
            </a:r>
            <a:r>
              <a:rPr lang="en-GB" sz="2400" dirty="0" smtClean="0">
                <a:solidFill>
                  <a:srgbClr val="000000"/>
                </a:solidFill>
                <a:latin typeface="Arial"/>
                <a:cs typeface="Arial"/>
              </a:rPr>
              <a:t> remarkable footprint both for rainfall and more pronounced on heat </a:t>
            </a:r>
            <a:r>
              <a:rPr lang="en-GB" sz="2400" dirty="0">
                <a:solidFill>
                  <a:srgbClr val="000000"/>
                </a:solidFill>
                <a:latin typeface="Arial"/>
                <a:cs typeface="Arial"/>
              </a:rPr>
              <a:t>wave</a:t>
            </a:r>
            <a:r>
              <a:rPr lang="en-GB" sz="2400" dirty="0" smtClean="0">
                <a:solidFill>
                  <a:srgbClr val="000000"/>
                </a:solidFill>
                <a:latin typeface="Arial"/>
                <a:cs typeface="Arial"/>
              </a:rPr>
              <a:t> related events</a:t>
            </a:r>
            <a:r>
              <a:rPr lang="en-GB" sz="2400" dirty="0">
                <a:solidFill>
                  <a:srgbClr val="000000"/>
                </a:solidFill>
                <a:latin typeface="Arial"/>
                <a:cs typeface="Arial"/>
              </a:rPr>
              <a:t>, the water management should be adopted at seasonal time scale for critical scenario modelling. </a:t>
            </a:r>
          </a:p>
          <a:p>
            <a:pPr algn="just">
              <a:buFontTx/>
              <a:buChar char="-"/>
            </a:pPr>
            <a:endParaRPr lang="en-GB" sz="2400" dirty="0">
              <a:solidFill>
                <a:srgbClr val="000000"/>
              </a:solidFill>
              <a:latin typeface="Arial"/>
              <a:cs typeface="Arial"/>
            </a:endParaRPr>
          </a:p>
          <a:p>
            <a:pPr>
              <a:buFontTx/>
              <a:buChar char="-"/>
            </a:pPr>
            <a:r>
              <a:rPr lang="en-GB" sz="2400" dirty="0">
                <a:solidFill>
                  <a:srgbClr val="000000"/>
                </a:solidFill>
                <a:latin typeface="Arial"/>
                <a:cs typeface="Arial"/>
              </a:rPr>
              <a:t> Nowadays seasonal forecast systems should</a:t>
            </a:r>
            <a:r>
              <a:rPr lang="en-GB" sz="2400" dirty="0" smtClean="0">
                <a:solidFill>
                  <a:srgbClr val="000000"/>
                </a:solidFill>
                <a:latin typeface="Arial"/>
                <a:cs typeface="Arial"/>
              </a:rPr>
              <a:t> still cover </a:t>
            </a:r>
            <a:r>
              <a:rPr lang="en-GB" sz="2400" dirty="0">
                <a:solidFill>
                  <a:srgbClr val="000000"/>
                </a:solidFill>
                <a:latin typeface="Arial"/>
                <a:cs typeface="Arial"/>
              </a:rPr>
              <a:t>a dynamical scale gap to reach local scale and sub monthly climatic variability. </a:t>
            </a:r>
          </a:p>
          <a:p>
            <a:pPr>
              <a:buFontTx/>
              <a:buChar char="-"/>
            </a:pPr>
            <a:endParaRPr lang="en-GB" sz="2400" dirty="0">
              <a:solidFill>
                <a:srgbClr val="000000"/>
              </a:solidFill>
              <a:latin typeface="Arial"/>
              <a:cs typeface="Arial"/>
            </a:endParaRPr>
          </a:p>
          <a:p>
            <a:pPr>
              <a:buFontTx/>
              <a:buChar char="-"/>
            </a:pPr>
            <a:r>
              <a:rPr lang="en-GB" sz="2400" dirty="0">
                <a:solidFill>
                  <a:srgbClr val="000000"/>
                </a:solidFill>
                <a:latin typeface="Arial"/>
                <a:cs typeface="Arial"/>
              </a:rPr>
              <a:t> E.g. drought is a composition of different physical mechanisms: </a:t>
            </a:r>
            <a:r>
              <a:rPr lang="en-GB" sz="2400" i="1" dirty="0">
                <a:solidFill>
                  <a:srgbClr val="000000"/>
                </a:solidFill>
                <a:latin typeface="Arial"/>
                <a:cs typeface="Arial"/>
              </a:rPr>
              <a:t>large scale climatic anomalies</a:t>
            </a:r>
            <a:r>
              <a:rPr lang="en-GB" sz="2400" dirty="0">
                <a:solidFill>
                  <a:srgbClr val="000000"/>
                </a:solidFill>
                <a:latin typeface="Arial"/>
                <a:cs typeface="Arial"/>
              </a:rPr>
              <a:t> and </a:t>
            </a:r>
            <a:r>
              <a:rPr lang="en-GB" sz="2400" i="1" dirty="0">
                <a:solidFill>
                  <a:srgbClr val="000000"/>
                </a:solidFill>
                <a:latin typeface="Arial"/>
                <a:cs typeface="Arial"/>
              </a:rPr>
              <a:t>local environmental factors </a:t>
            </a:r>
            <a:r>
              <a:rPr lang="en-GB" sz="2400" dirty="0">
                <a:solidFill>
                  <a:srgbClr val="000000"/>
                </a:solidFill>
                <a:latin typeface="Arial"/>
                <a:cs typeface="Arial"/>
              </a:rPr>
              <a:t>and it is of prime interest for civil, agricultural and industrial activities.</a:t>
            </a:r>
          </a:p>
          <a:p>
            <a:endParaRPr lang="en-GB" sz="2400" dirty="0">
              <a:solidFill>
                <a:srgbClr val="000000"/>
              </a:solidFill>
              <a:latin typeface="Arial"/>
              <a:cs typeface="Arial"/>
            </a:endParaRPr>
          </a:p>
          <a:p>
            <a:pPr>
              <a:buFontTx/>
              <a:buChar char="-"/>
            </a:pPr>
            <a:r>
              <a:rPr lang="en-GB" sz="2400" dirty="0">
                <a:solidFill>
                  <a:srgbClr val="000000"/>
                </a:solidFill>
                <a:latin typeface="Arial"/>
                <a:cs typeface="Arial"/>
              </a:rPr>
              <a:t> Seasonal forecasting deals</a:t>
            </a:r>
            <a:r>
              <a:rPr lang="en-GB" sz="2400" dirty="0" smtClean="0">
                <a:solidFill>
                  <a:srgbClr val="000000"/>
                </a:solidFill>
                <a:latin typeface="Arial"/>
                <a:cs typeface="Arial"/>
              </a:rPr>
              <a:t> mainly with </a:t>
            </a:r>
            <a:r>
              <a:rPr lang="en-GB" sz="2400" dirty="0">
                <a:solidFill>
                  <a:srgbClr val="000000"/>
                </a:solidFill>
                <a:latin typeface="Arial"/>
                <a:cs typeface="Arial"/>
              </a:rPr>
              <a:t>large scale climatic phenomena.</a:t>
            </a:r>
          </a:p>
          <a:p>
            <a:pPr>
              <a:buFontTx/>
              <a:buChar char="-"/>
            </a:pPr>
            <a:endParaRPr lang="en-GB" sz="2400" dirty="0">
              <a:solidFill>
                <a:srgbClr val="FFFF00"/>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8595">
                                            <p:txEl>
                                              <p:pRg st="0" end="0"/>
                                            </p:txEl>
                                          </p:spTgt>
                                        </p:tgtEl>
                                        <p:attrNameLst>
                                          <p:attrName>style.visibility</p:attrName>
                                        </p:attrNameLst>
                                      </p:cBhvr>
                                      <p:to>
                                        <p:strVal val="visible"/>
                                      </p:to>
                                    </p:set>
                                    <p:animEffect transition="in" filter="fade">
                                      <p:cBhvr>
                                        <p:cTn id="7" dur="2000"/>
                                        <p:tgtEl>
                                          <p:spTgt spid="2385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8595">
                                            <p:txEl>
                                              <p:pRg st="2" end="2"/>
                                            </p:txEl>
                                          </p:spTgt>
                                        </p:tgtEl>
                                        <p:attrNameLst>
                                          <p:attrName>style.visibility</p:attrName>
                                        </p:attrNameLst>
                                      </p:cBhvr>
                                      <p:to>
                                        <p:strVal val="visible"/>
                                      </p:to>
                                    </p:set>
                                    <p:animEffect transition="in" filter="fade">
                                      <p:cBhvr>
                                        <p:cTn id="12" dur="2000"/>
                                        <p:tgtEl>
                                          <p:spTgt spid="2385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8595">
                                            <p:txEl>
                                              <p:pRg st="4" end="4"/>
                                            </p:txEl>
                                          </p:spTgt>
                                        </p:tgtEl>
                                        <p:attrNameLst>
                                          <p:attrName>style.visibility</p:attrName>
                                        </p:attrNameLst>
                                      </p:cBhvr>
                                      <p:to>
                                        <p:strVal val="visible"/>
                                      </p:to>
                                    </p:set>
                                    <p:animEffect transition="in" filter="fade">
                                      <p:cBhvr>
                                        <p:cTn id="17" dur="2000"/>
                                        <p:tgtEl>
                                          <p:spTgt spid="23859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8595">
                                            <p:txEl>
                                              <p:pRg st="6" end="6"/>
                                            </p:txEl>
                                          </p:spTgt>
                                        </p:tgtEl>
                                        <p:attrNameLst>
                                          <p:attrName>style.visibility</p:attrName>
                                        </p:attrNameLst>
                                      </p:cBhvr>
                                      <p:to>
                                        <p:strVal val="visible"/>
                                      </p:to>
                                    </p:set>
                                    <p:animEffect transition="in" filter="fade">
                                      <p:cBhvr>
                                        <p:cTn id="22" dur="2000"/>
                                        <p:tgtEl>
                                          <p:spTgt spid="2385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CasellaDiTesto 8"/>
          <p:cNvSpPr txBox="1"/>
          <p:nvPr/>
        </p:nvSpPr>
        <p:spPr>
          <a:xfrm>
            <a:off x="1608667" y="987778"/>
            <a:ext cx="2661381" cy="369332"/>
          </a:xfrm>
          <a:prstGeom prst="rect">
            <a:avLst/>
          </a:prstGeom>
          <a:noFill/>
        </p:spPr>
        <p:txBody>
          <a:bodyPr wrap="none" rtlCol="0">
            <a:spAutoFit/>
          </a:bodyPr>
          <a:lstStyle/>
          <a:p>
            <a:r>
              <a:rPr lang="en-GB" dirty="0" smtClean="0"/>
              <a:t>… but … in January 2014 … </a:t>
            </a:r>
            <a:endParaRPr lang="en-GB" dirty="0"/>
          </a:p>
        </p:txBody>
      </p:sp>
      <p:grpSp>
        <p:nvGrpSpPr>
          <p:cNvPr id="12" name="Gruppo 11"/>
          <p:cNvGrpSpPr/>
          <p:nvPr/>
        </p:nvGrpSpPr>
        <p:grpSpPr>
          <a:xfrm>
            <a:off x="376967" y="1357110"/>
            <a:ext cx="8574165" cy="4874242"/>
            <a:chOff x="376967" y="1357110"/>
            <a:chExt cx="8574165" cy="4874242"/>
          </a:xfrm>
        </p:grpSpPr>
        <p:pic>
          <p:nvPicPr>
            <p:cNvPr id="10" name="Immagine 9" descr="ecadTX1401-1113.gif"/>
            <p:cNvPicPr>
              <a:picLocks noChangeAspect="1"/>
            </p:cNvPicPr>
            <p:nvPr/>
          </p:nvPicPr>
          <p:blipFill>
            <a:blip r:embed="rId2"/>
            <a:stretch>
              <a:fillRect/>
            </a:stretch>
          </p:blipFill>
          <p:spPr>
            <a:xfrm>
              <a:off x="376967" y="1357110"/>
              <a:ext cx="4064000" cy="3048000"/>
            </a:xfrm>
            <a:prstGeom prst="rect">
              <a:avLst/>
            </a:prstGeom>
          </p:spPr>
        </p:pic>
        <p:pic>
          <p:nvPicPr>
            <p:cNvPr id="11" name="Immagine 10" descr="mmTF1401-1113.gif"/>
            <p:cNvPicPr>
              <a:picLocks noChangeAspect="1"/>
            </p:cNvPicPr>
            <p:nvPr/>
          </p:nvPicPr>
          <p:blipFill>
            <a:blip r:embed="rId3"/>
            <a:stretch>
              <a:fillRect/>
            </a:stretch>
          </p:blipFill>
          <p:spPr>
            <a:xfrm>
              <a:off x="4887132" y="3183352"/>
              <a:ext cx="4064000" cy="3048000"/>
            </a:xfrm>
            <a:prstGeom prst="rect">
              <a:avLst/>
            </a:prstGeom>
          </p:spPr>
        </p:pic>
      </p:grpSp>
      <p:sp>
        <p:nvSpPr>
          <p:cNvPr id="13" name="CasellaDiTesto 12"/>
          <p:cNvSpPr txBox="1"/>
          <p:nvPr/>
        </p:nvSpPr>
        <p:spPr>
          <a:xfrm>
            <a:off x="2321127" y="6231352"/>
            <a:ext cx="3697759" cy="369332"/>
          </a:xfrm>
          <a:prstGeom prst="rect">
            <a:avLst/>
          </a:prstGeom>
          <a:noFill/>
        </p:spPr>
        <p:txBody>
          <a:bodyPr wrap="none" rtlCol="0">
            <a:spAutoFit/>
          </a:bodyPr>
          <a:lstStyle/>
          <a:p>
            <a:r>
              <a:rPr lang="en-GB" dirty="0" smtClean="0"/>
              <a:t>… there is still room for a cold period!</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Segnaposto numero diapositiva 4"/>
          <p:cNvSpPr>
            <a:spLocks noGrp="1"/>
          </p:cNvSpPr>
          <p:nvPr>
            <p:ph type="sldNum" sz="quarter" idx="11"/>
          </p:nvPr>
        </p:nvSpPr>
        <p:spPr>
          <a:noFill/>
        </p:spPr>
        <p:txBody>
          <a:bodyPr/>
          <a:lstStyle/>
          <a:p>
            <a:fld id="{21510ACA-C112-BC43-93FA-008E446403D7}" type="slidenum">
              <a:rPr lang="en-US" smtClean="0">
                <a:latin typeface="Times New Roman" pitchFamily="-107" charset="0"/>
                <a:ea typeface="ＭＳ Ｐゴシック" pitchFamily="-107" charset="-128"/>
                <a:cs typeface="ＭＳ Ｐゴシック" pitchFamily="-107" charset="-128"/>
              </a:rPr>
              <a:pPr/>
              <a:t>7</a:t>
            </a:fld>
            <a:endParaRPr lang="en-US" smtClean="0">
              <a:latin typeface="Times New Roman" pitchFamily="-107" charset="0"/>
              <a:ea typeface="ＭＳ Ｐゴシック" pitchFamily="-107" charset="-128"/>
              <a:cs typeface="ＭＳ Ｐゴシック" pitchFamily="-107" charset="-128"/>
            </a:endParaRPr>
          </a:p>
        </p:txBody>
      </p:sp>
      <p:sp>
        <p:nvSpPr>
          <p:cNvPr id="238595" name="Text Box 3"/>
          <p:cNvSpPr txBox="1">
            <a:spLocks noChangeArrowheads="1"/>
          </p:cNvSpPr>
          <p:nvPr/>
        </p:nvSpPr>
        <p:spPr bwMode="auto">
          <a:xfrm>
            <a:off x="0" y="494057"/>
            <a:ext cx="9144000" cy="6370974"/>
          </a:xfrm>
          <a:prstGeom prst="rect">
            <a:avLst/>
          </a:prstGeom>
          <a:noFill/>
          <a:ln w="9525">
            <a:noFill/>
            <a:miter lim="800000"/>
            <a:headEnd/>
            <a:tailEnd/>
          </a:ln>
        </p:spPr>
        <p:txBody>
          <a:bodyPr>
            <a:prstTxWarp prst="textNoShape">
              <a:avLst/>
            </a:prstTxWarp>
            <a:spAutoFit/>
          </a:bodyPr>
          <a:lstStyle/>
          <a:p>
            <a:pPr algn="just">
              <a:buFontTx/>
              <a:buChar char="-"/>
            </a:pPr>
            <a:r>
              <a:rPr lang="en-GB" sz="2400" dirty="0" smtClean="0">
                <a:latin typeface="Arial"/>
                <a:cs typeface="Arial"/>
              </a:rPr>
              <a:t> Dynamical models become a major tool in seasonal prediction and have demonstrated a significant progress in tropical seasonal to inter-annual predictions (e.g., ENSO dynamic), but their direct outputs seem to be much less satisfactory for middle and higher latitudes;</a:t>
            </a:r>
          </a:p>
          <a:p>
            <a:pPr algn="just"/>
            <a:endParaRPr lang="en-GB" sz="2400" dirty="0" smtClean="0">
              <a:latin typeface="Arial"/>
              <a:cs typeface="Arial"/>
            </a:endParaRPr>
          </a:p>
          <a:p>
            <a:pPr algn="just">
              <a:buFontTx/>
              <a:buChar char="-"/>
            </a:pPr>
            <a:r>
              <a:rPr lang="en-GB" sz="2400" dirty="0" smtClean="0">
                <a:latin typeface="Arial"/>
                <a:cs typeface="Arial"/>
              </a:rPr>
              <a:t> On the other side statistical models can give comparable and even higher skills for specific regions and for some variables, and their results can be easily applied for practical use without a full comprehension of physical mechanisms behind.</a:t>
            </a:r>
          </a:p>
          <a:p>
            <a:pPr algn="just">
              <a:buFontTx/>
              <a:buChar char="-"/>
            </a:pPr>
            <a:endParaRPr lang="en-GB" sz="2400" dirty="0" smtClean="0">
              <a:latin typeface="Arial"/>
              <a:cs typeface="Arial"/>
            </a:endParaRPr>
          </a:p>
          <a:p>
            <a:pPr algn="just">
              <a:buFontTx/>
              <a:buChar char="-"/>
            </a:pPr>
            <a:r>
              <a:rPr lang="en-GB" sz="2400" dirty="0" smtClean="0">
                <a:latin typeface="Arial"/>
                <a:cs typeface="Arial"/>
              </a:rPr>
              <a:t> Finally statistical models need little computational resources being much more simple to be used than dynamical ones.</a:t>
            </a:r>
          </a:p>
          <a:p>
            <a:pPr algn="just"/>
            <a:r>
              <a:rPr lang="en-GB" sz="2400" dirty="0" smtClean="0">
                <a:latin typeface="Arial"/>
                <a:cs typeface="Arial"/>
              </a:rPr>
              <a:t> </a:t>
            </a:r>
          </a:p>
          <a:p>
            <a:pPr algn="just">
              <a:buFontTx/>
              <a:buChar char="-"/>
            </a:pPr>
            <a:r>
              <a:rPr lang="en-GB" sz="2400" dirty="0" smtClean="0">
                <a:latin typeface="Arial"/>
                <a:cs typeface="Arial"/>
              </a:rPr>
              <a:t> But they requires some careful attentions since reliability is obtained through a balance between goodness-of-fit and stability of the model.  </a:t>
            </a:r>
            <a:endParaRPr lang="en-GB" sz="2400" dirty="0" smtClean="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8595">
                                            <p:txEl>
                                              <p:pRg st="0" end="0"/>
                                            </p:txEl>
                                          </p:spTgt>
                                        </p:tgtEl>
                                        <p:attrNameLst>
                                          <p:attrName>style.visibility</p:attrName>
                                        </p:attrNameLst>
                                      </p:cBhvr>
                                      <p:to>
                                        <p:strVal val="visible"/>
                                      </p:to>
                                    </p:set>
                                    <p:animEffect transition="in" filter="fade">
                                      <p:cBhvr>
                                        <p:cTn id="7" dur="2000"/>
                                        <p:tgtEl>
                                          <p:spTgt spid="2385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8595">
                                            <p:txEl>
                                              <p:pRg st="2" end="2"/>
                                            </p:txEl>
                                          </p:spTgt>
                                        </p:tgtEl>
                                        <p:attrNameLst>
                                          <p:attrName>style.visibility</p:attrName>
                                        </p:attrNameLst>
                                      </p:cBhvr>
                                      <p:to>
                                        <p:strVal val="visible"/>
                                      </p:to>
                                    </p:set>
                                    <p:animEffect transition="in" filter="fade">
                                      <p:cBhvr>
                                        <p:cTn id="12" dur="2000"/>
                                        <p:tgtEl>
                                          <p:spTgt spid="2385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8595">
                                            <p:txEl>
                                              <p:pRg st="4" end="4"/>
                                            </p:txEl>
                                          </p:spTgt>
                                        </p:tgtEl>
                                        <p:attrNameLst>
                                          <p:attrName>style.visibility</p:attrName>
                                        </p:attrNameLst>
                                      </p:cBhvr>
                                      <p:to>
                                        <p:strVal val="visible"/>
                                      </p:to>
                                    </p:set>
                                    <p:animEffect transition="in" filter="fade">
                                      <p:cBhvr>
                                        <p:cTn id="17" dur="2000"/>
                                        <p:tgtEl>
                                          <p:spTgt spid="23859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8595">
                                            <p:txEl>
                                              <p:pRg st="5" end="5"/>
                                            </p:txEl>
                                          </p:spTgt>
                                        </p:tgtEl>
                                        <p:attrNameLst>
                                          <p:attrName>style.visibility</p:attrName>
                                        </p:attrNameLst>
                                      </p:cBhvr>
                                      <p:to>
                                        <p:strVal val="visible"/>
                                      </p:to>
                                    </p:set>
                                    <p:animEffect transition="in" filter="fade">
                                      <p:cBhvr>
                                        <p:cTn id="22" dur="2000"/>
                                        <p:tgtEl>
                                          <p:spTgt spid="23859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8595">
                                            <p:txEl>
                                              <p:pRg st="6" end="6"/>
                                            </p:txEl>
                                          </p:spTgt>
                                        </p:tgtEl>
                                        <p:attrNameLst>
                                          <p:attrName>style.visibility</p:attrName>
                                        </p:attrNameLst>
                                      </p:cBhvr>
                                      <p:to>
                                        <p:strVal val="visible"/>
                                      </p:to>
                                    </p:set>
                                    <p:animEffect transition="in" filter="fade">
                                      <p:cBhvr>
                                        <p:cTn id="27" dur="2000"/>
                                        <p:tgtEl>
                                          <p:spTgt spid="2385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Segnaposto numero diapositiva 2"/>
          <p:cNvSpPr>
            <a:spLocks noGrp="1"/>
          </p:cNvSpPr>
          <p:nvPr>
            <p:ph type="sldNum" sz="quarter" idx="11"/>
          </p:nvPr>
        </p:nvSpPr>
        <p:spPr>
          <a:noFill/>
        </p:spPr>
        <p:txBody>
          <a:bodyPr/>
          <a:lstStyle/>
          <a:p>
            <a:fld id="{C550DD21-BD38-804C-8063-05508A44310C}" type="slidenum">
              <a:rPr lang="en-US" smtClean="0">
                <a:solidFill>
                  <a:srgbClr val="000000"/>
                </a:solidFill>
                <a:latin typeface="Times New Roman" pitchFamily="-107" charset="0"/>
                <a:ea typeface="ＭＳ Ｐゴシック" pitchFamily="-107" charset="-128"/>
                <a:cs typeface="ＭＳ Ｐゴシック" pitchFamily="-107" charset="-128"/>
              </a:rPr>
              <a:pPr/>
              <a:t>8</a:t>
            </a:fld>
            <a:endParaRPr lang="en-US" smtClean="0">
              <a:solidFill>
                <a:srgbClr val="000000"/>
              </a:solidFill>
              <a:latin typeface="Times New Roman" pitchFamily="-107" charset="0"/>
              <a:ea typeface="ＭＳ Ｐゴシック" pitchFamily="-107" charset="-128"/>
              <a:cs typeface="ＭＳ Ｐゴシック" pitchFamily="-107" charset="-128"/>
            </a:endParaRPr>
          </a:p>
        </p:txBody>
      </p:sp>
      <p:grpSp>
        <p:nvGrpSpPr>
          <p:cNvPr id="2" name="Group 3"/>
          <p:cNvGrpSpPr>
            <a:grpSpLocks noChangeAspect="1"/>
          </p:cNvGrpSpPr>
          <p:nvPr/>
        </p:nvGrpSpPr>
        <p:grpSpPr bwMode="auto">
          <a:xfrm>
            <a:off x="323850" y="2316163"/>
            <a:ext cx="4392613" cy="2736850"/>
            <a:chOff x="1134" y="1270"/>
            <a:chExt cx="1440" cy="1584"/>
          </a:xfrm>
        </p:grpSpPr>
        <p:sp>
          <p:nvSpPr>
            <p:cNvPr id="22539" name="AutoShape 4"/>
            <p:cNvSpPr>
              <a:spLocks noChangeAspect="1" noChangeArrowheads="1" noTextEdit="1"/>
            </p:cNvSpPr>
            <p:nvPr/>
          </p:nvSpPr>
          <p:spPr bwMode="auto">
            <a:xfrm>
              <a:off x="1134" y="1270"/>
              <a:ext cx="1440" cy="1584"/>
            </a:xfrm>
            <a:prstGeom prst="rect">
              <a:avLst/>
            </a:prstGeom>
            <a:noFill/>
            <a:ln w="9525">
              <a:noFill/>
              <a:miter lim="800000"/>
              <a:headEnd/>
              <a:tailEnd/>
            </a:ln>
          </p:spPr>
          <p:txBody>
            <a:bodyPr>
              <a:prstTxWarp prst="textNoShape">
                <a:avLst/>
              </a:prstTxWarp>
            </a:bodyPr>
            <a:lstStyle/>
            <a:p>
              <a:endParaRPr lang="en-GB">
                <a:solidFill>
                  <a:srgbClr val="000000"/>
                </a:solidFill>
              </a:endParaRPr>
            </a:p>
          </p:txBody>
        </p:sp>
        <p:cxnSp>
          <p:nvCxnSpPr>
            <p:cNvPr id="22540" name="_s280581"/>
            <p:cNvCxnSpPr>
              <a:cxnSpLocks noChangeShapeType="1"/>
              <a:stCxn id="22546" idx="1"/>
              <a:endCxn id="22543" idx="2"/>
            </p:cNvCxnSpPr>
            <p:nvPr/>
          </p:nvCxnSpPr>
          <p:spPr bwMode="auto">
            <a:xfrm rot="10800000">
              <a:off x="1566" y="1558"/>
              <a:ext cx="144" cy="1153"/>
            </a:xfrm>
            <a:prstGeom prst="bentConnector2">
              <a:avLst/>
            </a:prstGeom>
            <a:noFill/>
            <a:ln w="28575">
              <a:solidFill>
                <a:srgbClr val="540000"/>
              </a:solidFill>
              <a:miter lim="800000"/>
              <a:headEnd/>
              <a:tailEnd/>
            </a:ln>
          </p:spPr>
        </p:cxnSp>
        <p:cxnSp>
          <p:nvCxnSpPr>
            <p:cNvPr id="22541" name="_s280582"/>
            <p:cNvCxnSpPr>
              <a:cxnSpLocks noChangeShapeType="1"/>
              <a:stCxn id="22545" idx="1"/>
              <a:endCxn id="22543" idx="2"/>
            </p:cNvCxnSpPr>
            <p:nvPr/>
          </p:nvCxnSpPr>
          <p:spPr bwMode="auto">
            <a:xfrm rot="10800000">
              <a:off x="1566" y="1558"/>
              <a:ext cx="144" cy="720"/>
            </a:xfrm>
            <a:prstGeom prst="bentConnector2">
              <a:avLst/>
            </a:prstGeom>
            <a:noFill/>
            <a:ln w="28575">
              <a:solidFill>
                <a:srgbClr val="540000"/>
              </a:solidFill>
              <a:miter lim="800000"/>
              <a:headEnd/>
              <a:tailEnd/>
            </a:ln>
          </p:spPr>
        </p:cxnSp>
        <p:cxnSp>
          <p:nvCxnSpPr>
            <p:cNvPr id="22542" name="_s280583"/>
            <p:cNvCxnSpPr>
              <a:cxnSpLocks noChangeShapeType="1"/>
              <a:stCxn id="22544" idx="1"/>
              <a:endCxn id="22543" idx="2"/>
            </p:cNvCxnSpPr>
            <p:nvPr/>
          </p:nvCxnSpPr>
          <p:spPr bwMode="auto">
            <a:xfrm rot="10800000">
              <a:off x="1566" y="1558"/>
              <a:ext cx="144" cy="288"/>
            </a:xfrm>
            <a:prstGeom prst="bentConnector2">
              <a:avLst/>
            </a:prstGeom>
            <a:noFill/>
            <a:ln w="28575">
              <a:solidFill>
                <a:srgbClr val="540000"/>
              </a:solidFill>
              <a:miter lim="800000"/>
              <a:headEnd/>
              <a:tailEnd/>
            </a:ln>
          </p:spPr>
        </p:cxnSp>
        <p:sp>
          <p:nvSpPr>
            <p:cNvPr id="22543" name="_s280584"/>
            <p:cNvSpPr>
              <a:spLocks noChangeArrowheads="1"/>
            </p:cNvSpPr>
            <p:nvPr/>
          </p:nvSpPr>
          <p:spPr bwMode="auto">
            <a:xfrm>
              <a:off x="1134" y="1270"/>
              <a:ext cx="864" cy="288"/>
            </a:xfrm>
            <a:prstGeom prst="roundRect">
              <a:avLst>
                <a:gd name="adj" fmla="val 16667"/>
              </a:avLst>
            </a:prstGeom>
            <a:gradFill rotWithShape="1">
              <a:gsLst>
                <a:gs pos="0">
                  <a:srgbClr val="F9F67F"/>
                </a:gs>
                <a:gs pos="100000">
                  <a:srgbClr val="FFCC00"/>
                </a:gs>
              </a:gsLst>
              <a:lin ang="5400000" scaled="1"/>
            </a:gradFill>
            <a:ln w="9525">
              <a:solidFill>
                <a:srgbClr val="800000"/>
              </a:solidFill>
              <a:round/>
              <a:headEnd/>
              <a:tailEnd/>
            </a:ln>
          </p:spPr>
          <p:txBody>
            <a:bodyPr wrap="none" lIns="0" tIns="0" rIns="0" bIns="0" anchor="ctr">
              <a:prstTxWarp prst="textNoShape">
                <a:avLst/>
              </a:prstTxWarp>
            </a:bodyPr>
            <a:lstStyle/>
            <a:p>
              <a:pPr algn="ctr"/>
              <a:r>
                <a:rPr lang="en-GB" b="1" dirty="0">
                  <a:solidFill>
                    <a:srgbClr val="000000"/>
                  </a:solidFill>
                </a:rPr>
                <a:t>Seasonal Forecasts</a:t>
              </a:r>
            </a:p>
            <a:p>
              <a:pPr algn="ctr"/>
              <a:r>
                <a:rPr lang="en-GB" b="1" dirty="0">
                  <a:solidFill>
                    <a:srgbClr val="000000"/>
                  </a:solidFill>
                </a:rPr>
                <a:t>Target Areas</a:t>
              </a:r>
            </a:p>
          </p:txBody>
        </p:sp>
        <p:sp>
          <p:nvSpPr>
            <p:cNvPr id="22544" name="_s280585"/>
            <p:cNvSpPr>
              <a:spLocks noChangeArrowheads="1"/>
            </p:cNvSpPr>
            <p:nvPr/>
          </p:nvSpPr>
          <p:spPr bwMode="auto">
            <a:xfrm>
              <a:off x="1710" y="1702"/>
              <a:ext cx="864" cy="288"/>
            </a:xfrm>
            <a:prstGeom prst="roundRect">
              <a:avLst>
                <a:gd name="adj" fmla="val 16667"/>
              </a:avLst>
            </a:prstGeom>
            <a:gradFill rotWithShape="1">
              <a:gsLst>
                <a:gs pos="0">
                  <a:srgbClr val="FF9933"/>
                </a:gs>
                <a:gs pos="100000">
                  <a:srgbClr val="FF6600"/>
                </a:gs>
              </a:gsLst>
              <a:lin ang="5400000" scaled="1"/>
            </a:gradFill>
            <a:ln w="9525">
              <a:solidFill>
                <a:srgbClr val="800000"/>
              </a:solidFill>
              <a:round/>
              <a:headEnd/>
              <a:tailEnd/>
            </a:ln>
          </p:spPr>
          <p:txBody>
            <a:bodyPr wrap="none" lIns="0" tIns="0" rIns="0" bIns="0" anchor="ctr">
              <a:prstTxWarp prst="textNoShape">
                <a:avLst/>
              </a:prstTxWarp>
            </a:bodyPr>
            <a:lstStyle/>
            <a:p>
              <a:pPr algn="ctr"/>
              <a:r>
                <a:rPr lang="en-GB" b="1">
                  <a:solidFill>
                    <a:srgbClr val="000000"/>
                  </a:solidFill>
                </a:rPr>
                <a:t>Italy</a:t>
              </a:r>
            </a:p>
          </p:txBody>
        </p:sp>
        <p:sp>
          <p:nvSpPr>
            <p:cNvPr id="22545" name="_s280586"/>
            <p:cNvSpPr>
              <a:spLocks noChangeArrowheads="1"/>
            </p:cNvSpPr>
            <p:nvPr/>
          </p:nvSpPr>
          <p:spPr bwMode="auto">
            <a:xfrm>
              <a:off x="1710" y="2134"/>
              <a:ext cx="864" cy="288"/>
            </a:xfrm>
            <a:prstGeom prst="roundRect">
              <a:avLst>
                <a:gd name="adj" fmla="val 16667"/>
              </a:avLst>
            </a:prstGeom>
            <a:gradFill rotWithShape="1">
              <a:gsLst>
                <a:gs pos="0">
                  <a:srgbClr val="FF9933"/>
                </a:gs>
                <a:gs pos="100000">
                  <a:srgbClr val="FF6600"/>
                </a:gs>
              </a:gsLst>
              <a:lin ang="5400000" scaled="1"/>
            </a:gradFill>
            <a:ln w="9525">
              <a:solidFill>
                <a:srgbClr val="800000"/>
              </a:solidFill>
              <a:round/>
              <a:headEnd/>
              <a:tailEnd/>
            </a:ln>
          </p:spPr>
          <p:txBody>
            <a:bodyPr wrap="none" lIns="0" tIns="0" rIns="0" bIns="0" anchor="ctr">
              <a:prstTxWarp prst="textNoShape">
                <a:avLst/>
              </a:prstTxWarp>
            </a:bodyPr>
            <a:lstStyle/>
            <a:p>
              <a:pPr algn="ctr"/>
              <a:r>
                <a:rPr lang="en-GB" b="1">
                  <a:solidFill>
                    <a:srgbClr val="000000"/>
                  </a:solidFill>
                </a:rPr>
                <a:t>Mediterranean Basin</a:t>
              </a:r>
            </a:p>
          </p:txBody>
        </p:sp>
        <p:sp>
          <p:nvSpPr>
            <p:cNvPr id="22546" name="_s280587"/>
            <p:cNvSpPr>
              <a:spLocks noChangeArrowheads="1"/>
            </p:cNvSpPr>
            <p:nvPr/>
          </p:nvSpPr>
          <p:spPr bwMode="auto">
            <a:xfrm>
              <a:off x="1710" y="2566"/>
              <a:ext cx="864" cy="288"/>
            </a:xfrm>
            <a:prstGeom prst="roundRect">
              <a:avLst>
                <a:gd name="adj" fmla="val 16667"/>
              </a:avLst>
            </a:prstGeom>
            <a:gradFill rotWithShape="1">
              <a:gsLst>
                <a:gs pos="0">
                  <a:srgbClr val="FF9933"/>
                </a:gs>
                <a:gs pos="100000">
                  <a:srgbClr val="FF6600"/>
                </a:gs>
              </a:gsLst>
              <a:lin ang="5400000" scaled="1"/>
            </a:gradFill>
            <a:ln w="9525">
              <a:solidFill>
                <a:srgbClr val="800000"/>
              </a:solidFill>
              <a:round/>
              <a:headEnd/>
              <a:tailEnd/>
            </a:ln>
          </p:spPr>
          <p:txBody>
            <a:bodyPr wrap="none" lIns="0" tIns="0" rIns="0" bIns="0" anchor="ctr">
              <a:prstTxWarp prst="textNoShape">
                <a:avLst/>
              </a:prstTxWarp>
            </a:bodyPr>
            <a:lstStyle/>
            <a:p>
              <a:pPr algn="ctr"/>
              <a:r>
                <a:rPr lang="en-GB" b="1">
                  <a:solidFill>
                    <a:srgbClr val="000000"/>
                  </a:solidFill>
                </a:rPr>
                <a:t>West African Mosoon</a:t>
              </a:r>
            </a:p>
          </p:txBody>
        </p:sp>
      </p:grpSp>
      <p:sp>
        <p:nvSpPr>
          <p:cNvPr id="22533" name="Text Box 13"/>
          <p:cNvSpPr txBox="1">
            <a:spLocks noChangeArrowheads="1"/>
          </p:cNvSpPr>
          <p:nvPr/>
        </p:nvSpPr>
        <p:spPr bwMode="auto">
          <a:xfrm>
            <a:off x="4926892" y="3057525"/>
            <a:ext cx="3127203" cy="523220"/>
          </a:xfrm>
          <a:prstGeom prst="rect">
            <a:avLst/>
          </a:prstGeom>
          <a:noFill/>
          <a:ln w="9525">
            <a:noFill/>
            <a:miter lim="800000"/>
            <a:headEnd/>
            <a:tailEnd/>
          </a:ln>
        </p:spPr>
        <p:txBody>
          <a:bodyPr wrap="none">
            <a:prstTxWarp prst="textNoShape">
              <a:avLst/>
            </a:prstTxWarp>
            <a:spAutoFit/>
          </a:bodyPr>
          <a:lstStyle/>
          <a:p>
            <a:pPr algn="ctr"/>
            <a:r>
              <a:rPr lang="en-GB" sz="1400">
                <a:solidFill>
                  <a:srgbClr val="000000"/>
                </a:solidFill>
              </a:rPr>
              <a:t>TEMPIO Project</a:t>
            </a:r>
          </a:p>
          <a:p>
            <a:pPr algn="ctr"/>
            <a:r>
              <a:rPr lang="en-GB" sz="1400">
                <a:solidFill>
                  <a:srgbClr val="000000"/>
                </a:solidFill>
              </a:rPr>
              <a:t>Italian Ministry of Agriculture and Forest</a:t>
            </a:r>
          </a:p>
        </p:txBody>
      </p:sp>
      <p:sp>
        <p:nvSpPr>
          <p:cNvPr id="22534" name="Rectangle 18"/>
          <p:cNvSpPr>
            <a:spLocks noChangeArrowheads="1"/>
          </p:cNvSpPr>
          <p:nvPr/>
        </p:nvSpPr>
        <p:spPr bwMode="auto">
          <a:xfrm>
            <a:off x="685800" y="414338"/>
            <a:ext cx="7772400" cy="1143000"/>
          </a:xfrm>
          <a:prstGeom prst="rect">
            <a:avLst/>
          </a:prstGeom>
          <a:noFill/>
          <a:ln w="9525">
            <a:noFill/>
            <a:miter lim="800000"/>
            <a:headEnd/>
            <a:tailEnd/>
          </a:ln>
        </p:spPr>
        <p:txBody>
          <a:bodyPr anchor="ctr">
            <a:prstTxWarp prst="textNoShape">
              <a:avLst/>
            </a:prstTxWarp>
          </a:bodyPr>
          <a:lstStyle/>
          <a:p>
            <a:pPr algn="ctr"/>
            <a:r>
              <a:rPr lang="en-US" sz="4400" dirty="0">
                <a:solidFill>
                  <a:srgbClr val="000000"/>
                </a:solidFill>
                <a:latin typeface="Verdana" pitchFamily="-107" charset="0"/>
              </a:rPr>
              <a:t>IBIMET on </a:t>
            </a:r>
            <a:r>
              <a:rPr lang="en-US" sz="4400" dirty="0" err="1">
                <a:solidFill>
                  <a:srgbClr val="000000"/>
                </a:solidFill>
                <a:latin typeface="Verdana" pitchFamily="-107" charset="0"/>
              </a:rPr>
              <a:t>SeaFor</a:t>
            </a:r>
            <a:endParaRPr lang="en-US" sz="4400" dirty="0">
              <a:solidFill>
                <a:srgbClr val="000000"/>
              </a:solidFill>
              <a:latin typeface="Verdana" pitchFamily="-107" charset="0"/>
            </a:endParaRPr>
          </a:p>
        </p:txBody>
      </p:sp>
      <p:sp>
        <p:nvSpPr>
          <p:cNvPr id="22535" name="Text Box 13"/>
          <p:cNvSpPr txBox="1">
            <a:spLocks noChangeArrowheads="1"/>
          </p:cNvSpPr>
          <p:nvPr/>
        </p:nvSpPr>
        <p:spPr bwMode="auto">
          <a:xfrm>
            <a:off x="228600" y="5181600"/>
            <a:ext cx="8610600" cy="1600200"/>
          </a:xfrm>
          <a:prstGeom prst="rect">
            <a:avLst/>
          </a:prstGeom>
          <a:noFill/>
          <a:ln w="9525">
            <a:noFill/>
            <a:miter lim="800000"/>
            <a:headEnd/>
            <a:tailEnd/>
          </a:ln>
        </p:spPr>
        <p:txBody>
          <a:bodyPr>
            <a:prstTxWarp prst="textNoShape">
              <a:avLst/>
            </a:prstTxWarp>
            <a:spAutoFit/>
          </a:bodyPr>
          <a:lstStyle/>
          <a:p>
            <a:pPr algn="r"/>
            <a:r>
              <a:rPr lang="en-GB" sz="1400" b="1" dirty="0">
                <a:solidFill>
                  <a:srgbClr val="000000"/>
                </a:solidFill>
              </a:rPr>
              <a:t>Institutional End Users </a:t>
            </a:r>
          </a:p>
          <a:p>
            <a:r>
              <a:rPr lang="en-GB" sz="1400" dirty="0">
                <a:solidFill>
                  <a:srgbClr val="000000"/>
                </a:solidFill>
              </a:rPr>
              <a:t> </a:t>
            </a:r>
          </a:p>
          <a:p>
            <a:pPr>
              <a:buFont typeface="Arial" pitchFamily="-107" charset="0"/>
              <a:buChar char="•"/>
            </a:pPr>
            <a:r>
              <a:rPr lang="en-GB" sz="1400" dirty="0">
                <a:solidFill>
                  <a:srgbClr val="000000"/>
                </a:solidFill>
              </a:rPr>
              <a:t> National Civil Protection Department: Monthly and Seasonal forecast group. </a:t>
            </a:r>
            <a:r>
              <a:rPr lang="en-GB" sz="1400" i="1" dirty="0">
                <a:solidFill>
                  <a:srgbClr val="000000"/>
                </a:solidFill>
              </a:rPr>
              <a:t>It meets monthly, provides outlook for one to three months ahead mainly for the management of water scarcity crisis [it started in winter 2007]. It is composed by IBIMET, ARPA-SIM, CNMCA, CRA-CMA (ex UCEA), ISAC-</a:t>
            </a:r>
            <a:r>
              <a:rPr lang="en-GB" sz="1400" i="1" dirty="0" smtClean="0">
                <a:solidFill>
                  <a:srgbClr val="000000"/>
                </a:solidFill>
              </a:rPr>
              <a:t>CNR.</a:t>
            </a:r>
            <a:endParaRPr lang="en-GB" sz="1400" i="1" dirty="0">
              <a:solidFill>
                <a:srgbClr val="000000"/>
              </a:solidFill>
            </a:endParaRPr>
          </a:p>
          <a:p>
            <a:pPr>
              <a:buFont typeface="Arial" pitchFamily="-107" charset="0"/>
              <a:buChar char="•"/>
            </a:pPr>
            <a:endParaRPr lang="en-GB" sz="1400" dirty="0">
              <a:solidFill>
                <a:srgbClr val="000000"/>
              </a:solidFill>
            </a:endParaRPr>
          </a:p>
          <a:p>
            <a:pPr>
              <a:buFont typeface="Arial" pitchFamily="-107" charset="0"/>
              <a:buChar char="•"/>
            </a:pPr>
            <a:r>
              <a:rPr lang="en-GB" sz="1400" dirty="0">
                <a:solidFill>
                  <a:srgbClr val="000000"/>
                </a:solidFill>
              </a:rPr>
              <a:t> Arno river basin Water Safeguard Commission: </a:t>
            </a:r>
            <a:r>
              <a:rPr lang="en-GB" sz="1400" i="1" dirty="0">
                <a:solidFill>
                  <a:srgbClr val="000000"/>
                </a:solidFill>
              </a:rPr>
              <a:t>monthly meetings</a:t>
            </a:r>
            <a:r>
              <a:rPr lang="en-GB" sz="1400" dirty="0">
                <a:solidFill>
                  <a:srgbClr val="000000"/>
                </a:solidFill>
              </a:rPr>
              <a:t>  </a:t>
            </a:r>
          </a:p>
        </p:txBody>
      </p:sp>
      <p:sp>
        <p:nvSpPr>
          <p:cNvPr id="22536" name="CasellaDiTesto 15"/>
          <p:cNvSpPr txBox="1">
            <a:spLocks noChangeArrowheads="1"/>
          </p:cNvSpPr>
          <p:nvPr/>
        </p:nvSpPr>
        <p:spPr bwMode="auto">
          <a:xfrm>
            <a:off x="6096000" y="1676400"/>
            <a:ext cx="2514600" cy="1431161"/>
          </a:xfrm>
          <a:prstGeom prst="rect">
            <a:avLst/>
          </a:prstGeom>
          <a:noFill/>
          <a:ln w="9525">
            <a:noFill/>
            <a:miter lim="800000"/>
            <a:headEnd/>
            <a:tailEnd/>
          </a:ln>
        </p:spPr>
        <p:txBody>
          <a:bodyPr>
            <a:prstTxWarp prst="textNoShape">
              <a:avLst/>
            </a:prstTxWarp>
            <a:spAutoFit/>
          </a:bodyPr>
          <a:lstStyle/>
          <a:p>
            <a:pPr>
              <a:spcAft>
                <a:spcPts val="600"/>
              </a:spcAft>
            </a:pPr>
            <a:r>
              <a:rPr lang="en-GB">
                <a:solidFill>
                  <a:srgbClr val="000000"/>
                </a:solidFill>
              </a:rPr>
              <a:t>Main Activities related:</a:t>
            </a:r>
          </a:p>
          <a:p>
            <a:pPr>
              <a:spcAft>
                <a:spcPts val="600"/>
              </a:spcAft>
              <a:buFont typeface="Arial" pitchFamily="-107" charset="0"/>
              <a:buChar char="•"/>
            </a:pPr>
            <a:r>
              <a:rPr lang="en-GB">
                <a:solidFill>
                  <a:srgbClr val="000000"/>
                </a:solidFill>
              </a:rPr>
              <a:t> Early – Warnings </a:t>
            </a:r>
          </a:p>
          <a:p>
            <a:pPr>
              <a:spcAft>
                <a:spcPts val="600"/>
              </a:spcAft>
              <a:buFont typeface="Arial" pitchFamily="-107" charset="0"/>
              <a:buChar char="•"/>
            </a:pPr>
            <a:r>
              <a:rPr lang="en-GB">
                <a:solidFill>
                  <a:srgbClr val="000000"/>
                </a:solidFill>
              </a:rPr>
              <a:t> Monitoring and Survey</a:t>
            </a:r>
          </a:p>
          <a:p>
            <a:endParaRPr lang="it-IT">
              <a:solidFill>
                <a:srgbClr val="000000"/>
              </a:solidFill>
            </a:endParaRPr>
          </a:p>
        </p:txBody>
      </p:sp>
      <p:sp>
        <p:nvSpPr>
          <p:cNvPr id="22537" name="Text Box 13"/>
          <p:cNvSpPr txBox="1">
            <a:spLocks noChangeArrowheads="1"/>
          </p:cNvSpPr>
          <p:nvPr/>
        </p:nvSpPr>
        <p:spPr bwMode="auto">
          <a:xfrm>
            <a:off x="4929154" y="3886200"/>
            <a:ext cx="1352616" cy="307777"/>
          </a:xfrm>
          <a:prstGeom prst="rect">
            <a:avLst/>
          </a:prstGeom>
          <a:noFill/>
          <a:ln w="9525">
            <a:noFill/>
            <a:miter lim="800000"/>
            <a:headEnd/>
            <a:tailEnd/>
          </a:ln>
        </p:spPr>
        <p:txBody>
          <a:bodyPr wrap="none">
            <a:prstTxWarp prst="textNoShape">
              <a:avLst/>
            </a:prstTxWarp>
            <a:spAutoFit/>
          </a:bodyPr>
          <a:lstStyle/>
          <a:p>
            <a:pPr algn="ctr"/>
            <a:r>
              <a:rPr lang="en-GB" sz="1400">
                <a:solidFill>
                  <a:srgbClr val="000000"/>
                </a:solidFill>
              </a:rPr>
              <a:t>Internal funding</a:t>
            </a:r>
          </a:p>
        </p:txBody>
      </p:sp>
      <p:sp>
        <p:nvSpPr>
          <p:cNvPr id="22538" name="Text Box 13"/>
          <p:cNvSpPr txBox="1">
            <a:spLocks noChangeArrowheads="1"/>
          </p:cNvSpPr>
          <p:nvPr/>
        </p:nvSpPr>
        <p:spPr bwMode="auto">
          <a:xfrm>
            <a:off x="4963889" y="4648200"/>
            <a:ext cx="2850009" cy="307777"/>
          </a:xfrm>
          <a:prstGeom prst="rect">
            <a:avLst/>
          </a:prstGeom>
          <a:noFill/>
          <a:ln w="9525">
            <a:noFill/>
            <a:miter lim="800000"/>
            <a:headEnd/>
            <a:tailEnd/>
          </a:ln>
        </p:spPr>
        <p:txBody>
          <a:bodyPr wrap="none">
            <a:prstTxWarp prst="textNoShape">
              <a:avLst/>
            </a:prstTxWarp>
            <a:spAutoFit/>
          </a:bodyPr>
          <a:lstStyle/>
          <a:p>
            <a:pPr algn="ctr"/>
            <a:r>
              <a:rPr lang="en-GB" sz="1400">
                <a:solidFill>
                  <a:srgbClr val="000000"/>
                </a:solidFill>
              </a:rPr>
              <a:t>Many different projects: AMMA, etc.</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Segnaposto numero diapositiva 3"/>
          <p:cNvSpPr>
            <a:spLocks noGrp="1"/>
          </p:cNvSpPr>
          <p:nvPr>
            <p:ph type="sldNum" sz="quarter" idx="11"/>
          </p:nvPr>
        </p:nvSpPr>
        <p:spPr>
          <a:xfrm>
            <a:off x="6553200" y="5611813"/>
            <a:ext cx="2133600" cy="476250"/>
          </a:xfrm>
          <a:noFill/>
        </p:spPr>
        <p:txBody>
          <a:bodyPr/>
          <a:lstStyle/>
          <a:p>
            <a:fld id="{F69411BD-427F-474C-B2FD-D481962914F2}" type="slidenum">
              <a:rPr lang="en-US" smtClean="0">
                <a:solidFill>
                  <a:srgbClr val="000000"/>
                </a:solidFill>
                <a:latin typeface="Times New Roman" pitchFamily="-107" charset="0"/>
                <a:ea typeface="ＭＳ Ｐゴシック" pitchFamily="-107" charset="-128"/>
                <a:cs typeface="ＭＳ Ｐゴシック" pitchFamily="-107" charset="-128"/>
              </a:rPr>
              <a:pPr/>
              <a:t>9</a:t>
            </a:fld>
            <a:endParaRPr lang="en-US" smtClean="0">
              <a:solidFill>
                <a:srgbClr val="000000"/>
              </a:solidFill>
              <a:latin typeface="Times New Roman" pitchFamily="-107" charset="0"/>
              <a:ea typeface="ＭＳ Ｐゴシック" pitchFamily="-107" charset="-128"/>
              <a:cs typeface="ＭＳ Ｐゴシック" pitchFamily="-107" charset="-128"/>
            </a:endParaRPr>
          </a:p>
        </p:txBody>
      </p:sp>
      <p:sp>
        <p:nvSpPr>
          <p:cNvPr id="24579" name="Text Box 2"/>
          <p:cNvSpPr txBox="1">
            <a:spLocks noChangeArrowheads="1"/>
          </p:cNvSpPr>
          <p:nvPr/>
        </p:nvSpPr>
        <p:spPr bwMode="auto">
          <a:xfrm>
            <a:off x="5089525" y="3017838"/>
            <a:ext cx="792163" cy="366712"/>
          </a:xfrm>
          <a:prstGeom prst="rect">
            <a:avLst/>
          </a:prstGeom>
          <a:noFill/>
          <a:ln w="9525">
            <a:noFill/>
            <a:miter lim="800000"/>
            <a:headEnd/>
            <a:tailEnd/>
          </a:ln>
        </p:spPr>
        <p:txBody>
          <a:bodyPr>
            <a:prstTxWarp prst="textNoShape">
              <a:avLst/>
            </a:prstTxWarp>
            <a:spAutoFit/>
          </a:bodyPr>
          <a:lstStyle/>
          <a:p>
            <a:pPr>
              <a:spcBef>
                <a:spcPct val="50000"/>
              </a:spcBef>
            </a:pPr>
            <a:r>
              <a:rPr lang="en-US" sz="1800" b="1" dirty="0" smtClean="0">
                <a:solidFill>
                  <a:srgbClr val="000000"/>
                </a:solidFill>
                <a:latin typeface="Arial" pitchFamily="-107" charset="0"/>
              </a:rPr>
              <a:t>2010</a:t>
            </a:r>
            <a:endParaRPr lang="en-US" sz="1800" b="1" dirty="0">
              <a:solidFill>
                <a:srgbClr val="000000"/>
              </a:solidFill>
              <a:latin typeface="Arial" pitchFamily="-107" charset="0"/>
            </a:endParaRPr>
          </a:p>
        </p:txBody>
      </p:sp>
      <p:sp>
        <p:nvSpPr>
          <p:cNvPr id="24580" name="Text Box 3"/>
          <p:cNvSpPr txBox="1">
            <a:spLocks noChangeArrowheads="1"/>
          </p:cNvSpPr>
          <p:nvPr/>
        </p:nvSpPr>
        <p:spPr bwMode="auto">
          <a:xfrm>
            <a:off x="4500563" y="3333750"/>
            <a:ext cx="792162"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b="1">
                <a:solidFill>
                  <a:srgbClr val="000000"/>
                </a:solidFill>
                <a:latin typeface="Arial" pitchFamily="-107" charset="0"/>
              </a:rPr>
              <a:t>1976</a:t>
            </a:r>
          </a:p>
        </p:txBody>
      </p:sp>
      <p:pic>
        <p:nvPicPr>
          <p:cNvPr id="24581" name="Picture 4" descr="temp2"/>
          <p:cNvPicPr>
            <a:picLocks noChangeAspect="1" noChangeArrowheads="1"/>
          </p:cNvPicPr>
          <p:nvPr/>
        </p:nvPicPr>
        <p:blipFill>
          <a:blip r:embed="rId3"/>
          <a:srcRect/>
          <a:stretch>
            <a:fillRect/>
          </a:stretch>
        </p:blipFill>
        <p:spPr bwMode="auto">
          <a:xfrm>
            <a:off x="2774950" y="922338"/>
            <a:ext cx="2952750" cy="2206625"/>
          </a:xfrm>
          <a:prstGeom prst="rect">
            <a:avLst/>
          </a:prstGeom>
          <a:noFill/>
          <a:ln w="9525">
            <a:noFill/>
            <a:miter lim="800000"/>
            <a:headEnd/>
            <a:tailEnd/>
          </a:ln>
        </p:spPr>
      </p:pic>
      <p:pic>
        <p:nvPicPr>
          <p:cNvPr id="24582" name="Picture 5" descr="temp1"/>
          <p:cNvPicPr>
            <a:picLocks noChangeAspect="1" noChangeArrowheads="1"/>
          </p:cNvPicPr>
          <p:nvPr/>
        </p:nvPicPr>
        <p:blipFill>
          <a:blip r:embed="rId4"/>
          <a:srcRect/>
          <a:stretch>
            <a:fillRect/>
          </a:stretch>
        </p:blipFill>
        <p:spPr bwMode="auto">
          <a:xfrm>
            <a:off x="2008188" y="1201738"/>
            <a:ext cx="2952750" cy="2212975"/>
          </a:xfrm>
          <a:prstGeom prst="rect">
            <a:avLst/>
          </a:prstGeom>
          <a:noFill/>
          <a:ln w="9525">
            <a:noFill/>
            <a:miter lim="800000"/>
            <a:headEnd/>
            <a:tailEnd/>
          </a:ln>
        </p:spPr>
      </p:pic>
      <p:pic>
        <p:nvPicPr>
          <p:cNvPr id="24583" name="Picture 6" descr="temp2"/>
          <p:cNvPicPr>
            <a:picLocks noChangeAspect="1" noChangeArrowheads="1"/>
          </p:cNvPicPr>
          <p:nvPr/>
        </p:nvPicPr>
        <p:blipFill>
          <a:blip r:embed="rId3"/>
          <a:srcRect/>
          <a:stretch>
            <a:fillRect/>
          </a:stretch>
        </p:blipFill>
        <p:spPr bwMode="auto">
          <a:xfrm>
            <a:off x="1619250" y="1355725"/>
            <a:ext cx="2952750" cy="2206625"/>
          </a:xfrm>
          <a:prstGeom prst="rect">
            <a:avLst/>
          </a:prstGeom>
          <a:noFill/>
          <a:ln w="9525">
            <a:noFill/>
            <a:miter lim="800000"/>
            <a:headEnd/>
            <a:tailEnd/>
          </a:ln>
        </p:spPr>
      </p:pic>
      <p:sp>
        <p:nvSpPr>
          <p:cNvPr id="24584" name="Line 7"/>
          <p:cNvSpPr>
            <a:spLocks noChangeShapeType="1"/>
          </p:cNvSpPr>
          <p:nvPr/>
        </p:nvSpPr>
        <p:spPr bwMode="auto">
          <a:xfrm flipV="1">
            <a:off x="4395788" y="1100138"/>
            <a:ext cx="1152525" cy="433387"/>
          </a:xfrm>
          <a:prstGeom prst="line">
            <a:avLst/>
          </a:prstGeom>
          <a:noFill/>
          <a:ln w="28575">
            <a:solidFill>
              <a:srgbClr val="FF0000"/>
            </a:solidFill>
            <a:round/>
            <a:headEnd/>
            <a:tailEnd/>
          </a:ln>
        </p:spPr>
        <p:txBody>
          <a:bodyPr>
            <a:prstTxWarp prst="textNoShape">
              <a:avLst/>
            </a:prstTxWarp>
          </a:bodyPr>
          <a:lstStyle/>
          <a:p>
            <a:endParaRPr lang="en-GB">
              <a:solidFill>
                <a:srgbClr val="000000"/>
              </a:solidFill>
            </a:endParaRPr>
          </a:p>
        </p:txBody>
      </p:sp>
      <p:sp>
        <p:nvSpPr>
          <p:cNvPr id="24585" name="Line 8"/>
          <p:cNvSpPr>
            <a:spLocks noChangeShapeType="1"/>
          </p:cNvSpPr>
          <p:nvPr/>
        </p:nvSpPr>
        <p:spPr bwMode="auto">
          <a:xfrm flipV="1">
            <a:off x="4535488" y="1249363"/>
            <a:ext cx="1152525" cy="433387"/>
          </a:xfrm>
          <a:prstGeom prst="line">
            <a:avLst/>
          </a:prstGeom>
          <a:noFill/>
          <a:ln w="28575">
            <a:solidFill>
              <a:srgbClr val="FF0000"/>
            </a:solidFill>
            <a:round/>
            <a:headEnd/>
            <a:tailEnd/>
          </a:ln>
        </p:spPr>
        <p:txBody>
          <a:bodyPr>
            <a:prstTxWarp prst="textNoShape">
              <a:avLst/>
            </a:prstTxWarp>
          </a:bodyPr>
          <a:lstStyle/>
          <a:p>
            <a:endParaRPr lang="en-GB">
              <a:solidFill>
                <a:srgbClr val="000000"/>
              </a:solidFill>
            </a:endParaRPr>
          </a:p>
        </p:txBody>
      </p:sp>
      <p:sp>
        <p:nvSpPr>
          <p:cNvPr id="24586" name="Rectangle 9"/>
          <p:cNvSpPr>
            <a:spLocks noChangeArrowheads="1"/>
          </p:cNvSpPr>
          <p:nvPr/>
        </p:nvSpPr>
        <p:spPr bwMode="auto">
          <a:xfrm>
            <a:off x="4391025" y="1541463"/>
            <a:ext cx="144463" cy="142875"/>
          </a:xfrm>
          <a:prstGeom prst="rect">
            <a:avLst/>
          </a:prstGeom>
          <a:solidFill>
            <a:schemeClr val="accent1"/>
          </a:solidFill>
          <a:ln w="28575">
            <a:solidFill>
              <a:srgbClr val="FF0000"/>
            </a:solidFill>
            <a:miter lim="800000"/>
            <a:headEnd/>
            <a:tailEnd/>
          </a:ln>
        </p:spPr>
        <p:txBody>
          <a:bodyPr wrap="none" anchor="ctr">
            <a:prstTxWarp prst="textNoShape">
              <a:avLst/>
            </a:prstTxWarp>
          </a:bodyPr>
          <a:lstStyle/>
          <a:p>
            <a:endParaRPr lang="en-GB">
              <a:solidFill>
                <a:srgbClr val="000000"/>
              </a:solidFill>
            </a:endParaRPr>
          </a:p>
        </p:txBody>
      </p:sp>
      <p:sp>
        <p:nvSpPr>
          <p:cNvPr id="24587" name="Rectangle 10"/>
          <p:cNvSpPr>
            <a:spLocks noChangeArrowheads="1"/>
          </p:cNvSpPr>
          <p:nvPr/>
        </p:nvSpPr>
        <p:spPr bwMode="auto">
          <a:xfrm>
            <a:off x="4787900" y="1390650"/>
            <a:ext cx="144463" cy="142875"/>
          </a:xfrm>
          <a:prstGeom prst="rect">
            <a:avLst/>
          </a:prstGeom>
          <a:solidFill>
            <a:schemeClr val="accent1"/>
          </a:solidFill>
          <a:ln w="28575">
            <a:solidFill>
              <a:srgbClr val="FF0000"/>
            </a:solidFill>
            <a:miter lim="800000"/>
            <a:headEnd/>
            <a:tailEnd/>
          </a:ln>
        </p:spPr>
        <p:txBody>
          <a:bodyPr wrap="none" anchor="ctr">
            <a:prstTxWarp prst="textNoShape">
              <a:avLst/>
            </a:prstTxWarp>
          </a:bodyPr>
          <a:lstStyle/>
          <a:p>
            <a:endParaRPr lang="en-GB">
              <a:solidFill>
                <a:srgbClr val="000000"/>
              </a:solidFill>
            </a:endParaRPr>
          </a:p>
        </p:txBody>
      </p:sp>
      <p:sp>
        <p:nvSpPr>
          <p:cNvPr id="24588" name="Rectangle 11"/>
          <p:cNvSpPr>
            <a:spLocks noChangeArrowheads="1"/>
          </p:cNvSpPr>
          <p:nvPr/>
        </p:nvSpPr>
        <p:spPr bwMode="auto">
          <a:xfrm>
            <a:off x="5541963" y="1096963"/>
            <a:ext cx="144462" cy="142875"/>
          </a:xfrm>
          <a:prstGeom prst="rect">
            <a:avLst/>
          </a:prstGeom>
          <a:solidFill>
            <a:schemeClr val="accent1"/>
          </a:solidFill>
          <a:ln w="28575">
            <a:solidFill>
              <a:srgbClr val="FF0000"/>
            </a:solidFill>
            <a:miter lim="800000"/>
            <a:headEnd/>
            <a:tailEnd/>
          </a:ln>
        </p:spPr>
        <p:txBody>
          <a:bodyPr wrap="none" anchor="ctr">
            <a:prstTxWarp prst="textNoShape">
              <a:avLst/>
            </a:prstTxWarp>
          </a:bodyPr>
          <a:lstStyle/>
          <a:p>
            <a:endParaRPr lang="en-GB">
              <a:solidFill>
                <a:srgbClr val="000000"/>
              </a:solidFill>
            </a:endParaRPr>
          </a:p>
        </p:txBody>
      </p:sp>
      <p:sp>
        <p:nvSpPr>
          <p:cNvPr id="24589" name="Line 12"/>
          <p:cNvSpPr>
            <a:spLocks noChangeShapeType="1"/>
          </p:cNvSpPr>
          <p:nvPr/>
        </p:nvSpPr>
        <p:spPr bwMode="auto">
          <a:xfrm flipV="1">
            <a:off x="4540250" y="1101725"/>
            <a:ext cx="1152525" cy="433388"/>
          </a:xfrm>
          <a:prstGeom prst="line">
            <a:avLst/>
          </a:prstGeom>
          <a:noFill/>
          <a:ln w="28575">
            <a:solidFill>
              <a:srgbClr val="FF0000"/>
            </a:solidFill>
            <a:round/>
            <a:headEnd/>
            <a:tailEnd/>
          </a:ln>
        </p:spPr>
        <p:txBody>
          <a:bodyPr>
            <a:prstTxWarp prst="textNoShape">
              <a:avLst/>
            </a:prstTxWarp>
          </a:bodyPr>
          <a:lstStyle/>
          <a:p>
            <a:endParaRPr lang="en-GB">
              <a:solidFill>
                <a:srgbClr val="000000"/>
              </a:solidFill>
            </a:endParaRPr>
          </a:p>
        </p:txBody>
      </p:sp>
      <p:sp>
        <p:nvSpPr>
          <p:cNvPr id="24590" name="Line 13"/>
          <p:cNvSpPr>
            <a:spLocks noChangeShapeType="1"/>
          </p:cNvSpPr>
          <p:nvPr/>
        </p:nvSpPr>
        <p:spPr bwMode="auto">
          <a:xfrm>
            <a:off x="5795963" y="1211263"/>
            <a:ext cx="576262" cy="360362"/>
          </a:xfrm>
          <a:prstGeom prst="line">
            <a:avLst/>
          </a:prstGeom>
          <a:noFill/>
          <a:ln w="57150">
            <a:solidFill>
              <a:srgbClr val="FF0000"/>
            </a:solidFill>
            <a:round/>
            <a:headEnd/>
            <a:tailEnd type="triangle" w="med" len="med"/>
          </a:ln>
        </p:spPr>
        <p:txBody>
          <a:bodyPr>
            <a:prstTxWarp prst="textNoShape">
              <a:avLst/>
            </a:prstTxWarp>
          </a:bodyPr>
          <a:lstStyle/>
          <a:p>
            <a:endParaRPr lang="en-GB">
              <a:solidFill>
                <a:srgbClr val="000000"/>
              </a:solidFill>
            </a:endParaRPr>
          </a:p>
        </p:txBody>
      </p:sp>
      <p:pic>
        <p:nvPicPr>
          <p:cNvPr id="24591" name="Picture 14" descr="air_t1"/>
          <p:cNvPicPr>
            <a:picLocks noChangeAspect="1" noChangeArrowheads="1"/>
          </p:cNvPicPr>
          <p:nvPr/>
        </p:nvPicPr>
        <p:blipFill>
          <a:blip r:embed="rId5"/>
          <a:srcRect/>
          <a:stretch>
            <a:fillRect/>
          </a:stretch>
        </p:blipFill>
        <p:spPr bwMode="auto">
          <a:xfrm>
            <a:off x="6372225" y="850900"/>
            <a:ext cx="2446338" cy="1938338"/>
          </a:xfrm>
          <a:prstGeom prst="rect">
            <a:avLst/>
          </a:prstGeom>
          <a:noFill/>
          <a:ln w="9525">
            <a:noFill/>
            <a:miter lim="800000"/>
            <a:headEnd/>
            <a:tailEnd/>
          </a:ln>
        </p:spPr>
      </p:pic>
      <p:sp>
        <p:nvSpPr>
          <p:cNvPr id="24592" name="Text Box 15"/>
          <p:cNvSpPr txBox="1">
            <a:spLocks noChangeArrowheads="1"/>
          </p:cNvSpPr>
          <p:nvPr/>
        </p:nvSpPr>
        <p:spPr bwMode="auto">
          <a:xfrm>
            <a:off x="3870325" y="3497263"/>
            <a:ext cx="792163" cy="366712"/>
          </a:xfrm>
          <a:prstGeom prst="rect">
            <a:avLst/>
          </a:prstGeom>
          <a:noFill/>
          <a:ln w="9525">
            <a:noFill/>
            <a:miter lim="800000"/>
            <a:headEnd/>
            <a:tailEnd/>
          </a:ln>
        </p:spPr>
        <p:txBody>
          <a:bodyPr>
            <a:prstTxWarp prst="textNoShape">
              <a:avLst/>
            </a:prstTxWarp>
            <a:spAutoFit/>
          </a:bodyPr>
          <a:lstStyle/>
          <a:p>
            <a:pPr>
              <a:spcBef>
                <a:spcPct val="50000"/>
              </a:spcBef>
            </a:pPr>
            <a:r>
              <a:rPr lang="en-US" sz="1800" b="1" dirty="0" smtClean="0">
                <a:solidFill>
                  <a:srgbClr val="000000"/>
                </a:solidFill>
                <a:latin typeface="Arial" pitchFamily="-107" charset="0"/>
              </a:rPr>
              <a:t>1979</a:t>
            </a:r>
            <a:endParaRPr lang="en-US" sz="1800" b="1" dirty="0">
              <a:solidFill>
                <a:srgbClr val="000000"/>
              </a:solidFill>
              <a:latin typeface="Arial" pitchFamily="-107" charset="0"/>
            </a:endParaRPr>
          </a:p>
        </p:txBody>
      </p:sp>
      <p:sp>
        <p:nvSpPr>
          <p:cNvPr id="24593" name="Text Box 16"/>
          <p:cNvSpPr txBox="1">
            <a:spLocks noChangeArrowheads="1"/>
          </p:cNvSpPr>
          <p:nvPr/>
        </p:nvSpPr>
        <p:spPr bwMode="auto">
          <a:xfrm>
            <a:off x="4932363" y="3149600"/>
            <a:ext cx="792162" cy="646331"/>
          </a:xfrm>
          <a:prstGeom prst="rect">
            <a:avLst/>
          </a:prstGeom>
          <a:noFill/>
          <a:ln w="9525">
            <a:noFill/>
            <a:miter lim="800000"/>
            <a:headEnd/>
            <a:tailEnd/>
          </a:ln>
        </p:spPr>
        <p:txBody>
          <a:bodyPr>
            <a:prstTxWarp prst="textNoShape">
              <a:avLst/>
            </a:prstTxWarp>
            <a:spAutoFit/>
          </a:bodyPr>
          <a:lstStyle/>
          <a:p>
            <a:pPr>
              <a:spcBef>
                <a:spcPct val="50000"/>
              </a:spcBef>
            </a:pPr>
            <a:r>
              <a:rPr lang="en-US" sz="1800" b="1" dirty="0">
                <a:solidFill>
                  <a:srgbClr val="000000"/>
                </a:solidFill>
                <a:latin typeface="Arial" pitchFamily="-107" charset="0"/>
              </a:rPr>
              <a:t>…</a:t>
            </a:r>
            <a:r>
              <a:rPr lang="en-US" sz="1800" b="1" dirty="0" smtClean="0">
                <a:solidFill>
                  <a:srgbClr val="000000"/>
                </a:solidFill>
                <a:latin typeface="Arial" pitchFamily="-107" charset="0"/>
              </a:rPr>
              <a:t>…	</a:t>
            </a:r>
            <a:endParaRPr lang="en-US" sz="1800" b="1" dirty="0">
              <a:solidFill>
                <a:srgbClr val="000000"/>
              </a:solidFill>
              <a:latin typeface="Arial" pitchFamily="-107" charset="0"/>
            </a:endParaRPr>
          </a:p>
        </p:txBody>
      </p:sp>
      <p:pic>
        <p:nvPicPr>
          <p:cNvPr id="24594" name="Picture 17" descr="25 matrix"/>
          <p:cNvPicPr>
            <a:picLocks noChangeAspect="1" noChangeArrowheads="1"/>
          </p:cNvPicPr>
          <p:nvPr/>
        </p:nvPicPr>
        <p:blipFill>
          <a:blip r:embed="rId6"/>
          <a:srcRect/>
          <a:stretch>
            <a:fillRect/>
          </a:stretch>
        </p:blipFill>
        <p:spPr bwMode="auto">
          <a:xfrm>
            <a:off x="1762125" y="3946525"/>
            <a:ext cx="2089150" cy="2089150"/>
          </a:xfrm>
          <a:prstGeom prst="rect">
            <a:avLst/>
          </a:prstGeom>
          <a:noFill/>
          <a:ln w="9525">
            <a:solidFill>
              <a:schemeClr val="tx1"/>
            </a:solidFill>
            <a:miter lim="800000"/>
            <a:headEnd/>
            <a:tailEnd/>
          </a:ln>
        </p:spPr>
      </p:pic>
      <p:sp>
        <p:nvSpPr>
          <p:cNvPr id="24595" name="Text Box 18"/>
          <p:cNvSpPr txBox="1">
            <a:spLocks noChangeArrowheads="1"/>
          </p:cNvSpPr>
          <p:nvPr/>
        </p:nvSpPr>
        <p:spPr bwMode="auto">
          <a:xfrm>
            <a:off x="1" y="4667250"/>
            <a:ext cx="1619250" cy="784830"/>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1800" b="1" dirty="0" smtClean="0">
                <a:solidFill>
                  <a:srgbClr val="000000"/>
                </a:solidFill>
                <a:latin typeface="Arial" pitchFamily="-107" charset="0"/>
              </a:rPr>
              <a:t>Predictors</a:t>
            </a:r>
          </a:p>
          <a:p>
            <a:pPr algn="ctr">
              <a:spcBef>
                <a:spcPct val="50000"/>
              </a:spcBef>
            </a:pPr>
            <a:r>
              <a:rPr lang="en-US" sz="1800" b="1" dirty="0">
                <a:solidFill>
                  <a:srgbClr val="000000"/>
                </a:solidFill>
                <a:latin typeface="Arial" pitchFamily="-107" charset="0"/>
              </a:rPr>
              <a:t>Matrix</a:t>
            </a:r>
          </a:p>
        </p:txBody>
      </p:sp>
      <p:sp>
        <p:nvSpPr>
          <p:cNvPr id="24596" name="AutoShape 19"/>
          <p:cNvSpPr>
            <a:spLocks noChangeArrowheads="1"/>
          </p:cNvSpPr>
          <p:nvPr/>
        </p:nvSpPr>
        <p:spPr bwMode="auto">
          <a:xfrm>
            <a:off x="6300788" y="3730625"/>
            <a:ext cx="2663825" cy="1152525"/>
          </a:xfrm>
          <a:prstGeom prst="flowChartProcess">
            <a:avLst/>
          </a:prstGeom>
          <a:solidFill>
            <a:srgbClr val="FF0000"/>
          </a:solidFill>
          <a:ln w="9525">
            <a:solidFill>
              <a:schemeClr val="tx1"/>
            </a:solidFill>
            <a:miter lim="800000"/>
            <a:headEnd/>
            <a:tailEnd/>
          </a:ln>
        </p:spPr>
        <p:txBody>
          <a:bodyPr wrap="none" anchor="ctr">
            <a:prstTxWarp prst="textNoShape">
              <a:avLst/>
            </a:prstTxWarp>
          </a:bodyPr>
          <a:lstStyle/>
          <a:p>
            <a:pPr algn="ctr"/>
            <a:r>
              <a:rPr lang="en-US" b="1">
                <a:solidFill>
                  <a:srgbClr val="000000"/>
                </a:solidFill>
                <a:latin typeface="Arial" pitchFamily="-107" charset="0"/>
              </a:rPr>
              <a:t>Multivariate Linear </a:t>
            </a:r>
          </a:p>
          <a:p>
            <a:pPr algn="ctr"/>
            <a:r>
              <a:rPr lang="en-US" b="1">
                <a:solidFill>
                  <a:srgbClr val="000000"/>
                </a:solidFill>
                <a:latin typeface="Arial" pitchFamily="-107" charset="0"/>
              </a:rPr>
              <a:t>Regression algorithm</a:t>
            </a:r>
          </a:p>
        </p:txBody>
      </p:sp>
      <p:sp>
        <p:nvSpPr>
          <p:cNvPr id="24597" name="Line 20"/>
          <p:cNvSpPr>
            <a:spLocks noChangeShapeType="1"/>
          </p:cNvSpPr>
          <p:nvPr/>
        </p:nvSpPr>
        <p:spPr bwMode="auto">
          <a:xfrm flipH="1">
            <a:off x="7524750" y="4956175"/>
            <a:ext cx="0" cy="431800"/>
          </a:xfrm>
          <a:prstGeom prst="line">
            <a:avLst/>
          </a:prstGeom>
          <a:noFill/>
          <a:ln w="57150">
            <a:solidFill>
              <a:schemeClr val="tx1"/>
            </a:solidFill>
            <a:round/>
            <a:headEnd/>
            <a:tailEnd type="triangle" w="med" len="med"/>
          </a:ln>
        </p:spPr>
        <p:txBody>
          <a:bodyPr>
            <a:prstTxWarp prst="textNoShape">
              <a:avLst/>
            </a:prstTxWarp>
          </a:bodyPr>
          <a:lstStyle/>
          <a:p>
            <a:endParaRPr lang="en-GB">
              <a:solidFill>
                <a:srgbClr val="000000"/>
              </a:solidFill>
            </a:endParaRPr>
          </a:p>
        </p:txBody>
      </p:sp>
      <p:sp>
        <p:nvSpPr>
          <p:cNvPr id="24598" name="Text Box 21"/>
          <p:cNvSpPr txBox="1">
            <a:spLocks noChangeArrowheads="1"/>
          </p:cNvSpPr>
          <p:nvPr/>
        </p:nvSpPr>
        <p:spPr bwMode="auto">
          <a:xfrm>
            <a:off x="5722938" y="5387975"/>
            <a:ext cx="3457575" cy="915988"/>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800" b="1">
                <a:solidFill>
                  <a:srgbClr val="000000"/>
                </a:solidFill>
                <a:latin typeface="Arial" pitchFamily="-107" charset="0"/>
              </a:rPr>
              <a:t>Forecasted Temperature at (x,y) for time (t) expressed as probability of occurrence</a:t>
            </a:r>
          </a:p>
        </p:txBody>
      </p:sp>
      <p:sp>
        <p:nvSpPr>
          <p:cNvPr id="24599" name="Line 22"/>
          <p:cNvSpPr>
            <a:spLocks noChangeShapeType="1"/>
          </p:cNvSpPr>
          <p:nvPr/>
        </p:nvSpPr>
        <p:spPr bwMode="auto">
          <a:xfrm flipV="1">
            <a:off x="3924300" y="4379913"/>
            <a:ext cx="2016125" cy="647700"/>
          </a:xfrm>
          <a:prstGeom prst="line">
            <a:avLst/>
          </a:prstGeom>
          <a:noFill/>
          <a:ln w="57150">
            <a:solidFill>
              <a:schemeClr val="tx1"/>
            </a:solidFill>
            <a:round/>
            <a:headEnd/>
            <a:tailEnd type="triangle" w="med" len="med"/>
          </a:ln>
        </p:spPr>
        <p:txBody>
          <a:bodyPr>
            <a:prstTxWarp prst="textNoShape">
              <a:avLst/>
            </a:prstTxWarp>
          </a:bodyPr>
          <a:lstStyle/>
          <a:p>
            <a:endParaRPr lang="en-GB">
              <a:solidFill>
                <a:srgbClr val="000000"/>
              </a:solidFill>
            </a:endParaRPr>
          </a:p>
        </p:txBody>
      </p:sp>
      <p:sp>
        <p:nvSpPr>
          <p:cNvPr id="24600" name="Line 23"/>
          <p:cNvSpPr>
            <a:spLocks noChangeShapeType="1"/>
          </p:cNvSpPr>
          <p:nvPr/>
        </p:nvSpPr>
        <p:spPr bwMode="auto">
          <a:xfrm>
            <a:off x="7524750" y="3298825"/>
            <a:ext cx="0" cy="360363"/>
          </a:xfrm>
          <a:prstGeom prst="line">
            <a:avLst/>
          </a:prstGeom>
          <a:noFill/>
          <a:ln w="57150">
            <a:solidFill>
              <a:srgbClr val="FFFF00"/>
            </a:solidFill>
            <a:round/>
            <a:headEnd/>
            <a:tailEnd type="triangle" w="med" len="med"/>
          </a:ln>
        </p:spPr>
        <p:txBody>
          <a:bodyPr>
            <a:prstTxWarp prst="textNoShape">
              <a:avLst/>
            </a:prstTxWarp>
          </a:bodyPr>
          <a:lstStyle/>
          <a:p>
            <a:endParaRPr lang="en-GB">
              <a:solidFill>
                <a:srgbClr val="000000"/>
              </a:solidFill>
            </a:endParaRPr>
          </a:p>
        </p:txBody>
      </p:sp>
      <p:sp>
        <p:nvSpPr>
          <p:cNvPr id="24601" name="Rectangle 25"/>
          <p:cNvSpPr>
            <a:spLocks noGrp="1" noChangeArrowheads="1"/>
          </p:cNvSpPr>
          <p:nvPr>
            <p:ph type="title"/>
          </p:nvPr>
        </p:nvSpPr>
        <p:spPr>
          <a:xfrm>
            <a:off x="684213" y="-228600"/>
            <a:ext cx="7772400" cy="1143000"/>
          </a:xfrm>
        </p:spPr>
        <p:txBody>
          <a:bodyPr/>
          <a:lstStyle/>
          <a:p>
            <a:pPr eaLnBrk="1" hangingPunct="1"/>
            <a:r>
              <a:rPr lang="en-US" sz="3600">
                <a:solidFill>
                  <a:srgbClr val="000000"/>
                </a:solidFill>
                <a:latin typeface="Tahoma" pitchFamily="-107" charset="0"/>
                <a:ea typeface="ＭＳ Ｐゴシック" pitchFamily="-107" charset="-128"/>
                <a:cs typeface="ＭＳ Ｐゴシック" pitchFamily="-107" charset="-128"/>
              </a:rPr>
              <a:t>Seasonal Forecast Overview</a:t>
            </a:r>
          </a:p>
        </p:txBody>
      </p:sp>
      <p:sp>
        <p:nvSpPr>
          <p:cNvPr id="24602" name="Text Box 26"/>
          <p:cNvSpPr txBox="1">
            <a:spLocks noChangeArrowheads="1"/>
          </p:cNvSpPr>
          <p:nvPr/>
        </p:nvSpPr>
        <p:spPr bwMode="auto">
          <a:xfrm>
            <a:off x="6084888" y="2940050"/>
            <a:ext cx="3059112" cy="646331"/>
          </a:xfrm>
          <a:prstGeom prst="rect">
            <a:avLst/>
          </a:prstGeom>
          <a:noFill/>
          <a:ln w="9525">
            <a:noFill/>
            <a:miter lim="800000"/>
            <a:headEnd/>
            <a:tailEnd/>
          </a:ln>
        </p:spPr>
        <p:txBody>
          <a:bodyPr>
            <a:prstTxWarp prst="textNoShape">
              <a:avLst/>
            </a:prstTxWarp>
            <a:spAutoFit/>
          </a:bodyPr>
          <a:lstStyle/>
          <a:p>
            <a:pPr algn="ctr">
              <a:spcBef>
                <a:spcPct val="50000"/>
              </a:spcBef>
            </a:pPr>
            <a:r>
              <a:rPr lang="en-US" b="1" dirty="0">
                <a:solidFill>
                  <a:srgbClr val="000000"/>
                </a:solidFill>
                <a:latin typeface="Arial" pitchFamily="-107" charset="0"/>
              </a:rPr>
              <a:t>Temperature at location (</a:t>
            </a:r>
            <a:r>
              <a:rPr lang="en-US" b="1" dirty="0" err="1">
                <a:solidFill>
                  <a:srgbClr val="000000"/>
                </a:solidFill>
                <a:latin typeface="Arial" pitchFamily="-107" charset="0"/>
              </a:rPr>
              <a:t>x,y</a:t>
            </a:r>
            <a:r>
              <a:rPr lang="en-US" b="1" dirty="0" smtClean="0">
                <a:solidFill>
                  <a:srgbClr val="000000"/>
                </a:solidFill>
                <a:latin typeface="Arial" pitchFamily="-107" charset="0"/>
              </a:rPr>
              <a:t>)		</a:t>
            </a:r>
            <a:endParaRPr lang="en-US" b="1" dirty="0">
              <a:solidFill>
                <a:srgbClr val="000000"/>
              </a:solidFill>
              <a:latin typeface="Arial" pitchFamily="-107" charset="0"/>
            </a:endParaRPr>
          </a:p>
        </p:txBody>
      </p:sp>
      <p:sp>
        <p:nvSpPr>
          <p:cNvPr id="24603" name="Text Box 27"/>
          <p:cNvSpPr txBox="1">
            <a:spLocks noChangeArrowheads="1"/>
          </p:cNvSpPr>
          <p:nvPr/>
        </p:nvSpPr>
        <p:spPr bwMode="auto">
          <a:xfrm>
            <a:off x="0" y="1858963"/>
            <a:ext cx="1619250" cy="1192212"/>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800" b="1">
                <a:solidFill>
                  <a:srgbClr val="000000"/>
                </a:solidFill>
                <a:latin typeface="Arial" pitchFamily="-107" charset="0"/>
              </a:rPr>
              <a:t>Observed</a:t>
            </a:r>
          </a:p>
          <a:p>
            <a:pPr algn="ctr">
              <a:spcBef>
                <a:spcPct val="50000"/>
              </a:spcBef>
            </a:pPr>
            <a:r>
              <a:rPr lang="en-US" sz="1800" b="1">
                <a:solidFill>
                  <a:srgbClr val="000000"/>
                </a:solidFill>
                <a:latin typeface="Arial" pitchFamily="-107" charset="0"/>
              </a:rPr>
              <a:t>Temperature</a:t>
            </a:r>
          </a:p>
          <a:p>
            <a:pPr algn="ctr">
              <a:spcBef>
                <a:spcPct val="50000"/>
              </a:spcBef>
            </a:pPr>
            <a:r>
              <a:rPr lang="en-US" sz="1800" b="1">
                <a:solidFill>
                  <a:srgbClr val="000000"/>
                </a:solidFill>
                <a:latin typeface="Arial" pitchFamily="-107" charset="0"/>
              </a:rPr>
              <a:t>Matrix</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5704</TotalTime>
  <Words>3969</Words>
  <Application>Microsoft Macintosh PowerPoint</Application>
  <PresentationFormat>Presentazione su schermo (4:3)</PresentationFormat>
  <Paragraphs>535</Paragraphs>
  <Slides>60</Slides>
  <Notes>35</Notes>
  <HiddenSlides>0</HiddenSlides>
  <MMClips>0</MMClips>
  <ScaleCrop>false</ScaleCrop>
  <HeadingPairs>
    <vt:vector size="6" baseType="variant">
      <vt:variant>
        <vt:lpstr>Modello struttura</vt:lpstr>
      </vt:variant>
      <vt:variant>
        <vt:i4>1</vt:i4>
      </vt:variant>
      <vt:variant>
        <vt:lpstr>Server OLE incorporati</vt:lpstr>
      </vt:variant>
      <vt:variant>
        <vt:i4>1</vt:i4>
      </vt:variant>
      <vt:variant>
        <vt:lpstr>Titoli diapositive</vt:lpstr>
      </vt:variant>
      <vt:variant>
        <vt:i4>60</vt:i4>
      </vt:variant>
    </vt:vector>
  </HeadingPairs>
  <TitlesOfParts>
    <vt:vector size="62" baseType="lpstr">
      <vt:lpstr>Tema di Office</vt:lpstr>
      <vt:lpstr>MSPhotoEd.3</vt:lpstr>
      <vt:lpstr>Diapositiva 1</vt:lpstr>
      <vt:lpstr>Diapositiva 2</vt:lpstr>
      <vt:lpstr>Diapositiva 3</vt:lpstr>
      <vt:lpstr>Diapositiva 4</vt:lpstr>
      <vt:lpstr>Remarks</vt:lpstr>
      <vt:lpstr>Diapositiva 6</vt:lpstr>
      <vt:lpstr>Diapositiva 7</vt:lpstr>
      <vt:lpstr>Diapositiva 8</vt:lpstr>
      <vt:lpstr>Seasonal Forecast Overview</vt:lpstr>
      <vt:lpstr>Iteration over time and space</vt:lpstr>
      <vt:lpstr>Diapositiva 11</vt:lpstr>
      <vt:lpstr>Method Overview</vt:lpstr>
      <vt:lpstr>Diapositiva 13</vt:lpstr>
      <vt:lpstr>Diapositiva 14</vt:lpstr>
      <vt:lpstr>Web Products</vt:lpstr>
      <vt:lpstr>Diapositiva 16</vt:lpstr>
      <vt:lpstr>Diapositiva 17</vt:lpstr>
      <vt:lpstr>Diapositiva 18</vt:lpstr>
      <vt:lpstr>Diapositiva 19</vt:lpstr>
      <vt:lpstr>Diapositiva 20</vt:lpstr>
      <vt:lpstr>Diapositiva 21</vt:lpstr>
      <vt:lpstr>ARPA-SIMC Calibration Scheme</vt:lpstr>
      <vt:lpstr>Skill of Tmax JJA predictions over Italy</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 some sub-seasonal  (synoptic/regime) characterization … </vt:lpstr>
      <vt:lpstr>Motivations</vt:lpstr>
      <vt:lpstr>Motivations</vt:lpstr>
      <vt:lpstr>Basic Idea</vt:lpstr>
      <vt:lpstr>Basic Idea</vt:lpstr>
      <vt:lpstr>Data</vt:lpstr>
      <vt:lpstr>Canonical Correlation Analysis</vt:lpstr>
      <vt:lpstr>Canonical Correlation Analysis</vt:lpstr>
      <vt:lpstr>CCA overview scheme</vt:lpstr>
      <vt:lpstr>Data Preparation</vt:lpstr>
      <vt:lpstr>CCA Results</vt:lpstr>
      <vt:lpstr>CCA Results</vt:lpstr>
      <vt:lpstr>CCA Results</vt:lpstr>
      <vt:lpstr>Physical Interpretation</vt:lpstr>
      <vt:lpstr>Seasonal Applications</vt:lpstr>
      <vt:lpstr>Seasonal Applications</vt:lpstr>
      <vt:lpstr>Seasonal Applications</vt:lpstr>
      <vt:lpstr>CCA and COST 733</vt:lpstr>
      <vt:lpstr>CCA and COST 733</vt:lpstr>
      <vt:lpstr>CCA and COST 733</vt:lpstr>
      <vt:lpstr>CCA and COST 733</vt:lpstr>
      <vt:lpstr>Diapositiva 56</vt:lpstr>
      <vt:lpstr>Diapositiva 57</vt:lpstr>
      <vt:lpstr>Thank you for your attention!</vt:lpstr>
      <vt:lpstr>Diapositiva 59</vt:lpstr>
      <vt:lpstr>Diapositiva 60</vt:lpstr>
    </vt:vector>
  </TitlesOfParts>
  <Company>____</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massimiliano</dc:creator>
  <cp:lastModifiedBy>massimiliano</cp:lastModifiedBy>
  <cp:revision>83</cp:revision>
  <dcterms:created xsi:type="dcterms:W3CDTF">2013-11-13T23:44:53Z</dcterms:created>
  <dcterms:modified xsi:type="dcterms:W3CDTF">2013-11-15T09:18:43Z</dcterms:modified>
</cp:coreProperties>
</file>