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embeddings/Microsoft_Equation2.bin" ContentType="application/vnd.openxmlformats-officedocument.oleObject"/>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1"/>
  </p:notesMasterIdLst>
  <p:sldIdLst>
    <p:sldId id="257" r:id="rId2"/>
    <p:sldId id="258" r:id="rId3"/>
    <p:sldId id="287" r:id="rId4"/>
    <p:sldId id="262" r:id="rId5"/>
    <p:sldId id="288" r:id="rId6"/>
    <p:sldId id="286" r:id="rId7"/>
    <p:sldId id="289" r:id="rId8"/>
    <p:sldId id="290" r:id="rId9"/>
    <p:sldId id="295" r:id="rId10"/>
    <p:sldId id="291" r:id="rId11"/>
    <p:sldId id="292" r:id="rId12"/>
    <p:sldId id="293" r:id="rId13"/>
    <p:sldId id="263" r:id="rId14"/>
    <p:sldId id="266" r:id="rId15"/>
    <p:sldId id="267" r:id="rId16"/>
    <p:sldId id="268" r:id="rId17"/>
    <p:sldId id="269" r:id="rId18"/>
    <p:sldId id="270" r:id="rId19"/>
    <p:sldId id="272" r:id="rId20"/>
    <p:sldId id="274" r:id="rId21"/>
    <p:sldId id="276" r:id="rId22"/>
    <p:sldId id="277" r:id="rId23"/>
    <p:sldId id="279" r:id="rId24"/>
    <p:sldId id="280" r:id="rId25"/>
    <p:sldId id="282" r:id="rId26"/>
    <p:sldId id="283" r:id="rId27"/>
    <p:sldId id="284" r:id="rId28"/>
    <p:sldId id="285" r:id="rId29"/>
    <p:sldId id="29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10" d="100"/>
          <a:sy n="110" d="100"/>
        </p:scale>
        <p:origin x="-840"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FA7CB3-E962-9142-B2CC-672CD5E7B396}" type="datetimeFigureOut">
              <a:rPr lang="en-US" smtClean="0"/>
              <a:t>11/14/13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2BF5D9-48D4-444A-AAE6-3CB09154486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p:spPr>
        <p:txBody>
          <a:bodyPr/>
          <a:lstStyle/>
          <a:p>
            <a:endParaRPr lang="en-US">
              <a:ea typeface="ＭＳ Ｐゴシック" charset="-128"/>
              <a:cs typeface="ＭＳ Ｐゴシック" charset="-128"/>
            </a:endParaRPr>
          </a:p>
        </p:txBody>
      </p:sp>
      <p:sp>
        <p:nvSpPr>
          <p:cNvPr id="19459" name="Header Placeholder 3"/>
          <p:cNvSpPr>
            <a:spLocks noGrp="1"/>
          </p:cNvSpPr>
          <p:nvPr>
            <p:ph type="hdr" sz="quarter"/>
          </p:nvPr>
        </p:nvSpPr>
        <p:spPr>
          <a:noFill/>
          <a:ln>
            <a:miter lim="800000"/>
            <a:headEnd/>
            <a:tailEnd/>
          </a:ln>
        </p:spPr>
        <p:txBody>
          <a:bodyPr/>
          <a:lstStyle/>
          <a:p>
            <a:r>
              <a:rPr lang="en-US"/>
              <a:t>Hydrometeorogical Service Of Serbia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p:spPr>
        <p:txBody>
          <a:bodyPr/>
          <a:lstStyle/>
          <a:p>
            <a:pPr>
              <a:spcBef>
                <a:spcPct val="0"/>
              </a:spcBef>
            </a:pPr>
            <a:endParaRPr lang="en-US">
              <a:latin typeface="Calibri" charset="0"/>
              <a:ea typeface="ＭＳ Ｐゴシック" charset="-128"/>
              <a:cs typeface="ＭＳ Ｐゴシック" charset="-128"/>
            </a:endParaRPr>
          </a:p>
        </p:txBody>
      </p:sp>
      <p:sp>
        <p:nvSpPr>
          <p:cNvPr id="21507" name="Slide Number Placeholder 3"/>
          <p:cNvSpPr>
            <a:spLocks noGrp="1"/>
          </p:cNvSpPr>
          <p:nvPr>
            <p:ph type="sldNum" sz="quarter" idx="5"/>
          </p:nvPr>
        </p:nvSpPr>
        <p:spPr>
          <a:noFill/>
          <a:ln>
            <a:miter lim="800000"/>
            <a:headEnd/>
            <a:tailEnd/>
          </a:ln>
        </p:spPr>
        <p:txBody>
          <a:bodyPr/>
          <a:lstStyle/>
          <a:p>
            <a:fld id="{F09CA555-9F14-D44C-94B1-8B9C57BF3CAD}" type="slidenum">
              <a:rPr lang="en-US">
                <a:latin typeface="Arial" charset="0"/>
                <a:ea typeface="ＭＳ Ｐゴシック" charset="-128"/>
                <a:cs typeface="ＭＳ Ｐゴシック" charset="-128"/>
              </a:rPr>
              <a:pPr/>
              <a:t>2</a:t>
            </a:fld>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9E91E9A8-E47A-8240-9ED4-7DA87DB34D8D}" type="slidenum">
              <a:rPr lang="en-US">
                <a:ea typeface="ＭＳ Ｐゴシック" charset="-128"/>
                <a:cs typeface="ＭＳ Ｐゴシック" charset="-128"/>
              </a:rPr>
              <a:pPr/>
              <a:t>20</a:t>
            </a:fld>
            <a:endParaRPr lang="en-US">
              <a:ea typeface="ＭＳ Ｐゴシック" charset="-128"/>
              <a:cs typeface="ＭＳ Ｐゴシック" charset="-128"/>
            </a:endParaRPr>
          </a:p>
        </p:txBody>
      </p:sp>
      <p:sp>
        <p:nvSpPr>
          <p:cNvPr id="38914" name="Rectangle 2"/>
          <p:cNvSpPr>
            <a:spLocks noRot="1" noChangeArrowheads="1" noTextEdit="1"/>
          </p:cNvSpPr>
          <p:nvPr>
            <p:ph type="sldImg"/>
          </p:nvPr>
        </p:nvSpPr>
        <p:spPr>
          <a:xfrm>
            <a:off x="1143000" y="685800"/>
            <a:ext cx="4573588" cy="3430588"/>
          </a:xfrm>
          <a:ln/>
        </p:spPr>
      </p:sp>
      <p:sp>
        <p:nvSpPr>
          <p:cNvPr id="38915" name="Rectangle 3"/>
          <p:cNvSpPr>
            <a:spLocks noGrp="1" noChangeArrowheads="1"/>
          </p:cNvSpPr>
          <p:nvPr>
            <p:ph type="body" idx="1"/>
          </p:nvPr>
        </p:nvSpPr>
        <p:spPr>
          <a:xfrm>
            <a:off x="914400" y="4343400"/>
            <a:ext cx="5029200" cy="4114800"/>
          </a:xfrm>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miter lim="800000"/>
            <a:headEnd/>
            <a:tailEnd/>
          </a:ln>
        </p:spPr>
        <p:txBody>
          <a:bodyPr/>
          <a:lstStyle/>
          <a:p>
            <a:fld id="{82297F10-3778-D44F-8B17-39938BC3AE8B}" type="slidenum">
              <a:rPr lang="en-US">
                <a:ea typeface="ＭＳ Ｐゴシック" charset="-128"/>
                <a:cs typeface="ＭＳ Ｐゴシック" charset="-128"/>
              </a:rPr>
              <a:pPr/>
              <a:t>23</a:t>
            </a:fld>
            <a:endParaRPr lang="en-US">
              <a:ea typeface="ＭＳ Ｐゴシック" charset="-128"/>
              <a:cs typeface="ＭＳ Ｐゴシック" charset="-128"/>
            </a:endParaRPr>
          </a:p>
        </p:txBody>
      </p:sp>
      <p:sp>
        <p:nvSpPr>
          <p:cNvPr id="45058" name="Rectangle 2"/>
          <p:cNvSpPr>
            <a:spLocks noRot="1" noChangeArrowheads="1" noTextEdit="1"/>
          </p:cNvSpPr>
          <p:nvPr>
            <p:ph type="sldImg"/>
          </p:nvPr>
        </p:nvSpPr>
        <p:spPr>
          <a:xfrm>
            <a:off x="382588" y="685800"/>
            <a:ext cx="6094412" cy="3430588"/>
          </a:xfrm>
          <a:ln/>
        </p:spPr>
      </p:sp>
      <p:sp>
        <p:nvSpPr>
          <p:cNvPr id="45059" name="Rectangle 3"/>
          <p:cNvSpPr>
            <a:spLocks noGrp="1" noChangeArrowheads="1"/>
          </p:cNvSpPr>
          <p:nvPr>
            <p:ph type="body" idx="1"/>
          </p:nvPr>
        </p:nvSpPr>
        <p:spPr>
          <a:xfrm>
            <a:off x="914400" y="4343400"/>
            <a:ext cx="5029200" cy="4114800"/>
          </a:xfrm>
          <a:noFill/>
        </p:spPr>
        <p:txBody>
          <a:bodyPr/>
          <a:lstStyle/>
          <a:p>
            <a:pPr>
              <a:spcBef>
                <a:spcPct val="0"/>
              </a:spcBef>
            </a:pPr>
            <a:r>
              <a:rPr lang="en-US">
                <a:ea typeface="ＭＳ Ｐゴシック" charset="-128"/>
                <a:cs typeface="ＭＳ Ｐゴシック" charset="-128"/>
              </a:rPr>
              <a:t>Dr Eric Achterberg, from the National Oceanography Centre, Southampton (NOCS) is leading a study into the dust's effect on nutrients, plankton production and the food chain. </a:t>
            </a:r>
          </a:p>
          <a:p>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40522A-912C-C743-910C-31C9F9B0E3C6}"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40522A-912C-C743-910C-31C9F9B0E3C6}"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40522A-912C-C743-910C-31C9F9B0E3C6}"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40522A-912C-C743-910C-31C9F9B0E3C6}"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40522A-912C-C743-910C-31C9F9B0E3C6}"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40522A-912C-C743-910C-31C9F9B0E3C6}"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40522A-912C-C743-910C-31C9F9B0E3C6}" type="datetimeFigureOut">
              <a:rPr lang="en-US" smtClean="0"/>
              <a:t>11/14/13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40522A-912C-C743-910C-31C9F9B0E3C6}" type="datetimeFigureOut">
              <a:rPr lang="en-US" smtClean="0"/>
              <a:t>11/14/13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0522A-912C-C743-910C-31C9F9B0E3C6}" type="datetimeFigureOut">
              <a:rPr lang="en-US" smtClean="0"/>
              <a:t>11/14/13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40522A-912C-C743-910C-31C9F9B0E3C6}"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40522A-912C-C743-910C-31C9F9B0E3C6}"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F6124-D113-9A48-8AC8-7B7345C671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0522A-912C-C743-910C-31C9F9B0E3C6}" type="datetimeFigureOut">
              <a:rPr lang="en-US" smtClean="0"/>
              <a:t>11/14/13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F6124-D113-9A48-8AC8-7B7345C671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pdf"/><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wmf"/><Relationship Id="rId5" Type="http://schemas.openxmlformats.org/officeDocument/2006/relationships/image" Target="../media/image35.wmf"/><Relationship Id="rId6" Type="http://schemas.openxmlformats.org/officeDocument/2006/relationships/oleObject" Target="../embeddings/Microsoft_Equation1.bin"/><Relationship Id="rId7"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5" Type="http://schemas.openxmlformats.org/officeDocument/2006/relationships/image" Target="../media/image9.gif"/><Relationship Id="rId6"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gif"/><Relationship Id="rId5" Type="http://schemas.openxmlformats.org/officeDocument/2006/relationships/image" Target="../media/image14.gif"/><Relationship Id="rId6"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itle 1"/>
          <p:cNvSpPr>
            <a:spLocks noGrp="1"/>
          </p:cNvSpPr>
          <p:nvPr>
            <p:ph type="ctrTitle"/>
          </p:nvPr>
        </p:nvSpPr>
        <p:spPr>
          <a:xfrm>
            <a:off x="970613" y="990600"/>
            <a:ext cx="7058672" cy="3200400"/>
          </a:xfrm>
        </p:spPr>
        <p:txBody>
          <a:bodyPr/>
          <a:lstStyle/>
          <a:p>
            <a:pPr eaLnBrk="1" hangingPunct="1"/>
            <a:r>
              <a:rPr lang="en-US" dirty="0">
                <a:latin typeface="Euphemia" pitchFamily="34" charset="0"/>
                <a:ea typeface="ＭＳ Ｐゴシック" charset="-128"/>
                <a:cs typeface="ＭＳ Ｐゴシック" charset="-128"/>
              </a:rPr>
              <a:t>Integrated Earth Modeling System (</a:t>
            </a:r>
            <a:r>
              <a:rPr lang="en-US" b="1" dirty="0">
                <a:latin typeface="Euphemia (Body)" charset="0"/>
                <a:ea typeface="ＭＳ Ｐゴシック" charset="-128"/>
                <a:cs typeface="ＭＳ Ｐゴシック" charset="-128"/>
              </a:rPr>
              <a:t>IEMS</a:t>
            </a:r>
            <a:r>
              <a:rPr lang="en-US" dirty="0">
                <a:latin typeface="Euphemia" pitchFamily="34" charset="0"/>
                <a:ea typeface="ＭＳ Ｐゴシック" charset="-128"/>
                <a:cs typeface="ＭＳ Ｐゴシック" charset="-128"/>
              </a:rPr>
              <a:t>) at</a:t>
            </a:r>
            <a:r>
              <a:rPr lang="en-US" dirty="0" smtClean="0">
                <a:latin typeface="Euphemia" pitchFamily="34" charset="0"/>
                <a:ea typeface="ＭＳ Ｐゴシック" charset="-128"/>
                <a:cs typeface="ＭＳ Ｐゴシック" charset="-128"/>
              </a:rPr>
              <a:t> </a:t>
            </a:r>
            <a:br>
              <a:rPr lang="en-US" dirty="0" smtClean="0">
                <a:latin typeface="Euphemia" pitchFamily="34" charset="0"/>
                <a:ea typeface="ＭＳ Ｐゴシック" charset="-128"/>
                <a:cs typeface="ＭＳ Ｐゴシック" charset="-128"/>
              </a:rPr>
            </a:br>
            <a:r>
              <a:rPr lang="en-US" dirty="0" smtClean="0">
                <a:latin typeface="Euphemia" pitchFamily="34" charset="0"/>
                <a:ea typeface="ＭＳ Ｐゴシック" charset="-128"/>
                <a:cs typeface="ＭＳ Ｐゴシック" charset="-128"/>
              </a:rPr>
              <a:t>RHMSS</a:t>
            </a:r>
            <a:r>
              <a:rPr lang="en-US" dirty="0">
                <a:latin typeface="Euphemia" pitchFamily="34" charset="0"/>
                <a:ea typeface="ＭＳ Ｐゴシック" charset="-128"/>
                <a:cs typeface="ＭＳ Ｐゴシック" charset="-128"/>
              </a:rPr>
              <a:t>/SEEVCCC</a:t>
            </a:r>
            <a:br>
              <a:rPr lang="en-US" dirty="0">
                <a:latin typeface="Euphemia" pitchFamily="34" charset="0"/>
                <a:ea typeface="ＭＳ Ｐゴシック" charset="-128"/>
                <a:cs typeface="ＭＳ Ｐゴシック" charset="-128"/>
              </a:rPr>
            </a:br>
            <a:r>
              <a:rPr lang="en-US" dirty="0">
                <a:latin typeface="Euphemia" pitchFamily="34" charset="0"/>
                <a:ea typeface="ＭＳ Ｐゴシック" charset="-128"/>
                <a:cs typeface="ＭＳ Ｐゴシック" charset="-128"/>
              </a:rPr>
              <a:t>- Numerical models in use - </a:t>
            </a:r>
          </a:p>
        </p:txBody>
      </p:sp>
    </p:spTree>
  </p:cSld>
  <p:clrMapOvr>
    <a:masterClrMapping/>
  </p:clrMapOvr>
  <p:transition advTm="1396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76200"/>
            <a:ext cx="8223434" cy="411162"/>
          </a:xfrm>
        </p:spPr>
        <p:txBody>
          <a:bodyPr>
            <a:normAutofit fontScale="90000"/>
          </a:bodyPr>
          <a:lstStyle/>
          <a:p>
            <a:pPr algn="l"/>
            <a:r>
              <a:rPr lang="en-US" sz="3200" b="1" dirty="0" smtClean="0"/>
              <a:t>Precipitation annual cycle (daily precipitation)</a:t>
            </a:r>
            <a:endParaRPr lang="en-US" sz="3200" dirty="0"/>
          </a:p>
        </p:txBody>
      </p:sp>
      <p:grpSp>
        <p:nvGrpSpPr>
          <p:cNvPr id="31" name="Group 30"/>
          <p:cNvGrpSpPr/>
          <p:nvPr/>
        </p:nvGrpSpPr>
        <p:grpSpPr>
          <a:xfrm>
            <a:off x="450357" y="4084782"/>
            <a:ext cx="8154077" cy="2667847"/>
            <a:chOff x="140992" y="1139324"/>
            <a:chExt cx="8154077" cy="2667847"/>
          </a:xfrm>
        </p:grpSpPr>
        <p:grpSp>
          <p:nvGrpSpPr>
            <p:cNvPr id="30" name="Group 29"/>
            <p:cNvGrpSpPr/>
            <p:nvPr/>
          </p:nvGrpSpPr>
          <p:grpSpPr>
            <a:xfrm>
              <a:off x="140992" y="1139324"/>
              <a:ext cx="3747814" cy="2621665"/>
              <a:chOff x="140992" y="1139324"/>
              <a:chExt cx="3747814" cy="2621665"/>
            </a:xfrm>
          </p:grpSpPr>
          <p:pic>
            <p:nvPicPr>
              <p:cNvPr id="10" name="Picture 9" descr="BEOGRAD.gif"/>
              <p:cNvPicPr>
                <a:picLocks noChangeAspect="1"/>
              </p:cNvPicPr>
              <p:nvPr/>
            </p:nvPicPr>
            <p:blipFill>
              <a:blip r:embed="rId2"/>
              <a:stretch>
                <a:fillRect/>
              </a:stretch>
            </p:blipFill>
            <p:spPr>
              <a:xfrm>
                <a:off x="140992" y="1600989"/>
                <a:ext cx="3747814" cy="2160000"/>
              </a:xfrm>
              <a:prstGeom prst="rect">
                <a:avLst/>
              </a:prstGeom>
            </p:spPr>
          </p:pic>
          <p:sp>
            <p:nvSpPr>
              <p:cNvPr id="22" name="TextBox 21"/>
              <p:cNvSpPr txBox="1"/>
              <p:nvPr/>
            </p:nvSpPr>
            <p:spPr>
              <a:xfrm>
                <a:off x="609600" y="1139324"/>
                <a:ext cx="1676400" cy="461665"/>
              </a:xfrm>
              <a:prstGeom prst="rect">
                <a:avLst/>
              </a:prstGeom>
              <a:noFill/>
            </p:spPr>
            <p:txBody>
              <a:bodyPr wrap="square" rtlCol="0">
                <a:spAutoFit/>
              </a:bodyPr>
              <a:lstStyle/>
              <a:p>
                <a:r>
                  <a:rPr lang="en-US" sz="2400" b="1" dirty="0" smtClean="0"/>
                  <a:t>Beograd</a:t>
                </a:r>
              </a:p>
            </p:txBody>
          </p:sp>
        </p:grpSp>
        <p:grpSp>
          <p:nvGrpSpPr>
            <p:cNvPr id="29" name="Group 28"/>
            <p:cNvGrpSpPr/>
            <p:nvPr/>
          </p:nvGrpSpPr>
          <p:grpSpPr>
            <a:xfrm>
              <a:off x="4501898" y="1185506"/>
              <a:ext cx="3793171" cy="2621665"/>
              <a:chOff x="4501898" y="1185506"/>
              <a:chExt cx="3793171" cy="2621665"/>
            </a:xfrm>
          </p:grpSpPr>
          <p:pic>
            <p:nvPicPr>
              <p:cNvPr id="12" name="Picture 11" descr="VRSAC.gif"/>
              <p:cNvPicPr>
                <a:picLocks noChangeAspect="1"/>
              </p:cNvPicPr>
              <p:nvPr/>
            </p:nvPicPr>
            <p:blipFill>
              <a:blip r:embed="rId3"/>
              <a:stretch>
                <a:fillRect/>
              </a:stretch>
            </p:blipFill>
            <p:spPr>
              <a:xfrm>
                <a:off x="4501898" y="1647171"/>
                <a:ext cx="3793171" cy="2160000"/>
              </a:xfrm>
              <a:prstGeom prst="rect">
                <a:avLst/>
              </a:prstGeom>
            </p:spPr>
          </p:pic>
          <p:sp>
            <p:nvSpPr>
              <p:cNvPr id="23" name="TextBox 22"/>
              <p:cNvSpPr txBox="1"/>
              <p:nvPr/>
            </p:nvSpPr>
            <p:spPr>
              <a:xfrm>
                <a:off x="4942269" y="1185506"/>
                <a:ext cx="1676400" cy="461665"/>
              </a:xfrm>
              <a:prstGeom prst="rect">
                <a:avLst/>
              </a:prstGeom>
              <a:noFill/>
            </p:spPr>
            <p:txBody>
              <a:bodyPr wrap="square" rtlCol="0">
                <a:spAutoFit/>
              </a:bodyPr>
              <a:lstStyle/>
              <a:p>
                <a:r>
                  <a:rPr lang="en-US" sz="2400" b="1" dirty="0" err="1" smtClean="0"/>
                  <a:t>Vrsac</a:t>
                </a:r>
                <a:endParaRPr lang="en-US" sz="2400" b="1" dirty="0" smtClean="0"/>
              </a:p>
            </p:txBody>
          </p:sp>
        </p:grpSp>
      </p:grpSp>
      <p:sp>
        <p:nvSpPr>
          <p:cNvPr id="26" name="Title 1"/>
          <p:cNvSpPr txBox="1">
            <a:spLocks/>
          </p:cNvSpPr>
          <p:nvPr/>
        </p:nvSpPr>
        <p:spPr>
          <a:xfrm>
            <a:off x="685800" y="3719802"/>
            <a:ext cx="3048000" cy="411162"/>
          </a:xfrm>
          <a:prstGeom prst="rect">
            <a:avLst/>
          </a:prstGeom>
        </p:spPr>
        <p:txBody>
          <a:bodyPr vert="horz" lIns="91440" tIns="45720" rIns="91440" bIns="45720" rtlCol="0" anchor="ctr">
            <a:normAutofit fontScale="82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Selected stations: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33" name="Group 32"/>
          <p:cNvGrpSpPr/>
          <p:nvPr/>
        </p:nvGrpSpPr>
        <p:grpSpPr>
          <a:xfrm>
            <a:off x="457204" y="533400"/>
            <a:ext cx="4571996" cy="3239198"/>
            <a:chOff x="-76200" y="3893135"/>
            <a:chExt cx="4571996" cy="3239198"/>
          </a:xfrm>
        </p:grpSpPr>
        <p:sp>
          <p:nvSpPr>
            <p:cNvPr id="15" name="TextBox 14"/>
            <p:cNvSpPr txBox="1"/>
            <p:nvPr/>
          </p:nvSpPr>
          <p:spPr>
            <a:xfrm>
              <a:off x="380996" y="3893135"/>
              <a:ext cx="4114800" cy="461665"/>
            </a:xfrm>
            <a:prstGeom prst="rect">
              <a:avLst/>
            </a:prstGeom>
            <a:noFill/>
          </p:spPr>
          <p:txBody>
            <a:bodyPr wrap="square" rtlCol="0">
              <a:spAutoFit/>
            </a:bodyPr>
            <a:lstStyle/>
            <a:p>
              <a:r>
                <a:rPr lang="en-US" sz="2400" b="1" dirty="0" err="1" smtClean="0">
                  <a:solidFill>
                    <a:srgbClr val="3366FF"/>
                  </a:solidFill>
                </a:rPr>
                <a:t>o</a:t>
              </a:r>
              <a:r>
                <a:rPr lang="en-US" sz="2400" b="1" dirty="0" smtClean="0"/>
                <a:t> ERA40; </a:t>
              </a:r>
              <a:r>
                <a:rPr lang="en-US" sz="2400" b="1" dirty="0" err="1" smtClean="0">
                  <a:solidFill>
                    <a:srgbClr val="FF0000"/>
                  </a:solidFill>
                </a:rPr>
                <a:t>o</a:t>
              </a:r>
              <a:r>
                <a:rPr lang="en-US" sz="2400" b="1" dirty="0" smtClean="0">
                  <a:solidFill>
                    <a:srgbClr val="FF0000"/>
                  </a:solidFill>
                </a:rPr>
                <a:t> </a:t>
              </a:r>
              <a:r>
                <a:rPr lang="en-US" sz="2400" b="1" dirty="0" smtClean="0"/>
                <a:t>NMMB8; </a:t>
              </a:r>
              <a:r>
                <a:rPr lang="en-US" sz="2400" b="1" dirty="0" err="1" smtClean="0"/>
                <a:t>o</a:t>
              </a:r>
              <a:r>
                <a:rPr lang="en-US" sz="2400" b="1" dirty="0" smtClean="0"/>
                <a:t> OBS</a:t>
              </a:r>
            </a:p>
          </p:txBody>
        </p:sp>
        <p:pic>
          <p:nvPicPr>
            <p:cNvPr id="16" name="Picture 15" descr="PERAC.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6200" y="4349035"/>
              <a:ext cx="4250643" cy="2783298"/>
            </a:xfrm>
            <a:prstGeom prst="rect">
              <a:avLst/>
            </a:prstGeom>
          </p:spPr>
        </p:pic>
      </p:grpSp>
      <p:sp>
        <p:nvSpPr>
          <p:cNvPr id="20" name="TextBox 19"/>
          <p:cNvSpPr txBox="1"/>
          <p:nvPr/>
        </p:nvSpPr>
        <p:spPr>
          <a:xfrm>
            <a:off x="6395448" y="3623117"/>
            <a:ext cx="2208986" cy="923330"/>
          </a:xfrm>
          <a:prstGeom prst="rect">
            <a:avLst/>
          </a:prstGeom>
          <a:noFill/>
        </p:spPr>
        <p:txBody>
          <a:bodyPr wrap="square" rtlCol="0">
            <a:spAutoFit/>
          </a:bodyPr>
          <a:lstStyle/>
          <a:p>
            <a:r>
              <a:rPr lang="en-US" b="1" dirty="0" err="1" smtClean="0"/>
              <a:t>o</a:t>
            </a:r>
            <a:r>
              <a:rPr lang="en-US" b="1" dirty="0" smtClean="0"/>
              <a:t> - </a:t>
            </a:r>
            <a:r>
              <a:rPr lang="en-US" b="1" dirty="0" err="1" smtClean="0"/>
              <a:t>Oservationas</a:t>
            </a:r>
            <a:r>
              <a:rPr lang="en-US" b="1" dirty="0" smtClean="0"/>
              <a:t> </a:t>
            </a:r>
          </a:p>
          <a:p>
            <a:r>
              <a:rPr lang="en-US" b="1" dirty="0" err="1" smtClean="0">
                <a:solidFill>
                  <a:srgbClr val="FF0000"/>
                </a:solidFill>
              </a:rPr>
              <a:t>o</a:t>
            </a:r>
            <a:r>
              <a:rPr lang="en-US" b="1" dirty="0" smtClean="0">
                <a:solidFill>
                  <a:srgbClr val="FF0000"/>
                </a:solidFill>
              </a:rPr>
              <a:t> </a:t>
            </a:r>
            <a:r>
              <a:rPr lang="en-US" b="1" dirty="0" smtClean="0"/>
              <a:t>-</a:t>
            </a:r>
            <a:r>
              <a:rPr lang="en-US" b="1" dirty="0" smtClean="0">
                <a:solidFill>
                  <a:srgbClr val="FF0000"/>
                </a:solidFill>
              </a:rPr>
              <a:t> </a:t>
            </a:r>
            <a:r>
              <a:rPr lang="en-US" b="1" dirty="0" smtClean="0"/>
              <a:t>NMMB-8 </a:t>
            </a:r>
          </a:p>
          <a:p>
            <a:r>
              <a:rPr lang="en-US" b="1" dirty="0" err="1" smtClean="0">
                <a:solidFill>
                  <a:srgbClr val="3366FF"/>
                </a:solidFill>
              </a:rPr>
              <a:t>o</a:t>
            </a:r>
            <a:r>
              <a:rPr lang="en-US" b="1" dirty="0" smtClean="0"/>
              <a:t> - NMMB-14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122238"/>
            <a:ext cx="8223434" cy="411162"/>
          </a:xfrm>
        </p:spPr>
        <p:txBody>
          <a:bodyPr>
            <a:normAutofit fontScale="90000"/>
          </a:bodyPr>
          <a:lstStyle/>
          <a:p>
            <a:pPr algn="l"/>
            <a:r>
              <a:rPr lang="en-US" sz="3200" b="1" dirty="0" smtClean="0"/>
              <a:t>Daily precipitation - seasonal distributions</a:t>
            </a:r>
            <a:endParaRPr lang="en-US" sz="3200" dirty="0"/>
          </a:p>
        </p:txBody>
      </p:sp>
      <p:pic>
        <p:nvPicPr>
          <p:cNvPr id="24" name="Picture 23" descr="DDJF.jpg"/>
          <p:cNvPicPr>
            <a:picLocks noChangeAspect="1"/>
          </p:cNvPicPr>
          <p:nvPr/>
        </p:nvPicPr>
        <p:blipFill>
          <a:blip r:embed="rId2"/>
          <a:stretch>
            <a:fillRect/>
          </a:stretch>
        </p:blipFill>
        <p:spPr>
          <a:xfrm>
            <a:off x="0" y="925535"/>
            <a:ext cx="4327261" cy="2880000"/>
          </a:xfrm>
          <a:prstGeom prst="rect">
            <a:avLst/>
          </a:prstGeom>
        </p:spPr>
      </p:pic>
      <p:pic>
        <p:nvPicPr>
          <p:cNvPr id="28" name="Picture 27" descr="DMAM.jpg"/>
          <p:cNvPicPr>
            <a:picLocks noChangeAspect="1"/>
          </p:cNvPicPr>
          <p:nvPr/>
        </p:nvPicPr>
        <p:blipFill>
          <a:blip r:embed="rId3"/>
          <a:stretch>
            <a:fillRect/>
          </a:stretch>
        </p:blipFill>
        <p:spPr>
          <a:xfrm>
            <a:off x="4809405" y="925535"/>
            <a:ext cx="4334595" cy="2880000"/>
          </a:xfrm>
          <a:prstGeom prst="rect">
            <a:avLst/>
          </a:prstGeom>
        </p:spPr>
      </p:pic>
      <p:pic>
        <p:nvPicPr>
          <p:cNvPr id="29" name="Picture 28" descr="DSON.jpg"/>
          <p:cNvPicPr>
            <a:picLocks noChangeAspect="1"/>
          </p:cNvPicPr>
          <p:nvPr/>
        </p:nvPicPr>
        <p:blipFill>
          <a:blip r:embed="rId4"/>
          <a:stretch>
            <a:fillRect/>
          </a:stretch>
        </p:blipFill>
        <p:spPr>
          <a:xfrm>
            <a:off x="4831236" y="3962400"/>
            <a:ext cx="4312764" cy="2880000"/>
          </a:xfrm>
          <a:prstGeom prst="rect">
            <a:avLst/>
          </a:prstGeom>
        </p:spPr>
      </p:pic>
      <p:pic>
        <p:nvPicPr>
          <p:cNvPr id="30" name="Picture 29" descr="DJJA.jpg"/>
          <p:cNvPicPr>
            <a:picLocks noChangeAspect="1"/>
          </p:cNvPicPr>
          <p:nvPr/>
        </p:nvPicPr>
        <p:blipFill>
          <a:blip r:embed="rId5"/>
          <a:stretch>
            <a:fillRect/>
          </a:stretch>
        </p:blipFill>
        <p:spPr>
          <a:xfrm>
            <a:off x="0" y="3962400"/>
            <a:ext cx="4356548" cy="2880000"/>
          </a:xfrm>
          <a:prstGeom prst="rect">
            <a:avLst/>
          </a:prstGeom>
        </p:spPr>
      </p:pic>
      <p:sp>
        <p:nvSpPr>
          <p:cNvPr id="21" name="TextBox 20"/>
          <p:cNvSpPr txBox="1"/>
          <p:nvPr/>
        </p:nvSpPr>
        <p:spPr>
          <a:xfrm>
            <a:off x="609600" y="3805535"/>
            <a:ext cx="1524000" cy="461665"/>
          </a:xfrm>
          <a:prstGeom prst="rect">
            <a:avLst/>
          </a:prstGeom>
          <a:noFill/>
        </p:spPr>
        <p:txBody>
          <a:bodyPr wrap="square" rtlCol="0">
            <a:spAutoFit/>
          </a:bodyPr>
          <a:lstStyle/>
          <a:p>
            <a:r>
              <a:rPr lang="en-US" sz="2400" b="1" dirty="0" smtClean="0"/>
              <a:t>(summer)</a:t>
            </a:r>
          </a:p>
        </p:txBody>
      </p:sp>
      <p:sp>
        <p:nvSpPr>
          <p:cNvPr id="22" name="TextBox 21"/>
          <p:cNvSpPr txBox="1"/>
          <p:nvPr/>
        </p:nvSpPr>
        <p:spPr>
          <a:xfrm>
            <a:off x="5410200" y="757535"/>
            <a:ext cx="1323341" cy="461665"/>
          </a:xfrm>
          <a:prstGeom prst="rect">
            <a:avLst/>
          </a:prstGeom>
          <a:noFill/>
        </p:spPr>
        <p:txBody>
          <a:bodyPr wrap="square" rtlCol="0">
            <a:spAutoFit/>
          </a:bodyPr>
          <a:lstStyle/>
          <a:p>
            <a:r>
              <a:rPr lang="en-US" sz="2400" b="1" dirty="0" smtClean="0"/>
              <a:t>(spring)</a:t>
            </a:r>
          </a:p>
        </p:txBody>
      </p:sp>
      <p:sp>
        <p:nvSpPr>
          <p:cNvPr id="19" name="TextBox 18"/>
          <p:cNvSpPr txBox="1"/>
          <p:nvPr/>
        </p:nvSpPr>
        <p:spPr>
          <a:xfrm>
            <a:off x="5410200" y="3805535"/>
            <a:ext cx="1524000" cy="461665"/>
          </a:xfrm>
          <a:prstGeom prst="rect">
            <a:avLst/>
          </a:prstGeom>
          <a:noFill/>
        </p:spPr>
        <p:txBody>
          <a:bodyPr wrap="square" rtlCol="0">
            <a:spAutoFit/>
          </a:bodyPr>
          <a:lstStyle/>
          <a:p>
            <a:r>
              <a:rPr lang="en-US" sz="2400" b="1" dirty="0" smtClean="0"/>
              <a:t>(</a:t>
            </a:r>
            <a:r>
              <a:rPr sz="2400" b="1" dirty="0" smtClean="0"/>
              <a:t>autumn</a:t>
            </a:r>
            <a:r>
              <a:rPr lang="en-US" sz="2400" b="1" dirty="0" smtClean="0"/>
              <a:t>)</a:t>
            </a:r>
          </a:p>
        </p:txBody>
      </p:sp>
      <p:sp>
        <p:nvSpPr>
          <p:cNvPr id="20" name="TextBox 19"/>
          <p:cNvSpPr txBox="1"/>
          <p:nvPr/>
        </p:nvSpPr>
        <p:spPr>
          <a:xfrm>
            <a:off x="609600" y="757535"/>
            <a:ext cx="1323341" cy="461665"/>
          </a:xfrm>
          <a:prstGeom prst="rect">
            <a:avLst/>
          </a:prstGeom>
          <a:noFill/>
        </p:spPr>
        <p:txBody>
          <a:bodyPr wrap="square" rtlCol="0">
            <a:spAutoFit/>
          </a:bodyPr>
          <a:lstStyle/>
          <a:p>
            <a:r>
              <a:rPr lang="en-US" sz="2400" b="1" dirty="0" smtClean="0"/>
              <a:t>(winter)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122238"/>
            <a:ext cx="8223434" cy="411162"/>
          </a:xfrm>
        </p:spPr>
        <p:txBody>
          <a:bodyPr>
            <a:normAutofit fontScale="90000"/>
          </a:bodyPr>
          <a:lstStyle/>
          <a:p>
            <a:pPr algn="l"/>
            <a:r>
              <a:rPr lang="en-US" sz="3200" b="1" dirty="0" smtClean="0"/>
              <a:t>Monthly precipitation - seasonal distributions</a:t>
            </a:r>
            <a:endParaRPr lang="en-US" sz="3200" dirty="0"/>
          </a:p>
        </p:txBody>
      </p:sp>
      <p:pic>
        <p:nvPicPr>
          <p:cNvPr id="13" name="Picture 12" descr="MDJF.jpg"/>
          <p:cNvPicPr>
            <a:picLocks noChangeAspect="1"/>
          </p:cNvPicPr>
          <p:nvPr/>
        </p:nvPicPr>
        <p:blipFill>
          <a:blip r:embed="rId2"/>
          <a:stretch>
            <a:fillRect/>
          </a:stretch>
        </p:blipFill>
        <p:spPr>
          <a:xfrm>
            <a:off x="0" y="952712"/>
            <a:ext cx="4308150" cy="2852823"/>
          </a:xfrm>
          <a:prstGeom prst="rect">
            <a:avLst/>
          </a:prstGeom>
        </p:spPr>
      </p:pic>
      <p:pic>
        <p:nvPicPr>
          <p:cNvPr id="15" name="Picture 14" descr="MMAM.jpg"/>
          <p:cNvPicPr>
            <a:picLocks noChangeAspect="1"/>
          </p:cNvPicPr>
          <p:nvPr/>
        </p:nvPicPr>
        <p:blipFill>
          <a:blip r:embed="rId3"/>
          <a:stretch>
            <a:fillRect/>
          </a:stretch>
        </p:blipFill>
        <p:spPr>
          <a:xfrm>
            <a:off x="4800600" y="925535"/>
            <a:ext cx="4341855" cy="2880000"/>
          </a:xfrm>
          <a:prstGeom prst="rect">
            <a:avLst/>
          </a:prstGeom>
        </p:spPr>
      </p:pic>
      <p:pic>
        <p:nvPicPr>
          <p:cNvPr id="16" name="Picture 15" descr="MJJA.jpg"/>
          <p:cNvPicPr>
            <a:picLocks noChangeAspect="1"/>
          </p:cNvPicPr>
          <p:nvPr/>
        </p:nvPicPr>
        <p:blipFill>
          <a:blip r:embed="rId4"/>
          <a:stretch>
            <a:fillRect/>
          </a:stretch>
        </p:blipFill>
        <p:spPr>
          <a:xfrm>
            <a:off x="-21547" y="3978000"/>
            <a:ext cx="4329697" cy="2880000"/>
          </a:xfrm>
          <a:prstGeom prst="rect">
            <a:avLst/>
          </a:prstGeom>
        </p:spPr>
      </p:pic>
      <p:pic>
        <p:nvPicPr>
          <p:cNvPr id="17" name="Picture 16" descr="MSON.jpg"/>
          <p:cNvPicPr>
            <a:picLocks noChangeAspect="1"/>
          </p:cNvPicPr>
          <p:nvPr/>
        </p:nvPicPr>
        <p:blipFill>
          <a:blip r:embed="rId5"/>
          <a:stretch>
            <a:fillRect/>
          </a:stretch>
        </p:blipFill>
        <p:spPr>
          <a:xfrm>
            <a:off x="4802145" y="3978000"/>
            <a:ext cx="4341855" cy="2880000"/>
          </a:xfrm>
          <a:prstGeom prst="rect">
            <a:avLst/>
          </a:prstGeom>
        </p:spPr>
      </p:pic>
      <p:sp>
        <p:nvSpPr>
          <p:cNvPr id="19" name="TextBox 18"/>
          <p:cNvSpPr txBox="1"/>
          <p:nvPr/>
        </p:nvSpPr>
        <p:spPr>
          <a:xfrm>
            <a:off x="5486400" y="3805535"/>
            <a:ext cx="1524000" cy="461665"/>
          </a:xfrm>
          <a:prstGeom prst="rect">
            <a:avLst/>
          </a:prstGeom>
          <a:noFill/>
        </p:spPr>
        <p:txBody>
          <a:bodyPr wrap="square" rtlCol="0">
            <a:spAutoFit/>
          </a:bodyPr>
          <a:lstStyle/>
          <a:p>
            <a:r>
              <a:rPr lang="en-US" sz="2400" b="1" dirty="0" smtClean="0"/>
              <a:t>(</a:t>
            </a:r>
            <a:r>
              <a:rPr sz="2400" b="1" dirty="0" smtClean="0"/>
              <a:t>autumn</a:t>
            </a:r>
            <a:r>
              <a:rPr lang="en-US" sz="2400" b="1" dirty="0" smtClean="0"/>
              <a:t>)</a:t>
            </a:r>
          </a:p>
        </p:txBody>
      </p:sp>
      <p:sp>
        <p:nvSpPr>
          <p:cNvPr id="22" name="TextBox 21"/>
          <p:cNvSpPr txBox="1"/>
          <p:nvPr/>
        </p:nvSpPr>
        <p:spPr>
          <a:xfrm>
            <a:off x="5410200" y="757535"/>
            <a:ext cx="1323341" cy="461665"/>
          </a:xfrm>
          <a:prstGeom prst="rect">
            <a:avLst/>
          </a:prstGeom>
          <a:noFill/>
        </p:spPr>
        <p:txBody>
          <a:bodyPr wrap="square" rtlCol="0">
            <a:spAutoFit/>
          </a:bodyPr>
          <a:lstStyle/>
          <a:p>
            <a:r>
              <a:rPr lang="en-US" sz="2400" b="1" dirty="0" smtClean="0"/>
              <a:t>(spring)</a:t>
            </a:r>
          </a:p>
        </p:txBody>
      </p:sp>
      <p:sp>
        <p:nvSpPr>
          <p:cNvPr id="20" name="TextBox 19"/>
          <p:cNvSpPr txBox="1"/>
          <p:nvPr/>
        </p:nvSpPr>
        <p:spPr>
          <a:xfrm>
            <a:off x="685800" y="757535"/>
            <a:ext cx="1323341" cy="461665"/>
          </a:xfrm>
          <a:prstGeom prst="rect">
            <a:avLst/>
          </a:prstGeom>
          <a:noFill/>
        </p:spPr>
        <p:txBody>
          <a:bodyPr wrap="square" rtlCol="0">
            <a:spAutoFit/>
          </a:bodyPr>
          <a:lstStyle/>
          <a:p>
            <a:r>
              <a:rPr lang="en-US" sz="2400" b="1" dirty="0" smtClean="0"/>
              <a:t>(winter)</a:t>
            </a:r>
          </a:p>
        </p:txBody>
      </p:sp>
      <p:sp>
        <p:nvSpPr>
          <p:cNvPr id="21" name="TextBox 20"/>
          <p:cNvSpPr txBox="1"/>
          <p:nvPr/>
        </p:nvSpPr>
        <p:spPr>
          <a:xfrm>
            <a:off x="685800" y="3805535"/>
            <a:ext cx="1524000" cy="461665"/>
          </a:xfrm>
          <a:prstGeom prst="rect">
            <a:avLst/>
          </a:prstGeom>
          <a:noFill/>
        </p:spPr>
        <p:txBody>
          <a:bodyPr wrap="square" rtlCol="0">
            <a:spAutoFit/>
          </a:bodyPr>
          <a:lstStyle/>
          <a:p>
            <a:r>
              <a:rPr lang="en-US" sz="2400" b="1" dirty="0" smtClean="0"/>
              <a:t>(summer)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ext Placeholder 2"/>
          <p:cNvSpPr>
            <a:spLocks noGrp="1"/>
          </p:cNvSpPr>
          <p:nvPr>
            <p:ph type="body" idx="1"/>
          </p:nvPr>
        </p:nvSpPr>
        <p:spPr>
          <a:xfrm>
            <a:off x="19056" y="1916114"/>
            <a:ext cx="2680795" cy="2008187"/>
          </a:xfrm>
        </p:spPr>
        <p:txBody>
          <a:bodyPr>
            <a:normAutofit/>
          </a:bodyPr>
          <a:lstStyle/>
          <a:p>
            <a:pPr eaLnBrk="1" hangingPunct="1">
              <a:spcBef>
                <a:spcPct val="0"/>
              </a:spcBef>
              <a:buFont typeface="Arial" charset="0"/>
              <a:buChar char="•"/>
            </a:pPr>
            <a:r>
              <a:rPr lang="en-US" sz="1600">
                <a:solidFill>
                  <a:srgbClr val="898989"/>
                </a:solidFill>
                <a:latin typeface="Euphemia" pitchFamily="34" charset="0"/>
                <a:ea typeface="ＭＳ Ｐゴシック" charset="-128"/>
                <a:cs typeface="ＭＳ Ｐゴシック" charset="-128"/>
              </a:rPr>
              <a:t> Global domain</a:t>
            </a:r>
          </a:p>
          <a:p>
            <a:pPr eaLnBrk="1" hangingPunct="1">
              <a:spcBef>
                <a:spcPct val="0"/>
              </a:spcBef>
              <a:buFont typeface="Arial" charset="0"/>
              <a:buChar char="•"/>
            </a:pPr>
            <a:r>
              <a:rPr lang="en-US" sz="1600">
                <a:solidFill>
                  <a:srgbClr val="898989"/>
                </a:solidFill>
                <a:latin typeface="Euphemia" pitchFamily="34" charset="0"/>
                <a:ea typeface="ＭＳ Ｐゴシック" charset="-128"/>
                <a:cs typeface="ＭＳ Ｐゴシック" charset="-128"/>
              </a:rPr>
              <a:t> Horizontal res 0.48 x 0.36 deg</a:t>
            </a:r>
          </a:p>
          <a:p>
            <a:pPr eaLnBrk="1" hangingPunct="1">
              <a:spcBef>
                <a:spcPct val="0"/>
              </a:spcBef>
              <a:buFont typeface="Arial" charset="0"/>
              <a:buChar char="•"/>
            </a:pPr>
            <a:r>
              <a:rPr lang="en-US" sz="1600">
                <a:solidFill>
                  <a:srgbClr val="898989"/>
                </a:solidFill>
                <a:latin typeface="Euphemia" pitchFamily="34" charset="0"/>
                <a:ea typeface="ＭＳ Ｐゴシック" charset="-128"/>
                <a:cs typeface="ＭＳ Ｐゴシック" charset="-128"/>
              </a:rPr>
              <a:t> Vertical res 64 levels</a:t>
            </a:r>
          </a:p>
          <a:p>
            <a:pPr eaLnBrk="1" hangingPunct="1">
              <a:spcBef>
                <a:spcPct val="0"/>
              </a:spcBef>
              <a:buFont typeface="Arial" charset="0"/>
              <a:buChar char="•"/>
            </a:pPr>
            <a:r>
              <a:rPr lang="en-US" sz="1600">
                <a:solidFill>
                  <a:srgbClr val="898989"/>
                </a:solidFill>
                <a:latin typeface="Euphemia" pitchFamily="34" charset="0"/>
                <a:ea typeface="ＭＳ Ｐゴシック" charset="-128"/>
                <a:cs typeface="ＭＳ Ｐゴシック" charset="-128"/>
              </a:rPr>
              <a:t> 10 days forecast</a:t>
            </a:r>
          </a:p>
          <a:p>
            <a:pPr eaLnBrk="1" hangingPunct="1">
              <a:spcBef>
                <a:spcPct val="0"/>
              </a:spcBef>
              <a:buFont typeface="Arial" charset="0"/>
              <a:buChar char="•"/>
            </a:pPr>
            <a:r>
              <a:rPr lang="en-US" sz="1600">
                <a:solidFill>
                  <a:srgbClr val="898989"/>
                </a:solidFill>
                <a:latin typeface="Euphemia" pitchFamily="34" charset="0"/>
                <a:ea typeface="ＭＳ Ｐゴシック" charset="-128"/>
                <a:cs typeface="ＭＳ Ｐゴシック" charset="-128"/>
              </a:rPr>
              <a:t> Initial conditions from GFS/ECMWF</a:t>
            </a:r>
          </a:p>
        </p:txBody>
      </p:sp>
      <p:pic>
        <p:nvPicPr>
          <p:cNvPr id="15" name="Picture 3" descr="C:\Users\User\Desktop\RHM.png"/>
          <p:cNvPicPr>
            <a:picLocks noChangeAspect="1" noChangeArrowheads="1"/>
          </p:cNvPicPr>
          <p:nvPr/>
        </p:nvPicPr>
        <p:blipFill>
          <a:blip r:embed="rId2">
            <a:extLst>
              <a:ext uri="{28A0092B-C50C-407E-A947-70E740481C1C}">
                <a14:useLocalDpi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8484222" y="142876"/>
            <a:ext cx="574031" cy="796925"/>
          </a:xfrm>
          <a:prstGeom prst="rect">
            <a:avLst/>
          </a:prstGeom>
          <a:noFill/>
          <a:ln>
            <a:noFill/>
          </a:ln>
          <a:effectLst>
            <a:outerShdw blurRad="63500" dist="50800" dir="5400000" algn="ctr" rotWithShape="0">
              <a:srgbClr val="000000">
                <a:alpha val="20000"/>
              </a:srgbClr>
            </a:outerShdw>
          </a:effectLst>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sp>
        <p:nvSpPr>
          <p:cNvPr id="26627" name="TextBox 6"/>
          <p:cNvSpPr txBox="1">
            <a:spLocks noChangeArrowheads="1"/>
          </p:cNvSpPr>
          <p:nvPr/>
        </p:nvSpPr>
        <p:spPr bwMode="auto">
          <a:xfrm>
            <a:off x="142912" y="1484314"/>
            <a:ext cx="2338576" cy="923330"/>
          </a:xfrm>
          <a:prstGeom prst="rect">
            <a:avLst/>
          </a:prstGeom>
          <a:noFill/>
          <a:ln w="9525">
            <a:noFill/>
            <a:miter lim="800000"/>
            <a:headEnd/>
            <a:tailEnd/>
          </a:ln>
        </p:spPr>
        <p:txBody>
          <a:bodyPr wrap="none">
            <a:prstTxWarp prst="textNoShape">
              <a:avLst/>
            </a:prstTxWarp>
            <a:spAutoFit/>
          </a:bodyPr>
          <a:lstStyle/>
          <a:p>
            <a:r>
              <a:rPr lang="en-US" sz="5400" b="1">
                <a:latin typeface="Euphemia" pitchFamily="34" charset="0"/>
              </a:rPr>
              <a:t>NMMB</a:t>
            </a:r>
            <a:endParaRPr lang="en-US" sz="5400">
              <a:latin typeface="Euphemia" pitchFamily="34" charset="0"/>
            </a:endParaRPr>
          </a:p>
        </p:txBody>
      </p:sp>
      <p:pic>
        <p:nvPicPr>
          <p:cNvPr id="20483" name="Picture 3" descr="C:\Users\User\Pictures\RADNO\mala.gif"/>
          <p:cNvPicPr>
            <a:picLocks noChangeAspect="1" noChangeArrowheads="1" noCrop="1"/>
          </p:cNvPicPr>
          <p:nvPr/>
        </p:nvPicPr>
        <p:blipFill>
          <a:blip r:embed="rId3"/>
          <a:srcRect/>
          <a:stretch>
            <a:fillRect/>
          </a:stretch>
        </p:blipFill>
        <p:spPr bwMode="auto">
          <a:xfrm>
            <a:off x="2680796" y="1052514"/>
            <a:ext cx="6320292" cy="5616575"/>
          </a:xfrm>
          <a:prstGeom prst="rect">
            <a:avLst/>
          </a:prstGeom>
          <a:noFill/>
          <a:effectLst>
            <a:outerShdw blurRad="50800" dist="12700" dir="6000000" sx="101000" sy="101000" algn="ctr" rotWithShape="0">
              <a:schemeClr val="tx1">
                <a:alpha val="40000"/>
              </a:schemeClr>
            </a:outerShdw>
          </a:effectLst>
        </p:spPr>
      </p:pic>
      <p:sp>
        <p:nvSpPr>
          <p:cNvPr id="26629" name="Rectangle 4"/>
          <p:cNvSpPr>
            <a:spLocks noChangeArrowheads="1"/>
          </p:cNvSpPr>
          <p:nvPr/>
        </p:nvSpPr>
        <p:spPr bwMode="auto">
          <a:xfrm>
            <a:off x="0" y="125413"/>
            <a:ext cx="9001088"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F5A413"/>
                </a:solidFill>
              </a:rPr>
              <a:t>N</a:t>
            </a:r>
            <a:r>
              <a:rPr lang="en-US" sz="2400" b="1" dirty="0">
                <a:solidFill>
                  <a:srgbClr val="376092"/>
                </a:solidFill>
              </a:rPr>
              <a:t>on-hydrostatic </a:t>
            </a:r>
            <a:r>
              <a:rPr lang="en-US" sz="2400" b="1" dirty="0" err="1">
                <a:solidFill>
                  <a:srgbClr val="F5A413"/>
                </a:solidFill>
              </a:rPr>
              <a:t>M</a:t>
            </a:r>
            <a:r>
              <a:rPr lang="en-US" sz="2400" b="1" dirty="0" err="1">
                <a:solidFill>
                  <a:srgbClr val="376092"/>
                </a:solidFill>
              </a:rPr>
              <a:t>ultiscale</a:t>
            </a:r>
            <a:r>
              <a:rPr lang="en-US" sz="2400" b="1" dirty="0">
                <a:solidFill>
                  <a:srgbClr val="376092"/>
                </a:solidFill>
              </a:rPr>
              <a:t> </a:t>
            </a:r>
            <a:r>
              <a:rPr lang="en-US" sz="2400" b="1" dirty="0">
                <a:solidFill>
                  <a:srgbClr val="F5A413"/>
                </a:solidFill>
              </a:rPr>
              <a:t>M</a:t>
            </a:r>
            <a:r>
              <a:rPr lang="en-US" sz="2400" b="1" dirty="0">
                <a:solidFill>
                  <a:srgbClr val="376092"/>
                </a:solidFill>
              </a:rPr>
              <a:t>odel – NMMB (NCEP/</a:t>
            </a:r>
            <a:r>
              <a:rPr lang="en-US" sz="2400" b="1" dirty="0" err="1">
                <a:solidFill>
                  <a:srgbClr val="376092"/>
                </a:solidFill>
              </a:rPr>
              <a:t>Zavisa</a:t>
            </a:r>
            <a:r>
              <a:rPr lang="en-US" sz="2400" b="1" dirty="0">
                <a:solidFill>
                  <a:srgbClr val="376092"/>
                </a:solidFill>
              </a:rPr>
              <a:t> </a:t>
            </a:r>
            <a:r>
              <a:rPr lang="en-US" sz="2400" b="1" dirty="0" err="1">
                <a:solidFill>
                  <a:srgbClr val="376092"/>
                </a:solidFill>
              </a:rPr>
              <a:t>Janjic</a:t>
            </a:r>
            <a:r>
              <a:rPr lang="en-US" sz="2400" b="1" dirty="0">
                <a:solidFill>
                  <a:srgbClr val="376092"/>
                </a:solidFill>
              </a:rPr>
              <a:t>)</a:t>
            </a:r>
            <a:br>
              <a:rPr lang="en-US" sz="2400" b="1" dirty="0">
                <a:solidFill>
                  <a:srgbClr val="376092"/>
                </a:solidFill>
              </a:rPr>
            </a:br>
            <a:r>
              <a:rPr lang="en-US" sz="2400" b="1" dirty="0">
                <a:solidFill>
                  <a:srgbClr val="376092"/>
                </a:solidFill>
              </a:rPr>
              <a:t>Global operational forecast at RHMSS/SEEVCCC</a:t>
            </a:r>
          </a:p>
        </p:txBody>
      </p:sp>
    </p:spTree>
  </p:cSld>
  <p:clrMapOvr>
    <a:masterClrMapping/>
  </p:clrMapOvr>
  <p:transition advTm="53058"/>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3" descr="C:\Users\User\Desktop\RHM.png"/>
          <p:cNvPicPr>
            <a:picLocks noChangeAspect="1" noChangeArrowheads="1"/>
          </p:cNvPicPr>
          <p:nvPr/>
        </p:nvPicPr>
        <p:blipFill>
          <a:blip r:embed="rId2">
            <a:extLst>
              <a:ext uri="{28A0092B-C50C-407E-A947-70E740481C1C}">
                <a14:useLocalDpi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8484222" y="142876"/>
            <a:ext cx="574031" cy="796925"/>
          </a:xfrm>
          <a:prstGeom prst="rect">
            <a:avLst/>
          </a:prstGeom>
          <a:noFill/>
          <a:ln>
            <a:noFill/>
          </a:ln>
          <a:effectLst>
            <a:outerShdw blurRad="63500" dist="50800" dir="5400000" algn="ctr" rotWithShape="0">
              <a:srgbClr val="000000">
                <a:alpha val="20000"/>
              </a:srgbClr>
            </a:outerShdw>
          </a:effectLst>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sp>
        <p:nvSpPr>
          <p:cNvPr id="29698" name="Rectangle 6"/>
          <p:cNvSpPr>
            <a:spLocks noChangeArrowheads="1"/>
          </p:cNvSpPr>
          <p:nvPr/>
        </p:nvSpPr>
        <p:spPr bwMode="auto">
          <a:xfrm>
            <a:off x="626730" y="1295400"/>
            <a:ext cx="7374270" cy="5632311"/>
          </a:xfrm>
          <a:prstGeom prst="rect">
            <a:avLst/>
          </a:prstGeom>
          <a:noFill/>
          <a:ln w="9525">
            <a:noFill/>
            <a:miter lim="800000"/>
            <a:headEnd/>
            <a:tailEnd/>
          </a:ln>
        </p:spPr>
        <p:txBody>
          <a:bodyPr>
            <a:prstTxWarp prst="textNoShape">
              <a:avLst/>
            </a:prstTxWarp>
            <a:spAutoFit/>
          </a:bodyPr>
          <a:lstStyle/>
          <a:p>
            <a:pPr>
              <a:spcBef>
                <a:spcPct val="50000"/>
              </a:spcBef>
              <a:buFont typeface="Arial" charset="0"/>
              <a:buChar char="•"/>
            </a:pPr>
            <a:r>
              <a:rPr lang="en-US" sz="2000" dirty="0">
                <a:latin typeface="Euphemia (Body)" charset="0"/>
              </a:rPr>
              <a:t> HYPROM model is developed to simulate overland watershed processes. It is designed to be easily applied to different watersheds and across a broad range of spatial scales, from local to regional and global. HYPROM can be useful tool for predicting short-term flood events, as well as for water balance assessments and climate studies (</a:t>
            </a:r>
            <a:r>
              <a:rPr lang="en-US" sz="2000" dirty="0" err="1">
                <a:latin typeface="Euphemia (Body)" charset="0"/>
              </a:rPr>
              <a:t>Nickovic</a:t>
            </a:r>
            <a:r>
              <a:rPr lang="en-US" sz="2000" dirty="0">
                <a:latin typeface="Euphemia (Body)" charset="0"/>
              </a:rPr>
              <a:t> et al., 2010). </a:t>
            </a:r>
          </a:p>
          <a:p>
            <a:pPr>
              <a:spcBef>
                <a:spcPct val="50000"/>
              </a:spcBef>
              <a:buFont typeface="Arial" charset="0"/>
              <a:buChar char="•"/>
            </a:pPr>
            <a:r>
              <a:rPr lang="en-US" sz="2000" dirty="0">
                <a:latin typeface="Euphemia (Body)" charset="0"/>
              </a:rPr>
              <a:t> HYPROM consists of two sub-models: two-dimensional representation of overland flow and one-dimensional river routing component that collects the excess water in a drainage basin. It uses real topography, river routing and soil texture data from USGS datasets.</a:t>
            </a:r>
          </a:p>
          <a:p>
            <a:pPr>
              <a:spcBef>
                <a:spcPct val="50000"/>
              </a:spcBef>
              <a:buFont typeface="Arial" charset="0"/>
              <a:buChar char="•"/>
            </a:pPr>
            <a:r>
              <a:rPr lang="en-US" sz="2000" dirty="0">
                <a:latin typeface="Euphemia (Body)" charset="0"/>
              </a:rPr>
              <a:t> HYPROM model is driven with the advanced non-hydrostatic NCEP/NMM-E atmospheric model (</a:t>
            </a:r>
            <a:r>
              <a:rPr lang="en-US" sz="2000" dirty="0" err="1">
                <a:latin typeface="Euphemia (Body)" charset="0"/>
              </a:rPr>
              <a:t>Janjic</a:t>
            </a:r>
            <a:r>
              <a:rPr lang="en-US" sz="2000" dirty="0">
                <a:latin typeface="Euphemia (Body)" charset="0"/>
              </a:rPr>
              <a:t> et al., 2001; </a:t>
            </a:r>
            <a:r>
              <a:rPr lang="en-US" sz="2000" dirty="0" err="1">
                <a:latin typeface="Euphemia (Body)" charset="0"/>
              </a:rPr>
              <a:t>Janjic</a:t>
            </a:r>
            <a:r>
              <a:rPr lang="en-US" sz="2000" dirty="0">
                <a:latin typeface="Euphemia (Body)" charset="0"/>
              </a:rPr>
              <a:t>, 2003), which is widely used to produce operational weather forecasts. It simulates precipitation and calculate surface and base runoff from rainfall and snowmelt using the NMM-E land surface scheme. </a:t>
            </a:r>
          </a:p>
        </p:txBody>
      </p:sp>
      <p:sp>
        <p:nvSpPr>
          <p:cNvPr id="29699" name="TextBox 5"/>
          <p:cNvSpPr txBox="1">
            <a:spLocks noChangeArrowheads="1"/>
          </p:cNvSpPr>
          <p:nvPr/>
        </p:nvSpPr>
        <p:spPr bwMode="auto">
          <a:xfrm>
            <a:off x="914400" y="304800"/>
            <a:ext cx="6904504" cy="1200329"/>
          </a:xfrm>
          <a:prstGeom prst="rect">
            <a:avLst/>
          </a:prstGeom>
          <a:noFill/>
          <a:ln w="9525">
            <a:noFill/>
            <a:miter lim="800000"/>
            <a:headEnd/>
            <a:tailEnd/>
          </a:ln>
        </p:spPr>
        <p:txBody>
          <a:bodyPr wrap="none">
            <a:prstTxWarp prst="textNoShape">
              <a:avLst/>
            </a:prstTxWarp>
            <a:spAutoFit/>
          </a:bodyPr>
          <a:lstStyle/>
          <a:p>
            <a:pPr algn="ctr"/>
            <a:r>
              <a:rPr lang="en-US" sz="3600" b="1" dirty="0">
                <a:latin typeface="Euphemia (Body)" charset="0"/>
              </a:rPr>
              <a:t>Hydrology component of IEMS</a:t>
            </a:r>
            <a:br>
              <a:rPr lang="en-US" sz="3600" b="1" dirty="0">
                <a:latin typeface="Euphemia (Body)" charset="0"/>
              </a:rPr>
            </a:br>
            <a:r>
              <a:rPr lang="en-US" sz="3600" b="1" dirty="0">
                <a:latin typeface="Euphemia (Body)" charset="0"/>
              </a:rPr>
              <a:t>- HYPROM model -</a:t>
            </a:r>
          </a:p>
        </p:txBody>
      </p:sp>
      <p:sp>
        <p:nvSpPr>
          <p:cNvPr id="10" name="Footer Placeholder 7"/>
          <p:cNvSpPr txBox="1">
            <a:spLocks/>
          </p:cNvSpPr>
          <p:nvPr/>
        </p:nvSpPr>
        <p:spPr>
          <a:xfrm>
            <a:off x="3232198" y="214314"/>
            <a:ext cx="2358052" cy="365125"/>
          </a:xfrm>
          <a:prstGeom prst="rect">
            <a:avLst/>
          </a:prstGeom>
        </p:spPr>
        <p:txBody>
          <a:bodyPr anchor="ctr">
            <a:prstTxWarp prst="textNoShape">
              <a:avLst/>
            </a:prstTxWarp>
          </a:bodyPr>
          <a:lstStyle/>
          <a:p>
            <a:pPr algn="ctr"/>
            <a:r>
              <a:rPr lang="en-US" sz="900">
                <a:solidFill>
                  <a:srgbClr val="191919"/>
                </a:solidFill>
                <a:latin typeface="Calibri" charset="0"/>
              </a:rPr>
              <a:t>Republic Hydrometeorological Service Of Serbia</a:t>
            </a:r>
          </a:p>
        </p:txBody>
      </p:sp>
    </p:spTree>
  </p:cSld>
  <p:clrMapOvr>
    <a:masterClrMapping/>
  </p:clrMapOvr>
  <p:transition advTm="1342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1" name="Picture 3" descr="back.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2" name="Rectangle 55"/>
          <p:cNvSpPr>
            <a:spLocks noChangeArrowheads="1"/>
          </p:cNvSpPr>
          <p:nvPr/>
        </p:nvSpPr>
        <p:spPr bwMode="auto">
          <a:xfrm>
            <a:off x="762199" y="177800"/>
            <a:ext cx="8000702" cy="579438"/>
          </a:xfrm>
          <a:prstGeom prst="rect">
            <a:avLst/>
          </a:prstGeom>
          <a:noFill/>
          <a:ln w="9525">
            <a:noFill/>
            <a:miter lim="800000"/>
            <a:headEnd/>
            <a:tailEnd/>
          </a:ln>
        </p:spPr>
        <p:txBody>
          <a:bodyPr>
            <a:prstTxWarp prst="textNoShape">
              <a:avLst/>
            </a:prstTxWarp>
            <a:spAutoFit/>
          </a:bodyPr>
          <a:lstStyle/>
          <a:p>
            <a:r>
              <a:rPr lang="en-US" sz="3200" b="1">
                <a:solidFill>
                  <a:srgbClr val="008BC9"/>
                </a:solidFill>
                <a:latin typeface="Arial Narrow" charset="0"/>
              </a:rPr>
              <a:t>HYdrology PROgnostic Model</a:t>
            </a:r>
            <a:endParaRPr lang="en-US" sz="3200">
              <a:solidFill>
                <a:srgbClr val="008BC9"/>
              </a:solidFill>
              <a:latin typeface="Arial Narrow" charset="0"/>
            </a:endParaRPr>
          </a:p>
        </p:txBody>
      </p:sp>
      <p:pic>
        <p:nvPicPr>
          <p:cNvPr id="30723" name="Picture 9"/>
          <p:cNvPicPr>
            <a:picLocks noChangeAspect="1" noChangeArrowheads="1"/>
          </p:cNvPicPr>
          <p:nvPr/>
        </p:nvPicPr>
        <p:blipFill>
          <a:blip r:embed="rId3"/>
          <a:srcRect/>
          <a:stretch>
            <a:fillRect/>
          </a:stretch>
        </p:blipFill>
        <p:spPr bwMode="auto">
          <a:xfrm>
            <a:off x="4463625" y="966789"/>
            <a:ext cx="4637501" cy="5589587"/>
          </a:xfrm>
          <a:prstGeom prst="rect">
            <a:avLst/>
          </a:prstGeom>
          <a:noFill/>
          <a:ln w="12700">
            <a:noFill/>
            <a:miter lim="800000"/>
            <a:headEnd/>
            <a:tailEnd/>
          </a:ln>
        </p:spPr>
      </p:pic>
      <p:sp>
        <p:nvSpPr>
          <p:cNvPr id="30725" name="Rectangle 18"/>
          <p:cNvSpPr>
            <a:spLocks noChangeArrowheads="1"/>
          </p:cNvSpPr>
          <p:nvPr/>
        </p:nvSpPr>
        <p:spPr bwMode="auto">
          <a:xfrm>
            <a:off x="163159" y="852488"/>
            <a:ext cx="1960743" cy="400110"/>
          </a:xfrm>
          <a:prstGeom prst="rect">
            <a:avLst/>
          </a:prstGeom>
          <a:noFill/>
          <a:ln w="9525">
            <a:noFill/>
            <a:miter lim="800000"/>
            <a:headEnd/>
            <a:tailEnd/>
          </a:ln>
        </p:spPr>
        <p:txBody>
          <a:bodyPr wrap="none">
            <a:prstTxWarp prst="textNoShape">
              <a:avLst/>
            </a:prstTxWarp>
            <a:spAutoFit/>
          </a:bodyPr>
          <a:lstStyle/>
          <a:p>
            <a:r>
              <a:rPr lang="en-US" sz="2000" b="1">
                <a:solidFill>
                  <a:srgbClr val="008BC9"/>
                </a:solidFill>
              </a:rPr>
              <a:t>HYPROM model:  </a:t>
            </a:r>
          </a:p>
        </p:txBody>
      </p:sp>
      <p:sp>
        <p:nvSpPr>
          <p:cNvPr id="30726" name="Rectangle 13"/>
          <p:cNvSpPr>
            <a:spLocks noChangeArrowheads="1"/>
          </p:cNvSpPr>
          <p:nvPr/>
        </p:nvSpPr>
        <p:spPr bwMode="auto">
          <a:xfrm>
            <a:off x="76220" y="1217613"/>
            <a:ext cx="3809802" cy="2031325"/>
          </a:xfrm>
          <a:prstGeom prst="rect">
            <a:avLst/>
          </a:prstGeom>
          <a:noFill/>
          <a:ln w="9525">
            <a:noFill/>
            <a:miter lim="800000"/>
            <a:headEnd/>
            <a:tailEnd/>
          </a:ln>
        </p:spPr>
        <p:txBody>
          <a:bodyPr>
            <a:prstTxWarp prst="textNoShape">
              <a:avLst/>
            </a:prstTxWarp>
            <a:spAutoFit/>
          </a:bodyPr>
          <a:lstStyle/>
          <a:p>
            <a:pPr marL="285750" indent="-285750">
              <a:buFontTx/>
              <a:buChar char="-"/>
            </a:pPr>
            <a:r>
              <a:rPr lang="en-US" b="1"/>
              <a:t>Dynamical treatment of overland flow</a:t>
            </a:r>
          </a:p>
          <a:p>
            <a:pPr marL="285750" indent="-285750">
              <a:buFontTx/>
              <a:buChar char="-"/>
            </a:pPr>
            <a:r>
              <a:rPr lang="en-US" b="1"/>
              <a:t>Suitable for long term and flash floods simulations</a:t>
            </a:r>
          </a:p>
          <a:p>
            <a:pPr marL="285750" indent="-285750">
              <a:buFontTx/>
              <a:buChar char="-"/>
            </a:pPr>
            <a:r>
              <a:rPr lang="en-US" b="1"/>
              <a:t>Applicable to small and large watersheds</a:t>
            </a:r>
          </a:p>
          <a:p>
            <a:pPr marL="285750" indent="-285750">
              <a:buFontTx/>
              <a:buChar char="-"/>
            </a:pPr>
            <a:r>
              <a:rPr lang="en-US" b="1"/>
              <a:t>Computationally efficient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srcRect/>
          <a:stretch>
            <a:fillRect/>
          </a:stretch>
        </p:blipFill>
        <p:spPr bwMode="auto">
          <a:xfrm>
            <a:off x="5706961" y="1125538"/>
            <a:ext cx="3240535" cy="4248150"/>
          </a:xfrm>
          <a:prstGeom prst="rect">
            <a:avLst/>
          </a:prstGeom>
          <a:noFill/>
          <a:ln w="12700">
            <a:noFill/>
            <a:miter lim="800000"/>
            <a:headEnd/>
            <a:tailEnd/>
          </a:ln>
        </p:spPr>
      </p:pic>
      <p:grpSp>
        <p:nvGrpSpPr>
          <p:cNvPr id="7" name="Group 3"/>
          <p:cNvGrpSpPr>
            <a:grpSpLocks/>
          </p:cNvGrpSpPr>
          <p:nvPr/>
        </p:nvGrpSpPr>
        <p:grpSpPr bwMode="auto">
          <a:xfrm>
            <a:off x="468038" y="476250"/>
            <a:ext cx="3812183" cy="2160588"/>
            <a:chOff x="0" y="0"/>
            <a:chExt cx="3265" cy="1936"/>
          </a:xfrm>
        </p:grpSpPr>
        <p:pic>
          <p:nvPicPr>
            <p:cNvPr id="31770" name="Picture 4"/>
            <p:cNvPicPr>
              <a:picLocks noChangeAspect="1" noChangeArrowheads="1"/>
            </p:cNvPicPr>
            <p:nvPr/>
          </p:nvPicPr>
          <p:blipFill>
            <a:blip r:embed="rId4"/>
            <a:srcRect/>
            <a:stretch>
              <a:fillRect/>
            </a:stretch>
          </p:blipFill>
          <p:spPr bwMode="auto">
            <a:xfrm>
              <a:off x="0" y="0"/>
              <a:ext cx="3265" cy="745"/>
            </a:xfrm>
            <a:prstGeom prst="rect">
              <a:avLst/>
            </a:prstGeom>
            <a:noFill/>
            <a:ln w="12700">
              <a:noFill/>
              <a:miter lim="800000"/>
              <a:headEnd/>
              <a:tailEnd/>
            </a:ln>
          </p:spPr>
        </p:pic>
        <p:pic>
          <p:nvPicPr>
            <p:cNvPr id="31771" name="Picture 5"/>
            <p:cNvPicPr>
              <a:picLocks noChangeAspect="1" noChangeArrowheads="1"/>
            </p:cNvPicPr>
            <p:nvPr/>
          </p:nvPicPr>
          <p:blipFill>
            <a:blip r:embed="rId5"/>
            <a:srcRect/>
            <a:stretch>
              <a:fillRect/>
            </a:stretch>
          </p:blipFill>
          <p:spPr bwMode="auto">
            <a:xfrm>
              <a:off x="24" y="569"/>
              <a:ext cx="3211" cy="1367"/>
            </a:xfrm>
            <a:prstGeom prst="rect">
              <a:avLst/>
            </a:prstGeom>
            <a:noFill/>
            <a:ln w="12700">
              <a:noFill/>
              <a:miter lim="800000"/>
              <a:headEnd/>
              <a:tailEnd/>
            </a:ln>
          </p:spPr>
        </p:pic>
      </p:grpSp>
      <p:grpSp>
        <p:nvGrpSpPr>
          <p:cNvPr id="8" name="Group 33"/>
          <p:cNvGrpSpPr>
            <a:grpSpLocks/>
          </p:cNvGrpSpPr>
          <p:nvPr/>
        </p:nvGrpSpPr>
        <p:grpSpPr bwMode="auto">
          <a:xfrm>
            <a:off x="6084488" y="0"/>
            <a:ext cx="2820134" cy="990600"/>
            <a:chOff x="3848" y="3536"/>
            <a:chExt cx="1776" cy="624"/>
          </a:xfrm>
        </p:grpSpPr>
        <p:sp>
          <p:nvSpPr>
            <p:cNvPr id="31766" name="Rectangle 7"/>
            <p:cNvSpPr>
              <a:spLocks/>
            </p:cNvSpPr>
            <p:nvPr/>
          </p:nvSpPr>
          <p:spPr bwMode="auto">
            <a:xfrm>
              <a:off x="3848" y="3968"/>
              <a:ext cx="1776" cy="192"/>
            </a:xfrm>
            <a:prstGeom prst="rect">
              <a:avLst/>
            </a:prstGeom>
            <a:noFill/>
            <a:ln w="12700">
              <a:noFill/>
              <a:miter lim="800000"/>
              <a:headEnd/>
              <a:tailEnd/>
            </a:ln>
          </p:spPr>
          <p:txBody>
            <a:bodyPr lIns="0" tIns="0" rIns="0" bIns="0" anchor="ctr">
              <a:prstTxWarp prst="textNoShape">
                <a:avLst/>
              </a:prstTxWarp>
            </a:bodyPr>
            <a:lstStyle/>
            <a:p>
              <a:r>
                <a:rPr lang="en-US">
                  <a:sym typeface="Gill Sans" charset="0"/>
                </a:rPr>
                <a:t>A-B-C-D-E-F  river points</a:t>
              </a:r>
            </a:p>
          </p:txBody>
        </p:sp>
        <p:sp>
          <p:nvSpPr>
            <p:cNvPr id="31767" name="Oval 8"/>
            <p:cNvSpPr>
              <a:spLocks/>
            </p:cNvSpPr>
            <p:nvPr/>
          </p:nvSpPr>
          <p:spPr bwMode="auto">
            <a:xfrm>
              <a:off x="4472" y="3624"/>
              <a:ext cx="96" cy="96"/>
            </a:xfrm>
            <a:prstGeom prst="ellipse">
              <a:avLst/>
            </a:prstGeom>
            <a:noFill/>
            <a:ln w="25400">
              <a:solidFill>
                <a:schemeClr val="tx1"/>
              </a:solidFill>
              <a:round/>
              <a:headEnd/>
              <a:tailEnd/>
            </a:ln>
          </p:spPr>
          <p:txBody>
            <a:bodyPr lIns="0" tIns="0" rIns="0" bIns="0">
              <a:prstTxWarp prst="textNoShape">
                <a:avLst/>
              </a:prstTxWarp>
            </a:bodyPr>
            <a:lstStyle/>
            <a:p>
              <a:endParaRPr lang="en-US"/>
            </a:p>
          </p:txBody>
        </p:sp>
        <p:sp>
          <p:nvSpPr>
            <p:cNvPr id="31768" name="AutoShape 9"/>
            <p:cNvSpPr>
              <a:spLocks/>
            </p:cNvSpPr>
            <p:nvPr/>
          </p:nvSpPr>
          <p:spPr bwMode="auto">
            <a:xfrm>
              <a:off x="4504" y="3816"/>
              <a:ext cx="48" cy="48"/>
            </a:xfrm>
            <a:prstGeom prst="star4">
              <a:avLst>
                <a:gd name="adj" fmla="val 10000"/>
              </a:avLst>
            </a:prstGeom>
            <a:solidFill>
              <a:schemeClr val="accent1"/>
            </a:solidFill>
            <a:ln w="25400">
              <a:solidFill>
                <a:schemeClr val="tx1"/>
              </a:solidFill>
              <a:miter lim="800000"/>
              <a:headEnd/>
              <a:tailEnd/>
            </a:ln>
          </p:spPr>
          <p:txBody>
            <a:bodyPr lIns="0" tIns="0" rIns="0" bIns="0">
              <a:prstTxWarp prst="textNoShape">
                <a:avLst/>
              </a:prstTxWarp>
            </a:bodyPr>
            <a:lstStyle/>
            <a:p>
              <a:endParaRPr lang="en-US"/>
            </a:p>
          </p:txBody>
        </p:sp>
        <p:sp>
          <p:nvSpPr>
            <p:cNvPr id="31769" name="Rectangle 10"/>
            <p:cNvSpPr>
              <a:spLocks/>
            </p:cNvSpPr>
            <p:nvPr/>
          </p:nvSpPr>
          <p:spPr bwMode="auto">
            <a:xfrm>
              <a:off x="4712" y="3536"/>
              <a:ext cx="768" cy="408"/>
            </a:xfrm>
            <a:prstGeom prst="rect">
              <a:avLst/>
            </a:prstGeom>
            <a:noFill/>
            <a:ln w="12700">
              <a:noFill/>
              <a:miter lim="800000"/>
              <a:headEnd/>
              <a:tailEnd/>
            </a:ln>
          </p:spPr>
          <p:txBody>
            <a:bodyPr lIns="0" tIns="0" rIns="0" bIns="0" anchor="ctr">
              <a:prstTxWarp prst="textNoShape">
                <a:avLst/>
              </a:prstTxWarp>
            </a:bodyPr>
            <a:lstStyle/>
            <a:p>
              <a:r>
                <a:rPr lang="en-US">
                  <a:sym typeface="Gill Sans" charset="0"/>
                </a:rPr>
                <a:t>h - points</a:t>
              </a:r>
            </a:p>
            <a:p>
              <a:r>
                <a:rPr lang="en-US">
                  <a:sym typeface="Gill Sans" charset="0"/>
                </a:rPr>
                <a:t>u,v -points</a:t>
              </a:r>
            </a:p>
          </p:txBody>
        </p:sp>
      </p:grpSp>
      <p:sp>
        <p:nvSpPr>
          <p:cNvPr id="31748" name="Text Box 24"/>
          <p:cNvSpPr txBox="1">
            <a:spLocks noChangeArrowheads="1"/>
          </p:cNvSpPr>
          <p:nvPr/>
        </p:nvSpPr>
        <p:spPr bwMode="auto">
          <a:xfrm>
            <a:off x="3815756" y="5949951"/>
            <a:ext cx="4969773" cy="923330"/>
          </a:xfrm>
          <a:prstGeom prst="rect">
            <a:avLst/>
          </a:prstGeom>
          <a:solidFill>
            <a:srgbClr val="FFA819"/>
          </a:solidFill>
          <a:ln w="25400">
            <a:solidFill>
              <a:schemeClr val="tx1"/>
            </a:solidFill>
            <a:miter lim="800000"/>
            <a:headEnd/>
            <a:tailEnd/>
          </a:ln>
        </p:spPr>
        <p:txBody>
          <a:bodyPr>
            <a:prstTxWarp prst="textNoShape">
              <a:avLst/>
            </a:prstTxWarp>
            <a:spAutoFit/>
          </a:bodyPr>
          <a:lstStyle/>
          <a:p>
            <a:pPr eaLnBrk="0" hangingPunct="0"/>
            <a:r>
              <a:rPr lang="en-US" b="1">
                <a:solidFill>
                  <a:srgbClr val="000066"/>
                </a:solidFill>
              </a:rPr>
              <a:t>Ničković S. et al, 2010: HYPROM hydrology surface-runoff prognostic model, </a:t>
            </a:r>
            <a:r>
              <a:rPr lang="en-US" b="1" i="1">
                <a:solidFill>
                  <a:srgbClr val="000066"/>
                </a:solidFill>
              </a:rPr>
              <a:t>Water Resource Research</a:t>
            </a:r>
          </a:p>
        </p:txBody>
      </p:sp>
      <p:grpSp>
        <p:nvGrpSpPr>
          <p:cNvPr id="9" name="Group 34"/>
          <p:cNvGrpSpPr>
            <a:grpSpLocks/>
          </p:cNvGrpSpPr>
          <p:nvPr/>
        </p:nvGrpSpPr>
        <p:grpSpPr bwMode="auto">
          <a:xfrm>
            <a:off x="433501" y="4005263"/>
            <a:ext cx="4460124" cy="2774950"/>
            <a:chOff x="273" y="1992"/>
            <a:chExt cx="2810" cy="1956"/>
          </a:xfrm>
        </p:grpSpPr>
        <p:sp>
          <p:nvSpPr>
            <p:cNvPr id="31756" name="Text Box 14"/>
            <p:cNvSpPr txBox="1">
              <a:spLocks noChangeArrowheads="1"/>
            </p:cNvSpPr>
            <p:nvPr/>
          </p:nvSpPr>
          <p:spPr bwMode="auto">
            <a:xfrm>
              <a:off x="640" y="1992"/>
              <a:ext cx="2346" cy="456"/>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66"/>
                  </a:solidFill>
                </a:rPr>
                <a:t>dynamical treatment of overland flow</a:t>
              </a:r>
            </a:p>
            <a:p>
              <a:pPr eaLnBrk="0" hangingPunct="0"/>
              <a:r>
                <a:rPr lang="en-US">
                  <a:solidFill>
                    <a:srgbClr val="000066"/>
                  </a:solidFill>
                </a:rPr>
                <a:t>(NO kinematic approximation!)</a:t>
              </a:r>
            </a:p>
          </p:txBody>
        </p:sp>
        <p:sp>
          <p:nvSpPr>
            <p:cNvPr id="31757" name="Text Box 15"/>
            <p:cNvSpPr txBox="1">
              <a:spLocks noChangeArrowheads="1"/>
            </p:cNvSpPr>
            <p:nvPr/>
          </p:nvSpPr>
          <p:spPr bwMode="auto">
            <a:xfrm>
              <a:off x="632" y="3688"/>
              <a:ext cx="1588" cy="260"/>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66"/>
                  </a:solidFill>
                </a:rPr>
                <a:t>computationally efficient</a:t>
              </a:r>
            </a:p>
          </p:txBody>
        </p:sp>
        <p:sp>
          <p:nvSpPr>
            <p:cNvPr id="31758" name="Text Box 16"/>
            <p:cNvSpPr txBox="1">
              <a:spLocks noChangeArrowheads="1"/>
            </p:cNvSpPr>
            <p:nvPr/>
          </p:nvSpPr>
          <p:spPr bwMode="auto">
            <a:xfrm>
              <a:off x="640" y="2872"/>
              <a:ext cx="2046" cy="456"/>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66"/>
                  </a:solidFill>
                </a:rPr>
                <a:t>new numerical technique for </a:t>
              </a:r>
            </a:p>
            <a:p>
              <a:pPr eaLnBrk="0" hangingPunct="0"/>
              <a:r>
                <a:rPr lang="en-US">
                  <a:solidFill>
                    <a:srgbClr val="000066"/>
                  </a:solidFill>
                </a:rPr>
                <a:t>preventing grid decoupling noise </a:t>
              </a:r>
            </a:p>
          </p:txBody>
        </p:sp>
        <p:sp>
          <p:nvSpPr>
            <p:cNvPr id="31759" name="Text Box 17"/>
            <p:cNvSpPr txBox="1">
              <a:spLocks noChangeArrowheads="1"/>
            </p:cNvSpPr>
            <p:nvPr/>
          </p:nvSpPr>
          <p:spPr bwMode="auto">
            <a:xfrm>
              <a:off x="632" y="2432"/>
              <a:ext cx="2451" cy="456"/>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66"/>
                  </a:solidFill>
                </a:rPr>
                <a:t>numerically stable implicit time scheme</a:t>
              </a:r>
            </a:p>
            <a:p>
              <a:pPr eaLnBrk="0" hangingPunct="0"/>
              <a:r>
                <a:rPr lang="en-US">
                  <a:solidFill>
                    <a:srgbClr val="000066"/>
                  </a:solidFill>
                </a:rPr>
                <a:t>for the friction term </a:t>
              </a:r>
            </a:p>
          </p:txBody>
        </p:sp>
        <p:sp>
          <p:nvSpPr>
            <p:cNvPr id="31760" name="Text Box 18"/>
            <p:cNvSpPr txBox="1">
              <a:spLocks noChangeArrowheads="1"/>
            </p:cNvSpPr>
            <p:nvPr/>
          </p:nvSpPr>
          <p:spPr bwMode="auto">
            <a:xfrm>
              <a:off x="632" y="3296"/>
              <a:ext cx="1646" cy="456"/>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66"/>
                  </a:solidFill>
                </a:rPr>
                <a:t>suitable for long term and </a:t>
              </a:r>
            </a:p>
            <a:p>
              <a:pPr eaLnBrk="0" hangingPunct="0"/>
              <a:r>
                <a:rPr lang="en-US">
                  <a:solidFill>
                    <a:srgbClr val="000066"/>
                  </a:solidFill>
                </a:rPr>
                <a:t>flash flood simulations </a:t>
              </a:r>
            </a:p>
          </p:txBody>
        </p:sp>
        <p:sp>
          <p:nvSpPr>
            <p:cNvPr id="2" name="Chevron 15"/>
            <p:cNvSpPr>
              <a:spLocks noChangeArrowheads="1"/>
            </p:cNvSpPr>
            <p:nvPr/>
          </p:nvSpPr>
          <p:spPr bwMode="auto">
            <a:xfrm>
              <a:off x="284" y="2096"/>
              <a:ext cx="180" cy="135"/>
            </a:xfrm>
            <a:prstGeom prst="chevron">
              <a:avLst>
                <a:gd name="adj" fmla="val 50000"/>
              </a:avLst>
            </a:prstGeom>
            <a:solidFill>
              <a:srgbClr val="FFE07D"/>
            </a:solidFill>
            <a:ln w="25400">
              <a:noFill/>
              <a:miter lim="800000"/>
              <a:headEnd/>
              <a:tailEnd/>
            </a:ln>
            <a:effectLst>
              <a:outerShdw blurRad="63500" dist="38100" dir="16200000" rotWithShape="0">
                <a:srgbClr val="000000">
                  <a:alpha val="39999"/>
                </a:srgbClr>
              </a:outerShdw>
            </a:effectLst>
          </p:spPr>
          <p:txBody>
            <a:bodyPr anchor="ctr">
              <a:prstTxWarp prst="textNoShape">
                <a:avLst/>
              </a:prstTxWarp>
            </a:bodyPr>
            <a:lstStyle/>
            <a:p>
              <a:pPr algn="ctr"/>
              <a:endParaRPr lang="en-US">
                <a:ea typeface="Arial" charset="0"/>
                <a:cs typeface="Arial" charset="0"/>
              </a:endParaRPr>
            </a:p>
          </p:txBody>
        </p:sp>
        <p:sp>
          <p:nvSpPr>
            <p:cNvPr id="3" name="Chevron 15"/>
            <p:cNvSpPr>
              <a:spLocks noChangeArrowheads="1"/>
            </p:cNvSpPr>
            <p:nvPr/>
          </p:nvSpPr>
          <p:spPr bwMode="auto">
            <a:xfrm>
              <a:off x="284" y="2520"/>
              <a:ext cx="180" cy="134"/>
            </a:xfrm>
            <a:prstGeom prst="chevron">
              <a:avLst>
                <a:gd name="adj" fmla="val 50000"/>
              </a:avLst>
            </a:prstGeom>
            <a:solidFill>
              <a:srgbClr val="FFE07D"/>
            </a:solidFill>
            <a:ln w="25400">
              <a:noFill/>
              <a:miter lim="800000"/>
              <a:headEnd/>
              <a:tailEnd/>
            </a:ln>
            <a:effectLst>
              <a:outerShdw blurRad="63500" dist="38100" dir="16200000" rotWithShape="0">
                <a:srgbClr val="000000">
                  <a:alpha val="39999"/>
                </a:srgbClr>
              </a:outerShdw>
            </a:effectLst>
          </p:spPr>
          <p:txBody>
            <a:bodyPr anchor="ctr">
              <a:prstTxWarp prst="textNoShape">
                <a:avLst/>
              </a:prstTxWarp>
            </a:bodyPr>
            <a:lstStyle/>
            <a:p>
              <a:pPr algn="ctr"/>
              <a:endParaRPr lang="en-US">
                <a:ea typeface="Arial" charset="0"/>
                <a:cs typeface="Arial" charset="0"/>
              </a:endParaRPr>
            </a:p>
          </p:txBody>
        </p:sp>
        <p:sp>
          <p:nvSpPr>
            <p:cNvPr id="4" name="Chevron 15"/>
            <p:cNvSpPr>
              <a:spLocks noChangeArrowheads="1"/>
            </p:cNvSpPr>
            <p:nvPr/>
          </p:nvSpPr>
          <p:spPr bwMode="auto">
            <a:xfrm>
              <a:off x="289" y="2945"/>
              <a:ext cx="180" cy="133"/>
            </a:xfrm>
            <a:prstGeom prst="chevron">
              <a:avLst>
                <a:gd name="adj" fmla="val 50000"/>
              </a:avLst>
            </a:prstGeom>
            <a:solidFill>
              <a:srgbClr val="FFE07D"/>
            </a:solidFill>
            <a:ln w="25400">
              <a:noFill/>
              <a:miter lim="800000"/>
              <a:headEnd/>
              <a:tailEnd/>
            </a:ln>
            <a:effectLst>
              <a:outerShdw blurRad="63500" dist="38100" dir="16200000" rotWithShape="0">
                <a:srgbClr val="000000">
                  <a:alpha val="39999"/>
                </a:srgbClr>
              </a:outerShdw>
            </a:effectLst>
          </p:spPr>
          <p:txBody>
            <a:bodyPr anchor="ctr">
              <a:prstTxWarp prst="textNoShape">
                <a:avLst/>
              </a:prstTxWarp>
            </a:bodyPr>
            <a:lstStyle/>
            <a:p>
              <a:pPr algn="ctr"/>
              <a:endParaRPr lang="en-US">
                <a:ea typeface="Arial" charset="0"/>
                <a:cs typeface="Arial" charset="0"/>
              </a:endParaRPr>
            </a:p>
          </p:txBody>
        </p:sp>
        <p:sp>
          <p:nvSpPr>
            <p:cNvPr id="5" name="Chevron 15"/>
            <p:cNvSpPr>
              <a:spLocks noChangeArrowheads="1"/>
            </p:cNvSpPr>
            <p:nvPr/>
          </p:nvSpPr>
          <p:spPr bwMode="auto">
            <a:xfrm>
              <a:off x="276" y="3380"/>
              <a:ext cx="180" cy="131"/>
            </a:xfrm>
            <a:prstGeom prst="chevron">
              <a:avLst>
                <a:gd name="adj" fmla="val 50000"/>
              </a:avLst>
            </a:prstGeom>
            <a:solidFill>
              <a:srgbClr val="FFE07D"/>
            </a:solidFill>
            <a:ln w="25400">
              <a:noFill/>
              <a:miter lim="800000"/>
              <a:headEnd/>
              <a:tailEnd/>
            </a:ln>
            <a:effectLst>
              <a:outerShdw blurRad="63500" dist="38100" dir="16200000" rotWithShape="0">
                <a:srgbClr val="000000">
                  <a:alpha val="39999"/>
                </a:srgbClr>
              </a:outerShdw>
            </a:effectLst>
          </p:spPr>
          <p:txBody>
            <a:bodyPr anchor="ctr">
              <a:prstTxWarp prst="textNoShape">
                <a:avLst/>
              </a:prstTxWarp>
            </a:bodyPr>
            <a:lstStyle/>
            <a:p>
              <a:pPr algn="ctr"/>
              <a:endParaRPr lang="en-US">
                <a:ea typeface="Arial" charset="0"/>
                <a:cs typeface="Arial" charset="0"/>
              </a:endParaRPr>
            </a:p>
          </p:txBody>
        </p:sp>
        <p:sp>
          <p:nvSpPr>
            <p:cNvPr id="6" name="Chevron 15"/>
            <p:cNvSpPr>
              <a:spLocks noChangeArrowheads="1"/>
            </p:cNvSpPr>
            <p:nvPr/>
          </p:nvSpPr>
          <p:spPr bwMode="auto">
            <a:xfrm>
              <a:off x="273" y="3729"/>
              <a:ext cx="180" cy="135"/>
            </a:xfrm>
            <a:prstGeom prst="chevron">
              <a:avLst>
                <a:gd name="adj" fmla="val 50000"/>
              </a:avLst>
            </a:prstGeom>
            <a:solidFill>
              <a:srgbClr val="FFE07D"/>
            </a:solidFill>
            <a:ln w="25400">
              <a:noFill/>
              <a:miter lim="800000"/>
              <a:headEnd/>
              <a:tailEnd/>
            </a:ln>
            <a:effectLst>
              <a:outerShdw blurRad="63500" dist="38100" dir="16200000" rotWithShape="0">
                <a:srgbClr val="000000">
                  <a:alpha val="39999"/>
                </a:srgbClr>
              </a:outerShdw>
            </a:effectLst>
          </p:spPr>
          <p:txBody>
            <a:bodyPr anchor="ctr">
              <a:prstTxWarp prst="textNoShape">
                <a:avLst/>
              </a:prstTxWarp>
            </a:bodyPr>
            <a:lstStyle/>
            <a:p>
              <a:pPr algn="ctr"/>
              <a:endParaRPr lang="en-US">
                <a:ea typeface="Arial" charset="0"/>
                <a:cs typeface="Arial" charset="0"/>
              </a:endParaRPr>
            </a:p>
          </p:txBody>
        </p:sp>
      </p:grpSp>
      <p:grpSp>
        <p:nvGrpSpPr>
          <p:cNvPr id="10" name="Group 7"/>
          <p:cNvGrpSpPr>
            <a:grpSpLocks/>
          </p:cNvGrpSpPr>
          <p:nvPr/>
        </p:nvGrpSpPr>
        <p:grpSpPr bwMode="auto">
          <a:xfrm>
            <a:off x="196505" y="0"/>
            <a:ext cx="3323773" cy="400110"/>
            <a:chOff x="260242" y="188913"/>
            <a:chExt cx="4431130" cy="400230"/>
          </a:xfrm>
        </p:grpSpPr>
        <p:sp>
          <p:nvSpPr>
            <p:cNvPr id="31754" name="Text Box 6"/>
            <p:cNvSpPr txBox="1">
              <a:spLocks noChangeArrowheads="1"/>
            </p:cNvSpPr>
            <p:nvPr/>
          </p:nvSpPr>
          <p:spPr bwMode="auto">
            <a:xfrm>
              <a:off x="1487487" y="188913"/>
              <a:ext cx="3203885" cy="400230"/>
            </a:xfrm>
            <a:prstGeom prst="rect">
              <a:avLst/>
            </a:prstGeom>
            <a:noFill/>
            <a:ln w="9525">
              <a:noFill/>
              <a:miter lim="800000"/>
              <a:headEnd/>
              <a:tailEnd/>
            </a:ln>
          </p:spPr>
          <p:txBody>
            <a:bodyPr wrap="none">
              <a:prstTxWarp prst="textNoShape">
                <a:avLst/>
              </a:prstTxWarp>
              <a:spAutoFit/>
            </a:bodyPr>
            <a:lstStyle/>
            <a:p>
              <a:pPr eaLnBrk="0" hangingPunct="0"/>
              <a:r>
                <a:rPr lang="en-US" sz="2000" b="1">
                  <a:solidFill>
                    <a:srgbClr val="376092"/>
                  </a:solidFill>
                </a:rPr>
                <a:t>Governing equations</a:t>
              </a:r>
            </a:p>
          </p:txBody>
        </p:sp>
        <p:grpSp>
          <p:nvGrpSpPr>
            <p:cNvPr id="11" name="Group 47"/>
            <p:cNvGrpSpPr>
              <a:grpSpLocks/>
            </p:cNvGrpSpPr>
            <p:nvPr/>
          </p:nvGrpSpPr>
          <p:grpSpPr bwMode="auto">
            <a:xfrm>
              <a:off x="260242" y="280967"/>
              <a:ext cx="1047479" cy="214313"/>
              <a:chOff x="457200" y="381000"/>
              <a:chExt cx="631581" cy="152400"/>
            </a:xfrm>
            <a:solidFill>
              <a:schemeClr val="accent1"/>
            </a:solidFill>
          </p:grpSpPr>
          <p:sp>
            <p:nvSpPr>
              <p:cNvPr id="69" name="Chevron 68"/>
              <p:cNvSpPr/>
              <p:nvPr/>
            </p:nvSpPr>
            <p:spPr>
              <a:xfrm>
                <a:off x="837424" y="381000"/>
                <a:ext cx="251357" cy="152400"/>
              </a:xfrm>
              <a:prstGeom prst="chevron">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0" name="Pentagon 69"/>
              <p:cNvSpPr/>
              <p:nvPr/>
            </p:nvSpPr>
            <p:spPr>
              <a:xfrm>
                <a:off x="457200" y="381000"/>
                <a:ext cx="417226" cy="152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aphicFrame>
        <p:nvGraphicFramePr>
          <p:cNvPr id="31751" name="Object 7"/>
          <p:cNvGraphicFramePr>
            <a:graphicFrameLocks noChangeAspect="1"/>
          </p:cNvGraphicFramePr>
          <p:nvPr/>
        </p:nvGraphicFramePr>
        <p:xfrm>
          <a:off x="520440" y="2565401"/>
          <a:ext cx="3079758" cy="803275"/>
        </p:xfrm>
        <a:graphic>
          <a:graphicData uri="http://schemas.openxmlformats.org/presentationml/2006/ole">
            <p:oleObj spid="_x0000_s24578" name="Equation" r:id="rId6" imgW="1459866" imgH="380835" progId="Equation.3">
              <p:embed/>
            </p:oleObj>
          </a:graphicData>
        </a:graphic>
      </p:graphicFrame>
      <p:graphicFrame>
        <p:nvGraphicFramePr>
          <p:cNvPr id="31752" name="Object 9"/>
          <p:cNvGraphicFramePr>
            <a:graphicFrameLocks noChangeAspect="1"/>
          </p:cNvGraphicFramePr>
          <p:nvPr/>
        </p:nvGraphicFramePr>
        <p:xfrm>
          <a:off x="520439" y="3141664"/>
          <a:ext cx="1674455" cy="663575"/>
        </p:xfrm>
        <a:graphic>
          <a:graphicData uri="http://schemas.openxmlformats.org/presentationml/2006/ole">
            <p:oleObj spid="_x0000_s24579" name="Equation" r:id="rId7" imgW="774364" imgH="304668" progId="Equation.3">
              <p:embed/>
            </p:oleObj>
          </a:graphicData>
        </a:graphic>
      </p:graphicFrame>
      <p:sp>
        <p:nvSpPr>
          <p:cNvPr id="31753" name="TextBox 6"/>
          <p:cNvSpPr txBox="1">
            <a:spLocks noChangeArrowheads="1"/>
          </p:cNvSpPr>
          <p:nvPr/>
        </p:nvSpPr>
        <p:spPr bwMode="auto">
          <a:xfrm>
            <a:off x="3653789" y="3141663"/>
            <a:ext cx="2646258" cy="525462"/>
          </a:xfrm>
          <a:prstGeom prst="rect">
            <a:avLst/>
          </a:prstGeom>
          <a:noFill/>
          <a:ln w="9525">
            <a:noFill/>
            <a:miter lim="800000"/>
            <a:headEnd/>
            <a:tailEnd/>
          </a:ln>
        </p:spPr>
        <p:txBody>
          <a:bodyPr>
            <a:prstTxWarp prst="textNoShape">
              <a:avLst/>
            </a:prstTxWarp>
            <a:spAutoFit/>
          </a:bodyPr>
          <a:lstStyle/>
          <a:p>
            <a:pPr>
              <a:lnSpc>
                <a:spcPct val="30000"/>
              </a:lnSpc>
              <a:spcBef>
                <a:spcPts val="1200"/>
              </a:spcBef>
            </a:pPr>
            <a:r>
              <a:rPr lang="en-US" sz="6600"/>
              <a:t>}</a:t>
            </a:r>
            <a:r>
              <a:rPr lang="en-US" sz="2000"/>
              <a:t>One-D River routing</a:t>
            </a:r>
          </a:p>
        </p:txBody>
      </p:sp>
    </p:spTree>
  </p:cSld>
  <p:clrMapOvr>
    <a:masterClrMapping/>
  </p:clrMapOvr>
  <p:transition advTm="5749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9" name="Picture 3" descr="back.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2770" name="Picture 4"/>
          <p:cNvPicPr>
            <a:picLocks noChangeAspect="1"/>
          </p:cNvPicPr>
          <p:nvPr/>
        </p:nvPicPr>
        <p:blipFill>
          <a:blip r:embed="rId3"/>
          <a:srcRect/>
          <a:stretch>
            <a:fillRect/>
          </a:stretch>
        </p:blipFill>
        <p:spPr bwMode="auto">
          <a:xfrm>
            <a:off x="0" y="836613"/>
            <a:ext cx="9055871" cy="6021387"/>
          </a:xfrm>
          <a:prstGeom prst="rect">
            <a:avLst/>
          </a:prstGeom>
          <a:noFill/>
          <a:ln w="9525">
            <a:noFill/>
            <a:miter lim="800000"/>
            <a:headEnd/>
            <a:tailEnd/>
          </a:ln>
        </p:spPr>
      </p:pic>
      <p:sp>
        <p:nvSpPr>
          <p:cNvPr id="32771" name="Rectangle 55"/>
          <p:cNvSpPr>
            <a:spLocks noChangeArrowheads="1"/>
          </p:cNvSpPr>
          <p:nvPr/>
        </p:nvSpPr>
        <p:spPr bwMode="auto">
          <a:xfrm>
            <a:off x="1006340" y="188914"/>
            <a:ext cx="7563629" cy="954107"/>
          </a:xfrm>
          <a:prstGeom prst="rect">
            <a:avLst/>
          </a:prstGeom>
          <a:noFill/>
          <a:ln w="9525">
            <a:noFill/>
            <a:miter lim="800000"/>
            <a:headEnd/>
            <a:tailEnd/>
          </a:ln>
        </p:spPr>
        <p:txBody>
          <a:bodyPr>
            <a:prstTxWarp prst="textNoShape">
              <a:avLst/>
            </a:prstTxWarp>
            <a:spAutoFit/>
          </a:bodyPr>
          <a:lstStyle/>
          <a:p>
            <a:r>
              <a:rPr lang="en-US" sz="2800" b="1">
                <a:solidFill>
                  <a:srgbClr val="008BC9"/>
                </a:solidFill>
                <a:latin typeface="Arial Narrow" charset="0"/>
              </a:rPr>
              <a:t>Hydrology Prediction Model </a:t>
            </a:r>
            <a:r>
              <a:rPr lang="en-US" sz="2800" b="1" u="sng">
                <a:solidFill>
                  <a:srgbClr val="008BC9"/>
                </a:solidFill>
                <a:latin typeface="Arial Narrow" charset="0"/>
              </a:rPr>
              <a:t>HYPROM</a:t>
            </a:r>
            <a:r>
              <a:rPr lang="en-US" sz="2800" b="1">
                <a:solidFill>
                  <a:srgbClr val="008BC9"/>
                </a:solidFill>
                <a:latin typeface="Arial Narrow" charset="0"/>
              </a:rPr>
              <a:t>    Case study: the Moraca river</a:t>
            </a:r>
            <a:endParaRPr lang="en-US" sz="2800">
              <a:solidFill>
                <a:srgbClr val="008BC9"/>
              </a:solidFill>
              <a:latin typeface="Arial Narrow" charset="0"/>
            </a:endParaRPr>
          </a:p>
        </p:txBody>
      </p:sp>
      <p:sp>
        <p:nvSpPr>
          <p:cNvPr id="32772" name="Rectangle 56"/>
          <p:cNvSpPr>
            <a:spLocks noChangeArrowheads="1"/>
          </p:cNvSpPr>
          <p:nvPr/>
        </p:nvSpPr>
        <p:spPr bwMode="auto">
          <a:xfrm>
            <a:off x="4787559" y="981076"/>
            <a:ext cx="1891205" cy="677108"/>
          </a:xfrm>
          <a:prstGeom prst="rect">
            <a:avLst/>
          </a:prstGeom>
          <a:noFill/>
          <a:ln w="9525">
            <a:noFill/>
            <a:miter lim="800000"/>
            <a:headEnd/>
            <a:tailEnd/>
          </a:ln>
        </p:spPr>
        <p:txBody>
          <a:bodyPr>
            <a:prstTxWarp prst="textNoShape">
              <a:avLst/>
            </a:prstTxWarp>
            <a:spAutoFit/>
          </a:bodyPr>
          <a:lstStyle/>
          <a:p>
            <a:r>
              <a:rPr lang="en-US" sz="2000" b="1">
                <a:solidFill>
                  <a:srgbClr val="008BC9"/>
                </a:solidFill>
                <a:latin typeface="Arial Narrow" charset="0"/>
              </a:rPr>
              <a:t> </a:t>
            </a:r>
            <a:r>
              <a:rPr lang="en-US" b="1">
                <a:solidFill>
                  <a:srgbClr val="008BC9"/>
                </a:solidFill>
              </a:rPr>
              <a:t>watershed: 3200 km</a:t>
            </a:r>
            <a:r>
              <a:rPr lang="en-US" b="1" baseline="30000">
                <a:solidFill>
                  <a:srgbClr val="008BC9"/>
                </a:solidFill>
              </a:rPr>
              <a:t>2</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3" name="Picture 3" descr="back.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4" name="Rectangle 55"/>
          <p:cNvSpPr>
            <a:spLocks noChangeArrowheads="1"/>
          </p:cNvSpPr>
          <p:nvPr/>
        </p:nvSpPr>
        <p:spPr bwMode="auto">
          <a:xfrm>
            <a:off x="762199" y="177800"/>
            <a:ext cx="8000702" cy="579438"/>
          </a:xfrm>
          <a:prstGeom prst="rect">
            <a:avLst/>
          </a:prstGeom>
          <a:noFill/>
          <a:ln w="9525">
            <a:noFill/>
            <a:miter lim="800000"/>
            <a:headEnd/>
            <a:tailEnd/>
          </a:ln>
        </p:spPr>
        <p:txBody>
          <a:bodyPr>
            <a:prstTxWarp prst="textNoShape">
              <a:avLst/>
            </a:prstTxWarp>
            <a:spAutoFit/>
          </a:bodyPr>
          <a:lstStyle/>
          <a:p>
            <a:r>
              <a:rPr lang="en-US" sz="3200" b="1">
                <a:solidFill>
                  <a:srgbClr val="008BC9"/>
                </a:solidFill>
                <a:latin typeface="Arial Narrow" charset="0"/>
              </a:rPr>
              <a:t>Case study: the Savinja river, flash flood event</a:t>
            </a:r>
            <a:endParaRPr lang="en-US" sz="3200">
              <a:solidFill>
                <a:srgbClr val="008BC9"/>
              </a:solidFill>
              <a:latin typeface="Arial Narrow" charset="0"/>
            </a:endParaRPr>
          </a:p>
        </p:txBody>
      </p:sp>
      <p:grpSp>
        <p:nvGrpSpPr>
          <p:cNvPr id="2" name="Group 26"/>
          <p:cNvGrpSpPr>
            <a:grpSpLocks/>
          </p:cNvGrpSpPr>
          <p:nvPr/>
        </p:nvGrpSpPr>
        <p:grpSpPr bwMode="auto">
          <a:xfrm>
            <a:off x="1562181" y="3200401"/>
            <a:ext cx="3657688" cy="3548045"/>
            <a:chOff x="1143101" y="3505200"/>
            <a:chExt cx="3428899" cy="3170554"/>
          </a:xfrm>
        </p:grpSpPr>
        <p:pic>
          <p:nvPicPr>
            <p:cNvPr id="33812" name="Picture 6" descr="acc_precip_10days"/>
            <p:cNvPicPr>
              <a:picLocks noChangeAspect="1" noChangeArrowheads="1"/>
            </p:cNvPicPr>
            <p:nvPr/>
          </p:nvPicPr>
          <p:blipFill>
            <a:blip r:embed="rId3"/>
            <a:srcRect/>
            <a:stretch>
              <a:fillRect/>
            </a:stretch>
          </p:blipFill>
          <p:spPr bwMode="auto">
            <a:xfrm>
              <a:off x="1295400" y="3505200"/>
              <a:ext cx="3276600" cy="3061125"/>
            </a:xfrm>
            <a:prstGeom prst="rect">
              <a:avLst/>
            </a:prstGeom>
            <a:noFill/>
            <a:ln w="9525">
              <a:noFill/>
              <a:miter lim="800000"/>
              <a:headEnd/>
              <a:tailEnd/>
            </a:ln>
          </p:spPr>
        </p:pic>
        <p:sp>
          <p:nvSpPr>
            <p:cNvPr id="33813" name="TextBox 24"/>
            <p:cNvSpPr txBox="1">
              <a:spLocks noChangeArrowheads="1"/>
            </p:cNvSpPr>
            <p:nvPr/>
          </p:nvSpPr>
          <p:spPr bwMode="auto">
            <a:xfrm rot="16200000">
              <a:off x="134376" y="4834231"/>
              <a:ext cx="2305976" cy="288525"/>
            </a:xfrm>
            <a:prstGeom prst="rect">
              <a:avLst/>
            </a:prstGeom>
            <a:solidFill>
              <a:schemeClr val="bg1"/>
            </a:solidFill>
            <a:ln w="9525">
              <a:noFill/>
              <a:miter lim="800000"/>
              <a:headEnd/>
              <a:tailEnd/>
            </a:ln>
          </p:spPr>
          <p:txBody>
            <a:bodyPr wrap="none">
              <a:prstTxWarp prst="textNoShape">
                <a:avLst/>
              </a:prstTxWarp>
              <a:spAutoFit/>
            </a:bodyPr>
            <a:lstStyle/>
            <a:p>
              <a:r>
                <a:rPr lang="en-US" sz="1400" b="1">
                  <a:solidFill>
                    <a:srgbClr val="002060"/>
                  </a:solidFill>
                </a:rPr>
                <a:t>accumulated precipitation (mm)</a:t>
              </a:r>
            </a:p>
          </p:txBody>
        </p:sp>
        <p:sp>
          <p:nvSpPr>
            <p:cNvPr id="33814" name="TextBox 25"/>
            <p:cNvSpPr txBox="1">
              <a:spLocks noChangeArrowheads="1"/>
            </p:cNvSpPr>
            <p:nvPr/>
          </p:nvSpPr>
          <p:spPr bwMode="auto">
            <a:xfrm>
              <a:off x="2210098" y="6400723"/>
              <a:ext cx="1335316" cy="275031"/>
            </a:xfrm>
            <a:prstGeom prst="rect">
              <a:avLst/>
            </a:prstGeom>
            <a:solidFill>
              <a:schemeClr val="bg1"/>
            </a:solidFill>
            <a:ln w="9525">
              <a:noFill/>
              <a:miter lim="800000"/>
              <a:headEnd/>
              <a:tailEnd/>
            </a:ln>
          </p:spPr>
          <p:txBody>
            <a:bodyPr wrap="none">
              <a:prstTxWarp prst="textNoShape">
                <a:avLst/>
              </a:prstTxWarp>
              <a:spAutoFit/>
            </a:bodyPr>
            <a:lstStyle/>
            <a:p>
              <a:r>
                <a:rPr lang="en-US" sz="1400" b="1">
                  <a:solidFill>
                    <a:srgbClr val="002060"/>
                  </a:solidFill>
                </a:rPr>
                <a:t>forecast hour (h)</a:t>
              </a:r>
            </a:p>
          </p:txBody>
        </p:sp>
      </p:grpSp>
      <p:grpSp>
        <p:nvGrpSpPr>
          <p:cNvPr id="3" name="Group 44"/>
          <p:cNvGrpSpPr>
            <a:grpSpLocks/>
          </p:cNvGrpSpPr>
          <p:nvPr/>
        </p:nvGrpSpPr>
        <p:grpSpPr bwMode="auto">
          <a:xfrm>
            <a:off x="5162380" y="3314701"/>
            <a:ext cx="3981621" cy="3470257"/>
            <a:chOff x="5180320" y="3581400"/>
            <a:chExt cx="3448251" cy="3093024"/>
          </a:xfrm>
        </p:grpSpPr>
        <p:pic>
          <p:nvPicPr>
            <p:cNvPr id="33809" name="Picture 7" descr="discharge"/>
            <p:cNvPicPr>
              <a:picLocks noChangeAspect="1" noChangeArrowheads="1"/>
            </p:cNvPicPr>
            <p:nvPr/>
          </p:nvPicPr>
          <p:blipFill>
            <a:blip r:embed="rId4"/>
            <a:srcRect/>
            <a:stretch>
              <a:fillRect/>
            </a:stretch>
          </p:blipFill>
          <p:spPr bwMode="auto">
            <a:xfrm>
              <a:off x="5334000" y="3581400"/>
              <a:ext cx="3294571" cy="2971800"/>
            </a:xfrm>
            <a:prstGeom prst="rect">
              <a:avLst/>
            </a:prstGeom>
            <a:noFill/>
            <a:ln w="9525">
              <a:noFill/>
              <a:miter lim="800000"/>
              <a:headEnd/>
              <a:tailEnd/>
            </a:ln>
          </p:spPr>
        </p:pic>
        <p:sp>
          <p:nvSpPr>
            <p:cNvPr id="33810" name="TextBox 27"/>
            <p:cNvSpPr txBox="1">
              <a:spLocks noChangeArrowheads="1"/>
            </p:cNvSpPr>
            <p:nvPr/>
          </p:nvSpPr>
          <p:spPr bwMode="auto">
            <a:xfrm>
              <a:off x="6476792" y="6400104"/>
              <a:ext cx="1233602" cy="274320"/>
            </a:xfrm>
            <a:prstGeom prst="rect">
              <a:avLst/>
            </a:prstGeom>
            <a:solidFill>
              <a:schemeClr val="bg1"/>
            </a:solidFill>
            <a:ln w="9525">
              <a:noFill/>
              <a:miter lim="800000"/>
              <a:headEnd/>
              <a:tailEnd/>
            </a:ln>
          </p:spPr>
          <p:txBody>
            <a:bodyPr wrap="none">
              <a:prstTxWarp prst="textNoShape">
                <a:avLst/>
              </a:prstTxWarp>
              <a:spAutoFit/>
            </a:bodyPr>
            <a:lstStyle/>
            <a:p>
              <a:r>
                <a:rPr lang="en-US" sz="1400" b="1">
                  <a:solidFill>
                    <a:srgbClr val="002060"/>
                  </a:solidFill>
                </a:rPr>
                <a:t>forecast hour (h)</a:t>
              </a:r>
            </a:p>
          </p:txBody>
        </p:sp>
        <p:sp>
          <p:nvSpPr>
            <p:cNvPr id="33811" name="TextBox 35"/>
            <p:cNvSpPr txBox="1">
              <a:spLocks noChangeArrowheads="1"/>
            </p:cNvSpPr>
            <p:nvPr/>
          </p:nvSpPr>
          <p:spPr bwMode="auto">
            <a:xfrm rot="16200000">
              <a:off x="4466437" y="4952284"/>
              <a:ext cx="1694313" cy="266548"/>
            </a:xfrm>
            <a:prstGeom prst="rect">
              <a:avLst/>
            </a:prstGeom>
            <a:solidFill>
              <a:schemeClr val="bg1"/>
            </a:solidFill>
            <a:ln w="9525">
              <a:noFill/>
              <a:miter lim="800000"/>
              <a:headEnd/>
              <a:tailEnd/>
            </a:ln>
          </p:spPr>
          <p:txBody>
            <a:bodyPr wrap="none">
              <a:prstTxWarp prst="textNoShape">
                <a:avLst/>
              </a:prstTxWarp>
              <a:spAutoFit/>
            </a:bodyPr>
            <a:lstStyle/>
            <a:p>
              <a:r>
                <a:rPr lang="en-US" sz="1400" b="1">
                  <a:solidFill>
                    <a:srgbClr val="002060"/>
                  </a:solidFill>
                </a:rPr>
                <a:t>river discharge (m^3/s)</a:t>
              </a:r>
            </a:p>
          </p:txBody>
        </p:sp>
      </p:grpSp>
      <p:sp>
        <p:nvSpPr>
          <p:cNvPr id="33797" name="Rectangle 56"/>
          <p:cNvSpPr>
            <a:spLocks noChangeArrowheads="1"/>
          </p:cNvSpPr>
          <p:nvPr/>
        </p:nvSpPr>
        <p:spPr bwMode="auto">
          <a:xfrm>
            <a:off x="1191" y="765176"/>
            <a:ext cx="2514064" cy="396875"/>
          </a:xfrm>
          <a:prstGeom prst="rect">
            <a:avLst/>
          </a:prstGeom>
          <a:noFill/>
          <a:ln w="9525">
            <a:noFill/>
            <a:miter lim="800000"/>
            <a:headEnd/>
            <a:tailEnd/>
          </a:ln>
        </p:spPr>
        <p:txBody>
          <a:bodyPr>
            <a:prstTxWarp prst="textNoShape">
              <a:avLst/>
            </a:prstTxWarp>
            <a:spAutoFit/>
          </a:bodyPr>
          <a:lstStyle/>
          <a:p>
            <a:r>
              <a:rPr lang="en-US" sz="2000" b="1">
                <a:solidFill>
                  <a:srgbClr val="008BC9"/>
                </a:solidFill>
                <a:latin typeface="Arial Narrow" charset="0"/>
              </a:rPr>
              <a:t> </a:t>
            </a:r>
            <a:r>
              <a:rPr lang="en-US" b="1">
                <a:solidFill>
                  <a:srgbClr val="008BC9"/>
                </a:solidFill>
              </a:rPr>
              <a:t>watershed: 1850 km</a:t>
            </a:r>
            <a:r>
              <a:rPr lang="en-US" b="1" baseline="30000">
                <a:solidFill>
                  <a:srgbClr val="008BC9"/>
                </a:solidFill>
              </a:rPr>
              <a:t>2</a:t>
            </a:r>
          </a:p>
        </p:txBody>
      </p:sp>
      <p:sp>
        <p:nvSpPr>
          <p:cNvPr id="33798" name="Rectangle 56"/>
          <p:cNvSpPr>
            <a:spLocks noChangeArrowheads="1"/>
          </p:cNvSpPr>
          <p:nvPr/>
        </p:nvSpPr>
        <p:spPr bwMode="auto">
          <a:xfrm rot="-5400000">
            <a:off x="-411686" y="4676745"/>
            <a:ext cx="2895600" cy="400110"/>
          </a:xfrm>
          <a:prstGeom prst="rect">
            <a:avLst/>
          </a:prstGeom>
          <a:noFill/>
          <a:ln w="9525">
            <a:noFill/>
            <a:miter lim="800000"/>
            <a:headEnd/>
            <a:tailEnd/>
          </a:ln>
        </p:spPr>
        <p:txBody>
          <a:bodyPr>
            <a:prstTxWarp prst="textNoShape">
              <a:avLst/>
            </a:prstTxWarp>
            <a:spAutoFit/>
          </a:bodyPr>
          <a:lstStyle/>
          <a:p>
            <a:r>
              <a:rPr lang="en-US" sz="2000" b="1">
                <a:solidFill>
                  <a:srgbClr val="008BC9"/>
                </a:solidFill>
                <a:latin typeface="Arial Narrow" charset="0"/>
              </a:rPr>
              <a:t> </a:t>
            </a:r>
            <a:r>
              <a:rPr lang="en-US" b="1">
                <a:solidFill>
                  <a:srgbClr val="008BC9"/>
                </a:solidFill>
              </a:rPr>
              <a:t>model .vs. observations</a:t>
            </a:r>
            <a:endParaRPr lang="en-US">
              <a:solidFill>
                <a:srgbClr val="008BC9"/>
              </a:solidFill>
            </a:endParaRPr>
          </a:p>
        </p:txBody>
      </p:sp>
      <p:grpSp>
        <p:nvGrpSpPr>
          <p:cNvPr id="4" name="Group 20"/>
          <p:cNvGrpSpPr>
            <a:grpSpLocks/>
          </p:cNvGrpSpPr>
          <p:nvPr/>
        </p:nvGrpSpPr>
        <p:grpSpPr bwMode="auto">
          <a:xfrm>
            <a:off x="11910" y="692150"/>
            <a:ext cx="8991560" cy="2438400"/>
            <a:chOff x="0" y="609600"/>
            <a:chExt cx="11985625" cy="2438400"/>
          </a:xfrm>
        </p:grpSpPr>
        <p:pic>
          <p:nvPicPr>
            <p:cNvPr id="33800" name="Picture 8"/>
            <p:cNvPicPr>
              <a:picLocks noChangeAspect="1" noChangeArrowheads="1"/>
            </p:cNvPicPr>
            <p:nvPr/>
          </p:nvPicPr>
          <p:blipFill>
            <a:blip r:embed="rId5"/>
            <a:srcRect/>
            <a:stretch>
              <a:fillRect/>
            </a:stretch>
          </p:blipFill>
          <p:spPr bwMode="auto">
            <a:xfrm>
              <a:off x="0" y="1066800"/>
              <a:ext cx="4192588" cy="1981200"/>
            </a:xfrm>
            <a:prstGeom prst="rect">
              <a:avLst/>
            </a:prstGeom>
            <a:noFill/>
            <a:ln w="9525">
              <a:noFill/>
              <a:miter lim="800000"/>
              <a:headEnd/>
              <a:tailEnd/>
            </a:ln>
          </p:spPr>
        </p:pic>
        <p:grpSp>
          <p:nvGrpSpPr>
            <p:cNvPr id="5" name="Group 41"/>
            <p:cNvGrpSpPr>
              <a:grpSpLocks/>
            </p:cNvGrpSpPr>
            <p:nvPr/>
          </p:nvGrpSpPr>
          <p:grpSpPr bwMode="auto">
            <a:xfrm>
              <a:off x="7923213" y="609600"/>
              <a:ext cx="4062412" cy="2362200"/>
              <a:chOff x="457200" y="1524000"/>
              <a:chExt cx="3429000" cy="2214563"/>
            </a:xfrm>
          </p:grpSpPr>
          <p:pic>
            <p:nvPicPr>
              <p:cNvPr id="33807" name="Picture 8" descr="veliki850_06UTC01111990_new"/>
              <p:cNvPicPr>
                <a:picLocks noChangeAspect="1" noChangeArrowheads="1"/>
              </p:cNvPicPr>
              <p:nvPr/>
            </p:nvPicPr>
            <p:blipFill>
              <a:blip r:embed="rId6"/>
              <a:srcRect l="3815" t="10188" r="4648" b="13226"/>
              <a:stretch>
                <a:fillRect/>
              </a:stretch>
            </p:blipFill>
            <p:spPr bwMode="auto">
              <a:xfrm>
                <a:off x="457200" y="1524000"/>
                <a:ext cx="3429000" cy="2214563"/>
              </a:xfrm>
              <a:prstGeom prst="rect">
                <a:avLst/>
              </a:prstGeom>
              <a:noFill/>
              <a:ln w="9525">
                <a:noFill/>
                <a:miter lim="800000"/>
                <a:headEnd/>
                <a:tailEnd/>
              </a:ln>
            </p:spPr>
          </p:pic>
          <p:sp>
            <p:nvSpPr>
              <p:cNvPr id="33808" name="Rectangle 39"/>
              <p:cNvSpPr>
                <a:spLocks noChangeArrowheads="1"/>
              </p:cNvSpPr>
              <p:nvPr/>
            </p:nvSpPr>
            <p:spPr bwMode="auto">
              <a:xfrm>
                <a:off x="609005" y="1753195"/>
                <a:ext cx="2039909" cy="548228"/>
              </a:xfrm>
              <a:prstGeom prst="rect">
                <a:avLst/>
              </a:prstGeom>
              <a:noFill/>
              <a:ln w="9525">
                <a:noFill/>
                <a:miter lim="800000"/>
                <a:headEnd/>
                <a:tailEnd/>
              </a:ln>
            </p:spPr>
            <p:txBody>
              <a:bodyPr wrap="none">
                <a:prstTxWarp prst="textNoShape">
                  <a:avLst/>
                </a:prstTxWarp>
                <a:spAutoFit/>
              </a:bodyPr>
              <a:lstStyle/>
              <a:p>
                <a:r>
                  <a:rPr lang="en-GB" sz="1600" b="1">
                    <a:solidFill>
                      <a:schemeClr val="bg1"/>
                    </a:solidFill>
                  </a:rPr>
                  <a:t>T and V at 850 hPa,</a:t>
                </a:r>
              </a:p>
              <a:p>
                <a:r>
                  <a:rPr lang="en-GB" sz="1600" b="1">
                    <a:solidFill>
                      <a:schemeClr val="bg1"/>
                    </a:solidFill>
                  </a:rPr>
                  <a:t>1Nov1990</a:t>
                </a:r>
              </a:p>
            </p:txBody>
          </p:sp>
        </p:grpSp>
        <p:grpSp>
          <p:nvGrpSpPr>
            <p:cNvPr id="6" name="Group 24"/>
            <p:cNvGrpSpPr>
              <a:grpSpLocks/>
            </p:cNvGrpSpPr>
            <p:nvPr/>
          </p:nvGrpSpPr>
          <p:grpSpPr bwMode="auto">
            <a:xfrm>
              <a:off x="4265613" y="609600"/>
              <a:ext cx="3657600" cy="2286000"/>
              <a:chOff x="2016" y="384"/>
              <a:chExt cx="1728" cy="1440"/>
            </a:xfrm>
          </p:grpSpPr>
          <p:pic>
            <p:nvPicPr>
              <p:cNvPr id="33805" name="Picture 10" descr="acp_10days_slo4km"/>
              <p:cNvPicPr>
                <a:picLocks noChangeAspect="1" noChangeArrowheads="1"/>
              </p:cNvPicPr>
              <p:nvPr/>
            </p:nvPicPr>
            <p:blipFill>
              <a:blip r:embed="rId7"/>
              <a:srcRect l="9325" t="7719" r="4889" b="10135"/>
              <a:stretch>
                <a:fillRect/>
              </a:stretch>
            </p:blipFill>
            <p:spPr bwMode="auto">
              <a:xfrm>
                <a:off x="2016" y="384"/>
                <a:ext cx="1728" cy="1440"/>
              </a:xfrm>
              <a:prstGeom prst="rect">
                <a:avLst/>
              </a:prstGeom>
              <a:noFill/>
              <a:ln w="9525">
                <a:noFill/>
                <a:miter lim="800000"/>
                <a:headEnd/>
                <a:tailEnd/>
              </a:ln>
            </p:spPr>
          </p:pic>
          <p:sp>
            <p:nvSpPr>
              <p:cNvPr id="33806" name="Rectangle 40"/>
              <p:cNvSpPr>
                <a:spLocks noChangeArrowheads="1"/>
              </p:cNvSpPr>
              <p:nvPr/>
            </p:nvSpPr>
            <p:spPr bwMode="auto">
              <a:xfrm>
                <a:off x="2064" y="1400"/>
                <a:ext cx="1492" cy="404"/>
              </a:xfrm>
              <a:prstGeom prst="rect">
                <a:avLst/>
              </a:prstGeom>
              <a:noFill/>
              <a:ln w="9525">
                <a:noFill/>
                <a:miter lim="800000"/>
                <a:headEnd/>
                <a:tailEnd/>
              </a:ln>
            </p:spPr>
            <p:txBody>
              <a:bodyPr>
                <a:prstTxWarp prst="textNoShape">
                  <a:avLst/>
                </a:prstTxWarp>
                <a:spAutoFit/>
              </a:bodyPr>
              <a:lstStyle/>
              <a:p>
                <a:pPr algn="r"/>
                <a:r>
                  <a:rPr lang="en-GB" b="1">
                    <a:solidFill>
                      <a:srgbClr val="002060"/>
                    </a:solidFill>
                  </a:rPr>
                  <a:t>acc. rainfall </a:t>
                </a:r>
              </a:p>
              <a:p>
                <a:pPr algn="r"/>
                <a:r>
                  <a:rPr lang="en-GB" b="1">
                    <a:solidFill>
                      <a:srgbClr val="002060"/>
                    </a:solidFill>
                  </a:rPr>
                  <a:t>26 Oct – 6 Nov1990</a:t>
                </a:r>
              </a:p>
            </p:txBody>
          </p:sp>
        </p:grpSp>
        <p:cxnSp>
          <p:nvCxnSpPr>
            <p:cNvPr id="25" name="Straight Arrow Connector 24"/>
            <p:cNvCxnSpPr/>
            <p:nvPr/>
          </p:nvCxnSpPr>
          <p:spPr>
            <a:xfrm flipV="1">
              <a:off x="2336800" y="1524000"/>
              <a:ext cx="3046413" cy="3048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336800" y="1828800"/>
              <a:ext cx="7210425" cy="158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Text Placeholder 2"/>
          <p:cNvSpPr>
            <a:spLocks noGrp="1"/>
          </p:cNvSpPr>
          <p:nvPr>
            <p:ph type="body" idx="1"/>
          </p:nvPr>
        </p:nvSpPr>
        <p:spPr>
          <a:xfrm>
            <a:off x="358472" y="2205038"/>
            <a:ext cx="8642616" cy="4176712"/>
          </a:xfrm>
        </p:spPr>
        <p:txBody>
          <a:bodyPr>
            <a:normAutofit fontScale="92500" lnSpcReduction="20000"/>
          </a:bodyPr>
          <a:lstStyle/>
          <a:p>
            <a:pPr eaLnBrk="1" hangingPunct="1">
              <a:spcBef>
                <a:spcPct val="0"/>
              </a:spcBef>
              <a:buFont typeface="Arial" charset="0"/>
              <a:buChar char="•"/>
            </a:pPr>
            <a:r>
              <a:rPr lang="en-US" sz="1900">
                <a:solidFill>
                  <a:srgbClr val="898989"/>
                </a:solidFill>
                <a:latin typeface="Euphemia" pitchFamily="34" charset="0"/>
                <a:ea typeface="ＭＳ Ｐゴシック" charset="-128"/>
                <a:cs typeface="ＭＳ Ｐゴシック" charset="-128"/>
              </a:rPr>
              <a:t> DREAM model is developed as an add-on component of the atmospheric model and is designed to simulate and/or predict the atmospheric cycle of mineral dust aerosol. It solves the Euler-type partial differential nonlinear equation for dust mass continuity. Dust concentration is one of the governing prognostic equations in an atmospheric numerical prediction model (Janjic, 1990, 1994, and references thereinafter).</a:t>
            </a:r>
          </a:p>
          <a:p>
            <a:pPr eaLnBrk="1" hangingPunct="1">
              <a:spcBef>
                <a:spcPct val="0"/>
              </a:spcBef>
            </a:pPr>
            <a:endParaRPr lang="en-US" sz="1900">
              <a:solidFill>
                <a:srgbClr val="898989"/>
              </a:solidFill>
              <a:latin typeface="Euphemia" pitchFamily="34" charset="0"/>
              <a:ea typeface="ＭＳ Ｐゴシック" charset="-128"/>
              <a:cs typeface="ＭＳ Ｐゴシック" charset="-128"/>
            </a:endParaRPr>
          </a:p>
          <a:p>
            <a:pPr eaLnBrk="1" hangingPunct="1">
              <a:spcBef>
                <a:spcPct val="0"/>
              </a:spcBef>
              <a:buFont typeface="Arial" charset="0"/>
              <a:buChar char="•"/>
            </a:pPr>
            <a:r>
              <a:rPr lang="en-US" sz="1900">
                <a:solidFill>
                  <a:srgbClr val="898989"/>
                </a:solidFill>
                <a:latin typeface="Euphemia" pitchFamily="34" charset="0"/>
                <a:ea typeface="ＭＳ Ｐゴシック" charset="-128"/>
                <a:cs typeface="ＭＳ Ｐゴシック" charset="-128"/>
              </a:rPr>
              <a:t> DREAM simulates all major processes of the atmospheric dust cycle (Nickovic et al., 2001). During the model integration, calculation of the surface dust emission fluxes is made over the model cells declared as deserts. A viscous sub-layer parameterization regulates the amount of dust mass emission for a range of near-surface turbulent regimes. Once injected into the air, dust aerosol is driven by the atmospheric model variables: by turbulence in the early stage of the process when dust is lifted from the ground to the upper levels; by winds in the later phases of the process when dust travels away from the sources; and finally, by thermodynamic processes and rainfall of the atmospheric model and land cover features which provide wet and dry deposition of dust over the Earth surface.</a:t>
            </a:r>
          </a:p>
        </p:txBody>
      </p:sp>
      <p:pic>
        <p:nvPicPr>
          <p:cNvPr id="6" name="Picture 3" descr="C:\Users\User\Desktop\RHM.png"/>
          <p:cNvPicPr>
            <a:picLocks noChangeAspect="1" noChangeArrowheads="1"/>
          </p:cNvPicPr>
          <p:nvPr/>
        </p:nvPicPr>
        <p:blipFill>
          <a:blip r:embed="rId2">
            <a:extLst>
              <a:ext uri="{28A0092B-C50C-407E-A947-70E740481C1C}">
                <a14:useLocalDpi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8484222" y="142876"/>
            <a:ext cx="574031" cy="796925"/>
          </a:xfrm>
          <a:prstGeom prst="rect">
            <a:avLst/>
          </a:prstGeom>
          <a:noFill/>
          <a:ln>
            <a:noFill/>
          </a:ln>
          <a:effectLst>
            <a:outerShdw blurRad="63500" dist="50800" dir="5400000" algn="ctr" rotWithShape="0">
              <a:srgbClr val="000000">
                <a:alpha val="20000"/>
              </a:srgbClr>
            </a:outerShdw>
          </a:effectLst>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sp>
        <p:nvSpPr>
          <p:cNvPr id="35843" name="TextBox 7"/>
          <p:cNvSpPr txBox="1">
            <a:spLocks noChangeArrowheads="1"/>
          </p:cNvSpPr>
          <p:nvPr/>
        </p:nvSpPr>
        <p:spPr bwMode="auto">
          <a:xfrm>
            <a:off x="520439" y="260350"/>
            <a:ext cx="7580302" cy="2585323"/>
          </a:xfrm>
          <a:prstGeom prst="rect">
            <a:avLst/>
          </a:prstGeom>
          <a:noFill/>
          <a:ln w="9525">
            <a:noFill/>
            <a:miter lim="800000"/>
            <a:headEnd/>
            <a:tailEnd/>
          </a:ln>
        </p:spPr>
        <p:txBody>
          <a:bodyPr>
            <a:prstTxWarp prst="textNoShape">
              <a:avLst/>
            </a:prstTxWarp>
            <a:spAutoFit/>
          </a:bodyPr>
          <a:lstStyle/>
          <a:p>
            <a:pPr algn="ctr"/>
            <a:r>
              <a:rPr lang="en-US" sz="5400" b="1">
                <a:latin typeface="Euphemia" pitchFamily="34" charset="0"/>
              </a:rPr>
              <a:t>Aerosol component of IEMS</a:t>
            </a:r>
            <a:br>
              <a:rPr lang="en-US" sz="5400" b="1">
                <a:latin typeface="Euphemia" pitchFamily="34" charset="0"/>
              </a:rPr>
            </a:br>
            <a:r>
              <a:rPr lang="en-US" sz="5400" b="1">
                <a:latin typeface="Euphemia" pitchFamily="34" charset="0"/>
              </a:rPr>
              <a:t>DREAM dust model</a:t>
            </a:r>
            <a:endParaRPr lang="en-US" sz="5400">
              <a:latin typeface="Euphemia" pitchFamily="34" charset="0"/>
            </a:endParaRPr>
          </a:p>
        </p:txBody>
      </p:sp>
      <p:sp>
        <p:nvSpPr>
          <p:cNvPr id="10" name="Footer Placeholder 7"/>
          <p:cNvSpPr txBox="1">
            <a:spLocks/>
          </p:cNvSpPr>
          <p:nvPr/>
        </p:nvSpPr>
        <p:spPr>
          <a:xfrm>
            <a:off x="3232198" y="214314"/>
            <a:ext cx="2358052" cy="365125"/>
          </a:xfrm>
          <a:prstGeom prst="rect">
            <a:avLst/>
          </a:prstGeom>
        </p:spPr>
        <p:txBody>
          <a:bodyPr anchor="ctr">
            <a:prstTxWarp prst="textNoShape">
              <a:avLst/>
            </a:prstTxWarp>
          </a:bodyPr>
          <a:lstStyle/>
          <a:p>
            <a:pPr algn="ctr"/>
            <a:r>
              <a:rPr lang="en-US" sz="900">
                <a:solidFill>
                  <a:srgbClr val="191919"/>
                </a:solidFill>
                <a:latin typeface="Calibri" charset="0"/>
              </a:rPr>
              <a:t>Republic Hydrometeorological Service of Serbia</a:t>
            </a:r>
          </a:p>
        </p:txBody>
      </p:sp>
    </p:spTree>
  </p:cSld>
  <p:clrMapOvr>
    <a:masterClrMapping/>
  </p:clrMapOvr>
  <p:transition advTm="1229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3" descr="back.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2" name="Rectangle 4"/>
          <p:cNvSpPr>
            <a:spLocks noChangeArrowheads="1"/>
          </p:cNvSpPr>
          <p:nvPr/>
        </p:nvSpPr>
        <p:spPr bwMode="auto">
          <a:xfrm>
            <a:off x="762199" y="177801"/>
            <a:ext cx="8000702" cy="584753"/>
          </a:xfrm>
          <a:prstGeom prst="rect">
            <a:avLst/>
          </a:prstGeom>
          <a:noFill/>
          <a:ln w="9525">
            <a:noFill/>
            <a:miter lim="800000"/>
            <a:headEnd/>
            <a:tailEnd/>
          </a:ln>
        </p:spPr>
        <p:txBody>
          <a:bodyPr lIns="91417" tIns="45709" rIns="91417" bIns="45709">
            <a:prstTxWarp prst="textNoShape">
              <a:avLst/>
            </a:prstTxWarp>
            <a:spAutoFit/>
          </a:bodyPr>
          <a:lstStyle/>
          <a:p>
            <a:r>
              <a:rPr lang="en-US" sz="3200" b="1">
                <a:solidFill>
                  <a:srgbClr val="008BC9"/>
                </a:solidFill>
                <a:latin typeface="Arial Narrow" charset="0"/>
              </a:rPr>
              <a:t> SEEVCCC Integrated Earth Modeling System </a:t>
            </a:r>
          </a:p>
          <a:p>
            <a:endParaRPr lang="en-US" sz="3200" b="1">
              <a:solidFill>
                <a:srgbClr val="008BC9"/>
              </a:solidFill>
              <a:latin typeface="Arial Narrow" charset="0"/>
            </a:endParaRPr>
          </a:p>
        </p:txBody>
      </p:sp>
      <p:grpSp>
        <p:nvGrpSpPr>
          <p:cNvPr id="2" name="Group 166"/>
          <p:cNvGrpSpPr>
            <a:grpSpLocks/>
          </p:cNvGrpSpPr>
          <p:nvPr/>
        </p:nvGrpSpPr>
        <p:grpSpPr bwMode="auto">
          <a:xfrm>
            <a:off x="1753057" y="836613"/>
            <a:ext cx="5681952" cy="5602287"/>
            <a:chOff x="1752600" y="1600200"/>
            <a:chExt cx="5105400" cy="4762667"/>
          </a:xfrm>
        </p:grpSpPr>
        <p:sp>
          <p:nvSpPr>
            <p:cNvPr id="117" name="Down Arrow 116"/>
            <p:cNvSpPr/>
            <p:nvPr/>
          </p:nvSpPr>
          <p:spPr>
            <a:xfrm>
              <a:off x="6020119" y="4457260"/>
              <a:ext cx="380952" cy="457508"/>
            </a:xfrm>
            <a:prstGeom prst="downArrow">
              <a:avLst/>
            </a:prstGeom>
            <a:gradFill>
              <a:gsLst>
                <a:gs pos="0">
                  <a:srgbClr val="0070C0"/>
                </a:gs>
                <a:gs pos="50000">
                  <a:schemeClr val="accent1">
                    <a:tint val="44500"/>
                    <a:satMod val="160000"/>
                  </a:schemeClr>
                </a:gs>
                <a:gs pos="100000">
                  <a:schemeClr val="accent1">
                    <a:tint val="23500"/>
                    <a:satMod val="1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118" name="Flowchart: Document 117"/>
            <p:cNvSpPr/>
            <p:nvPr/>
          </p:nvSpPr>
          <p:spPr>
            <a:xfrm>
              <a:off x="1781493" y="1600200"/>
              <a:ext cx="5028353" cy="1295597"/>
            </a:xfrm>
            <a:prstGeom prst="flowChartDocument">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008BC9"/>
                </a:solidFill>
                <a:ea typeface="Arial" charset="0"/>
                <a:cs typeface="Arial" charset="0"/>
              </a:endParaRPr>
            </a:p>
          </p:txBody>
        </p:sp>
        <p:grpSp>
          <p:nvGrpSpPr>
            <p:cNvPr id="3" name="Group 125"/>
            <p:cNvGrpSpPr>
              <a:grpSpLocks/>
            </p:cNvGrpSpPr>
            <p:nvPr/>
          </p:nvGrpSpPr>
          <p:grpSpPr bwMode="auto">
            <a:xfrm>
              <a:off x="1752600" y="1676400"/>
              <a:ext cx="5105400" cy="4686467"/>
              <a:chOff x="3857620" y="1100122"/>
              <a:chExt cx="5105468" cy="4686500"/>
            </a:xfrm>
          </p:grpSpPr>
          <p:sp>
            <p:nvSpPr>
              <p:cNvPr id="20488" name="Rectangle 6"/>
              <p:cNvSpPr>
                <a:spLocks noChangeArrowheads="1"/>
              </p:cNvSpPr>
              <p:nvPr/>
            </p:nvSpPr>
            <p:spPr bwMode="auto">
              <a:xfrm>
                <a:off x="4162450" y="1100122"/>
                <a:ext cx="4448208" cy="811120"/>
              </a:xfrm>
              <a:prstGeom prst="rect">
                <a:avLst/>
              </a:prstGeom>
              <a:noFill/>
              <a:ln w="25400">
                <a:noFill/>
                <a:miter lim="800000"/>
                <a:headEnd/>
                <a:tailEnd/>
              </a:ln>
            </p:spPr>
            <p:txBody>
              <a:bodyPr>
                <a:prstTxWarp prst="textNoShape">
                  <a:avLst/>
                </a:prstTxWarp>
                <a:spAutoFit/>
              </a:bodyPr>
              <a:lstStyle/>
              <a:p>
                <a:pPr algn="ctr"/>
                <a:r>
                  <a:rPr lang="en-US" sz="2000">
                    <a:solidFill>
                      <a:srgbClr val="002060"/>
                    </a:solidFill>
                    <a:latin typeface="Arial Rounded MT Bold" charset="0"/>
                  </a:rPr>
                  <a:t>NCEP NMMB atmospheric model</a:t>
                </a:r>
              </a:p>
              <a:p>
                <a:pPr algn="ctr">
                  <a:buClr>
                    <a:srgbClr val="F5A413"/>
                  </a:buClr>
                </a:pPr>
                <a:r>
                  <a:rPr lang="en-US">
                    <a:solidFill>
                      <a:srgbClr val="002060"/>
                    </a:solidFill>
                    <a:latin typeface="Arial Narrow" charset="0"/>
                  </a:rPr>
                  <a:t>● </a:t>
                </a:r>
                <a:r>
                  <a:rPr lang="en-US" b="1">
                    <a:solidFill>
                      <a:srgbClr val="002060"/>
                    </a:solidFill>
                    <a:latin typeface="Arial Narrow" charset="0"/>
                  </a:rPr>
                  <a:t>global/regional/local</a:t>
                </a:r>
              </a:p>
              <a:p>
                <a:pPr algn="ctr">
                  <a:buClr>
                    <a:srgbClr val="F5A413"/>
                  </a:buClr>
                </a:pPr>
                <a:r>
                  <a:rPr lang="en-US">
                    <a:solidFill>
                      <a:srgbClr val="002060"/>
                    </a:solidFill>
                    <a:latin typeface="Arial Narrow" charset="0"/>
                  </a:rPr>
                  <a:t>● </a:t>
                </a:r>
                <a:r>
                  <a:rPr lang="en-US" b="1">
                    <a:solidFill>
                      <a:srgbClr val="002060"/>
                    </a:solidFill>
                    <a:latin typeface="Arial Narrow" charset="0"/>
                  </a:rPr>
                  <a:t>hydrostatic/nonhydrostatic</a:t>
                </a:r>
              </a:p>
            </p:txBody>
          </p:sp>
          <p:grpSp>
            <p:nvGrpSpPr>
              <p:cNvPr id="4" name="Group 46"/>
              <p:cNvGrpSpPr>
                <a:grpSpLocks/>
              </p:cNvGrpSpPr>
              <p:nvPr/>
            </p:nvGrpSpPr>
            <p:grpSpPr bwMode="auto">
              <a:xfrm>
                <a:off x="3857620" y="2924143"/>
                <a:ext cx="2358510" cy="576274"/>
                <a:chOff x="4143372" y="2781267"/>
                <a:chExt cx="2358510" cy="576274"/>
              </a:xfrm>
            </p:grpSpPr>
            <p:sp>
              <p:nvSpPr>
                <p:cNvPr id="164" name="Oval 163"/>
                <p:cNvSpPr/>
                <p:nvPr/>
              </p:nvSpPr>
              <p:spPr>
                <a:xfrm>
                  <a:off x="4143372" y="2781267"/>
                  <a:ext cx="2358510" cy="576274"/>
                </a:xfrm>
                <a:prstGeom prst="ellipse">
                  <a:avLst/>
                </a:prstGeom>
                <a:solidFill>
                  <a:srgbClr val="FFE07D">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0521" name="Rectangle 12"/>
                <p:cNvSpPr>
                  <a:spLocks noChangeArrowheads="1"/>
                </p:cNvSpPr>
                <p:nvPr/>
              </p:nvSpPr>
              <p:spPr bwMode="auto">
                <a:xfrm>
                  <a:off x="4214810" y="2857497"/>
                  <a:ext cx="2214562" cy="313982"/>
                </a:xfrm>
                <a:prstGeom prst="rect">
                  <a:avLst/>
                </a:prstGeom>
                <a:noFill/>
                <a:ln w="25400">
                  <a:noFill/>
                  <a:miter lim="800000"/>
                  <a:headEnd/>
                  <a:tailEnd/>
                </a:ln>
              </p:spPr>
              <p:txBody>
                <a:bodyPr>
                  <a:prstTxWarp prst="textNoShape">
                    <a:avLst/>
                  </a:prstTxWarp>
                  <a:spAutoFit/>
                </a:bodyPr>
                <a:lstStyle/>
                <a:p>
                  <a:pPr algn="ctr"/>
                  <a:r>
                    <a:rPr lang="en-US"/>
                    <a:t>Aerosol </a:t>
                  </a:r>
                  <a:r>
                    <a:rPr lang="en-US" b="1"/>
                    <a:t>↔</a:t>
                  </a:r>
                  <a:r>
                    <a:rPr lang="en-US"/>
                    <a:t> radiation</a:t>
                  </a:r>
                </a:p>
              </p:txBody>
            </p:sp>
          </p:grpSp>
          <p:grpSp>
            <p:nvGrpSpPr>
              <p:cNvPr id="5" name="Group 45"/>
              <p:cNvGrpSpPr>
                <a:grpSpLocks/>
              </p:cNvGrpSpPr>
              <p:nvPr/>
            </p:nvGrpSpPr>
            <p:grpSpPr bwMode="auto">
              <a:xfrm>
                <a:off x="4786470" y="3357361"/>
                <a:ext cx="2357440" cy="566827"/>
                <a:chOff x="4715032" y="3571675"/>
                <a:chExt cx="2357440" cy="566827"/>
              </a:xfrm>
            </p:grpSpPr>
            <p:sp>
              <p:nvSpPr>
                <p:cNvPr id="162" name="Oval 161"/>
                <p:cNvSpPr/>
                <p:nvPr/>
              </p:nvSpPr>
              <p:spPr>
                <a:xfrm>
                  <a:off x="4715032" y="3571675"/>
                  <a:ext cx="2357440" cy="566827"/>
                </a:xfrm>
                <a:prstGeom prst="ellipse">
                  <a:avLst/>
                </a:prstGeom>
                <a:solidFill>
                  <a:srgbClr val="FFE07D">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0519" name="Rectangle 13"/>
                <p:cNvSpPr>
                  <a:spLocks noChangeArrowheads="1"/>
                </p:cNvSpPr>
                <p:nvPr/>
              </p:nvSpPr>
              <p:spPr bwMode="auto">
                <a:xfrm>
                  <a:off x="4786314" y="3688324"/>
                  <a:ext cx="2214563" cy="313982"/>
                </a:xfrm>
                <a:prstGeom prst="rect">
                  <a:avLst/>
                </a:prstGeom>
                <a:noFill/>
                <a:ln w="25400">
                  <a:noFill/>
                  <a:miter lim="800000"/>
                  <a:headEnd/>
                  <a:tailEnd/>
                </a:ln>
              </p:spPr>
              <p:txBody>
                <a:bodyPr>
                  <a:prstTxWarp prst="textNoShape">
                    <a:avLst/>
                  </a:prstTxWarp>
                  <a:spAutoFit/>
                </a:bodyPr>
                <a:lstStyle/>
                <a:p>
                  <a:pPr algn="ctr"/>
                  <a:r>
                    <a:rPr lang="en-US"/>
                    <a:t>Aerosol </a:t>
                  </a:r>
                  <a:r>
                    <a:rPr lang="en-US" b="1"/>
                    <a:t>↔</a:t>
                  </a:r>
                  <a:r>
                    <a:rPr lang="en-US"/>
                    <a:t> cloud</a:t>
                  </a:r>
                </a:p>
              </p:txBody>
            </p:sp>
          </p:grpSp>
          <p:grpSp>
            <p:nvGrpSpPr>
              <p:cNvPr id="6" name="Group 52"/>
              <p:cNvGrpSpPr>
                <a:grpSpLocks/>
              </p:cNvGrpSpPr>
              <p:nvPr/>
            </p:nvGrpSpPr>
            <p:grpSpPr bwMode="auto">
              <a:xfrm>
                <a:off x="3929058" y="4286256"/>
                <a:ext cx="2500330" cy="1500198"/>
                <a:chOff x="4000496" y="5072074"/>
                <a:chExt cx="2071702" cy="1500198"/>
              </a:xfrm>
            </p:grpSpPr>
            <p:grpSp>
              <p:nvGrpSpPr>
                <p:cNvPr id="7" name="Group 50"/>
                <p:cNvGrpSpPr/>
                <p:nvPr/>
              </p:nvGrpSpPr>
              <p:grpSpPr>
                <a:xfrm>
                  <a:off x="4143372" y="5072074"/>
                  <a:ext cx="1785950" cy="1500198"/>
                  <a:chOff x="4214810" y="5572140"/>
                  <a:chExt cx="1571636" cy="1285860"/>
                </a:xfrm>
                <a:solidFill>
                  <a:srgbClr val="FFE07D"/>
                </a:solidFill>
              </p:grpSpPr>
              <p:sp>
                <p:nvSpPr>
                  <p:cNvPr id="160" name="Flowchart: Document 159"/>
                  <p:cNvSpPr/>
                  <p:nvPr/>
                </p:nvSpPr>
                <p:spPr>
                  <a:xfrm rot="10800000">
                    <a:off x="4214810" y="5572140"/>
                    <a:ext cx="1571636" cy="1071570"/>
                  </a:xfrm>
                  <a:prstGeom prst="flowChartDocumen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1" name="Rounded Rectangle 160"/>
                  <p:cNvSpPr/>
                  <p:nvPr/>
                </p:nvSpPr>
                <p:spPr>
                  <a:xfrm>
                    <a:off x="4214810" y="6429396"/>
                    <a:ext cx="1571636" cy="42860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0517" name="Rectangle 51"/>
                <p:cNvSpPr>
                  <a:spLocks noChangeArrowheads="1"/>
                </p:cNvSpPr>
                <p:nvPr/>
              </p:nvSpPr>
              <p:spPr bwMode="auto">
                <a:xfrm>
                  <a:off x="4000496" y="5357826"/>
                  <a:ext cx="2071702" cy="1020441"/>
                </a:xfrm>
                <a:prstGeom prst="rect">
                  <a:avLst/>
                </a:prstGeom>
                <a:noFill/>
                <a:ln w="9525">
                  <a:noFill/>
                  <a:miter lim="800000"/>
                  <a:headEnd/>
                  <a:tailEnd/>
                </a:ln>
              </p:spPr>
              <p:txBody>
                <a:bodyPr>
                  <a:prstTxWarp prst="textNoShape">
                    <a:avLst/>
                  </a:prstTxWarp>
                  <a:spAutoFit/>
                </a:bodyPr>
                <a:lstStyle/>
                <a:p>
                  <a:pPr algn="ctr"/>
                  <a:r>
                    <a:rPr lang="en-US" b="1"/>
                    <a:t>DREAM Dust</a:t>
                  </a:r>
                </a:p>
                <a:p>
                  <a:pPr algn="ctr">
                    <a:buClr>
                      <a:srgbClr val="376092"/>
                    </a:buClr>
                    <a:buFontTx/>
                    <a:buChar char="•"/>
                  </a:pPr>
                  <a:r>
                    <a:rPr lang="en-US"/>
                    <a:t> Sea salt</a:t>
                  </a:r>
                </a:p>
                <a:p>
                  <a:pPr algn="ctr">
                    <a:buClr>
                      <a:srgbClr val="376092"/>
                    </a:buClr>
                    <a:buFontTx/>
                    <a:buChar char="•"/>
                  </a:pPr>
                  <a:r>
                    <a:rPr lang="en-US"/>
                    <a:t> Carbon</a:t>
                  </a:r>
                </a:p>
                <a:p>
                  <a:pPr algn="ctr">
                    <a:buClr>
                      <a:srgbClr val="376092"/>
                    </a:buClr>
                    <a:buFontTx/>
                    <a:buChar char="•"/>
                  </a:pPr>
                  <a:r>
                    <a:rPr lang="en-US"/>
                    <a:t> Pollution</a:t>
                  </a:r>
                </a:p>
              </p:txBody>
            </p:sp>
          </p:grpSp>
          <p:grpSp>
            <p:nvGrpSpPr>
              <p:cNvPr id="8" name="Group 55"/>
              <p:cNvGrpSpPr>
                <a:grpSpLocks/>
              </p:cNvGrpSpPr>
              <p:nvPr/>
            </p:nvGrpSpPr>
            <p:grpSpPr bwMode="auto">
              <a:xfrm>
                <a:off x="7391104" y="3005117"/>
                <a:ext cx="1571984" cy="1071574"/>
                <a:chOff x="857262" y="6071875"/>
                <a:chExt cx="2921607" cy="1000136"/>
              </a:xfrm>
            </p:grpSpPr>
            <p:sp>
              <p:nvSpPr>
                <p:cNvPr id="156" name="Double Wave 155"/>
                <p:cNvSpPr/>
                <p:nvPr/>
              </p:nvSpPr>
              <p:spPr>
                <a:xfrm>
                  <a:off x="857262" y="6071875"/>
                  <a:ext cx="2921607" cy="1000136"/>
                </a:xfrm>
                <a:prstGeom prst="doubleWave">
                  <a:avLst/>
                </a:prstGeom>
                <a:solidFill>
                  <a:srgbClr val="4BACC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0515" name="Rectangle 54"/>
                <p:cNvSpPr>
                  <a:spLocks noChangeArrowheads="1"/>
                </p:cNvSpPr>
                <p:nvPr/>
              </p:nvSpPr>
              <p:spPr bwMode="auto">
                <a:xfrm>
                  <a:off x="990620" y="6205242"/>
                  <a:ext cx="2667015" cy="732625"/>
                </a:xfrm>
                <a:prstGeom prst="rect">
                  <a:avLst/>
                </a:prstGeom>
                <a:noFill/>
                <a:ln w="9525">
                  <a:noFill/>
                  <a:miter lim="800000"/>
                  <a:headEnd/>
                  <a:tailEnd/>
                </a:ln>
              </p:spPr>
              <p:txBody>
                <a:bodyPr>
                  <a:prstTxWarp prst="textNoShape">
                    <a:avLst/>
                  </a:prstTxWarp>
                  <a:spAutoFit/>
                </a:bodyPr>
                <a:lstStyle/>
                <a:p>
                  <a:pPr algn="ctr"/>
                  <a:r>
                    <a:rPr lang="en-US" b="1"/>
                    <a:t>HYPROM </a:t>
                  </a:r>
                </a:p>
                <a:p>
                  <a:pPr algn="ctr"/>
                  <a:r>
                    <a:rPr lang="en-US" b="1"/>
                    <a:t> </a:t>
                  </a:r>
                  <a:r>
                    <a:rPr lang="en-US"/>
                    <a:t>Hydrology model</a:t>
                  </a:r>
                </a:p>
              </p:txBody>
            </p:sp>
          </p:grpSp>
          <p:grpSp>
            <p:nvGrpSpPr>
              <p:cNvPr id="9" name="Group 61"/>
              <p:cNvGrpSpPr>
                <a:grpSpLocks/>
              </p:cNvGrpSpPr>
              <p:nvPr/>
            </p:nvGrpSpPr>
            <p:grpSpPr bwMode="auto">
              <a:xfrm>
                <a:off x="6929890" y="4285879"/>
                <a:ext cx="2000025" cy="1500743"/>
                <a:chOff x="7001282" y="4714540"/>
                <a:chExt cx="1785737" cy="1357814"/>
              </a:xfrm>
            </p:grpSpPr>
            <p:sp>
              <p:nvSpPr>
                <p:cNvPr id="152" name="Rounded Rectangle 151"/>
                <p:cNvSpPr/>
                <p:nvPr/>
              </p:nvSpPr>
              <p:spPr>
                <a:xfrm>
                  <a:off x="7001282" y="5572943"/>
                  <a:ext cx="1785737" cy="4994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grpSp>
              <p:nvGrpSpPr>
                <p:cNvPr id="10" name="Group 60"/>
                <p:cNvGrpSpPr>
                  <a:grpSpLocks/>
                </p:cNvGrpSpPr>
                <p:nvPr/>
              </p:nvGrpSpPr>
              <p:grpSpPr bwMode="auto">
                <a:xfrm>
                  <a:off x="7001282" y="4714540"/>
                  <a:ext cx="1785737" cy="1250361"/>
                  <a:chOff x="7001282" y="4714540"/>
                  <a:chExt cx="1785737" cy="1250361"/>
                </a:xfrm>
              </p:grpSpPr>
              <p:sp>
                <p:nvSpPr>
                  <p:cNvPr id="154" name="Flowchart: Document 153"/>
                  <p:cNvSpPr/>
                  <p:nvPr/>
                </p:nvSpPr>
                <p:spPr>
                  <a:xfrm rot="10800000">
                    <a:off x="7001282" y="4714540"/>
                    <a:ext cx="1785737" cy="1250361"/>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0513" name="Rectangle 59"/>
                  <p:cNvSpPr>
                    <a:spLocks noChangeArrowheads="1"/>
                  </p:cNvSpPr>
                  <p:nvPr/>
                </p:nvSpPr>
                <p:spPr bwMode="auto">
                  <a:xfrm>
                    <a:off x="7828684" y="5349543"/>
                    <a:ext cx="636445" cy="497138"/>
                  </a:xfrm>
                  <a:prstGeom prst="rect">
                    <a:avLst/>
                  </a:prstGeom>
                  <a:noFill/>
                  <a:ln w="9525">
                    <a:noFill/>
                    <a:miter lim="800000"/>
                    <a:headEnd/>
                    <a:tailEnd/>
                  </a:ln>
                </p:spPr>
                <p:txBody>
                  <a:bodyPr wrap="none">
                    <a:prstTxWarp prst="textNoShape">
                      <a:avLst/>
                    </a:prstTxWarp>
                    <a:spAutoFit/>
                  </a:bodyPr>
                  <a:lstStyle/>
                  <a:p>
                    <a:r>
                      <a:rPr lang="en-US" b="1"/>
                      <a:t>Ocean </a:t>
                    </a:r>
                  </a:p>
                  <a:p>
                    <a:r>
                      <a:rPr lang="en-US" b="1"/>
                      <a:t>model</a:t>
                    </a:r>
                    <a:endParaRPr lang="en-US"/>
                  </a:p>
                </p:txBody>
              </p:sp>
            </p:grpSp>
          </p:grpSp>
          <p:grpSp>
            <p:nvGrpSpPr>
              <p:cNvPr id="11" name="Group 98"/>
              <p:cNvGrpSpPr>
                <a:grpSpLocks/>
              </p:cNvGrpSpPr>
              <p:nvPr/>
            </p:nvGrpSpPr>
            <p:grpSpPr bwMode="auto">
              <a:xfrm>
                <a:off x="4232274" y="2319330"/>
                <a:ext cx="855675" cy="2095516"/>
                <a:chOff x="4232274" y="2319330"/>
                <a:chExt cx="855675" cy="2095516"/>
              </a:xfrm>
            </p:grpSpPr>
            <p:sp>
              <p:nvSpPr>
                <p:cNvPr id="142" name="Chevron 141"/>
                <p:cNvSpPr/>
                <p:nvPr/>
              </p:nvSpPr>
              <p:spPr>
                <a:xfrm rot="16678903" flipV="1">
                  <a:off x="4214586" y="4175238"/>
                  <a:ext cx="252373" cy="21723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3" name="Chevron 142"/>
                <p:cNvSpPr/>
                <p:nvPr/>
              </p:nvSpPr>
              <p:spPr>
                <a:xfrm rot="16678903" flipV="1">
                  <a:off x="4284258" y="3891151"/>
                  <a:ext cx="256422" cy="217231"/>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4" name="Chevron 143"/>
                <p:cNvSpPr/>
                <p:nvPr/>
              </p:nvSpPr>
              <p:spPr>
                <a:xfrm rot="16678903" flipV="1">
                  <a:off x="4355281" y="3605711"/>
                  <a:ext cx="257771" cy="21723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5" name="Chevron 144"/>
                <p:cNvSpPr/>
                <p:nvPr/>
              </p:nvSpPr>
              <p:spPr>
                <a:xfrm rot="16678903" flipV="1">
                  <a:off x="4568627" y="2676519"/>
                  <a:ext cx="259121" cy="21723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6" name="Chevron 145"/>
                <p:cNvSpPr/>
                <p:nvPr/>
              </p:nvSpPr>
              <p:spPr>
                <a:xfrm rot="16678903" flipV="1">
                  <a:off x="4640999" y="2391082"/>
                  <a:ext cx="257771" cy="217231"/>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7" name="Chevron 146"/>
                <p:cNvSpPr/>
                <p:nvPr/>
              </p:nvSpPr>
              <p:spPr>
                <a:xfrm rot="6346127" flipV="1">
                  <a:off x="4771347" y="2573679"/>
                  <a:ext cx="213235" cy="277157"/>
                </a:xfrm>
                <a:prstGeom prst="chevron">
                  <a:avLst/>
                </a:prstGeom>
                <a:solidFill>
                  <a:srgbClr val="8EC8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8" name="Chevron 147"/>
                <p:cNvSpPr/>
                <p:nvPr/>
              </p:nvSpPr>
              <p:spPr>
                <a:xfrm rot="6346127" flipV="1">
                  <a:off x="4841835" y="2287706"/>
                  <a:ext cx="214584" cy="278227"/>
                </a:xfrm>
                <a:prstGeom prst="chevron">
                  <a:avLst/>
                </a:prstGeom>
                <a:solidFill>
                  <a:srgbClr val="8EC8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49" name="Chevron 148"/>
                <p:cNvSpPr/>
                <p:nvPr/>
              </p:nvSpPr>
              <p:spPr>
                <a:xfrm rot="6346127" flipV="1">
                  <a:off x="4484419" y="3787100"/>
                  <a:ext cx="214585" cy="278227"/>
                </a:xfrm>
                <a:prstGeom prst="chevron">
                  <a:avLst/>
                </a:prstGeom>
                <a:solidFill>
                  <a:srgbClr val="8EC8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50" name="Chevron 149"/>
                <p:cNvSpPr/>
                <p:nvPr/>
              </p:nvSpPr>
              <p:spPr>
                <a:xfrm rot="6346127" flipV="1">
                  <a:off x="4415282" y="4071722"/>
                  <a:ext cx="210536" cy="277157"/>
                </a:xfrm>
                <a:prstGeom prst="chevron">
                  <a:avLst/>
                </a:prstGeom>
                <a:solidFill>
                  <a:srgbClr val="8EC8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sp>
              <p:nvSpPr>
                <p:cNvPr id="151" name="Chevron 150"/>
                <p:cNvSpPr/>
                <p:nvPr/>
              </p:nvSpPr>
              <p:spPr>
                <a:xfrm rot="6346127" flipV="1">
                  <a:off x="4556791" y="3501662"/>
                  <a:ext cx="213235" cy="278227"/>
                </a:xfrm>
                <a:prstGeom prst="chevron">
                  <a:avLst/>
                </a:prstGeom>
                <a:solidFill>
                  <a:srgbClr val="8EC8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chemeClr val="tx1"/>
                    </a:solidFill>
                    <a:ea typeface="Arial" charset="0"/>
                    <a:cs typeface="Arial" charset="0"/>
                  </a:endParaRPr>
                </a:p>
              </p:txBody>
            </p:sp>
          </p:grpSp>
          <p:grpSp>
            <p:nvGrpSpPr>
              <p:cNvPr id="12" name="Group 116"/>
              <p:cNvGrpSpPr/>
              <p:nvPr/>
            </p:nvGrpSpPr>
            <p:grpSpPr>
              <a:xfrm>
                <a:off x="5929322" y="2428868"/>
                <a:ext cx="911330" cy="1843482"/>
                <a:chOff x="5803297" y="2428870"/>
                <a:chExt cx="911330" cy="1843482"/>
              </a:xfrm>
              <a:solidFill>
                <a:srgbClr val="FFC000">
                  <a:alpha val="44000"/>
                </a:srgbClr>
              </a:solidFill>
            </p:grpSpPr>
            <p:sp>
              <p:nvSpPr>
                <p:cNvPr id="132" name="Chevron 131"/>
                <p:cNvSpPr/>
                <p:nvPr/>
              </p:nvSpPr>
              <p:spPr>
                <a:xfrm rot="16678903" flipV="1">
                  <a:off x="5783466" y="4034241"/>
                  <a:ext cx="257942" cy="21827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nvGrpSpPr>
                <p:cNvPr id="13" name="Group 110"/>
                <p:cNvGrpSpPr/>
                <p:nvPr/>
              </p:nvGrpSpPr>
              <p:grpSpPr>
                <a:xfrm>
                  <a:off x="6143636" y="2714620"/>
                  <a:ext cx="499552" cy="595273"/>
                  <a:chOff x="5929322" y="2143116"/>
                  <a:chExt cx="499552" cy="595273"/>
                </a:xfrm>
                <a:grpFill/>
              </p:grpSpPr>
              <p:sp>
                <p:nvSpPr>
                  <p:cNvPr id="138" name="Chevron 137"/>
                  <p:cNvSpPr/>
                  <p:nvPr/>
                </p:nvSpPr>
                <p:spPr>
                  <a:xfrm rot="16678903" flipV="1">
                    <a:off x="5909491" y="2500278"/>
                    <a:ext cx="257942" cy="21827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39" name="Chevron 138"/>
                  <p:cNvSpPr/>
                  <p:nvPr/>
                </p:nvSpPr>
                <p:spPr>
                  <a:xfrm rot="16678903" flipV="1">
                    <a:off x="5980929" y="2214526"/>
                    <a:ext cx="257942" cy="21827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40" name="Chevron 139"/>
                  <p:cNvSpPr/>
                  <p:nvPr/>
                </p:nvSpPr>
                <p:spPr>
                  <a:xfrm rot="6346127" flipV="1">
                    <a:off x="6111137" y="2396979"/>
                    <a:ext cx="214410" cy="278191"/>
                  </a:xfrm>
                  <a:prstGeom prst="chevron">
                    <a:avLst/>
                  </a:prstGeom>
                  <a:solidFill>
                    <a:srgbClr val="8EC8CE">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41" name="Chevron 140"/>
                  <p:cNvSpPr/>
                  <p:nvPr/>
                </p:nvSpPr>
                <p:spPr>
                  <a:xfrm rot="6346127" flipV="1">
                    <a:off x="6182574" y="2111225"/>
                    <a:ext cx="214410" cy="278191"/>
                  </a:xfrm>
                  <a:prstGeom prst="chevron">
                    <a:avLst/>
                  </a:prstGeom>
                  <a:solidFill>
                    <a:srgbClr val="8EC8CE">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sp>
              <p:nvSpPr>
                <p:cNvPr id="134" name="Chevron 133"/>
                <p:cNvSpPr/>
                <p:nvPr/>
              </p:nvSpPr>
              <p:spPr>
                <a:xfrm rot="6346127" flipV="1">
                  <a:off x="5985111" y="3930941"/>
                  <a:ext cx="214410" cy="278191"/>
                </a:xfrm>
                <a:prstGeom prst="chevron">
                  <a:avLst/>
                </a:prstGeom>
                <a:solidFill>
                  <a:srgbClr val="8EC8CE">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nvGrpSpPr>
                <p:cNvPr id="14" name="Group 111"/>
                <p:cNvGrpSpPr/>
                <p:nvPr/>
              </p:nvGrpSpPr>
              <p:grpSpPr>
                <a:xfrm>
                  <a:off x="6286512" y="2428870"/>
                  <a:ext cx="428115" cy="309519"/>
                  <a:chOff x="5929322" y="2428870"/>
                  <a:chExt cx="428115" cy="309519"/>
                </a:xfrm>
                <a:grpFill/>
              </p:grpSpPr>
              <p:sp>
                <p:nvSpPr>
                  <p:cNvPr id="136" name="Chevron 135"/>
                  <p:cNvSpPr/>
                  <p:nvPr/>
                </p:nvSpPr>
                <p:spPr>
                  <a:xfrm rot="16678903" flipV="1">
                    <a:off x="5909491" y="2500278"/>
                    <a:ext cx="257942" cy="21827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37" name="Chevron 136"/>
                  <p:cNvSpPr/>
                  <p:nvPr/>
                </p:nvSpPr>
                <p:spPr>
                  <a:xfrm rot="6346127" flipV="1">
                    <a:off x="6111137" y="2396979"/>
                    <a:ext cx="214410" cy="278191"/>
                  </a:xfrm>
                  <a:prstGeom prst="chevron">
                    <a:avLst/>
                  </a:prstGeom>
                  <a:solidFill>
                    <a:srgbClr val="8EC8C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grpSp>
          <p:sp>
            <p:nvSpPr>
              <p:cNvPr id="128" name="Up-Down Arrow 127"/>
              <p:cNvSpPr/>
              <p:nvPr/>
            </p:nvSpPr>
            <p:spPr>
              <a:xfrm>
                <a:off x="7086125" y="2167024"/>
                <a:ext cx="330662" cy="2379326"/>
              </a:xfrm>
              <a:prstGeom prst="upDownArrow">
                <a:avLst/>
              </a:prstGeom>
              <a:gradFill>
                <a:gsLst>
                  <a:gs pos="0">
                    <a:srgbClr val="0070C0"/>
                  </a:gs>
                  <a:gs pos="50000">
                    <a:schemeClr val="accent1">
                      <a:tint val="44500"/>
                      <a:satMod val="160000"/>
                    </a:schemeClr>
                  </a:gs>
                  <a:gs pos="100000">
                    <a:schemeClr val="accent1">
                      <a:tint val="23500"/>
                      <a:satMod val="160000"/>
                    </a:scheme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grpSp>
            <p:nvGrpSpPr>
              <p:cNvPr id="15" name="Group 122"/>
              <p:cNvGrpSpPr>
                <a:grpSpLocks/>
              </p:cNvGrpSpPr>
              <p:nvPr/>
            </p:nvGrpSpPr>
            <p:grpSpPr bwMode="auto">
              <a:xfrm>
                <a:off x="5929341" y="4571992"/>
                <a:ext cx="1286265" cy="1143102"/>
                <a:chOff x="5143529" y="6072190"/>
                <a:chExt cx="1572102" cy="1143102"/>
              </a:xfrm>
            </p:grpSpPr>
            <p:sp>
              <p:nvSpPr>
                <p:cNvPr id="130" name="Left-Right Arrow 129"/>
                <p:cNvSpPr/>
                <p:nvPr/>
              </p:nvSpPr>
              <p:spPr>
                <a:xfrm>
                  <a:off x="5143529" y="6072190"/>
                  <a:ext cx="1572102" cy="1143102"/>
                </a:xfrm>
                <a:prstGeom prst="leftRightArrow">
                  <a:avLst/>
                </a:prstGeom>
                <a:solidFill>
                  <a:srgbClr val="FFE07D">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0499" name="Rectangle 121"/>
                <p:cNvSpPr>
                  <a:spLocks noChangeArrowheads="1"/>
                </p:cNvSpPr>
                <p:nvPr/>
              </p:nvSpPr>
              <p:spPr bwMode="auto">
                <a:xfrm>
                  <a:off x="5286378" y="6357958"/>
                  <a:ext cx="1285868" cy="549469"/>
                </a:xfrm>
                <a:prstGeom prst="rect">
                  <a:avLst/>
                </a:prstGeom>
                <a:noFill/>
                <a:ln w="9525">
                  <a:noFill/>
                  <a:miter lim="800000"/>
                  <a:headEnd/>
                  <a:tailEnd/>
                </a:ln>
              </p:spPr>
              <p:txBody>
                <a:bodyPr>
                  <a:prstTxWarp prst="textNoShape">
                    <a:avLst/>
                  </a:prstTxWarp>
                  <a:spAutoFit/>
                </a:bodyPr>
                <a:lstStyle/>
                <a:p>
                  <a:pPr algn="ctr"/>
                  <a:r>
                    <a:rPr lang="en-US"/>
                    <a:t>Fe and P </a:t>
                  </a:r>
                </a:p>
                <a:p>
                  <a:pPr algn="ctr"/>
                  <a:r>
                    <a:rPr lang="en-US"/>
                    <a:t>nutrients</a:t>
                  </a:r>
                </a:p>
              </p:txBody>
            </p:sp>
          </p:grpSp>
        </p:grpSp>
        <p:sp>
          <p:nvSpPr>
            <p:cNvPr id="166" name="Up-Down Arrow 165"/>
            <p:cNvSpPr/>
            <p:nvPr/>
          </p:nvSpPr>
          <p:spPr bwMode="auto">
            <a:xfrm>
              <a:off x="6057573" y="2628580"/>
              <a:ext cx="343499" cy="990592"/>
            </a:xfrm>
            <a:prstGeom prst="upDownArrow">
              <a:avLst/>
            </a:prstGeom>
            <a:gradFill>
              <a:gsLst>
                <a:gs pos="0">
                  <a:srgbClr val="4BACC6"/>
                </a:gs>
                <a:gs pos="50000">
                  <a:schemeClr val="accent1">
                    <a:tint val="44500"/>
                    <a:satMod val="160000"/>
                  </a:schemeClr>
                </a:gs>
                <a:gs pos="100000">
                  <a:schemeClr val="accent1">
                    <a:tint val="23500"/>
                    <a:satMod val="160000"/>
                  </a:scheme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52748" y="260350"/>
            <a:ext cx="7202776" cy="615950"/>
          </a:xfrm>
        </p:spPr>
        <p:txBody>
          <a:bodyPr>
            <a:normAutofit fontScale="90000"/>
          </a:bodyPr>
          <a:lstStyle/>
          <a:p>
            <a:pPr eaLnBrk="1" hangingPunct="1"/>
            <a:r>
              <a:rPr lang="en-US" sz="4000">
                <a:solidFill>
                  <a:srgbClr val="000099"/>
                </a:solidFill>
                <a:latin typeface="Euphemia" pitchFamily="34" charset="0"/>
                <a:ea typeface="ＭＳ Ｐゴシック" charset="-128"/>
                <a:cs typeface="ＭＳ Ｐゴシック" charset="-128"/>
              </a:rPr>
              <a:t>Impacts of  Sand and Dust</a:t>
            </a:r>
          </a:p>
        </p:txBody>
      </p:sp>
      <p:sp>
        <p:nvSpPr>
          <p:cNvPr id="51202" name="Rectangle 3"/>
          <p:cNvSpPr>
            <a:spLocks noGrp="1" noChangeArrowheads="1"/>
          </p:cNvSpPr>
          <p:nvPr>
            <p:ph idx="1"/>
          </p:nvPr>
        </p:nvSpPr>
        <p:spPr>
          <a:xfrm>
            <a:off x="628814" y="1484314"/>
            <a:ext cx="8048340" cy="4897437"/>
          </a:xfrm>
        </p:spPr>
        <p:txBody>
          <a:bodyPr/>
          <a:lstStyle/>
          <a:p>
            <a:pPr eaLnBrk="1" hangingPunct="1"/>
            <a:r>
              <a:rPr lang="en-US" dirty="0">
                <a:solidFill>
                  <a:srgbClr val="FF0000"/>
                </a:solidFill>
                <a:ea typeface="ＭＳ Ｐゴシック" charset="-128"/>
                <a:cs typeface="ＭＳ Ｐゴシック" charset="-128"/>
              </a:rPr>
              <a:t>Human Health</a:t>
            </a:r>
            <a:r>
              <a:rPr lang="en-US" dirty="0">
                <a:solidFill>
                  <a:srgbClr val="000099"/>
                </a:solidFill>
                <a:ea typeface="ＭＳ Ｐゴシック" charset="-128"/>
                <a:cs typeface="ＭＳ Ｐゴシック" charset="-128"/>
              </a:rPr>
              <a:t>  (asthma, infections, meningitis in Africa, valley fever in the</a:t>
            </a:r>
            <a:r>
              <a:rPr lang="en-US" dirty="0" smtClean="0">
                <a:solidFill>
                  <a:srgbClr val="000099"/>
                </a:solidFill>
                <a:ea typeface="ＭＳ Ｐゴシック" charset="-128"/>
                <a:cs typeface="ＭＳ Ｐゴシック" charset="-128"/>
              </a:rPr>
              <a:t> USA</a:t>
            </a:r>
            <a:r>
              <a:rPr lang="en-US" altLang="ja-JP" dirty="0" smtClean="0">
                <a:solidFill>
                  <a:srgbClr val="000099"/>
                </a:solidFill>
                <a:ea typeface="ＭＳ Ｐゴシック" charset="-128"/>
                <a:cs typeface="ＭＳ Ｐゴシック" charset="-128"/>
              </a:rPr>
              <a:t>)</a:t>
            </a:r>
          </a:p>
          <a:p>
            <a:pPr eaLnBrk="1" hangingPunct="1"/>
            <a:r>
              <a:rPr lang="en-US" dirty="0" smtClean="0">
                <a:solidFill>
                  <a:srgbClr val="FF0000"/>
                </a:solidFill>
                <a:ea typeface="ＭＳ Ｐゴシック" charset="-128"/>
                <a:cs typeface="ＭＳ Ｐゴシック" charset="-128"/>
              </a:rPr>
              <a:t>Marine </a:t>
            </a:r>
            <a:r>
              <a:rPr lang="en-US" dirty="0">
                <a:solidFill>
                  <a:srgbClr val="FF0000"/>
                </a:solidFill>
                <a:ea typeface="ＭＳ Ｐゴシック" charset="-128"/>
                <a:cs typeface="ＭＳ Ｐゴシック" charset="-128"/>
              </a:rPr>
              <a:t>productivity</a:t>
            </a:r>
          </a:p>
          <a:p>
            <a:pPr eaLnBrk="1" hangingPunct="1"/>
            <a:r>
              <a:rPr lang="en-US" dirty="0" smtClean="0">
                <a:solidFill>
                  <a:srgbClr val="FF0000"/>
                </a:solidFill>
                <a:ea typeface="ＭＳ Ｐゴシック" charset="-128"/>
                <a:cs typeface="ＭＳ Ｐゴシック" charset="-128"/>
              </a:rPr>
              <a:t>Aviation</a:t>
            </a:r>
            <a:r>
              <a:rPr lang="en-US" dirty="0" smtClean="0">
                <a:solidFill>
                  <a:srgbClr val="000099"/>
                </a:solidFill>
                <a:ea typeface="ＭＳ Ｐゴシック" charset="-128"/>
                <a:cs typeface="ＭＳ Ｐゴシック" charset="-128"/>
              </a:rPr>
              <a:t> </a:t>
            </a:r>
          </a:p>
          <a:p>
            <a:r>
              <a:rPr lang="en-US" dirty="0" smtClean="0">
                <a:solidFill>
                  <a:srgbClr val="FF0000"/>
                </a:solidFill>
                <a:ea typeface="ＭＳ Ｐゴシック" charset="-128"/>
                <a:cs typeface="ＭＳ Ｐゴシック" charset="-128"/>
              </a:rPr>
              <a:t>Agriculture</a:t>
            </a:r>
            <a:endParaRPr lang="en-US" dirty="0" smtClean="0">
              <a:solidFill>
                <a:srgbClr val="000099"/>
              </a:solidFill>
              <a:ea typeface="ＭＳ Ｐゴシック" charset="-128"/>
              <a:cs typeface="ＭＳ Ｐゴシック" charset="-128"/>
            </a:endParaRPr>
          </a:p>
          <a:p>
            <a:pPr eaLnBrk="1" hangingPunct="1"/>
            <a:r>
              <a:rPr lang="en-US" dirty="0" smtClean="0">
                <a:solidFill>
                  <a:srgbClr val="FF0000"/>
                </a:solidFill>
                <a:ea typeface="ＭＳ Ｐゴシック" charset="-128"/>
                <a:cs typeface="ＭＳ Ｐゴシック" charset="-128"/>
              </a:rPr>
              <a:t>Ground </a:t>
            </a:r>
            <a:r>
              <a:rPr lang="en-US" dirty="0">
                <a:solidFill>
                  <a:srgbClr val="FF0000"/>
                </a:solidFill>
                <a:ea typeface="ＭＳ Ｐゴシック" charset="-128"/>
                <a:cs typeface="ＭＳ Ｐゴシック" charset="-128"/>
              </a:rPr>
              <a:t>transportation</a:t>
            </a:r>
            <a:r>
              <a:rPr lang="en-US" dirty="0" smtClean="0">
                <a:solidFill>
                  <a:srgbClr val="000099"/>
                </a:solidFill>
                <a:ea typeface="ＭＳ Ｐゴシック" charset="-128"/>
                <a:cs typeface="ＭＳ Ｐゴシック" charset="-128"/>
              </a:rPr>
              <a:t> </a:t>
            </a:r>
            <a:endParaRPr lang="en-US" dirty="0">
              <a:solidFill>
                <a:srgbClr val="000099"/>
              </a:solidFill>
              <a:ea typeface="ＭＳ Ｐゴシック" charset="-128"/>
              <a:cs typeface="ＭＳ Ｐゴシック" charset="-128"/>
            </a:endParaRPr>
          </a:p>
        </p:txBody>
      </p:sp>
      <p:sp>
        <p:nvSpPr>
          <p:cNvPr id="9220" name="Rectangle 4"/>
          <p:cNvSpPr>
            <a:spLocks noChangeArrowheads="1"/>
          </p:cNvSpPr>
          <p:nvPr/>
        </p:nvSpPr>
        <p:spPr bwMode="auto">
          <a:xfrm>
            <a:off x="0" y="296863"/>
            <a:ext cx="184666" cy="369332"/>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none" anchor="ctr">
            <a:prstTxWarp prst="textNoShape">
              <a:avLst/>
            </a:prstTxWarp>
            <a:spAutoFit/>
          </a:bodyPr>
          <a:lstStyle/>
          <a:p>
            <a:endParaRPr lang="en-US">
              <a:ea typeface="Arial" charset="0"/>
              <a:cs typeface="Arial" charset="0"/>
            </a:endParaRPr>
          </a:p>
        </p:txBody>
      </p:sp>
    </p:spTree>
  </p:cSld>
  <p:clrMapOvr>
    <a:masterClrMapping/>
  </p:clrMapOvr>
  <p:transition advClick="0" advTm="24336"/>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0" y="620714"/>
            <a:ext cx="9779959" cy="6237287"/>
          </a:xfrm>
          <a:prstGeom prst="rect">
            <a:avLst/>
          </a:prstGeom>
          <a:noFill/>
          <a:ln w="25400">
            <a:solidFill>
              <a:schemeClr val="tx1"/>
            </a:solidFill>
            <a:miter lim="800000"/>
            <a:headEnd/>
            <a:tailEnd/>
          </a:ln>
          <a:effectLst/>
          <a:extLst>
            <a:ext uri="{909E8E84-426E-40dd-AFC4-6F175D3DCCD1}">
              <a14:hiddenFill xmlns:a14="http://schemas.microsoft.com/office/drawing/2010/main" xmlns:a="http://schemas.openxmlformats.org/drawingml/2006/main" xmlns:p="http://schemas.openxmlformats.org/presentationml/2006/main" xmlns="">
                <a:solidFill>
                  <a:schemeClr val="folHlink"/>
                </a:solidFill>
              </a14:hiddenFill>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pic>
      <p:sp>
        <p:nvSpPr>
          <p:cNvPr id="17411" name="Rectangle 3"/>
          <p:cNvSpPr>
            <a:spLocks noChangeArrowheads="1"/>
          </p:cNvSpPr>
          <p:nvPr/>
        </p:nvSpPr>
        <p:spPr bwMode="auto">
          <a:xfrm>
            <a:off x="0" y="0"/>
            <a:ext cx="9144000" cy="738188"/>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nchor="ctr">
            <a:prstTxWarp prst="textNoShape">
              <a:avLst/>
            </a:prstTxWarp>
          </a:bodyPr>
          <a:lstStyle/>
          <a:p>
            <a:pPr algn="ctr"/>
            <a:r>
              <a:rPr lang="en-US" sz="3600">
                <a:solidFill>
                  <a:srgbClr val="FF0000"/>
                </a:solidFill>
                <a:ea typeface="Arial" charset="0"/>
                <a:cs typeface="Arial" charset="0"/>
              </a:rPr>
              <a:t>Impact on radiation: Cooling surface atmosphere by ~5</a:t>
            </a:r>
            <a:r>
              <a:rPr lang="en-US" sz="3600" baseline="30000">
                <a:solidFill>
                  <a:srgbClr val="FF0000"/>
                </a:solidFill>
                <a:ea typeface="Arial" charset="0"/>
                <a:cs typeface="Arial" charset="0"/>
              </a:rPr>
              <a:t>○</a:t>
            </a:r>
            <a:r>
              <a:rPr lang="en-US" sz="3600">
                <a:solidFill>
                  <a:srgbClr val="FF0000"/>
                </a:solidFill>
                <a:ea typeface="Arial" charset="0"/>
                <a:cs typeface="Arial" charset="0"/>
              </a:rPr>
              <a:t>C</a:t>
            </a:r>
          </a:p>
        </p:txBody>
      </p:sp>
      <p:sp>
        <p:nvSpPr>
          <p:cNvPr id="40963" name="Text Box 4"/>
          <p:cNvSpPr txBox="1">
            <a:spLocks noChangeArrowheads="1"/>
          </p:cNvSpPr>
          <p:nvPr/>
        </p:nvSpPr>
        <p:spPr bwMode="auto">
          <a:xfrm>
            <a:off x="16674" y="5013326"/>
            <a:ext cx="2247731" cy="461665"/>
          </a:xfrm>
          <a:prstGeom prst="rect">
            <a:avLst/>
          </a:prstGeom>
          <a:solidFill>
            <a:srgbClr val="FFA819"/>
          </a:solidFill>
          <a:ln w="9525">
            <a:solidFill>
              <a:schemeClr val="tx1"/>
            </a:solidFill>
            <a:miter lim="800000"/>
            <a:headEnd/>
            <a:tailEnd/>
          </a:ln>
        </p:spPr>
        <p:txBody>
          <a:bodyPr wrap="none">
            <a:prstTxWarp prst="textNoShape">
              <a:avLst/>
            </a:prstTxWarp>
            <a:spAutoFit/>
          </a:bodyPr>
          <a:lstStyle/>
          <a:p>
            <a:pPr algn="ctr"/>
            <a:r>
              <a:rPr lang="en-US" sz="2400"/>
              <a:t>Perez et al, 2006</a:t>
            </a:r>
          </a:p>
        </p:txBody>
      </p:sp>
    </p:spTree>
  </p:cSld>
  <p:clrMapOvr>
    <a:masterClrMapping/>
  </p:clrMapOvr>
  <p:transition advTm="27228"/>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xmlns:r="http://schemas.openxmlformats.org/officeDocument/2006/relationships" xmlns:a="http://schemas.openxmlformats.org/drawingml/2006/main" xmlns:p="http://schemas.openxmlformats.org/presentationml/2006/main" xmlns="" val="0"/>
              </a:ext>
            </a:extLst>
          </a:blip>
          <a:srcRect t="11020"/>
          <a:stretch>
            <a:fillRect/>
          </a:stretch>
        </p:blipFill>
        <p:spPr bwMode="auto">
          <a:xfrm>
            <a:off x="0" y="1268414"/>
            <a:ext cx="9144000" cy="5589587"/>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pic>
      <p:sp>
        <p:nvSpPr>
          <p:cNvPr id="41986" name="Text Box 3"/>
          <p:cNvSpPr txBox="1">
            <a:spLocks noChangeArrowheads="1"/>
          </p:cNvSpPr>
          <p:nvPr/>
        </p:nvSpPr>
        <p:spPr bwMode="auto">
          <a:xfrm>
            <a:off x="6246456" y="6308725"/>
            <a:ext cx="2808225" cy="646331"/>
          </a:xfrm>
          <a:prstGeom prst="rect">
            <a:avLst/>
          </a:prstGeom>
          <a:solidFill>
            <a:srgbClr val="FFA819"/>
          </a:solidFill>
          <a:ln w="9525">
            <a:solidFill>
              <a:schemeClr val="tx1"/>
            </a:solidFill>
            <a:miter lim="800000"/>
            <a:headEnd/>
            <a:tailEnd/>
          </a:ln>
        </p:spPr>
        <p:txBody>
          <a:bodyPr>
            <a:prstTxWarp prst="textNoShape">
              <a:avLst/>
            </a:prstTxWarp>
            <a:spAutoFit/>
          </a:bodyPr>
          <a:lstStyle/>
          <a:p>
            <a:r>
              <a:rPr lang="de-DE" b="1" i="1">
                <a:solidFill>
                  <a:srgbClr val="006600"/>
                </a:solidFill>
                <a:ea typeface="Arial" charset="0"/>
                <a:cs typeface="Arial" charset="0"/>
              </a:rPr>
              <a:t>Bingemer, Ničković, Barrie, 2009</a:t>
            </a:r>
            <a:endParaRPr lang="en-US" b="1" i="1">
              <a:solidFill>
                <a:srgbClr val="006600"/>
              </a:solidFill>
              <a:ea typeface="Arial" charset="0"/>
              <a:cs typeface="Arial" charset="0"/>
            </a:endParaRPr>
          </a:p>
        </p:txBody>
      </p:sp>
      <p:sp>
        <p:nvSpPr>
          <p:cNvPr id="67587" name="Rectangle 4"/>
          <p:cNvSpPr>
            <a:spLocks noGrp="1" noChangeArrowheads="1"/>
          </p:cNvSpPr>
          <p:nvPr>
            <p:ph type="title"/>
          </p:nvPr>
        </p:nvSpPr>
        <p:spPr>
          <a:xfrm>
            <a:off x="0" y="115888"/>
            <a:ext cx="9144000" cy="1143000"/>
          </a:xfrm>
        </p:spPr>
        <p:txBody>
          <a:bodyPr>
            <a:normAutofit fontScale="90000"/>
          </a:bodyPr>
          <a:lstStyle/>
          <a:p>
            <a:pPr eaLnBrk="1" hangingPunct="1"/>
            <a:r>
              <a:rPr lang="en-US" sz="3200">
                <a:solidFill>
                  <a:srgbClr val="77933C"/>
                </a:solidFill>
                <a:latin typeface="Euphemia" pitchFamily="34" charset="0"/>
                <a:ea typeface="ＭＳ Ｐゴシック" charset="-128"/>
                <a:cs typeface="ＭＳ Ｐゴシック" charset="-128"/>
              </a:rPr>
              <a:t>Comparison of DREAM Model Aerosol Mass with Ice Nuclei Measurements at Kleinerfeldberg Frankfurt 20 May – 3 June 2008</a:t>
            </a:r>
          </a:p>
        </p:txBody>
      </p:sp>
    </p:spTree>
  </p:cSld>
  <p:clrMapOvr>
    <a:masterClrMapping/>
  </p:clrMapOvr>
  <p:transition advTm="13427"/>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50097" y="654051"/>
            <a:ext cx="8750991" cy="5693866"/>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nchor="ctr">
            <a:prstTxWarp prst="textNoShape">
              <a:avLst/>
            </a:prstTxWarp>
            <a:spAutoFit/>
          </a:bodyPr>
          <a:lstStyle/>
          <a:p>
            <a:pPr algn="ctr"/>
            <a:r>
              <a:rPr lang="en-GB" sz="3800" b="1">
                <a:solidFill>
                  <a:srgbClr val="000099"/>
                </a:solidFill>
              </a:rPr>
              <a:t>Significance of </a:t>
            </a:r>
            <a:r>
              <a:rPr lang="en-GB" sz="3800" b="1">
                <a:solidFill>
                  <a:srgbClr val="FF0000"/>
                </a:solidFill>
              </a:rPr>
              <a:t>mineral composition</a:t>
            </a:r>
            <a:r>
              <a:rPr lang="en-GB" sz="3800" b="1">
                <a:solidFill>
                  <a:srgbClr val="000099"/>
                </a:solidFill>
              </a:rPr>
              <a:t> in </a:t>
            </a:r>
            <a:br>
              <a:rPr lang="en-GB" sz="3800" b="1">
                <a:solidFill>
                  <a:srgbClr val="000099"/>
                </a:solidFill>
              </a:rPr>
            </a:br>
            <a:r>
              <a:rPr lang="en-GB" sz="3800" b="1">
                <a:solidFill>
                  <a:srgbClr val="000099"/>
                </a:solidFill>
              </a:rPr>
              <a:t>desert soils</a:t>
            </a:r>
            <a:r>
              <a:rPr lang="en-GB" sz="3800"/>
              <a:t> </a:t>
            </a:r>
          </a:p>
          <a:p>
            <a:endParaRPr lang="en-GB" sz="3200"/>
          </a:p>
          <a:p>
            <a:pPr>
              <a:buFontTx/>
              <a:buChar char="•"/>
            </a:pPr>
            <a:r>
              <a:rPr lang="en-GB" sz="3200"/>
              <a:t> Fe and P embedded in dust </a:t>
            </a:r>
            <a:r>
              <a:rPr lang="en-GB" sz="3200">
                <a:sym typeface="Wingdings" charset="2"/>
              </a:rPr>
              <a:t></a:t>
            </a:r>
            <a:r>
              <a:rPr lang="en-GB" sz="3200"/>
              <a:t> ocean nutrients</a:t>
            </a:r>
          </a:p>
          <a:p>
            <a:pPr>
              <a:buFontTx/>
              <a:buChar char="•"/>
            </a:pPr>
            <a:endParaRPr lang="en-GB" sz="3200"/>
          </a:p>
          <a:p>
            <a:pPr>
              <a:buFontTx/>
              <a:buChar char="•"/>
            </a:pPr>
            <a:r>
              <a:rPr lang="en-GB" sz="3200"/>
              <a:t> Cloud ice nucleation sensitive to mineral composition</a:t>
            </a:r>
          </a:p>
          <a:p>
            <a:endParaRPr lang="en-GB" sz="3200"/>
          </a:p>
          <a:p>
            <a:pPr>
              <a:buFontTx/>
              <a:buChar char="•"/>
            </a:pPr>
            <a:r>
              <a:rPr lang="en-GB" sz="3200"/>
              <a:t> Hypothesis: Fe as an enhancement factor in meningitis</a:t>
            </a:r>
            <a:br>
              <a:rPr lang="en-GB" sz="3200"/>
            </a:br>
            <a:r>
              <a:rPr lang="en-GB" sz="3200"/>
              <a:t>  outbreaks (Thompson, 2008)   </a:t>
            </a:r>
          </a:p>
        </p:txBody>
      </p:sp>
    </p:spTree>
  </p:cSld>
  <p:clrMapOvr>
    <a:masterClrMapping/>
  </p:clrMapOvr>
  <p:transition advTm="32269"/>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3" descr="back.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6082" name="Rectangle 4"/>
          <p:cNvSpPr>
            <a:spLocks noChangeArrowheads="1"/>
          </p:cNvSpPr>
          <p:nvPr/>
        </p:nvSpPr>
        <p:spPr bwMode="auto">
          <a:xfrm>
            <a:off x="762199" y="177800"/>
            <a:ext cx="8000702" cy="584200"/>
          </a:xfrm>
          <a:prstGeom prst="rect">
            <a:avLst/>
          </a:prstGeom>
          <a:noFill/>
          <a:ln w="9525">
            <a:noFill/>
            <a:miter lim="800000"/>
            <a:headEnd/>
            <a:tailEnd/>
          </a:ln>
        </p:spPr>
        <p:txBody>
          <a:bodyPr lIns="91417" tIns="45709" rIns="91417" bIns="45709">
            <a:prstTxWarp prst="textNoShape">
              <a:avLst/>
            </a:prstTxWarp>
            <a:spAutoFit/>
          </a:bodyPr>
          <a:lstStyle/>
          <a:p>
            <a:r>
              <a:rPr lang="en-US" sz="3200" b="1">
                <a:solidFill>
                  <a:srgbClr val="008BC9"/>
                </a:solidFill>
                <a:latin typeface="Arial Narrow" charset="0"/>
              </a:rPr>
              <a:t>Minerals in erodible soils</a:t>
            </a:r>
          </a:p>
        </p:txBody>
      </p:sp>
      <p:sp>
        <p:nvSpPr>
          <p:cNvPr id="46083" name="Rectangle 12"/>
          <p:cNvSpPr>
            <a:spLocks noChangeArrowheads="1"/>
          </p:cNvSpPr>
          <p:nvPr/>
        </p:nvSpPr>
        <p:spPr bwMode="auto">
          <a:xfrm>
            <a:off x="304879" y="1219201"/>
            <a:ext cx="8020098" cy="2308302"/>
          </a:xfrm>
          <a:prstGeom prst="rect">
            <a:avLst/>
          </a:prstGeom>
          <a:noFill/>
          <a:ln w="9525">
            <a:noFill/>
            <a:miter lim="800000"/>
            <a:headEnd/>
            <a:tailEnd/>
          </a:ln>
        </p:spPr>
        <p:txBody>
          <a:bodyPr wrap="none" lIns="91417" tIns="45709" rIns="91417" bIns="45709">
            <a:prstTxWarp prst="textNoShape">
              <a:avLst/>
            </a:prstTxWarp>
            <a:spAutoFit/>
          </a:bodyPr>
          <a:lstStyle/>
          <a:p>
            <a:pPr>
              <a:buFont typeface="Arial" charset="0"/>
              <a:buChar char="•"/>
            </a:pPr>
            <a:r>
              <a:rPr lang="en-US"/>
              <a:t> mineral composition of dust aerosols is important for: </a:t>
            </a:r>
          </a:p>
          <a:p>
            <a:r>
              <a:rPr lang="en-US"/>
              <a:t>   human health, ocean productivity, cloud ice nucleation, atmospheric radiation</a:t>
            </a:r>
          </a:p>
          <a:p>
            <a:pPr>
              <a:buFont typeface="Arial" charset="0"/>
              <a:buChar char="•"/>
            </a:pPr>
            <a:r>
              <a:rPr lang="en-US"/>
              <a:t> we develop 1km resolution global data set of mineral fractions in arid soils:</a:t>
            </a:r>
          </a:p>
          <a:p>
            <a:r>
              <a:rPr lang="en-US"/>
              <a:t>   silicates (quartz, feldspar, illite, kaolinite, smectite), carbonates (calcite), qypsum, </a:t>
            </a:r>
          </a:p>
          <a:p>
            <a:r>
              <a:rPr lang="en-US"/>
              <a:t>   iron oxides (hematite)</a:t>
            </a:r>
          </a:p>
          <a:p>
            <a:pPr>
              <a:buFont typeface="Arial" charset="0"/>
              <a:buChar char="•"/>
            </a:pPr>
            <a:r>
              <a:rPr lang="en-US"/>
              <a:t> work on implementation of mineral transport in atmospheric models</a:t>
            </a:r>
          </a:p>
          <a:p>
            <a:pPr>
              <a:buFont typeface="Arial" charset="0"/>
              <a:buChar char="•"/>
            </a:pPr>
            <a:r>
              <a:rPr lang="en-US"/>
              <a:t> mineral data set will be used as mask of mineral sources for uptake in atmospheric </a:t>
            </a:r>
            <a:br>
              <a:rPr lang="en-US"/>
            </a:br>
            <a:r>
              <a:rPr lang="en-US"/>
              <a:t>models with included transport on mineral particles</a:t>
            </a:r>
          </a:p>
        </p:txBody>
      </p:sp>
      <p:pic>
        <p:nvPicPr>
          <p:cNvPr id="46084" name="Picture 2" descr="C:\Users\Administrator\Desktop\kongresi_prezentacije\Iran\qua1.gif"/>
          <p:cNvPicPr>
            <a:picLocks noChangeAspect="1" noChangeArrowheads="1"/>
          </p:cNvPicPr>
          <p:nvPr/>
        </p:nvPicPr>
        <p:blipFill>
          <a:blip r:embed="rId3"/>
          <a:srcRect l="3645" t="23167" r="3354" b="22166"/>
          <a:stretch>
            <a:fillRect/>
          </a:stretch>
        </p:blipFill>
        <p:spPr bwMode="auto">
          <a:xfrm>
            <a:off x="228659" y="3886200"/>
            <a:ext cx="4320713" cy="1905000"/>
          </a:xfrm>
          <a:prstGeom prst="rect">
            <a:avLst/>
          </a:prstGeom>
          <a:noFill/>
          <a:ln w="9525">
            <a:noFill/>
            <a:miter lim="800000"/>
            <a:headEnd/>
            <a:tailEnd/>
          </a:ln>
        </p:spPr>
      </p:pic>
      <p:pic>
        <p:nvPicPr>
          <p:cNvPr id="46085" name="Picture 2" descr="C:\Users\Administrator\Desktop\kongresi_prezentacije\Iran\qua1.gif"/>
          <p:cNvPicPr>
            <a:picLocks noChangeAspect="1" noChangeArrowheads="1"/>
          </p:cNvPicPr>
          <p:nvPr/>
        </p:nvPicPr>
        <p:blipFill>
          <a:blip r:embed="rId3"/>
          <a:srcRect l="11646" t="87167" r="13354" b="6166"/>
          <a:stretch>
            <a:fillRect/>
          </a:stretch>
        </p:blipFill>
        <p:spPr bwMode="auto">
          <a:xfrm>
            <a:off x="228660" y="5867400"/>
            <a:ext cx="4190901" cy="279400"/>
          </a:xfrm>
          <a:prstGeom prst="rect">
            <a:avLst/>
          </a:prstGeom>
          <a:noFill/>
          <a:ln w="9525">
            <a:noFill/>
            <a:miter lim="800000"/>
            <a:headEnd/>
            <a:tailEnd/>
          </a:ln>
        </p:spPr>
      </p:pic>
      <p:pic>
        <p:nvPicPr>
          <p:cNvPr id="46086" name="Picture 3" descr="C:\Users\Administrator\Desktop\kongresi_prezentacije\Iran\qua2.gif"/>
          <p:cNvPicPr>
            <a:picLocks noChangeAspect="1" noChangeArrowheads="1"/>
          </p:cNvPicPr>
          <p:nvPr/>
        </p:nvPicPr>
        <p:blipFill>
          <a:blip r:embed="rId4"/>
          <a:srcRect l="12292" t="86555" r="12708" b="6778"/>
          <a:stretch>
            <a:fillRect/>
          </a:stretch>
        </p:blipFill>
        <p:spPr bwMode="auto">
          <a:xfrm>
            <a:off x="4724440" y="5851525"/>
            <a:ext cx="4114681" cy="274638"/>
          </a:xfrm>
          <a:prstGeom prst="rect">
            <a:avLst/>
          </a:prstGeom>
          <a:noFill/>
          <a:ln w="9525">
            <a:noFill/>
            <a:miter lim="800000"/>
            <a:headEnd/>
            <a:tailEnd/>
          </a:ln>
        </p:spPr>
      </p:pic>
      <p:pic>
        <p:nvPicPr>
          <p:cNvPr id="46087" name="Picture 3" descr="C:\Users\Administrator\Desktop\kongresi_prezentacije\Iran\qua2.gif"/>
          <p:cNvPicPr>
            <a:picLocks noChangeAspect="1" noChangeArrowheads="1"/>
          </p:cNvPicPr>
          <p:nvPr/>
        </p:nvPicPr>
        <p:blipFill>
          <a:blip r:embed="rId4"/>
          <a:srcRect l="3291" t="22556" r="3708" b="22778"/>
          <a:stretch>
            <a:fillRect/>
          </a:stretch>
        </p:blipFill>
        <p:spPr bwMode="auto">
          <a:xfrm>
            <a:off x="4572001" y="3886200"/>
            <a:ext cx="4363586" cy="1924050"/>
          </a:xfrm>
          <a:prstGeom prst="rect">
            <a:avLst/>
          </a:prstGeom>
          <a:noFill/>
          <a:ln w="9525">
            <a:noFill/>
            <a:miter lim="800000"/>
            <a:headEnd/>
            <a:tailEnd/>
          </a:ln>
        </p:spPr>
      </p:pic>
      <p:sp>
        <p:nvSpPr>
          <p:cNvPr id="46088" name="Rectangle 14"/>
          <p:cNvSpPr>
            <a:spLocks noChangeArrowheads="1"/>
          </p:cNvSpPr>
          <p:nvPr/>
        </p:nvSpPr>
        <p:spPr bwMode="auto">
          <a:xfrm>
            <a:off x="533539" y="3581400"/>
            <a:ext cx="8153142" cy="304800"/>
          </a:xfrm>
          <a:prstGeom prst="rect">
            <a:avLst/>
          </a:prstGeom>
          <a:noFill/>
          <a:ln w="9525">
            <a:noFill/>
            <a:miter lim="800000"/>
            <a:headEnd/>
            <a:tailEnd/>
          </a:ln>
        </p:spPr>
        <p:txBody>
          <a:bodyPr lIns="91417" tIns="45709" rIns="91417" bIns="45709">
            <a:prstTxWarp prst="textNoShape">
              <a:avLst/>
            </a:prstTxWarp>
            <a:spAutoFit/>
          </a:bodyPr>
          <a:lstStyle/>
          <a:p>
            <a:r>
              <a:rPr lang="en-US" sz="1400" b="1">
                <a:solidFill>
                  <a:srgbClr val="008BC9"/>
                </a:solidFill>
              </a:rPr>
              <a:t>Example: quartz (mineral with largest percentage) content in erodible soils in silt and clay part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ext Placeholder 3"/>
          <p:cNvSpPr>
            <a:spLocks noGrp="1"/>
          </p:cNvSpPr>
          <p:nvPr>
            <p:ph type="body" idx="4294967295"/>
          </p:nvPr>
        </p:nvSpPr>
        <p:spPr>
          <a:xfrm>
            <a:off x="4962627" y="908051"/>
            <a:ext cx="4178991" cy="360363"/>
          </a:xfrm>
        </p:spPr>
        <p:txBody>
          <a:bodyPr>
            <a:normAutofit fontScale="70000" lnSpcReduction="20000"/>
          </a:bodyPr>
          <a:lstStyle/>
          <a:p>
            <a:pPr marL="0" indent="0" eaLnBrk="1" hangingPunct="1">
              <a:lnSpc>
                <a:spcPct val="80000"/>
              </a:lnSpc>
              <a:buFontTx/>
              <a:buNone/>
            </a:pPr>
            <a:r>
              <a:rPr lang="en-US" sz="1400">
                <a:latin typeface="Euphemia" pitchFamily="34" charset="0"/>
                <a:ea typeface="ＭＳ Ｐゴシック" charset="-128"/>
                <a:cs typeface="ＭＳ Ｐゴシック" charset="-128"/>
              </a:rPr>
              <a:t> </a:t>
            </a:r>
            <a:r>
              <a:rPr lang="en-US" sz="2200">
                <a:latin typeface="Euphemia" pitchFamily="34" charset="0"/>
                <a:ea typeface="ＭＳ Ｐゴシック" charset="-128"/>
                <a:cs typeface="ＭＳ Ｐゴシック" charset="-128"/>
              </a:rPr>
              <a:t>7:45 PM Phoenix as the dust storm neared</a:t>
            </a:r>
          </a:p>
        </p:txBody>
      </p:sp>
      <p:pic>
        <p:nvPicPr>
          <p:cNvPr id="48130" name="Picture 2"/>
          <p:cNvPicPr>
            <a:picLocks noGrp="1" noChangeAspect="1" noChangeArrowheads="1"/>
          </p:cNvPicPr>
          <p:nvPr>
            <p:ph sz="half" idx="4294967295"/>
          </p:nvPr>
        </p:nvPicPr>
        <p:blipFill>
          <a:blip r:embed="rId2"/>
          <a:srcRect/>
          <a:stretch>
            <a:fillRect/>
          </a:stretch>
        </p:blipFill>
        <p:spPr>
          <a:xfrm>
            <a:off x="2608148" y="1268413"/>
            <a:ext cx="6535852" cy="4881562"/>
          </a:xfrm>
        </p:spPr>
      </p:pic>
      <p:sp>
        <p:nvSpPr>
          <p:cNvPr id="5" name="Date Placeholder 4"/>
          <p:cNvSpPr txBox="1">
            <a:spLocks noGrp="1"/>
          </p:cNvSpPr>
          <p:nvPr/>
        </p:nvSpPr>
        <p:spPr>
          <a:xfrm>
            <a:off x="228659" y="6381751"/>
            <a:ext cx="4558900" cy="360363"/>
          </a:xfrm>
          <a:prstGeom prst="rect">
            <a:avLst/>
          </a:prstGeom>
          <a:solidFill>
            <a:srgbClr val="FFA819"/>
          </a:solidFill>
          <a:ln>
            <a:solidFill>
              <a:schemeClr val="tx1"/>
            </a:solidFill>
          </a:ln>
        </p:spPr>
        <p:txBody>
          <a:bodyPr anchor="b">
            <a:prstTxWarp prst="textNoShape">
              <a:avLst/>
            </a:prstTxWarp>
          </a:bodyPr>
          <a:lstStyle/>
          <a:p>
            <a:r>
              <a:rPr lang="en-US" sz="1600">
                <a:solidFill>
                  <a:srgbClr val="000000"/>
                </a:solidFill>
                <a:latin typeface="Calibri" charset="0"/>
                <a:ea typeface="Arial" charset="0"/>
                <a:cs typeface="Arial" charset="0"/>
              </a:rPr>
              <a:t>W.A.Sprigg, S. Ničković, G. Pejanović, J. Galgiani, A. Vuković</a:t>
            </a:r>
          </a:p>
        </p:txBody>
      </p:sp>
      <p:sp>
        <p:nvSpPr>
          <p:cNvPr id="15365" name="Text Box 5"/>
          <p:cNvSpPr txBox="1">
            <a:spLocks noChangeArrowheads="1"/>
          </p:cNvSpPr>
          <p:nvPr/>
        </p:nvSpPr>
        <p:spPr bwMode="auto">
          <a:xfrm>
            <a:off x="0" y="188913"/>
            <a:ext cx="5898269" cy="523220"/>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none">
            <a:prstTxWarp prst="textNoShape">
              <a:avLst/>
            </a:prstTxWarp>
            <a:spAutoFit/>
          </a:bodyPr>
          <a:lstStyle/>
          <a:p>
            <a:pPr algn="ctr"/>
            <a:r>
              <a:rPr lang="en-US" sz="2800" b="1">
                <a:solidFill>
                  <a:srgbClr val="0000CC"/>
                </a:solidFill>
              </a:rPr>
              <a:t>Phoenix (Arizona) Haboob, 5 July 2005</a:t>
            </a:r>
          </a:p>
        </p:txBody>
      </p:sp>
      <p:sp>
        <p:nvSpPr>
          <p:cNvPr id="16" name="Rectangle 15"/>
          <p:cNvSpPr/>
          <p:nvPr/>
        </p:nvSpPr>
        <p:spPr>
          <a:xfrm>
            <a:off x="88130" y="2205038"/>
            <a:ext cx="2485482" cy="4154984"/>
          </a:xfrm>
          <a:prstGeom prst="rect">
            <a:avLst/>
          </a:prstGeom>
        </p:spPr>
        <p:txBody>
          <a:bodyPr>
            <a:prstTxWarp prst="textNoShape">
              <a:avLst/>
            </a:prstTxWarp>
            <a:spAutoFit/>
          </a:bodyPr>
          <a:lstStyle/>
          <a:p>
            <a:r>
              <a:rPr lang="en-US"/>
              <a:t>Dust modeling – NMME DREAM (operational model)</a:t>
            </a:r>
          </a:p>
          <a:p>
            <a:endParaRPr lang="en-US"/>
          </a:p>
          <a:p>
            <a:pPr>
              <a:buFont typeface="Arial" charset="0"/>
              <a:buChar char="•"/>
            </a:pPr>
            <a:r>
              <a:rPr lang="en-US" sz="1600"/>
              <a:t>Improved by assimilation of the dust analysis</a:t>
            </a:r>
          </a:p>
          <a:p>
            <a:pPr>
              <a:buFont typeface="Arial" charset="0"/>
              <a:buChar char="•"/>
            </a:pPr>
            <a:r>
              <a:rPr lang="en-US" sz="1600"/>
              <a:t>CCOR ~0.6 – quality forecast</a:t>
            </a:r>
          </a:p>
          <a:p>
            <a:pPr>
              <a:buFont typeface="Arial" charset="0"/>
              <a:buChar char="•"/>
            </a:pPr>
            <a:r>
              <a:rPr lang="en-US" sz="1600"/>
              <a:t>Among leading models by verification scores in WMO SDS-WAS project</a:t>
            </a:r>
          </a:p>
          <a:p>
            <a:pPr>
              <a:buFont typeface="Arial" charset="0"/>
              <a:buChar char="•"/>
            </a:pPr>
            <a:r>
              <a:rPr lang="en-US" sz="1600"/>
              <a:t>In high resolution case runs (&lt;5km) for severe dust storms it shows potential for application in warning systems (work in progress).</a:t>
            </a:r>
          </a:p>
        </p:txBody>
      </p:sp>
    </p:spTree>
  </p:cSld>
  <p:clrMapOvr>
    <a:masterClrMapping/>
  </p:clrMapOvr>
  <p:transition advTm="20671"/>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ext Placeholder 2"/>
          <p:cNvSpPr>
            <a:spLocks noGrp="1"/>
          </p:cNvSpPr>
          <p:nvPr>
            <p:ph type="body" idx="4294967295"/>
          </p:nvPr>
        </p:nvSpPr>
        <p:spPr>
          <a:xfrm>
            <a:off x="0" y="1125539"/>
            <a:ext cx="3221480" cy="504825"/>
          </a:xfrm>
        </p:spPr>
        <p:txBody>
          <a:bodyPr anchor="ctr">
            <a:normAutofit fontScale="77500" lnSpcReduction="20000"/>
          </a:bodyPr>
          <a:lstStyle/>
          <a:p>
            <a:pPr marL="0" indent="0" eaLnBrk="1" hangingPunct="1">
              <a:buFontTx/>
              <a:buNone/>
            </a:pPr>
            <a:r>
              <a:rPr lang="en-US" sz="2000" b="1">
                <a:latin typeface="Euphemia" pitchFamily="34" charset="0"/>
                <a:ea typeface="ＭＳ Ｐゴシック" charset="-128"/>
                <a:cs typeface="ＭＳ Ｐゴシック" charset="-128"/>
              </a:rPr>
              <a:t>DUST SIMULATION: 3.5-km model</a:t>
            </a:r>
          </a:p>
        </p:txBody>
      </p:sp>
      <p:sp>
        <p:nvSpPr>
          <p:cNvPr id="49154" name="Text Placeholder 4"/>
          <p:cNvSpPr>
            <a:spLocks noGrp="1"/>
          </p:cNvSpPr>
          <p:nvPr>
            <p:ph type="body" sz="half" idx="4294967295"/>
          </p:nvPr>
        </p:nvSpPr>
        <p:spPr>
          <a:xfrm>
            <a:off x="4788751" y="1768475"/>
            <a:ext cx="4355249" cy="609600"/>
          </a:xfrm>
        </p:spPr>
        <p:txBody>
          <a:bodyPr anchor="ctr"/>
          <a:lstStyle/>
          <a:p>
            <a:pPr marL="0" indent="0" eaLnBrk="1" hangingPunct="1">
              <a:buFontTx/>
              <a:buNone/>
            </a:pPr>
            <a:r>
              <a:rPr lang="en-US" sz="2000" b="1">
                <a:latin typeface="Euphemia" pitchFamily="34" charset="0"/>
                <a:ea typeface="ＭＳ Ｐゴシック" charset="-128"/>
                <a:cs typeface="ＭＳ Ｐゴシック" charset="-128"/>
              </a:rPr>
              <a:t>10m WIND MAGNITUDE</a:t>
            </a:r>
          </a:p>
        </p:txBody>
      </p:sp>
      <p:pic>
        <p:nvPicPr>
          <p:cNvPr id="49155" name="Content Placeholder 7" descr="dc_28.gif"/>
          <p:cNvPicPr>
            <a:picLocks noGrp="1" noChangeAspect="1"/>
          </p:cNvPicPr>
          <p:nvPr>
            <p:ph sz="quarter" idx="4294967295"/>
          </p:nvPr>
        </p:nvPicPr>
        <p:blipFill>
          <a:blip r:embed="rId2"/>
          <a:srcRect/>
          <a:stretch>
            <a:fillRect/>
          </a:stretch>
        </p:blipFill>
        <p:spPr>
          <a:xfrm>
            <a:off x="0" y="1628775"/>
            <a:ext cx="5076957" cy="4902200"/>
          </a:xfrm>
        </p:spPr>
      </p:pic>
      <p:pic>
        <p:nvPicPr>
          <p:cNvPr id="49156" name="Picture 2"/>
          <p:cNvPicPr>
            <a:picLocks noGrp="1" noChangeAspect="1" noChangeArrowheads="1"/>
          </p:cNvPicPr>
          <p:nvPr>
            <p:ph sz="quarter" idx="4294967295"/>
          </p:nvPr>
        </p:nvPicPr>
        <p:blipFill>
          <a:blip r:embed="rId3"/>
          <a:srcRect/>
          <a:stretch>
            <a:fillRect/>
          </a:stretch>
        </p:blipFill>
        <p:spPr>
          <a:xfrm>
            <a:off x="2698659" y="1646238"/>
            <a:ext cx="6445341" cy="4835525"/>
          </a:xfrm>
        </p:spPr>
      </p:pic>
      <p:sp>
        <p:nvSpPr>
          <p:cNvPr id="12" name="Date Placeholder 4"/>
          <p:cNvSpPr txBox="1">
            <a:spLocks noGrp="1"/>
          </p:cNvSpPr>
          <p:nvPr/>
        </p:nvSpPr>
        <p:spPr>
          <a:xfrm>
            <a:off x="0" y="6453188"/>
            <a:ext cx="3275072" cy="404812"/>
          </a:xfrm>
          <a:prstGeom prst="rect">
            <a:avLst/>
          </a:prstGeom>
          <a:solidFill>
            <a:srgbClr val="FFA819"/>
          </a:solidFill>
          <a:ln>
            <a:solidFill>
              <a:schemeClr val="tx1"/>
            </a:solidFill>
          </a:ln>
        </p:spPr>
        <p:txBody>
          <a:bodyPr anchor="b">
            <a:prstTxWarp prst="textNoShape">
              <a:avLst/>
            </a:prstTxWarp>
          </a:bodyPr>
          <a:lstStyle/>
          <a:p>
            <a:r>
              <a:rPr lang="en-US" sz="1400">
                <a:solidFill>
                  <a:srgbClr val="000000"/>
                </a:solidFill>
                <a:latin typeface="Calibri" charset="0"/>
                <a:ea typeface="Arial" charset="0"/>
                <a:cs typeface="Arial" charset="0"/>
              </a:rPr>
              <a:t>W.A.Sprigg, S. Nickovic, G. Pejanovic,  A. Vukovic</a:t>
            </a:r>
          </a:p>
        </p:txBody>
      </p:sp>
      <p:sp>
        <p:nvSpPr>
          <p:cNvPr id="16393" name="Oval 9"/>
          <p:cNvSpPr>
            <a:spLocks noChangeArrowheads="1"/>
          </p:cNvSpPr>
          <p:nvPr/>
        </p:nvSpPr>
        <p:spPr bwMode="auto">
          <a:xfrm>
            <a:off x="2086519" y="4652963"/>
            <a:ext cx="216750" cy="215900"/>
          </a:xfrm>
          <a:prstGeom prst="ellipse">
            <a:avLst/>
          </a:prstGeom>
          <a:noFill/>
          <a:ln w="57150">
            <a:solidFill>
              <a:srgbClr val="FF0000"/>
            </a:solidFill>
            <a:round/>
            <a:headEnd/>
            <a:tailEnd/>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none" anchor="ctr">
            <a:prstTxWarp prst="textNoShape">
              <a:avLst/>
            </a:prstTxWarp>
          </a:bodyPr>
          <a:lstStyle/>
          <a:p>
            <a:endParaRPr lang="en-US">
              <a:ea typeface="Arial" charset="0"/>
              <a:cs typeface="Arial" charset="0"/>
            </a:endParaRPr>
          </a:p>
        </p:txBody>
      </p:sp>
      <p:sp>
        <p:nvSpPr>
          <p:cNvPr id="16394" name="Oval 10"/>
          <p:cNvSpPr>
            <a:spLocks noChangeArrowheads="1"/>
          </p:cNvSpPr>
          <p:nvPr/>
        </p:nvSpPr>
        <p:spPr bwMode="auto">
          <a:xfrm>
            <a:off x="6138080" y="4149725"/>
            <a:ext cx="215560" cy="215900"/>
          </a:xfrm>
          <a:prstGeom prst="ellipse">
            <a:avLst/>
          </a:prstGeom>
          <a:noFill/>
          <a:ln w="57150">
            <a:solidFill>
              <a:srgbClr val="FF0000"/>
            </a:solidFill>
            <a:round/>
            <a:headEnd/>
            <a:tailEnd/>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none" anchor="ctr">
            <a:prstTxWarp prst="textNoShape">
              <a:avLst/>
            </a:prstTxWarp>
          </a:bodyPr>
          <a:lstStyle/>
          <a:p>
            <a:endParaRPr lang="en-US">
              <a:ea typeface="Arial" charset="0"/>
              <a:cs typeface="Arial" charset="0"/>
            </a:endParaRPr>
          </a:p>
        </p:txBody>
      </p:sp>
      <p:sp>
        <p:nvSpPr>
          <p:cNvPr id="16395" name="Line 11"/>
          <p:cNvSpPr>
            <a:spLocks noChangeShapeType="1"/>
          </p:cNvSpPr>
          <p:nvPr/>
        </p:nvSpPr>
        <p:spPr bwMode="auto">
          <a:xfrm flipH="1">
            <a:off x="2194894" y="4508500"/>
            <a:ext cx="646677" cy="215900"/>
          </a:xfrm>
          <a:prstGeom prst="line">
            <a:avLst/>
          </a:prstGeom>
          <a:noFill/>
          <a:ln w="57150">
            <a:solidFill>
              <a:srgbClr val="0000CC"/>
            </a:solidFill>
            <a:round/>
            <a:headEnd/>
            <a:tailEnd type="triangle" w="med" len="med"/>
          </a:ln>
          <a:effectLst/>
          <a:extLst>
            <a:ext uri="{909E8E84-426E-40dd-AFC4-6F175D3DCCD1}">
              <a14:hiddenFill xmlns:a14="http://schemas.microsoft.com/office/drawing/2010/main" xmlns:a="http://schemas.openxmlformats.org/drawingml/2006/main" xmlns:p="http://schemas.openxmlformats.org/presentationml/2006/main" xmlns="">
                <a:noFill/>
              </a14:hiddenFill>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16396" name="Line 12"/>
          <p:cNvSpPr>
            <a:spLocks noChangeShapeType="1"/>
          </p:cNvSpPr>
          <p:nvPr/>
        </p:nvSpPr>
        <p:spPr bwMode="auto">
          <a:xfrm flipH="1">
            <a:off x="6408423" y="4005263"/>
            <a:ext cx="504956" cy="2159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xmlns:a="http://schemas.openxmlformats.org/drawingml/2006/main" xmlns:p="http://schemas.openxmlformats.org/presentationml/2006/main" xmlns="">
                <a:noFill/>
              </a14:hiddenFill>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16397" name="Text Box 13"/>
          <p:cNvSpPr txBox="1">
            <a:spLocks noChangeArrowheads="1"/>
          </p:cNvSpPr>
          <p:nvPr/>
        </p:nvSpPr>
        <p:spPr bwMode="auto">
          <a:xfrm>
            <a:off x="2842762" y="4292600"/>
            <a:ext cx="872354" cy="338554"/>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none">
            <a:prstTxWarp prst="textNoShape">
              <a:avLst/>
            </a:prstTxWarp>
            <a:spAutoFit/>
          </a:bodyPr>
          <a:lstStyle/>
          <a:p>
            <a:pPr algn="ctr"/>
            <a:r>
              <a:rPr lang="en-US" sz="1600" b="1">
                <a:solidFill>
                  <a:srgbClr val="0000CC"/>
                </a:solidFill>
              </a:rPr>
              <a:t>Phoenix</a:t>
            </a:r>
          </a:p>
        </p:txBody>
      </p:sp>
      <p:sp>
        <p:nvSpPr>
          <p:cNvPr id="16398" name="Text Box 14"/>
          <p:cNvSpPr txBox="1">
            <a:spLocks noChangeArrowheads="1"/>
          </p:cNvSpPr>
          <p:nvPr/>
        </p:nvSpPr>
        <p:spPr bwMode="auto">
          <a:xfrm>
            <a:off x="7002699" y="3716339"/>
            <a:ext cx="966931" cy="369332"/>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none">
            <a:prstTxWarp prst="textNoShape">
              <a:avLst/>
            </a:prstTxWarp>
            <a:spAutoFit/>
          </a:bodyPr>
          <a:lstStyle/>
          <a:p>
            <a:pPr algn="ctr"/>
            <a:r>
              <a:rPr lang="en-US" b="1">
                <a:solidFill>
                  <a:srgbClr val="FFFF00"/>
                </a:solidFill>
              </a:rPr>
              <a:t>Phoenix</a:t>
            </a:r>
          </a:p>
        </p:txBody>
      </p:sp>
      <p:pic>
        <p:nvPicPr>
          <p:cNvPr id="49164" name="Picture 2"/>
          <p:cNvPicPr>
            <a:picLocks noChangeAspect="1" noChangeArrowheads="1"/>
          </p:cNvPicPr>
          <p:nvPr/>
        </p:nvPicPr>
        <p:blipFill>
          <a:blip r:embed="rId4"/>
          <a:srcRect/>
          <a:stretch>
            <a:fillRect/>
          </a:stretch>
        </p:blipFill>
        <p:spPr bwMode="auto">
          <a:xfrm>
            <a:off x="7326633" y="0"/>
            <a:ext cx="1817367" cy="1614488"/>
          </a:xfrm>
          <a:prstGeom prst="rect">
            <a:avLst/>
          </a:prstGeom>
          <a:noFill/>
          <a:ln w="9525">
            <a:noFill/>
            <a:miter lim="800000"/>
            <a:headEnd/>
            <a:tailEnd/>
          </a:ln>
        </p:spPr>
      </p:pic>
      <p:sp>
        <p:nvSpPr>
          <p:cNvPr id="49165" name="AutoShape 16"/>
          <p:cNvSpPr>
            <a:spLocks noChangeArrowheads="1"/>
          </p:cNvSpPr>
          <p:nvPr/>
        </p:nvSpPr>
        <p:spPr bwMode="auto">
          <a:xfrm>
            <a:off x="4733967" y="1773238"/>
            <a:ext cx="1008722" cy="3960812"/>
          </a:xfrm>
          <a:prstGeom prst="curvedRightArrow">
            <a:avLst>
              <a:gd name="adj1" fmla="val 78593"/>
              <a:gd name="adj2" fmla="val 157172"/>
              <a:gd name="adj3" fmla="val 33333"/>
            </a:avLst>
          </a:prstGeom>
          <a:solidFill>
            <a:srgbClr val="00FFFF">
              <a:alpha val="61176"/>
            </a:srgbClr>
          </a:solidFill>
          <a:ln w="9525">
            <a:noFill/>
            <a:miter lim="800000"/>
            <a:headEnd/>
            <a:tailEnd/>
          </a:ln>
        </p:spPr>
        <p:txBody>
          <a:bodyPr wrap="none" anchor="ctr">
            <a:prstTxWarp prst="textNoShape">
              <a:avLst/>
            </a:prstTxWarp>
          </a:bodyPr>
          <a:lstStyle/>
          <a:p>
            <a:endParaRPr lang="en-US">
              <a:ea typeface="Arial" charset="0"/>
              <a:cs typeface="Arial" charset="0"/>
            </a:endParaRPr>
          </a:p>
        </p:txBody>
      </p:sp>
      <p:sp>
        <p:nvSpPr>
          <p:cNvPr id="16392" name="Text Box 8"/>
          <p:cNvSpPr txBox="1">
            <a:spLocks noChangeArrowheads="1"/>
          </p:cNvSpPr>
          <p:nvPr/>
        </p:nvSpPr>
        <p:spPr bwMode="auto">
          <a:xfrm>
            <a:off x="-289397" y="0"/>
            <a:ext cx="8318682" cy="1138773"/>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ctr"/>
            <a:r>
              <a:rPr lang="en-US" sz="2400" b="1">
                <a:solidFill>
                  <a:srgbClr val="0000CC"/>
                </a:solidFill>
              </a:rPr>
              <a:t>Successful simulation of the Phoenix Haboob: NMME-DREAM </a:t>
            </a:r>
            <a:br>
              <a:rPr lang="en-US" sz="2400" b="1">
                <a:solidFill>
                  <a:srgbClr val="0000CC"/>
                </a:solidFill>
              </a:rPr>
            </a:br>
            <a:r>
              <a:rPr lang="en-US" sz="2200" b="1">
                <a:solidFill>
                  <a:srgbClr val="0000CC"/>
                </a:solidFill>
              </a:rPr>
              <a:t>(collaboration: SEEVCCC and Chapman University dust modeling group)</a:t>
            </a:r>
          </a:p>
        </p:txBody>
      </p:sp>
    </p:spTree>
  </p:cSld>
  <p:clrMapOvr>
    <a:masterClrMapping/>
  </p:clrMapOvr>
  <p:transition advTm="38876"/>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7" name="Picture 3" descr="back.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8" name="Rectangle 4"/>
          <p:cNvSpPr>
            <a:spLocks noChangeArrowheads="1"/>
          </p:cNvSpPr>
          <p:nvPr/>
        </p:nvSpPr>
        <p:spPr bwMode="auto">
          <a:xfrm>
            <a:off x="762199" y="177800"/>
            <a:ext cx="8000702" cy="584200"/>
          </a:xfrm>
          <a:prstGeom prst="rect">
            <a:avLst/>
          </a:prstGeom>
          <a:noFill/>
          <a:ln w="9525">
            <a:noFill/>
            <a:miter lim="800000"/>
            <a:headEnd/>
            <a:tailEnd/>
          </a:ln>
        </p:spPr>
        <p:txBody>
          <a:bodyPr lIns="91417" tIns="45709" rIns="91417" bIns="45709">
            <a:prstTxWarp prst="textNoShape">
              <a:avLst/>
            </a:prstTxWarp>
            <a:spAutoFit/>
          </a:bodyPr>
          <a:lstStyle/>
          <a:p>
            <a:r>
              <a:rPr lang="en-US" sz="3200" b="1">
                <a:solidFill>
                  <a:srgbClr val="008BC9"/>
                </a:solidFill>
                <a:latin typeface="Arial Narrow" charset="0"/>
              </a:rPr>
              <a:t>Operational dust forecast: DREAM</a:t>
            </a:r>
          </a:p>
        </p:txBody>
      </p:sp>
      <p:pic>
        <p:nvPicPr>
          <p:cNvPr id="50179" name="Picture 2" descr="D:\downloads\dl_00_animacija.gif"/>
          <p:cNvPicPr>
            <a:picLocks noChangeAspect="1" noChangeArrowheads="1" noCrop="1"/>
          </p:cNvPicPr>
          <p:nvPr/>
        </p:nvPicPr>
        <p:blipFill>
          <a:blip r:embed="rId3"/>
          <a:srcRect/>
          <a:stretch>
            <a:fillRect/>
          </a:stretch>
        </p:blipFill>
        <p:spPr bwMode="auto">
          <a:xfrm>
            <a:off x="1" y="2492376"/>
            <a:ext cx="4572000" cy="4137025"/>
          </a:xfrm>
          <a:prstGeom prst="rect">
            <a:avLst/>
          </a:prstGeom>
          <a:noFill/>
          <a:ln w="9525">
            <a:noFill/>
            <a:miter lim="800000"/>
            <a:headEnd/>
            <a:tailEnd/>
          </a:ln>
        </p:spPr>
      </p:pic>
      <p:pic>
        <p:nvPicPr>
          <p:cNvPr id="50180" name="Picture 3" descr="D:\downloads\d8_assim_dl_animacija.gif"/>
          <p:cNvPicPr>
            <a:picLocks noChangeAspect="1" noChangeArrowheads="1" noCrop="1"/>
          </p:cNvPicPr>
          <p:nvPr/>
        </p:nvPicPr>
        <p:blipFill>
          <a:blip r:embed="rId4"/>
          <a:srcRect/>
          <a:stretch>
            <a:fillRect/>
          </a:stretch>
        </p:blipFill>
        <p:spPr bwMode="auto">
          <a:xfrm>
            <a:off x="4535082" y="2492375"/>
            <a:ext cx="4546990" cy="4116388"/>
          </a:xfrm>
          <a:prstGeom prst="rect">
            <a:avLst/>
          </a:prstGeom>
          <a:noFill/>
          <a:ln w="9525">
            <a:noFill/>
            <a:miter lim="800000"/>
            <a:headEnd/>
            <a:tailEnd/>
          </a:ln>
        </p:spPr>
      </p:pic>
      <p:sp>
        <p:nvSpPr>
          <p:cNvPr id="50181" name="Rectangle 58"/>
          <p:cNvSpPr>
            <a:spLocks noChangeArrowheads="1"/>
          </p:cNvSpPr>
          <p:nvPr/>
        </p:nvSpPr>
        <p:spPr bwMode="auto">
          <a:xfrm>
            <a:off x="304879" y="762000"/>
            <a:ext cx="7867512" cy="400087"/>
          </a:xfrm>
          <a:prstGeom prst="rect">
            <a:avLst/>
          </a:prstGeom>
          <a:noFill/>
          <a:ln w="9525">
            <a:noFill/>
            <a:miter lim="800000"/>
            <a:headEnd/>
            <a:tailEnd/>
          </a:ln>
        </p:spPr>
        <p:txBody>
          <a:bodyPr wrap="none" lIns="91417" tIns="45709" rIns="91417" bIns="45709">
            <a:prstTxWarp prst="textNoShape">
              <a:avLst/>
            </a:prstTxWarp>
            <a:spAutoFit/>
          </a:bodyPr>
          <a:lstStyle/>
          <a:p>
            <a:r>
              <a:rPr lang="en-US" sz="2000" b="1">
                <a:solidFill>
                  <a:srgbClr val="008BC9"/>
                </a:solidFill>
                <a:latin typeface="Arial Narrow" charset="0"/>
              </a:rPr>
              <a:t>● DREAM8</a:t>
            </a:r>
            <a:r>
              <a:rPr lang="en-US" sz="2000">
                <a:solidFill>
                  <a:srgbClr val="008BC9"/>
                </a:solidFill>
                <a:latin typeface="Arial Narrow" charset="0"/>
              </a:rPr>
              <a:t>: </a:t>
            </a:r>
            <a:r>
              <a:rPr lang="en-US" sz="2000" b="1">
                <a:solidFill>
                  <a:srgbClr val="008BC9"/>
                </a:solidFill>
                <a:latin typeface="Arial Narrow" charset="0"/>
              </a:rPr>
              <a:t>D</a:t>
            </a:r>
            <a:r>
              <a:rPr lang="en-US" sz="2000">
                <a:solidFill>
                  <a:srgbClr val="008BC9"/>
                </a:solidFill>
                <a:latin typeface="Arial Narrow" charset="0"/>
              </a:rPr>
              <a:t>ust  </a:t>
            </a:r>
            <a:r>
              <a:rPr lang="en-US" sz="2000" b="1">
                <a:solidFill>
                  <a:srgbClr val="008BC9"/>
                </a:solidFill>
                <a:latin typeface="Arial Narrow" charset="0"/>
              </a:rPr>
              <a:t>R</a:t>
            </a:r>
            <a:r>
              <a:rPr lang="en-US" sz="2000">
                <a:solidFill>
                  <a:srgbClr val="008BC9"/>
                </a:solidFill>
                <a:latin typeface="Arial Narrow" charset="0"/>
              </a:rPr>
              <a:t>egional </a:t>
            </a:r>
            <a:r>
              <a:rPr lang="en-US" sz="2000" b="1">
                <a:solidFill>
                  <a:srgbClr val="008BC9"/>
                </a:solidFill>
                <a:latin typeface="Arial Narrow" charset="0"/>
              </a:rPr>
              <a:t>A</a:t>
            </a:r>
            <a:r>
              <a:rPr lang="en-US" sz="2000">
                <a:solidFill>
                  <a:srgbClr val="008BC9"/>
                </a:solidFill>
                <a:latin typeface="Arial Narrow" charset="0"/>
              </a:rPr>
              <a:t>tmospheric </a:t>
            </a:r>
            <a:r>
              <a:rPr lang="en-US" sz="2000" b="1">
                <a:solidFill>
                  <a:srgbClr val="008BC9"/>
                </a:solidFill>
                <a:latin typeface="Arial Narrow" charset="0"/>
              </a:rPr>
              <a:t>M</a:t>
            </a:r>
            <a:r>
              <a:rPr lang="en-US" sz="2000">
                <a:solidFill>
                  <a:srgbClr val="008BC9"/>
                </a:solidFill>
                <a:latin typeface="Arial Narrow" charset="0"/>
              </a:rPr>
              <a:t>odel with 8 categories for particle sizes</a:t>
            </a:r>
          </a:p>
        </p:txBody>
      </p:sp>
      <p:sp>
        <p:nvSpPr>
          <p:cNvPr id="50182" name="Rectangle 59"/>
          <p:cNvSpPr>
            <a:spLocks noChangeArrowheads="1"/>
          </p:cNvSpPr>
          <p:nvPr/>
        </p:nvSpPr>
        <p:spPr bwMode="auto">
          <a:xfrm>
            <a:off x="7435009" y="2205039"/>
            <a:ext cx="1620862" cy="646309"/>
          </a:xfrm>
          <a:prstGeom prst="rect">
            <a:avLst/>
          </a:prstGeom>
          <a:noFill/>
          <a:ln w="9525">
            <a:noFill/>
            <a:miter lim="800000"/>
            <a:headEnd/>
            <a:tailEnd/>
          </a:ln>
        </p:spPr>
        <p:txBody>
          <a:bodyPr lIns="91417" tIns="45709" rIns="91417" bIns="45709">
            <a:prstTxWarp prst="textNoShape">
              <a:avLst/>
            </a:prstTxWarp>
            <a:spAutoFit/>
          </a:bodyPr>
          <a:lstStyle/>
          <a:p>
            <a:r>
              <a:rPr lang="en-US" b="1">
                <a:solidFill>
                  <a:srgbClr val="008BC9"/>
                </a:solidFill>
              </a:rPr>
              <a:t>DREAM8 – assim </a:t>
            </a:r>
          </a:p>
        </p:txBody>
      </p:sp>
      <p:sp>
        <p:nvSpPr>
          <p:cNvPr id="50183" name="Rectangle 60"/>
          <p:cNvSpPr>
            <a:spLocks noChangeArrowheads="1"/>
          </p:cNvSpPr>
          <p:nvPr/>
        </p:nvSpPr>
        <p:spPr bwMode="auto">
          <a:xfrm>
            <a:off x="88129" y="2205039"/>
            <a:ext cx="1067078" cy="369887"/>
          </a:xfrm>
          <a:prstGeom prst="rect">
            <a:avLst/>
          </a:prstGeom>
          <a:noFill/>
          <a:ln w="9525">
            <a:noFill/>
            <a:miter lim="800000"/>
            <a:headEnd/>
            <a:tailEnd/>
          </a:ln>
        </p:spPr>
        <p:txBody>
          <a:bodyPr lIns="91417" tIns="45709" rIns="91417" bIns="45709">
            <a:prstTxWarp prst="textNoShape">
              <a:avLst/>
            </a:prstTxWarp>
            <a:spAutoFit/>
          </a:bodyPr>
          <a:lstStyle/>
          <a:p>
            <a:r>
              <a:rPr lang="en-US" b="1">
                <a:solidFill>
                  <a:srgbClr val="008BC9"/>
                </a:solidFill>
              </a:rPr>
              <a:t>DREAM8</a:t>
            </a:r>
          </a:p>
        </p:txBody>
      </p:sp>
      <p:sp>
        <p:nvSpPr>
          <p:cNvPr id="50184" name="Text Box 11"/>
          <p:cNvSpPr txBox="1">
            <a:spLocks noChangeArrowheads="1"/>
          </p:cNvSpPr>
          <p:nvPr/>
        </p:nvSpPr>
        <p:spPr bwMode="auto">
          <a:xfrm>
            <a:off x="457320" y="1143000"/>
            <a:ext cx="4108771" cy="369310"/>
          </a:xfrm>
          <a:prstGeom prst="rect">
            <a:avLst/>
          </a:prstGeom>
          <a:noFill/>
          <a:ln w="9525">
            <a:noFill/>
            <a:miter lim="800000"/>
            <a:headEnd/>
            <a:tailEnd/>
          </a:ln>
        </p:spPr>
        <p:txBody>
          <a:bodyPr wrap="none" lIns="91417" tIns="45709" rIns="91417" bIns="45709">
            <a:prstTxWarp prst="textNoShape">
              <a:avLst/>
            </a:prstTxWarp>
            <a:spAutoFit/>
          </a:bodyPr>
          <a:lstStyle/>
          <a:p>
            <a:pPr>
              <a:buFont typeface="Arial" charset="0"/>
              <a:buChar char="•"/>
            </a:pPr>
            <a:r>
              <a:rPr lang="en-US" b="1">
                <a:solidFill>
                  <a:srgbClr val="008BC9"/>
                </a:solidFill>
                <a:ea typeface="Arial" charset="0"/>
                <a:cs typeface="Arial" charset="0"/>
              </a:rPr>
              <a:t> model runs: </a:t>
            </a:r>
            <a:r>
              <a:rPr lang="en-US">
                <a:solidFill>
                  <a:srgbClr val="008BC9"/>
                </a:solidFill>
                <a:ea typeface="Arial" charset="0"/>
                <a:cs typeface="Arial" charset="0"/>
              </a:rPr>
              <a:t>12UTC start ;  +72h forecast</a:t>
            </a:r>
          </a:p>
        </p:txBody>
      </p:sp>
      <p:sp>
        <p:nvSpPr>
          <p:cNvPr id="50185" name="Text Box 14"/>
          <p:cNvSpPr txBox="1">
            <a:spLocks noChangeArrowheads="1"/>
          </p:cNvSpPr>
          <p:nvPr/>
        </p:nvSpPr>
        <p:spPr bwMode="auto">
          <a:xfrm>
            <a:off x="457319" y="1371600"/>
            <a:ext cx="3993354" cy="369310"/>
          </a:xfrm>
          <a:prstGeom prst="rect">
            <a:avLst/>
          </a:prstGeom>
          <a:noFill/>
          <a:ln w="9525">
            <a:noFill/>
            <a:miter lim="800000"/>
            <a:headEnd/>
            <a:tailEnd/>
          </a:ln>
        </p:spPr>
        <p:txBody>
          <a:bodyPr wrap="none" lIns="91417" tIns="45709" rIns="91417" bIns="45709">
            <a:prstTxWarp prst="textNoShape">
              <a:avLst/>
            </a:prstTxWarp>
            <a:spAutoFit/>
          </a:bodyPr>
          <a:lstStyle/>
          <a:p>
            <a:pPr>
              <a:buFont typeface="Arial" charset="0"/>
              <a:buChar char="•"/>
            </a:pPr>
            <a:r>
              <a:rPr lang="en-US" b="1">
                <a:solidFill>
                  <a:srgbClr val="008BC9"/>
                </a:solidFill>
                <a:ea typeface="Arial" charset="0"/>
                <a:cs typeface="Arial" charset="0"/>
              </a:rPr>
              <a:t> model resolution: </a:t>
            </a:r>
            <a:r>
              <a:rPr lang="en-US">
                <a:solidFill>
                  <a:srgbClr val="008BC9"/>
                </a:solidFill>
                <a:ea typeface="Arial" charset="0"/>
                <a:cs typeface="Arial" charset="0"/>
              </a:rPr>
              <a:t>1/3 degrees (~35km)</a:t>
            </a:r>
          </a:p>
        </p:txBody>
      </p:sp>
      <p:sp>
        <p:nvSpPr>
          <p:cNvPr id="50186" name="TextBox 63"/>
          <p:cNvSpPr txBox="1">
            <a:spLocks noChangeArrowheads="1"/>
          </p:cNvSpPr>
          <p:nvPr/>
        </p:nvSpPr>
        <p:spPr bwMode="auto">
          <a:xfrm>
            <a:off x="2032927" y="2060575"/>
            <a:ext cx="4814092" cy="369310"/>
          </a:xfrm>
          <a:prstGeom prst="rect">
            <a:avLst/>
          </a:prstGeom>
          <a:noFill/>
          <a:ln w="9525">
            <a:noFill/>
            <a:miter lim="800000"/>
            <a:headEnd/>
            <a:tailEnd/>
          </a:ln>
        </p:spPr>
        <p:txBody>
          <a:bodyPr wrap="none" lIns="91417" tIns="45709" rIns="91417" bIns="45709">
            <a:prstTxWarp prst="textNoShape">
              <a:avLst/>
            </a:prstTxWarp>
            <a:spAutoFit/>
          </a:bodyPr>
          <a:lstStyle/>
          <a:p>
            <a:r>
              <a:rPr lang="en-US" u="sng">
                <a:solidFill>
                  <a:srgbClr val="008BC9"/>
                </a:solidFill>
                <a:ea typeface="Arial" charset="0"/>
                <a:cs typeface="Arial" charset="0"/>
              </a:rPr>
              <a:t>presented: model run from June 11</a:t>
            </a:r>
            <a:r>
              <a:rPr lang="en-US" u="sng" baseline="30000">
                <a:solidFill>
                  <a:srgbClr val="008BC9"/>
                </a:solidFill>
                <a:ea typeface="Arial" charset="0"/>
                <a:cs typeface="Arial" charset="0"/>
              </a:rPr>
              <a:t>th</a:t>
            </a:r>
            <a:r>
              <a:rPr lang="en-US" u="sng">
                <a:solidFill>
                  <a:srgbClr val="008BC9"/>
                </a:solidFill>
                <a:ea typeface="Arial" charset="0"/>
                <a:cs typeface="Arial" charset="0"/>
              </a:rPr>
              <a:t> 2010 12UTC</a:t>
            </a:r>
          </a:p>
        </p:txBody>
      </p:sp>
      <p:sp>
        <p:nvSpPr>
          <p:cNvPr id="50187" name="Text Box 14"/>
          <p:cNvSpPr txBox="1">
            <a:spLocks noChangeArrowheads="1"/>
          </p:cNvSpPr>
          <p:nvPr/>
        </p:nvSpPr>
        <p:spPr bwMode="auto">
          <a:xfrm>
            <a:off x="457319" y="1676400"/>
            <a:ext cx="7463591" cy="646309"/>
          </a:xfrm>
          <a:prstGeom prst="rect">
            <a:avLst/>
          </a:prstGeom>
          <a:noFill/>
          <a:ln w="9525">
            <a:noFill/>
            <a:miter lim="800000"/>
            <a:headEnd/>
            <a:tailEnd/>
          </a:ln>
        </p:spPr>
        <p:txBody>
          <a:bodyPr lIns="91417" tIns="45709" rIns="91417" bIns="45709">
            <a:prstTxWarp prst="textNoShape">
              <a:avLst/>
            </a:prstTxWarp>
            <a:spAutoFit/>
          </a:bodyPr>
          <a:lstStyle/>
          <a:p>
            <a:pPr>
              <a:buFont typeface="Arial" charset="0"/>
              <a:buChar char="•"/>
            </a:pPr>
            <a:r>
              <a:rPr lang="en-US" b="1">
                <a:solidFill>
                  <a:srgbClr val="008BC9"/>
                </a:solidFill>
                <a:ea typeface="Arial" charset="0"/>
                <a:cs typeface="Arial" charset="0"/>
              </a:rPr>
              <a:t> models: </a:t>
            </a:r>
            <a:r>
              <a:rPr lang="en-US">
                <a:solidFill>
                  <a:srgbClr val="008BC9"/>
                </a:solidFill>
                <a:ea typeface="Arial" charset="0"/>
                <a:cs typeface="Arial" charset="0"/>
              </a:rPr>
              <a:t>DREAM8 and DREAM8-assim (assimilation using ECMWF dust aerosol analysis)</a:t>
            </a:r>
          </a:p>
        </p:txBody>
      </p:sp>
      <p:pic>
        <p:nvPicPr>
          <p:cNvPr id="13" name="Picture 3" descr="C:\Users\User\Desktop\RHM.png"/>
          <p:cNvPicPr>
            <a:picLocks noChangeAspect="1" noChangeArrowheads="1"/>
          </p:cNvPicPr>
          <p:nvPr/>
        </p:nvPicPr>
        <p:blipFill>
          <a:blip r:embed="rId5">
            <a:extLst>
              <a:ext uri="{28A0092B-C50C-407E-A947-70E740481C1C}">
                <a14:useLocalDpi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8484222" y="142876"/>
            <a:ext cx="574031" cy="796925"/>
          </a:xfrm>
          <a:prstGeom prst="rect">
            <a:avLst/>
          </a:prstGeom>
          <a:noFill/>
          <a:ln>
            <a:noFill/>
          </a:ln>
          <a:effectLst>
            <a:outerShdw blurRad="63500" dist="50800" dir="5400000" algn="ctr" rotWithShape="0">
              <a:srgbClr val="000000">
                <a:alpha val="20000"/>
              </a:srgbClr>
            </a:outerShdw>
          </a:effectLst>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1" name="Picture 4" descr="DREAM-intercomparisonSEP.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1202" name="Picture 2" descr="Screenshot 12:7:12 9:16 PM-2.png"/>
          <p:cNvPicPr>
            <a:picLocks noChangeAspect="1"/>
          </p:cNvPicPr>
          <p:nvPr/>
        </p:nvPicPr>
        <p:blipFill>
          <a:blip r:embed="rId3"/>
          <a:srcRect/>
          <a:stretch>
            <a:fillRect/>
          </a:stretch>
        </p:blipFill>
        <p:spPr bwMode="auto">
          <a:xfrm>
            <a:off x="0" y="0"/>
            <a:ext cx="2086518" cy="234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725572" y="2667000"/>
            <a:ext cx="7997656" cy="1752600"/>
          </a:xfrm>
        </p:spPr>
        <p:txBody>
          <a:bodyPr>
            <a:noAutofit/>
          </a:bodyPr>
          <a:lstStyle/>
          <a:p>
            <a:r>
              <a:rPr lang="en-US" sz="3600" b="1" dirty="0" smtClean="0">
                <a:solidFill>
                  <a:schemeClr val="tx1">
                    <a:lumMod val="75000"/>
                    <a:lumOff val="25000"/>
                  </a:schemeClr>
                </a:solidFill>
              </a:rPr>
              <a:t>Thank </a:t>
            </a:r>
            <a:r>
              <a:rPr lang="en-US" sz="3600" b="1" dirty="0" smtClean="0">
                <a:solidFill>
                  <a:schemeClr val="tx1">
                    <a:lumMod val="75000"/>
                    <a:lumOff val="25000"/>
                  </a:schemeClr>
                </a:solidFill>
              </a:rPr>
              <a:t>you</a:t>
            </a:r>
            <a:endParaRPr lang="en-US" sz="3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57"/>
            <a:ext cx="8229600" cy="411162"/>
          </a:xfrm>
        </p:spPr>
        <p:txBody>
          <a:bodyPr>
            <a:normAutofit fontScale="90000"/>
          </a:bodyPr>
          <a:lstStyle/>
          <a:p>
            <a:pPr algn="l"/>
            <a:r>
              <a:rPr sz="3200" b="1" dirty="0" smtClean="0"/>
              <a:t>NMMB model</a:t>
            </a:r>
            <a:r>
              <a:rPr lang="en-US" sz="3200" b="1" dirty="0" smtClean="0"/>
              <a:t> characteristics</a:t>
            </a:r>
            <a:r>
              <a:rPr sz="3200" b="1" dirty="0" smtClean="0"/>
              <a:t> </a:t>
            </a:r>
            <a:endParaRPr lang="en-US" sz="3200" dirty="0"/>
          </a:p>
        </p:txBody>
      </p:sp>
      <p:sp>
        <p:nvSpPr>
          <p:cNvPr id="3" name="Content Placeholder 2"/>
          <p:cNvSpPr>
            <a:spLocks noGrp="1"/>
          </p:cNvSpPr>
          <p:nvPr>
            <p:ph idx="1"/>
          </p:nvPr>
        </p:nvSpPr>
        <p:spPr>
          <a:xfrm>
            <a:off x="457200" y="480218"/>
            <a:ext cx="8229600" cy="6377781"/>
          </a:xfrm>
        </p:spPr>
        <p:txBody>
          <a:bodyPr>
            <a:normAutofit/>
          </a:bodyPr>
          <a:lstStyle/>
          <a:p>
            <a:r>
              <a:rPr lang="en-US" sz="2200" b="1" dirty="0" smtClean="0"/>
              <a:t>Grid point model on Arakawa B grid</a:t>
            </a:r>
          </a:p>
          <a:p>
            <a:r>
              <a:rPr lang="en-US" sz="2200" b="1" dirty="0" smtClean="0"/>
              <a:t>Sigma vertical </a:t>
            </a:r>
            <a:r>
              <a:rPr lang="en-US" sz="2200" b="1" dirty="0" err="1" smtClean="0"/>
              <a:t>p</a:t>
            </a:r>
            <a:r>
              <a:rPr lang="en-US" sz="2200" b="1" dirty="0" smtClean="0"/>
              <a:t>-hybrid coordinate, Lorenz vertical grid</a:t>
            </a:r>
          </a:p>
          <a:p>
            <a:r>
              <a:rPr lang="en-US" sz="2200" b="1" dirty="0" smtClean="0"/>
              <a:t>Easily can be run as global or regional model </a:t>
            </a:r>
          </a:p>
          <a:p>
            <a:r>
              <a:rPr lang="en-US" sz="2200" b="1" dirty="0" smtClean="0"/>
              <a:t>Novel implementation of the </a:t>
            </a:r>
            <a:r>
              <a:rPr lang="en-US" sz="2200" b="1" dirty="0" err="1" smtClean="0"/>
              <a:t>nonhydrostatic</a:t>
            </a:r>
            <a:endParaRPr lang="en-US" sz="2200" b="1" dirty="0" smtClean="0"/>
          </a:p>
          <a:p>
            <a:r>
              <a:rPr lang="en-US" sz="2200" b="1" dirty="0" smtClean="0"/>
              <a:t>Dynamical </a:t>
            </a:r>
            <a:r>
              <a:rPr lang="en-US" sz="2200" b="1" dirty="0"/>
              <a:t>core</a:t>
            </a:r>
            <a:r>
              <a:rPr lang="en-US" sz="2200" b="1" dirty="0" smtClean="0"/>
              <a:t> with </a:t>
            </a:r>
            <a:r>
              <a:rPr lang="en-US" sz="2200" b="1" dirty="0"/>
              <a:t>horizontal differencing</a:t>
            </a:r>
            <a:r>
              <a:rPr lang="en-US" sz="2200" b="1" dirty="0" smtClean="0"/>
              <a:t> that preserves </a:t>
            </a:r>
            <a:r>
              <a:rPr lang="en-US" sz="2200" b="1" dirty="0"/>
              <a:t>many important properties of differential </a:t>
            </a:r>
            <a:r>
              <a:rPr lang="en-US" sz="2200" b="1" dirty="0" smtClean="0"/>
              <a:t>operators and conserves </a:t>
            </a:r>
            <a:r>
              <a:rPr lang="en-US" sz="2200" b="1" dirty="0"/>
              <a:t>a variety of basic and derived quantities including, energy and </a:t>
            </a:r>
            <a:r>
              <a:rPr lang="en-US" sz="2200" b="1" dirty="0" err="1"/>
              <a:t>enstrophy</a:t>
            </a:r>
            <a:endParaRPr lang="en-US" sz="2200" b="1" dirty="0" smtClean="0"/>
          </a:p>
          <a:p>
            <a:r>
              <a:rPr lang="en-US" sz="2200" b="1" dirty="0" smtClean="0"/>
              <a:t>Two land surface packages: NOAH and LISS</a:t>
            </a:r>
          </a:p>
          <a:p>
            <a:r>
              <a:rPr lang="en-US" sz="2200" b="1" dirty="0" smtClean="0"/>
              <a:t>Two radiation schemes: RRTM and GFDL</a:t>
            </a:r>
          </a:p>
          <a:p>
            <a:r>
              <a:rPr lang="en-US" sz="2200" b="1" dirty="0" smtClean="0"/>
              <a:t>Two microphysics: Ferrier and Zhao</a:t>
            </a:r>
          </a:p>
          <a:p>
            <a:r>
              <a:rPr lang="en-US" sz="2200" b="1" dirty="0" smtClean="0"/>
              <a:t>Bets-Miller-</a:t>
            </a:r>
            <a:r>
              <a:rPr lang="en-US" sz="2200" b="1" dirty="0" err="1" smtClean="0"/>
              <a:t>Janjic</a:t>
            </a:r>
            <a:r>
              <a:rPr lang="en-US" sz="2200" b="1" dirty="0" smtClean="0"/>
              <a:t> convection</a:t>
            </a:r>
          </a:p>
          <a:p>
            <a:r>
              <a:rPr lang="en-US" sz="2200" b="1" dirty="0" err="1" smtClean="0"/>
              <a:t>Melloer-Yamada-Janjic</a:t>
            </a:r>
            <a:r>
              <a:rPr lang="en-US" sz="2200" b="1" dirty="0" smtClean="0"/>
              <a:t> turbulence and surface layer</a:t>
            </a:r>
          </a:p>
          <a:p>
            <a:pPr>
              <a:buNone/>
            </a:pPr>
            <a:endParaRPr lang="en-US" sz="2200" b="1" dirty="0" smtClean="0"/>
          </a:p>
          <a:p>
            <a:pPr>
              <a:buNone/>
            </a:pPr>
            <a:r>
              <a:rPr lang="en-US" sz="2200" b="1" dirty="0" smtClean="0"/>
              <a:t>For more information please check references:</a:t>
            </a:r>
          </a:p>
          <a:p>
            <a:pPr>
              <a:buNone/>
            </a:pPr>
            <a:r>
              <a:rPr lang="en-US" sz="2200" b="1" dirty="0" smtClean="0"/>
              <a:t>(</a:t>
            </a:r>
            <a:r>
              <a:rPr lang="en-US" sz="2200" b="1" dirty="0" err="1" smtClean="0"/>
              <a:t>Janjic</a:t>
            </a:r>
            <a:r>
              <a:rPr lang="en-US" sz="2200" b="1" dirty="0" smtClean="0"/>
              <a:t>, 2005; </a:t>
            </a:r>
            <a:r>
              <a:rPr lang="en-US" sz="2200" b="1" dirty="0" err="1" smtClean="0"/>
              <a:t>Janjic</a:t>
            </a:r>
            <a:r>
              <a:rPr lang="en-US" sz="2200" b="1" dirty="0" smtClean="0"/>
              <a:t> and Black, 2007; </a:t>
            </a:r>
            <a:r>
              <a:rPr lang="en-US" sz="2200" b="1" dirty="0" err="1" smtClean="0"/>
              <a:t>Janjic</a:t>
            </a:r>
            <a:r>
              <a:rPr lang="en-US" sz="2200" b="1" dirty="0" smtClean="0"/>
              <a:t> et al., 2001, 2011,2013)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srcRect/>
          <a:stretch>
            <a:fillRect/>
          </a:stretch>
        </p:blipFill>
        <p:spPr bwMode="auto">
          <a:xfrm>
            <a:off x="9528" y="1076326"/>
            <a:ext cx="9124945" cy="6010275"/>
          </a:xfrm>
          <a:prstGeom prst="rect">
            <a:avLst/>
          </a:prstGeom>
          <a:noFill/>
          <a:ln w="9525">
            <a:noFill/>
            <a:miter lim="800000"/>
            <a:headEnd/>
            <a:tailEnd/>
          </a:ln>
        </p:spPr>
      </p:pic>
      <p:sp>
        <p:nvSpPr>
          <p:cNvPr id="25602" name="Picture 4" descr="anim"/>
          <p:cNvSpPr>
            <a:spLocks noChangeAspect="1" noChangeArrowheads="1"/>
          </p:cNvSpPr>
          <p:nvPr/>
        </p:nvSpPr>
        <p:spPr bwMode="auto">
          <a:xfrm>
            <a:off x="304880" y="1219201"/>
            <a:ext cx="8534241" cy="6010275"/>
          </a:xfrm>
          <a:prstGeom prst="rect">
            <a:avLst/>
          </a:prstGeom>
          <a:noFill/>
          <a:ln w="9525">
            <a:noFill/>
            <a:miter lim="800000"/>
            <a:headEnd/>
            <a:tailEnd/>
          </a:ln>
        </p:spPr>
        <p:txBody>
          <a:bodyPr>
            <a:prstTxWarp prst="textNoShape">
              <a:avLst/>
            </a:prstTxWarp>
          </a:bodyPr>
          <a:lstStyle/>
          <a:p>
            <a:pPr eaLnBrk="0" hangingPunct="0"/>
            <a:endParaRPr lang="en-US"/>
          </a:p>
        </p:txBody>
      </p:sp>
      <p:sp>
        <p:nvSpPr>
          <p:cNvPr id="25603" name="TextBox 3"/>
          <p:cNvSpPr txBox="1">
            <a:spLocks noChangeArrowheads="1"/>
          </p:cNvSpPr>
          <p:nvPr/>
        </p:nvSpPr>
        <p:spPr bwMode="auto">
          <a:xfrm>
            <a:off x="6020178" y="5791200"/>
            <a:ext cx="2818943" cy="369888"/>
          </a:xfrm>
          <a:prstGeom prst="rect">
            <a:avLst/>
          </a:prstGeom>
          <a:noFill/>
          <a:ln w="9525">
            <a:noFill/>
            <a:miter lim="800000"/>
            <a:headEnd/>
            <a:tailEnd/>
          </a:ln>
        </p:spPr>
        <p:txBody>
          <a:bodyPr>
            <a:prstTxWarp prst="textNoShape">
              <a:avLst/>
            </a:prstTxWarp>
            <a:spAutoFit/>
          </a:bodyPr>
          <a:lstStyle/>
          <a:p>
            <a:pPr eaLnBrk="0" hangingPunct="0"/>
            <a:r>
              <a:rPr lang="en-US">
                <a:latin typeface="Calibri" charset="0"/>
              </a:rPr>
              <a:t>27 km Global NMMB</a:t>
            </a:r>
          </a:p>
        </p:txBody>
      </p:sp>
      <p:sp>
        <p:nvSpPr>
          <p:cNvPr id="25604" name="TextBox 4"/>
          <p:cNvSpPr txBox="1">
            <a:spLocks noChangeArrowheads="1"/>
          </p:cNvSpPr>
          <p:nvPr/>
        </p:nvSpPr>
        <p:spPr bwMode="auto">
          <a:xfrm>
            <a:off x="1143298" y="5715000"/>
            <a:ext cx="2146742" cy="369332"/>
          </a:xfrm>
          <a:prstGeom prst="rect">
            <a:avLst/>
          </a:prstGeom>
          <a:noFill/>
          <a:ln w="9525">
            <a:noFill/>
            <a:miter lim="800000"/>
            <a:headEnd/>
            <a:tailEnd/>
          </a:ln>
        </p:spPr>
        <p:txBody>
          <a:bodyPr wrap="none">
            <a:prstTxWarp prst="textNoShape">
              <a:avLst/>
            </a:prstTxWarp>
            <a:spAutoFit/>
          </a:bodyPr>
          <a:lstStyle/>
          <a:p>
            <a:pPr eaLnBrk="0" hangingPunct="0"/>
            <a:r>
              <a:rPr lang="en-US">
                <a:latin typeface="Calibri" charset="0"/>
              </a:rPr>
              <a:t>27 km Global NMMB</a:t>
            </a:r>
          </a:p>
        </p:txBody>
      </p:sp>
      <p:sp>
        <p:nvSpPr>
          <p:cNvPr id="25605" name="TextBox 5"/>
          <p:cNvSpPr txBox="1">
            <a:spLocks noChangeArrowheads="1"/>
          </p:cNvSpPr>
          <p:nvPr/>
        </p:nvSpPr>
        <p:spPr bwMode="auto">
          <a:xfrm>
            <a:off x="5486639" y="1447800"/>
            <a:ext cx="2018501" cy="369332"/>
          </a:xfrm>
          <a:prstGeom prst="rect">
            <a:avLst/>
          </a:prstGeom>
          <a:noFill/>
          <a:ln w="9525">
            <a:noFill/>
            <a:miter lim="800000"/>
            <a:headEnd/>
            <a:tailEnd/>
          </a:ln>
        </p:spPr>
        <p:txBody>
          <a:bodyPr wrap="none">
            <a:prstTxWarp prst="textNoShape">
              <a:avLst/>
            </a:prstTxWarp>
            <a:spAutoFit/>
          </a:bodyPr>
          <a:lstStyle/>
          <a:p>
            <a:pPr eaLnBrk="0" hangingPunct="0"/>
            <a:r>
              <a:rPr lang="en-US">
                <a:latin typeface="Calibri" charset="0"/>
              </a:rPr>
              <a:t>12 km NAM NMMB</a:t>
            </a:r>
          </a:p>
        </p:txBody>
      </p:sp>
      <p:sp>
        <p:nvSpPr>
          <p:cNvPr id="25606" name="TextBox 6"/>
          <p:cNvSpPr txBox="1">
            <a:spLocks noChangeArrowheads="1"/>
          </p:cNvSpPr>
          <p:nvPr/>
        </p:nvSpPr>
        <p:spPr bwMode="auto">
          <a:xfrm>
            <a:off x="914638" y="4948239"/>
            <a:ext cx="2018501" cy="369332"/>
          </a:xfrm>
          <a:prstGeom prst="rect">
            <a:avLst/>
          </a:prstGeom>
          <a:noFill/>
          <a:ln w="9525">
            <a:noFill/>
            <a:miter lim="800000"/>
            <a:headEnd/>
            <a:tailEnd/>
          </a:ln>
        </p:spPr>
        <p:txBody>
          <a:bodyPr wrap="none">
            <a:prstTxWarp prst="textNoShape">
              <a:avLst/>
            </a:prstTxWarp>
            <a:spAutoFit/>
          </a:bodyPr>
          <a:lstStyle/>
          <a:p>
            <a:pPr eaLnBrk="0" hangingPunct="0"/>
            <a:r>
              <a:rPr lang="en-US">
                <a:latin typeface="Calibri" charset="0"/>
              </a:rPr>
              <a:t>12 km NAM NMMB</a:t>
            </a:r>
          </a:p>
        </p:txBody>
      </p:sp>
      <p:sp>
        <p:nvSpPr>
          <p:cNvPr id="25607" name="TextBox 7"/>
          <p:cNvSpPr txBox="1">
            <a:spLocks noChangeArrowheads="1"/>
          </p:cNvSpPr>
          <p:nvPr/>
        </p:nvSpPr>
        <p:spPr bwMode="auto">
          <a:xfrm>
            <a:off x="1143298" y="4110039"/>
            <a:ext cx="2377574" cy="369332"/>
          </a:xfrm>
          <a:prstGeom prst="rect">
            <a:avLst/>
          </a:prstGeom>
          <a:noFill/>
          <a:ln w="9525">
            <a:noFill/>
            <a:miter lim="800000"/>
            <a:headEnd/>
            <a:tailEnd/>
          </a:ln>
        </p:spPr>
        <p:txBody>
          <a:bodyPr wrap="none">
            <a:prstTxWarp prst="textNoShape">
              <a:avLst/>
            </a:prstTxWarp>
            <a:spAutoFit/>
          </a:bodyPr>
          <a:lstStyle/>
          <a:p>
            <a:pPr eaLnBrk="0" hangingPunct="0"/>
            <a:r>
              <a:rPr lang="en-US">
                <a:latin typeface="Calibri" charset="0"/>
              </a:rPr>
              <a:t>4 km NAM-nest NMMB</a:t>
            </a:r>
          </a:p>
        </p:txBody>
      </p:sp>
      <p:sp>
        <p:nvSpPr>
          <p:cNvPr id="25608" name="TextBox 8"/>
          <p:cNvSpPr txBox="1">
            <a:spLocks noChangeArrowheads="1"/>
          </p:cNvSpPr>
          <p:nvPr/>
        </p:nvSpPr>
        <p:spPr bwMode="auto">
          <a:xfrm>
            <a:off x="5302044" y="4659314"/>
            <a:ext cx="1800493" cy="369332"/>
          </a:xfrm>
          <a:prstGeom prst="rect">
            <a:avLst/>
          </a:prstGeom>
          <a:noFill/>
          <a:ln w="9525">
            <a:noFill/>
            <a:miter lim="800000"/>
            <a:headEnd/>
            <a:tailEnd/>
          </a:ln>
        </p:spPr>
        <p:txBody>
          <a:bodyPr wrap="none">
            <a:prstTxWarp prst="textNoShape">
              <a:avLst/>
            </a:prstTxWarp>
            <a:spAutoFit/>
          </a:bodyPr>
          <a:lstStyle/>
          <a:p>
            <a:pPr eaLnBrk="0" hangingPunct="0"/>
            <a:r>
              <a:rPr lang="en-US">
                <a:latin typeface="Calibri" charset="0"/>
              </a:rPr>
              <a:t>9 km </a:t>
            </a:r>
            <a:r>
              <a:rPr lang="en-US" b="1">
                <a:latin typeface="Calibri" charset="0"/>
              </a:rPr>
              <a:t>Igor </a:t>
            </a:r>
            <a:r>
              <a:rPr lang="en-US">
                <a:latin typeface="Calibri" charset="0"/>
              </a:rPr>
              <a:t>NMMB</a:t>
            </a:r>
          </a:p>
        </p:txBody>
      </p:sp>
      <p:sp>
        <p:nvSpPr>
          <p:cNvPr id="25609" name="TextBox 9"/>
          <p:cNvSpPr txBox="1">
            <a:spLocks noChangeArrowheads="1"/>
          </p:cNvSpPr>
          <p:nvPr/>
        </p:nvSpPr>
        <p:spPr bwMode="auto">
          <a:xfrm>
            <a:off x="6325057" y="3810000"/>
            <a:ext cx="1851789" cy="369332"/>
          </a:xfrm>
          <a:prstGeom prst="rect">
            <a:avLst/>
          </a:prstGeom>
          <a:noFill/>
          <a:ln w="9525">
            <a:noFill/>
            <a:miter lim="800000"/>
            <a:headEnd/>
            <a:tailEnd/>
          </a:ln>
        </p:spPr>
        <p:txBody>
          <a:bodyPr wrap="none">
            <a:prstTxWarp prst="textNoShape">
              <a:avLst/>
            </a:prstTxWarp>
            <a:spAutoFit/>
          </a:bodyPr>
          <a:lstStyle/>
          <a:p>
            <a:pPr eaLnBrk="0" hangingPunct="0"/>
            <a:r>
              <a:rPr lang="en-US">
                <a:latin typeface="Calibri" charset="0"/>
              </a:rPr>
              <a:t>9 km </a:t>
            </a:r>
            <a:r>
              <a:rPr lang="en-US" b="1">
                <a:latin typeface="Calibri" charset="0"/>
              </a:rPr>
              <a:t>Julia</a:t>
            </a:r>
            <a:r>
              <a:rPr lang="en-US">
                <a:latin typeface="Calibri" charset="0"/>
              </a:rPr>
              <a:t> NMMB</a:t>
            </a:r>
          </a:p>
        </p:txBody>
      </p:sp>
      <p:sp>
        <p:nvSpPr>
          <p:cNvPr id="15" name="Rectangle 14"/>
          <p:cNvSpPr/>
          <p:nvPr/>
        </p:nvSpPr>
        <p:spPr>
          <a:xfrm>
            <a:off x="1067078" y="0"/>
            <a:ext cx="7009844" cy="1384995"/>
          </a:xfrm>
          <a:prstGeom prst="rect">
            <a:avLst/>
          </a:prstGeom>
        </p:spPr>
        <p:txBody>
          <a:bodyPr>
            <a:prstTxWarp prst="textNoShape">
              <a:avLst/>
            </a:prstTxWarp>
            <a:spAutoFit/>
          </a:bodyPr>
          <a:lstStyle/>
          <a:p>
            <a:pPr eaLnBrk="0" hangingPunct="0"/>
            <a:r>
              <a:rPr lang="en-US" sz="2800">
                <a:latin typeface="Calibri" charset="0"/>
                <a:ea typeface="Lucida Sans Unicode" charset="0"/>
              </a:rPr>
              <a:t>Hypothetical NMMB Simultaneous Run   </a:t>
            </a:r>
            <a:br>
              <a:rPr lang="en-US" sz="2800">
                <a:latin typeface="Calibri" charset="0"/>
                <a:ea typeface="Lucida Sans Unicode" charset="0"/>
              </a:rPr>
            </a:br>
            <a:r>
              <a:rPr lang="en-US" sz="2800">
                <a:latin typeface="Calibri" charset="0"/>
                <a:ea typeface="Lucida Sans Unicode" charset="0"/>
              </a:rPr>
              <a:t>Global [with Igor &amp; Julia] and NAM [with CONUS nest]</a:t>
            </a:r>
          </a:p>
        </p:txBody>
      </p:sp>
      <p:sp>
        <p:nvSpPr>
          <p:cNvPr id="25611" name="TextBox 15"/>
          <p:cNvSpPr txBox="1">
            <a:spLocks noChangeArrowheads="1"/>
          </p:cNvSpPr>
          <p:nvPr/>
        </p:nvSpPr>
        <p:spPr bwMode="auto">
          <a:xfrm>
            <a:off x="6553716" y="914400"/>
            <a:ext cx="2590284" cy="369888"/>
          </a:xfrm>
          <a:prstGeom prst="rect">
            <a:avLst/>
          </a:prstGeom>
          <a:solidFill>
            <a:srgbClr val="0066FF"/>
          </a:solidFill>
          <a:ln w="9525">
            <a:solidFill>
              <a:schemeClr val="tx1"/>
            </a:solidFill>
            <a:miter lim="800000"/>
            <a:headEnd/>
            <a:tailEnd/>
          </a:ln>
        </p:spPr>
        <p:txBody>
          <a:bodyPr>
            <a:prstTxWarp prst="textNoShape">
              <a:avLst/>
            </a:prstTxWarp>
            <a:spAutoFit/>
          </a:bodyPr>
          <a:lstStyle/>
          <a:p>
            <a:pPr algn="ctr" eaLnBrk="0" hangingPunct="0"/>
            <a:r>
              <a:rPr lang="en-US">
                <a:solidFill>
                  <a:srgbClr val="FFFF00"/>
                </a:solidFill>
              </a:rPr>
              <a:t>Courtesy of DiMego et al.</a:t>
            </a:r>
          </a:p>
        </p:txBody>
      </p:sp>
    </p:spTree>
  </p:cSld>
  <p:clrMapOvr>
    <a:masterClrMapping/>
  </p:clrMapOvr>
  <p:transition advTm="34689"/>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411162"/>
          </a:xfrm>
        </p:spPr>
        <p:txBody>
          <a:bodyPr>
            <a:normAutofit fontScale="90000"/>
          </a:bodyPr>
          <a:lstStyle/>
          <a:p>
            <a:pPr algn="l"/>
            <a:r>
              <a:rPr lang="sr-Latn-CS" sz="3200" b="1" dirty="0" smtClean="0"/>
              <a:t>Introduction: downscaling set-up</a:t>
            </a:r>
            <a:endParaRPr lang="en-US" sz="3200" dirty="0"/>
          </a:p>
        </p:txBody>
      </p:sp>
      <p:sp>
        <p:nvSpPr>
          <p:cNvPr id="7" name="Content Placeholder 2"/>
          <p:cNvSpPr>
            <a:spLocks noGrp="1"/>
          </p:cNvSpPr>
          <p:nvPr>
            <p:ph idx="1"/>
          </p:nvPr>
        </p:nvSpPr>
        <p:spPr>
          <a:xfrm>
            <a:off x="152400" y="838200"/>
            <a:ext cx="8839200" cy="5791200"/>
          </a:xfrm>
        </p:spPr>
        <p:txBody>
          <a:bodyPr>
            <a:normAutofit/>
          </a:bodyPr>
          <a:lstStyle/>
          <a:p>
            <a:r>
              <a:rPr lang="en-US" sz="2400" b="1" dirty="0" smtClean="0"/>
              <a:t>Regional model: NMMB (</a:t>
            </a:r>
            <a:r>
              <a:rPr lang="en-US" sz="2400" b="1" dirty="0" err="1" smtClean="0"/>
              <a:t>Nonhydrostatic</a:t>
            </a:r>
            <a:r>
              <a:rPr lang="en-US" sz="2400" b="1" dirty="0" smtClean="0"/>
              <a:t> </a:t>
            </a:r>
            <a:r>
              <a:rPr lang="en-US" sz="2400" b="1" dirty="0" err="1" smtClean="0"/>
              <a:t>Multiscale</a:t>
            </a:r>
            <a:r>
              <a:rPr lang="en-US" sz="2400" b="1" dirty="0" smtClean="0"/>
              <a:t> Model)</a:t>
            </a:r>
          </a:p>
          <a:p>
            <a:pPr lvl="1"/>
            <a:r>
              <a:rPr lang="en-US" sz="2000" b="1" dirty="0" smtClean="0"/>
              <a:t>Horizontal resolution: 14km and 8km experiment</a:t>
            </a:r>
          </a:p>
          <a:p>
            <a:pPr>
              <a:buNone/>
            </a:pPr>
            <a:endParaRPr lang="en-US" sz="2400" b="1" dirty="0" smtClean="0"/>
          </a:p>
          <a:p>
            <a:r>
              <a:rPr lang="en-US" sz="2400" b="1" dirty="0" smtClean="0"/>
              <a:t>Initial and lateral boundary data: ERA40 reanalysis</a:t>
            </a:r>
          </a:p>
          <a:p>
            <a:pPr lvl="1"/>
            <a:r>
              <a:rPr lang="en-US" sz="2000" b="1" dirty="0" smtClean="0"/>
              <a:t>Horizontal resolution: 250km</a:t>
            </a:r>
          </a:p>
          <a:p>
            <a:endParaRPr lang="en-US" sz="2400" b="1" dirty="0" smtClean="0"/>
          </a:p>
          <a:p>
            <a:r>
              <a:rPr lang="en-US" sz="2400" b="1" dirty="0" smtClean="0"/>
              <a:t>Downscaled period: 1971-2000</a:t>
            </a:r>
          </a:p>
          <a:p>
            <a:pPr>
              <a:buNone/>
            </a:pPr>
            <a:r>
              <a:rPr lang="en-US" sz="2400" b="1" dirty="0" smtClean="0"/>
              <a:t> </a:t>
            </a:r>
          </a:p>
          <a:p>
            <a:r>
              <a:rPr lang="en-US" sz="2400" b="1" dirty="0" smtClean="0"/>
              <a:t>Data used for verification</a:t>
            </a:r>
          </a:p>
          <a:p>
            <a:pPr lvl="1"/>
            <a:r>
              <a:rPr lang="en-US" sz="2000" b="1" dirty="0" smtClean="0"/>
              <a:t>Observations from RHMSS station network</a:t>
            </a:r>
          </a:p>
          <a:p>
            <a:pPr lvl="1"/>
            <a:r>
              <a:rPr lang="en-US" sz="2000" b="1" dirty="0" smtClean="0"/>
              <a:t>ERA40 surface fields, 250km resolution</a:t>
            </a:r>
          </a:p>
          <a:p>
            <a:pPr lvl="1"/>
            <a:r>
              <a:rPr lang="en-US" sz="2000" b="1" dirty="0" smtClean="0"/>
              <a:t>EOBS, gridded climatology for EU, 25km resolution</a:t>
            </a:r>
          </a:p>
          <a:p>
            <a:pPr lvl="1"/>
            <a:r>
              <a:rPr lang="en-US" sz="2000" b="1" dirty="0" smtClean="0"/>
              <a:t>CARPATCLIM, gridded climatology for Carpathian region, 10km resolution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9057"/>
            <a:ext cx="8229600" cy="411162"/>
          </a:xfrm>
        </p:spPr>
        <p:txBody>
          <a:bodyPr>
            <a:normAutofit fontScale="90000"/>
          </a:bodyPr>
          <a:lstStyle/>
          <a:p>
            <a:pPr algn="l"/>
            <a:r>
              <a:rPr lang="sr-Latn-CS" sz="3200" b="1" dirty="0" smtClean="0"/>
              <a:t>Introduction: downscaling set-up</a:t>
            </a:r>
            <a:endParaRPr lang="en-US" sz="3200" dirty="0"/>
          </a:p>
        </p:txBody>
      </p:sp>
      <p:pic>
        <p:nvPicPr>
          <p:cNvPr id="8" name="Picture 7" descr="domeni.gif"/>
          <p:cNvPicPr>
            <a:picLocks noChangeAspect="1"/>
          </p:cNvPicPr>
          <p:nvPr/>
        </p:nvPicPr>
        <p:blipFill>
          <a:blip r:embed="rId2"/>
          <a:stretch>
            <a:fillRect/>
          </a:stretch>
        </p:blipFill>
        <p:spPr>
          <a:xfrm>
            <a:off x="609600" y="1351298"/>
            <a:ext cx="6934200" cy="5177873"/>
          </a:xfrm>
          <a:prstGeom prst="rect">
            <a:avLst/>
          </a:prstGeom>
        </p:spPr>
      </p:pic>
      <p:sp>
        <p:nvSpPr>
          <p:cNvPr id="10" name="Rectangle 9"/>
          <p:cNvSpPr/>
          <p:nvPr/>
        </p:nvSpPr>
        <p:spPr>
          <a:xfrm>
            <a:off x="533400" y="685800"/>
            <a:ext cx="7467600" cy="707886"/>
          </a:xfrm>
          <a:prstGeom prst="rect">
            <a:avLst/>
          </a:prstGeom>
        </p:spPr>
        <p:txBody>
          <a:bodyPr wrap="square">
            <a:spAutoFit/>
          </a:bodyPr>
          <a:lstStyle/>
          <a:p>
            <a:r>
              <a:rPr lang="en-US" sz="2000" b="1" dirty="0" smtClean="0"/>
              <a:t>NMMB domains: green – low resolution </a:t>
            </a:r>
          </a:p>
          <a:p>
            <a:r>
              <a:rPr lang="en-US" sz="2000" b="1" dirty="0" smtClean="0"/>
              <a:t>				purple – high resolution</a:t>
            </a:r>
            <a:endParaRPr lang="en-US" sz="2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105868" y="69057"/>
            <a:ext cx="8885732" cy="411162"/>
          </a:xfrm>
        </p:spPr>
        <p:txBody>
          <a:bodyPr>
            <a:normAutofit fontScale="90000"/>
          </a:bodyPr>
          <a:lstStyle/>
          <a:p>
            <a:pPr algn="l"/>
            <a:r>
              <a:rPr lang="sr-Latn-CS" sz="3200" b="1" dirty="0" smtClean="0"/>
              <a:t>Mean annual temperature 1971-2000</a:t>
            </a:r>
            <a:endParaRPr lang="en-US" sz="3200" dirty="0"/>
          </a:p>
        </p:txBody>
      </p:sp>
      <p:pic>
        <p:nvPicPr>
          <p:cNvPr id="9" name="Picture 8" descr="legend.jpg"/>
          <p:cNvPicPr>
            <a:picLocks noChangeAspect="1"/>
          </p:cNvPicPr>
          <p:nvPr/>
        </p:nvPicPr>
        <p:blipFill>
          <a:blip r:embed="rId2"/>
          <a:stretch>
            <a:fillRect/>
          </a:stretch>
        </p:blipFill>
        <p:spPr>
          <a:xfrm>
            <a:off x="8423045" y="1592538"/>
            <a:ext cx="568555" cy="5181600"/>
          </a:xfrm>
          <a:prstGeom prst="rect">
            <a:avLst/>
          </a:prstGeom>
        </p:spPr>
      </p:pic>
      <p:pic>
        <p:nvPicPr>
          <p:cNvPr id="13" name="Picture 12" descr="eraeobsnmmblnmms.jpg"/>
          <p:cNvPicPr>
            <a:picLocks noChangeAspect="1"/>
          </p:cNvPicPr>
          <p:nvPr/>
        </p:nvPicPr>
        <p:blipFill>
          <a:blip r:embed="rId3"/>
          <a:stretch>
            <a:fillRect/>
          </a:stretch>
        </p:blipFill>
        <p:spPr>
          <a:xfrm>
            <a:off x="574445" y="740000"/>
            <a:ext cx="7848600" cy="603413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76200"/>
            <a:ext cx="9067800" cy="411162"/>
          </a:xfrm>
        </p:spPr>
        <p:txBody>
          <a:bodyPr>
            <a:normAutofit fontScale="90000"/>
          </a:bodyPr>
          <a:lstStyle/>
          <a:p>
            <a:pPr algn="l"/>
            <a:r>
              <a:rPr lang="en-US" sz="3200" b="1" dirty="0" smtClean="0"/>
              <a:t>Temperature annual mean bias (daily temperatures)</a:t>
            </a:r>
            <a:endParaRPr lang="en-US" sz="3200" dirty="0"/>
          </a:p>
        </p:txBody>
      </p:sp>
      <p:grpSp>
        <p:nvGrpSpPr>
          <p:cNvPr id="2" name="Group 10"/>
          <p:cNvGrpSpPr/>
          <p:nvPr/>
        </p:nvGrpSpPr>
        <p:grpSpPr>
          <a:xfrm>
            <a:off x="457200" y="685800"/>
            <a:ext cx="4909800" cy="6019800"/>
            <a:chOff x="1110000" y="378000"/>
            <a:chExt cx="5400563" cy="6480000"/>
          </a:xfrm>
        </p:grpSpPr>
        <p:pic>
          <p:nvPicPr>
            <p:cNvPr id="7" name="Picture 6" descr="TERA4m.gif"/>
            <p:cNvPicPr>
              <a:picLocks noChangeAspect="1"/>
            </p:cNvPicPr>
            <p:nvPr/>
          </p:nvPicPr>
          <p:blipFill>
            <a:blip r:embed="rId2"/>
            <a:stretch>
              <a:fillRect/>
            </a:stretch>
          </p:blipFill>
          <p:spPr>
            <a:xfrm>
              <a:off x="1110000" y="378000"/>
              <a:ext cx="2700562" cy="3240000"/>
            </a:xfrm>
            <a:prstGeom prst="rect">
              <a:avLst/>
            </a:prstGeom>
          </p:spPr>
        </p:pic>
        <p:pic>
          <p:nvPicPr>
            <p:cNvPr id="8" name="Picture 7" descr="TEOBSm.gif"/>
            <p:cNvPicPr>
              <a:picLocks noChangeAspect="1"/>
            </p:cNvPicPr>
            <p:nvPr/>
          </p:nvPicPr>
          <p:blipFill>
            <a:blip r:embed="rId3"/>
            <a:stretch>
              <a:fillRect/>
            </a:stretch>
          </p:blipFill>
          <p:spPr>
            <a:xfrm>
              <a:off x="3810562" y="378000"/>
              <a:ext cx="2700001" cy="3240000"/>
            </a:xfrm>
            <a:prstGeom prst="rect">
              <a:avLst/>
            </a:prstGeom>
          </p:spPr>
        </p:pic>
        <p:pic>
          <p:nvPicPr>
            <p:cNvPr id="9" name="Picture 8" descr="TNMMLm.gif"/>
            <p:cNvPicPr>
              <a:picLocks noChangeAspect="1"/>
            </p:cNvPicPr>
            <p:nvPr/>
          </p:nvPicPr>
          <p:blipFill>
            <a:blip r:embed="rId4"/>
            <a:stretch>
              <a:fillRect/>
            </a:stretch>
          </p:blipFill>
          <p:spPr>
            <a:xfrm>
              <a:off x="1110000" y="3618000"/>
              <a:ext cx="2697191" cy="3240000"/>
            </a:xfrm>
            <a:prstGeom prst="rect">
              <a:avLst/>
            </a:prstGeom>
          </p:spPr>
        </p:pic>
        <p:pic>
          <p:nvPicPr>
            <p:cNvPr id="10" name="Picture 9" descr="TNMMSm.gif"/>
            <p:cNvPicPr>
              <a:picLocks noChangeAspect="1"/>
            </p:cNvPicPr>
            <p:nvPr/>
          </p:nvPicPr>
          <p:blipFill>
            <a:blip r:embed="rId5"/>
            <a:stretch>
              <a:fillRect/>
            </a:stretch>
          </p:blipFill>
          <p:spPr>
            <a:xfrm>
              <a:off x="3810561" y="3618000"/>
              <a:ext cx="2700001" cy="3240000"/>
            </a:xfrm>
            <a:prstGeom prst="rect">
              <a:avLst/>
            </a:prstGeom>
          </p:spPr>
        </p:pic>
      </p:grpSp>
      <p:sp>
        <p:nvSpPr>
          <p:cNvPr id="14" name="TextBox 13"/>
          <p:cNvSpPr txBox="1"/>
          <p:nvPr/>
        </p:nvSpPr>
        <p:spPr>
          <a:xfrm>
            <a:off x="457200" y="3234035"/>
            <a:ext cx="1143000" cy="461665"/>
          </a:xfrm>
          <a:prstGeom prst="rect">
            <a:avLst/>
          </a:prstGeom>
          <a:noFill/>
        </p:spPr>
        <p:txBody>
          <a:bodyPr wrap="square" rtlCol="0">
            <a:spAutoFit/>
          </a:bodyPr>
          <a:lstStyle/>
          <a:p>
            <a:r>
              <a:rPr lang="en-US" sz="2400" b="1" dirty="0" smtClean="0"/>
              <a:t>ERA40</a:t>
            </a:r>
          </a:p>
        </p:txBody>
      </p:sp>
      <p:sp>
        <p:nvSpPr>
          <p:cNvPr id="16" name="TextBox 15"/>
          <p:cNvSpPr txBox="1"/>
          <p:nvPr/>
        </p:nvSpPr>
        <p:spPr>
          <a:xfrm>
            <a:off x="2909290" y="3234035"/>
            <a:ext cx="1143000" cy="461665"/>
          </a:xfrm>
          <a:prstGeom prst="rect">
            <a:avLst/>
          </a:prstGeom>
          <a:noFill/>
        </p:spPr>
        <p:txBody>
          <a:bodyPr wrap="square" rtlCol="0">
            <a:spAutoFit/>
          </a:bodyPr>
          <a:lstStyle/>
          <a:p>
            <a:r>
              <a:rPr lang="en-US" sz="2400" b="1" dirty="0" smtClean="0"/>
              <a:t>EOBS</a:t>
            </a:r>
          </a:p>
        </p:txBody>
      </p:sp>
      <p:sp>
        <p:nvSpPr>
          <p:cNvPr id="17" name="TextBox 16"/>
          <p:cNvSpPr txBox="1"/>
          <p:nvPr/>
        </p:nvSpPr>
        <p:spPr>
          <a:xfrm>
            <a:off x="2912355" y="6243935"/>
            <a:ext cx="1735845" cy="461665"/>
          </a:xfrm>
          <a:prstGeom prst="rect">
            <a:avLst/>
          </a:prstGeom>
          <a:noFill/>
        </p:spPr>
        <p:txBody>
          <a:bodyPr wrap="square" rtlCol="0">
            <a:spAutoFit/>
          </a:bodyPr>
          <a:lstStyle/>
          <a:p>
            <a:r>
              <a:rPr lang="en-US" sz="2400" b="1" dirty="0" smtClean="0"/>
              <a:t>NMMB 8km</a:t>
            </a:r>
          </a:p>
        </p:txBody>
      </p:sp>
      <p:sp>
        <p:nvSpPr>
          <p:cNvPr id="20" name="TextBox 19"/>
          <p:cNvSpPr txBox="1"/>
          <p:nvPr/>
        </p:nvSpPr>
        <p:spPr>
          <a:xfrm>
            <a:off x="457200" y="6243935"/>
            <a:ext cx="1905000" cy="461665"/>
          </a:xfrm>
          <a:prstGeom prst="rect">
            <a:avLst/>
          </a:prstGeom>
          <a:noFill/>
        </p:spPr>
        <p:txBody>
          <a:bodyPr wrap="square" rtlCol="0">
            <a:spAutoFit/>
          </a:bodyPr>
          <a:lstStyle/>
          <a:p>
            <a:r>
              <a:rPr lang="en-US" sz="2400" b="1" dirty="0" smtClean="0"/>
              <a:t>NMMB 14km</a:t>
            </a:r>
          </a:p>
        </p:txBody>
      </p:sp>
      <p:pic>
        <p:nvPicPr>
          <p:cNvPr id="21" name="Picture 20" descr="Tleg.gif"/>
          <p:cNvPicPr>
            <a:picLocks noChangeAspect="1"/>
          </p:cNvPicPr>
          <p:nvPr/>
        </p:nvPicPr>
        <p:blipFill>
          <a:blip r:embed="rId6"/>
          <a:stretch>
            <a:fillRect/>
          </a:stretch>
        </p:blipFill>
        <p:spPr>
          <a:xfrm>
            <a:off x="5638800" y="1295400"/>
            <a:ext cx="1235132" cy="2790675"/>
          </a:xfrm>
          <a:prstGeom prst="rect">
            <a:avLst/>
          </a:prstGeom>
        </p:spPr>
      </p:pic>
      <p:sp>
        <p:nvSpPr>
          <p:cNvPr id="22" name="TextBox 21"/>
          <p:cNvSpPr txBox="1"/>
          <p:nvPr/>
        </p:nvSpPr>
        <p:spPr>
          <a:xfrm>
            <a:off x="5638800" y="685800"/>
            <a:ext cx="1752599" cy="461665"/>
          </a:xfrm>
          <a:prstGeom prst="rect">
            <a:avLst/>
          </a:prstGeom>
          <a:noFill/>
        </p:spPr>
        <p:txBody>
          <a:bodyPr wrap="square" rtlCol="0">
            <a:spAutoFit/>
          </a:bodyPr>
          <a:lstStyle/>
          <a:p>
            <a:r>
              <a:rPr lang="en-US" sz="2400" b="1" dirty="0" smtClean="0"/>
              <a:t>BIAS (°C)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76200"/>
            <a:ext cx="9067800" cy="411162"/>
          </a:xfrm>
        </p:spPr>
        <p:txBody>
          <a:bodyPr>
            <a:normAutofit fontScale="90000"/>
          </a:bodyPr>
          <a:lstStyle/>
          <a:p>
            <a:pPr algn="l"/>
            <a:r>
              <a:rPr lang="en-US" sz="3200" b="1" dirty="0" smtClean="0"/>
              <a:t>Precipitation annual mean bias (daily precipitation)</a:t>
            </a:r>
            <a:endParaRPr lang="en-US" sz="3200" dirty="0"/>
          </a:p>
        </p:txBody>
      </p:sp>
      <p:sp>
        <p:nvSpPr>
          <p:cNvPr id="22" name="TextBox 21"/>
          <p:cNvSpPr txBox="1"/>
          <p:nvPr/>
        </p:nvSpPr>
        <p:spPr>
          <a:xfrm>
            <a:off x="5638800" y="685800"/>
            <a:ext cx="1752599" cy="461665"/>
          </a:xfrm>
          <a:prstGeom prst="rect">
            <a:avLst/>
          </a:prstGeom>
          <a:noFill/>
        </p:spPr>
        <p:txBody>
          <a:bodyPr wrap="square" rtlCol="0">
            <a:spAutoFit/>
          </a:bodyPr>
          <a:lstStyle/>
          <a:p>
            <a:r>
              <a:rPr lang="en-US" sz="2400" b="1" dirty="0" smtClean="0"/>
              <a:t>BIAS (%)</a:t>
            </a:r>
          </a:p>
        </p:txBody>
      </p:sp>
      <p:grpSp>
        <p:nvGrpSpPr>
          <p:cNvPr id="2" name="Group 26"/>
          <p:cNvGrpSpPr/>
          <p:nvPr/>
        </p:nvGrpSpPr>
        <p:grpSpPr>
          <a:xfrm>
            <a:off x="451801" y="609600"/>
            <a:ext cx="5040522" cy="6019800"/>
            <a:chOff x="451801" y="609600"/>
            <a:chExt cx="5040522" cy="6019800"/>
          </a:xfrm>
        </p:grpSpPr>
        <p:pic>
          <p:nvPicPr>
            <p:cNvPr id="18" name="Picture 17" descr="REOBSm.gif"/>
            <p:cNvPicPr>
              <a:picLocks noChangeAspect="1"/>
            </p:cNvPicPr>
            <p:nvPr/>
          </p:nvPicPr>
          <p:blipFill>
            <a:blip r:embed="rId2"/>
            <a:stretch>
              <a:fillRect/>
            </a:stretch>
          </p:blipFill>
          <p:spPr>
            <a:xfrm>
              <a:off x="2971800" y="609600"/>
              <a:ext cx="2520523" cy="3023999"/>
            </a:xfrm>
            <a:prstGeom prst="rect">
              <a:avLst/>
            </a:prstGeom>
          </p:spPr>
        </p:pic>
        <p:pic>
          <p:nvPicPr>
            <p:cNvPr id="19" name="Picture 18" descr="RERA4m.gif"/>
            <p:cNvPicPr>
              <a:picLocks noChangeAspect="1"/>
            </p:cNvPicPr>
            <p:nvPr/>
          </p:nvPicPr>
          <p:blipFill>
            <a:blip r:embed="rId3"/>
            <a:stretch>
              <a:fillRect/>
            </a:stretch>
          </p:blipFill>
          <p:spPr>
            <a:xfrm>
              <a:off x="451801" y="609600"/>
              <a:ext cx="2519999" cy="3023999"/>
            </a:xfrm>
            <a:prstGeom prst="rect">
              <a:avLst/>
            </a:prstGeom>
          </p:spPr>
        </p:pic>
        <p:pic>
          <p:nvPicPr>
            <p:cNvPr id="23" name="Picture 22" descr="RNMMLm.gif"/>
            <p:cNvPicPr>
              <a:picLocks noChangeAspect="1"/>
            </p:cNvPicPr>
            <p:nvPr/>
          </p:nvPicPr>
          <p:blipFill>
            <a:blip r:embed="rId4"/>
            <a:stretch>
              <a:fillRect/>
            </a:stretch>
          </p:blipFill>
          <p:spPr>
            <a:xfrm>
              <a:off x="457200" y="3605401"/>
              <a:ext cx="2519999" cy="3023999"/>
            </a:xfrm>
            <a:prstGeom prst="rect">
              <a:avLst/>
            </a:prstGeom>
          </p:spPr>
        </p:pic>
        <p:pic>
          <p:nvPicPr>
            <p:cNvPr id="24" name="Picture 23" descr="RNMMSm.gif"/>
            <p:cNvPicPr>
              <a:picLocks noChangeAspect="1"/>
            </p:cNvPicPr>
            <p:nvPr/>
          </p:nvPicPr>
          <p:blipFill>
            <a:blip r:embed="rId5"/>
            <a:stretch>
              <a:fillRect/>
            </a:stretch>
          </p:blipFill>
          <p:spPr>
            <a:xfrm>
              <a:off x="2971800" y="3605401"/>
              <a:ext cx="2519999" cy="3023999"/>
            </a:xfrm>
            <a:prstGeom prst="rect">
              <a:avLst/>
            </a:prstGeom>
          </p:spPr>
        </p:pic>
      </p:grpSp>
      <p:sp>
        <p:nvSpPr>
          <p:cNvPr id="14" name="TextBox 13"/>
          <p:cNvSpPr txBox="1"/>
          <p:nvPr/>
        </p:nvSpPr>
        <p:spPr>
          <a:xfrm>
            <a:off x="457200" y="3234035"/>
            <a:ext cx="1143000" cy="461665"/>
          </a:xfrm>
          <a:prstGeom prst="rect">
            <a:avLst/>
          </a:prstGeom>
          <a:noFill/>
        </p:spPr>
        <p:txBody>
          <a:bodyPr wrap="square" rtlCol="0">
            <a:spAutoFit/>
          </a:bodyPr>
          <a:lstStyle/>
          <a:p>
            <a:r>
              <a:rPr lang="en-US" sz="2400" b="1" dirty="0" smtClean="0"/>
              <a:t>ERA40</a:t>
            </a:r>
          </a:p>
        </p:txBody>
      </p:sp>
      <p:sp>
        <p:nvSpPr>
          <p:cNvPr id="16" name="TextBox 15"/>
          <p:cNvSpPr txBox="1"/>
          <p:nvPr/>
        </p:nvSpPr>
        <p:spPr>
          <a:xfrm>
            <a:off x="2909290" y="3234035"/>
            <a:ext cx="1143000" cy="461665"/>
          </a:xfrm>
          <a:prstGeom prst="rect">
            <a:avLst/>
          </a:prstGeom>
          <a:noFill/>
        </p:spPr>
        <p:txBody>
          <a:bodyPr wrap="square" rtlCol="0">
            <a:spAutoFit/>
          </a:bodyPr>
          <a:lstStyle/>
          <a:p>
            <a:r>
              <a:rPr lang="en-US" sz="2400" b="1" dirty="0" smtClean="0"/>
              <a:t>EOBS</a:t>
            </a:r>
          </a:p>
        </p:txBody>
      </p:sp>
      <p:sp>
        <p:nvSpPr>
          <p:cNvPr id="20" name="TextBox 19"/>
          <p:cNvSpPr txBox="1"/>
          <p:nvPr/>
        </p:nvSpPr>
        <p:spPr>
          <a:xfrm>
            <a:off x="457200" y="6243935"/>
            <a:ext cx="1905000" cy="461665"/>
          </a:xfrm>
          <a:prstGeom prst="rect">
            <a:avLst/>
          </a:prstGeom>
          <a:noFill/>
        </p:spPr>
        <p:txBody>
          <a:bodyPr wrap="square" rtlCol="0">
            <a:spAutoFit/>
          </a:bodyPr>
          <a:lstStyle/>
          <a:p>
            <a:r>
              <a:rPr lang="en-US" sz="2400" b="1" dirty="0" smtClean="0"/>
              <a:t>NMMB 14km</a:t>
            </a:r>
          </a:p>
        </p:txBody>
      </p:sp>
      <p:sp>
        <p:nvSpPr>
          <p:cNvPr id="17" name="TextBox 16"/>
          <p:cNvSpPr txBox="1"/>
          <p:nvPr/>
        </p:nvSpPr>
        <p:spPr>
          <a:xfrm>
            <a:off x="2912355" y="6243935"/>
            <a:ext cx="1735845" cy="461665"/>
          </a:xfrm>
          <a:prstGeom prst="rect">
            <a:avLst/>
          </a:prstGeom>
          <a:noFill/>
        </p:spPr>
        <p:txBody>
          <a:bodyPr wrap="square" rtlCol="0">
            <a:spAutoFit/>
          </a:bodyPr>
          <a:lstStyle/>
          <a:p>
            <a:r>
              <a:rPr lang="en-US" sz="2400" b="1" dirty="0" smtClean="0"/>
              <a:t>NMMB 8km</a:t>
            </a:r>
          </a:p>
        </p:txBody>
      </p:sp>
      <p:pic>
        <p:nvPicPr>
          <p:cNvPr id="26" name="Picture 25" descr="Pleg.gif"/>
          <p:cNvPicPr>
            <a:picLocks noChangeAspect="1"/>
          </p:cNvPicPr>
          <p:nvPr/>
        </p:nvPicPr>
        <p:blipFill>
          <a:blip r:embed="rId6"/>
          <a:stretch>
            <a:fillRect/>
          </a:stretch>
        </p:blipFill>
        <p:spPr>
          <a:xfrm>
            <a:off x="5765385" y="1234472"/>
            <a:ext cx="1168815" cy="280412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TotalTime>
  <Words>1606</Words>
  <Application>Microsoft Macintosh PowerPoint</Application>
  <PresentationFormat>On-screen Show (4:3)</PresentationFormat>
  <Paragraphs>194</Paragraphs>
  <Slides>29</Slides>
  <Notes>4</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Office Theme</vt:lpstr>
      <vt:lpstr>Microsoft Equation 3.0</vt:lpstr>
      <vt:lpstr>Microsoft Equation</vt:lpstr>
      <vt:lpstr>Integrated Earth Modeling System (IEMS) at  RHMSS/SEEVCCC - Numerical models in use - </vt:lpstr>
      <vt:lpstr>Slide 2</vt:lpstr>
      <vt:lpstr>NMMB model characteristics </vt:lpstr>
      <vt:lpstr>Slide 4</vt:lpstr>
      <vt:lpstr>Introduction: downscaling set-up</vt:lpstr>
      <vt:lpstr>Introduction: downscaling set-up</vt:lpstr>
      <vt:lpstr>Mean annual temperature 1971-2000</vt:lpstr>
      <vt:lpstr>Temperature annual mean bias (daily temperatures)</vt:lpstr>
      <vt:lpstr>Precipitation annual mean bias (daily precipitation)</vt:lpstr>
      <vt:lpstr>Precipitation annual cycle (daily precipitation)</vt:lpstr>
      <vt:lpstr>Daily precipitation - seasonal distributions</vt:lpstr>
      <vt:lpstr>Monthly precipitation - seasonal distributions</vt:lpstr>
      <vt:lpstr>Slide 13</vt:lpstr>
      <vt:lpstr>Slide 14</vt:lpstr>
      <vt:lpstr>Slide 15</vt:lpstr>
      <vt:lpstr>Slide 16</vt:lpstr>
      <vt:lpstr>Slide 17</vt:lpstr>
      <vt:lpstr>Slide 18</vt:lpstr>
      <vt:lpstr>Slide 19</vt:lpstr>
      <vt:lpstr>Impacts of  Sand and Dust</vt:lpstr>
      <vt:lpstr>Slide 21</vt:lpstr>
      <vt:lpstr>Comparison of DREAM Model Aerosol Mass with Ice Nuclei Measurements at Kleinerfeldberg Frankfurt 20 May – 3 June 2008</vt:lpstr>
      <vt:lpstr>Slide 23</vt:lpstr>
      <vt:lpstr>Slide 24</vt:lpstr>
      <vt:lpstr>Slide 25</vt:lpstr>
      <vt:lpstr>Slide 26</vt:lpstr>
      <vt:lpstr>Slide 27</vt:lpstr>
      <vt:lpstr>Slide 28</vt:lpstr>
      <vt:lpstr>Thank you</vt:lpstr>
    </vt:vector>
  </TitlesOfParts>
  <Company>bin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Earth Modeling System (IEMS) at RHMSS/SEEVCCC - Numerical models in use - </dc:title>
  <dc:creator>bash</dc:creator>
  <cp:lastModifiedBy>bash</cp:lastModifiedBy>
  <cp:revision>8</cp:revision>
  <dcterms:created xsi:type="dcterms:W3CDTF">2013-11-14T20:08:04Z</dcterms:created>
  <dcterms:modified xsi:type="dcterms:W3CDTF">2013-11-14T21:07:50Z</dcterms:modified>
</cp:coreProperties>
</file>