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handoutMasterIdLst>
    <p:handoutMasterId r:id="rId31"/>
  </p:handoutMasterIdLst>
  <p:sldIdLst>
    <p:sldId id="519" r:id="rId2"/>
    <p:sldId id="575" r:id="rId3"/>
    <p:sldId id="700" r:id="rId4"/>
    <p:sldId id="678" r:id="rId5"/>
    <p:sldId id="595" r:id="rId6"/>
    <p:sldId id="638" r:id="rId7"/>
    <p:sldId id="689" r:id="rId8"/>
    <p:sldId id="609" r:id="rId9"/>
    <p:sldId id="691" r:id="rId10"/>
    <p:sldId id="692" r:id="rId11"/>
    <p:sldId id="657" r:id="rId12"/>
    <p:sldId id="660" r:id="rId13"/>
    <p:sldId id="693" r:id="rId14"/>
    <p:sldId id="658" r:id="rId15"/>
    <p:sldId id="656" r:id="rId16"/>
    <p:sldId id="655" r:id="rId17"/>
    <p:sldId id="688" r:id="rId18"/>
    <p:sldId id="681" r:id="rId19"/>
    <p:sldId id="696" r:id="rId20"/>
    <p:sldId id="697" r:id="rId21"/>
    <p:sldId id="698" r:id="rId22"/>
    <p:sldId id="699" r:id="rId23"/>
    <p:sldId id="695" r:id="rId24"/>
    <p:sldId id="682" r:id="rId25"/>
    <p:sldId id="683" r:id="rId26"/>
    <p:sldId id="684" r:id="rId27"/>
    <p:sldId id="685" r:id="rId28"/>
    <p:sldId id="701" r:id="rId29"/>
  </p:sldIdLst>
  <p:sldSz cx="9902825" cy="6858000"/>
  <p:notesSz cx="6731000" cy="9855200"/>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b="1" kern="1200">
        <a:solidFill>
          <a:schemeClr val="tx1"/>
        </a:solidFill>
        <a:latin typeface="Helvetica" pitchFamily="34" charset="0"/>
        <a:ea typeface="+mn-ea"/>
        <a:cs typeface="+mn-cs"/>
      </a:defRPr>
    </a:lvl1pPr>
    <a:lvl2pPr marL="457200" algn="l" rtl="0" eaLnBrk="0" fontAlgn="base" hangingPunct="0">
      <a:spcBef>
        <a:spcPct val="0"/>
      </a:spcBef>
      <a:spcAft>
        <a:spcPct val="0"/>
      </a:spcAft>
      <a:defRPr b="1" kern="1200">
        <a:solidFill>
          <a:schemeClr val="tx1"/>
        </a:solidFill>
        <a:latin typeface="Helvetica" pitchFamily="34" charset="0"/>
        <a:ea typeface="+mn-ea"/>
        <a:cs typeface="+mn-cs"/>
      </a:defRPr>
    </a:lvl2pPr>
    <a:lvl3pPr marL="914400" algn="l" rtl="0" eaLnBrk="0" fontAlgn="base" hangingPunct="0">
      <a:spcBef>
        <a:spcPct val="0"/>
      </a:spcBef>
      <a:spcAft>
        <a:spcPct val="0"/>
      </a:spcAft>
      <a:defRPr b="1" kern="1200">
        <a:solidFill>
          <a:schemeClr val="tx1"/>
        </a:solidFill>
        <a:latin typeface="Helvetica" pitchFamily="34" charset="0"/>
        <a:ea typeface="+mn-ea"/>
        <a:cs typeface="+mn-cs"/>
      </a:defRPr>
    </a:lvl3pPr>
    <a:lvl4pPr marL="1371600" algn="l" rtl="0" eaLnBrk="0" fontAlgn="base" hangingPunct="0">
      <a:spcBef>
        <a:spcPct val="0"/>
      </a:spcBef>
      <a:spcAft>
        <a:spcPct val="0"/>
      </a:spcAft>
      <a:defRPr b="1" kern="1200">
        <a:solidFill>
          <a:schemeClr val="tx1"/>
        </a:solidFill>
        <a:latin typeface="Helvetica" pitchFamily="34" charset="0"/>
        <a:ea typeface="+mn-ea"/>
        <a:cs typeface="+mn-cs"/>
      </a:defRPr>
    </a:lvl4pPr>
    <a:lvl5pPr marL="1828800" algn="l" rtl="0" eaLnBrk="0" fontAlgn="base" hangingPunct="0">
      <a:spcBef>
        <a:spcPct val="0"/>
      </a:spcBef>
      <a:spcAft>
        <a:spcPct val="0"/>
      </a:spcAft>
      <a:defRPr b="1" kern="1200">
        <a:solidFill>
          <a:schemeClr val="tx1"/>
        </a:solidFill>
        <a:latin typeface="Helvetica" pitchFamily="34" charset="0"/>
        <a:ea typeface="+mn-ea"/>
        <a:cs typeface="+mn-cs"/>
      </a:defRPr>
    </a:lvl5pPr>
    <a:lvl6pPr marL="2286000" algn="l" defTabSz="914400" rtl="0" eaLnBrk="1" latinLnBrk="0" hangingPunct="1">
      <a:defRPr b="1" kern="1200">
        <a:solidFill>
          <a:schemeClr val="tx1"/>
        </a:solidFill>
        <a:latin typeface="Helvetica" pitchFamily="34" charset="0"/>
        <a:ea typeface="+mn-ea"/>
        <a:cs typeface="+mn-cs"/>
      </a:defRPr>
    </a:lvl6pPr>
    <a:lvl7pPr marL="2743200" algn="l" defTabSz="914400" rtl="0" eaLnBrk="1" latinLnBrk="0" hangingPunct="1">
      <a:defRPr b="1" kern="1200">
        <a:solidFill>
          <a:schemeClr val="tx1"/>
        </a:solidFill>
        <a:latin typeface="Helvetica" pitchFamily="34" charset="0"/>
        <a:ea typeface="+mn-ea"/>
        <a:cs typeface="+mn-cs"/>
      </a:defRPr>
    </a:lvl7pPr>
    <a:lvl8pPr marL="3200400" algn="l" defTabSz="914400" rtl="0" eaLnBrk="1" latinLnBrk="0" hangingPunct="1">
      <a:defRPr b="1" kern="1200">
        <a:solidFill>
          <a:schemeClr val="tx1"/>
        </a:solidFill>
        <a:latin typeface="Helvetica" pitchFamily="34" charset="0"/>
        <a:ea typeface="+mn-ea"/>
        <a:cs typeface="+mn-cs"/>
      </a:defRPr>
    </a:lvl8pPr>
    <a:lvl9pPr marL="3657600" algn="l" defTabSz="914400" rtl="0" eaLnBrk="1" latinLnBrk="0" hangingPunct="1">
      <a:defRPr b="1" kern="1200">
        <a:solidFill>
          <a:schemeClr val="tx1"/>
        </a:solidFill>
        <a:latin typeface="Helvetic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DBFFB8"/>
    <a:srgbClr val="3333FF"/>
    <a:srgbClr val="FF9900"/>
    <a:srgbClr val="C8FEC8"/>
    <a:srgbClr val="00279F"/>
    <a:srgbClr val="FF0000"/>
    <a:srgbClr val="0B4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09" autoAdjust="0"/>
    <p:restoredTop sz="91942" autoAdjust="0"/>
  </p:normalViewPr>
  <p:slideViewPr>
    <p:cSldViewPr>
      <p:cViewPr>
        <p:scale>
          <a:sx n="100" d="100"/>
          <a:sy n="100" d="100"/>
        </p:scale>
        <p:origin x="-258" y="-72"/>
      </p:cViewPr>
      <p:guideLst>
        <p:guide orient="horz" pos="2160"/>
        <p:guide pos="31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740"/>
    </p:cViewPr>
  </p:sorterViewPr>
  <p:notesViewPr>
    <p:cSldViewPr>
      <p:cViewPr varScale="1">
        <p:scale>
          <a:sx n="71" d="100"/>
          <a:sy n="71" d="100"/>
        </p:scale>
        <p:origin x="-2568" y="-96"/>
      </p:cViewPr>
      <p:guideLst>
        <p:guide orient="horz" pos="3105"/>
        <p:guide pos="211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adhome\nef\docs\SACpaper-2011\FOMs1tos4_ACCs3s4.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adhome\nef\docs\SACpaper-2011\FOMs1tos4_ACCs3s4.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ACC S3 and S4 (m2-4; 30y)</a:t>
            </a:r>
          </a:p>
        </c:rich>
      </c:tx>
      <c:layout/>
      <c:overlay val="0"/>
    </c:title>
    <c:autoTitleDeleted val="0"/>
    <c:plotArea>
      <c:layout>
        <c:manualLayout>
          <c:layoutTarget val="inner"/>
          <c:xMode val="edge"/>
          <c:yMode val="edge"/>
          <c:x val="0.18834230096238047"/>
          <c:y val="0.1993055555555556"/>
          <c:w val="0.78110214348206297"/>
          <c:h val="0.57343868474773785"/>
        </c:manualLayout>
      </c:layout>
      <c:barChart>
        <c:barDir val="col"/>
        <c:grouping val="clustered"/>
        <c:varyColors val="0"/>
        <c:ser>
          <c:idx val="0"/>
          <c:order val="0"/>
          <c:tx>
            <c:strRef>
              <c:f>[FOMs1tos4_ACCs3s4.xlsx]ATM_scores!$C$3</c:f>
              <c:strCache>
                <c:ptCount val="1"/>
                <c:pt idx="0">
                  <c:v>S3</c:v>
                </c:pt>
              </c:strCache>
            </c:strRef>
          </c:tx>
          <c:spPr>
            <a:solidFill>
              <a:srgbClr val="FF0000"/>
            </a:solidFill>
          </c:spPr>
          <c:invertIfNegative val="0"/>
          <c:cat>
            <c:strRef>
              <c:f>[FOMs1tos4_ACCs3s4.xlsx]ATM_scores!$B$4:$B$8</c:f>
              <c:strCache>
                <c:ptCount val="5"/>
                <c:pt idx="0">
                  <c:v>TR T850</c:v>
                </c:pt>
                <c:pt idx="1">
                  <c:v>TR 2mT</c:v>
                </c:pt>
                <c:pt idx="2">
                  <c:v>NH Z500</c:v>
                </c:pt>
                <c:pt idx="3">
                  <c:v>NH T850</c:v>
                </c:pt>
                <c:pt idx="4">
                  <c:v>NH 2mT</c:v>
                </c:pt>
              </c:strCache>
            </c:strRef>
          </c:cat>
          <c:val>
            <c:numRef>
              <c:f>[FOMs1tos4_ACCs3s4.xlsx]ATM_scores!$C$4:$C$8</c:f>
              <c:numCache>
                <c:formatCode>General</c:formatCode>
                <c:ptCount val="5"/>
                <c:pt idx="0">
                  <c:v>0.57299999999999995</c:v>
                </c:pt>
                <c:pt idx="1">
                  <c:v>0.60100000000000064</c:v>
                </c:pt>
                <c:pt idx="2">
                  <c:v>0.24600000000000033</c:v>
                </c:pt>
                <c:pt idx="3">
                  <c:v>0.26600000000000001</c:v>
                </c:pt>
                <c:pt idx="4">
                  <c:v>0.34500000000000014</c:v>
                </c:pt>
              </c:numCache>
            </c:numRef>
          </c:val>
        </c:ser>
        <c:ser>
          <c:idx val="1"/>
          <c:order val="1"/>
          <c:tx>
            <c:strRef>
              <c:f>[FOMs1tos4_ACCs3s4.xlsx]ATM_scores!$D$3</c:f>
              <c:strCache>
                <c:ptCount val="1"/>
                <c:pt idx="0">
                  <c:v>S4</c:v>
                </c:pt>
              </c:strCache>
            </c:strRef>
          </c:tx>
          <c:spPr>
            <a:solidFill>
              <a:srgbClr val="002060"/>
            </a:solidFill>
          </c:spPr>
          <c:invertIfNegative val="0"/>
          <c:cat>
            <c:strRef>
              <c:f>[FOMs1tos4_ACCs3s4.xlsx]ATM_scores!$B$4:$B$8</c:f>
              <c:strCache>
                <c:ptCount val="5"/>
                <c:pt idx="0">
                  <c:v>TR T850</c:v>
                </c:pt>
                <c:pt idx="1">
                  <c:v>TR 2mT</c:v>
                </c:pt>
                <c:pt idx="2">
                  <c:v>NH Z500</c:v>
                </c:pt>
                <c:pt idx="3">
                  <c:v>NH T850</c:v>
                </c:pt>
                <c:pt idx="4">
                  <c:v>NH 2mT</c:v>
                </c:pt>
              </c:strCache>
            </c:strRef>
          </c:cat>
          <c:val>
            <c:numRef>
              <c:f>[FOMs1tos4_ACCs3s4.xlsx]ATM_scores!$D$4:$D$8</c:f>
              <c:numCache>
                <c:formatCode>General</c:formatCode>
                <c:ptCount val="5"/>
                <c:pt idx="0">
                  <c:v>0.60500000000000065</c:v>
                </c:pt>
                <c:pt idx="1">
                  <c:v>0.63500000000000145</c:v>
                </c:pt>
                <c:pt idx="2">
                  <c:v>0.27</c:v>
                </c:pt>
                <c:pt idx="3">
                  <c:v>0.30600000000000038</c:v>
                </c:pt>
                <c:pt idx="4">
                  <c:v>0.37500000000000067</c:v>
                </c:pt>
              </c:numCache>
            </c:numRef>
          </c:val>
        </c:ser>
        <c:dLbls>
          <c:showLegendKey val="0"/>
          <c:showVal val="0"/>
          <c:showCatName val="0"/>
          <c:showSerName val="0"/>
          <c:showPercent val="0"/>
          <c:showBubbleSize val="0"/>
        </c:dLbls>
        <c:gapWidth val="150"/>
        <c:axId val="130144128"/>
        <c:axId val="130145664"/>
      </c:barChart>
      <c:catAx>
        <c:axId val="130144128"/>
        <c:scaling>
          <c:orientation val="minMax"/>
        </c:scaling>
        <c:delete val="0"/>
        <c:axPos val="b"/>
        <c:majorTickMark val="none"/>
        <c:minorTickMark val="none"/>
        <c:tickLblPos val="nextTo"/>
        <c:crossAx val="130145664"/>
        <c:crosses val="autoZero"/>
        <c:auto val="1"/>
        <c:lblAlgn val="ctr"/>
        <c:lblOffset val="100"/>
        <c:noMultiLvlLbl val="0"/>
      </c:catAx>
      <c:valAx>
        <c:axId val="130145664"/>
        <c:scaling>
          <c:orientation val="minMax"/>
          <c:max val="0.70000000000000062"/>
          <c:min val="0"/>
        </c:scaling>
        <c:delete val="0"/>
        <c:axPos val="l"/>
        <c:majorGridlines/>
        <c:title>
          <c:tx>
            <c:rich>
              <a:bodyPr/>
              <a:lstStyle/>
              <a:p>
                <a:pPr>
                  <a:defRPr/>
                </a:pPr>
                <a:r>
                  <a:rPr lang="en-GB"/>
                  <a:t>ACC</a:t>
                </a:r>
              </a:p>
            </c:rich>
          </c:tx>
          <c:layout/>
          <c:overlay val="0"/>
        </c:title>
        <c:numFmt formatCode="General" sourceLinked="1"/>
        <c:majorTickMark val="out"/>
        <c:minorTickMark val="none"/>
        <c:tickLblPos val="nextTo"/>
        <c:crossAx val="130144128"/>
        <c:crosses val="autoZero"/>
        <c:crossBetween val="between"/>
        <c:majorUnit val="0.1"/>
      </c:valAx>
    </c:plotArea>
    <c:legend>
      <c:legendPos val="b"/>
      <c:layout>
        <c:manualLayout>
          <c:xMode val="edge"/>
          <c:yMode val="edge"/>
          <c:x val="0.7776649540429067"/>
          <c:y val="0.19944918343540496"/>
          <c:w val="0.17860031009637353"/>
          <c:h val="0.141461973918378"/>
        </c:manualLayout>
      </c:layout>
      <c:overlay val="0"/>
    </c:legend>
    <c:plotVisOnly val="1"/>
    <c:dispBlanksAs val="gap"/>
    <c:showDLblsOverMax val="0"/>
  </c:chart>
  <c:txPr>
    <a:bodyPr/>
    <a:lstStyle/>
    <a:p>
      <a:pPr>
        <a:defRPr sz="14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ACC S3 and S4 (m5-7; 30y)</a:t>
            </a:r>
          </a:p>
        </c:rich>
      </c:tx>
      <c:layout/>
      <c:overlay val="0"/>
    </c:title>
    <c:autoTitleDeleted val="0"/>
    <c:plotArea>
      <c:layout>
        <c:manualLayout>
          <c:layoutTarget val="inner"/>
          <c:xMode val="edge"/>
          <c:yMode val="edge"/>
          <c:x val="0.18834230096238058"/>
          <c:y val="0.19930555555555557"/>
          <c:w val="0.78110214348206275"/>
          <c:h val="0.5734386847477374"/>
        </c:manualLayout>
      </c:layout>
      <c:barChart>
        <c:barDir val="col"/>
        <c:grouping val="clustered"/>
        <c:varyColors val="0"/>
        <c:ser>
          <c:idx val="0"/>
          <c:order val="0"/>
          <c:tx>
            <c:strRef>
              <c:f>ATM_scores!$E$3</c:f>
              <c:strCache>
                <c:ptCount val="1"/>
                <c:pt idx="0">
                  <c:v>S3</c:v>
                </c:pt>
              </c:strCache>
            </c:strRef>
          </c:tx>
          <c:spPr>
            <a:solidFill>
              <a:srgbClr val="FF0000"/>
            </a:solidFill>
          </c:spPr>
          <c:invertIfNegative val="0"/>
          <c:cat>
            <c:strRef>
              <c:f>ATM_scores!$B$4:$B$8</c:f>
              <c:strCache>
                <c:ptCount val="5"/>
                <c:pt idx="0">
                  <c:v>TR T850</c:v>
                </c:pt>
                <c:pt idx="1">
                  <c:v>TR 2mT</c:v>
                </c:pt>
                <c:pt idx="2">
                  <c:v>NH Z500</c:v>
                </c:pt>
                <c:pt idx="3">
                  <c:v>NH T850</c:v>
                </c:pt>
                <c:pt idx="4">
                  <c:v>NH 2mT</c:v>
                </c:pt>
              </c:strCache>
            </c:strRef>
          </c:cat>
          <c:val>
            <c:numRef>
              <c:f>ATM_scores!$E$4:$E$8</c:f>
              <c:numCache>
                <c:formatCode>General</c:formatCode>
                <c:ptCount val="5"/>
                <c:pt idx="0">
                  <c:v>0.443</c:v>
                </c:pt>
                <c:pt idx="1">
                  <c:v>0.43100000000000038</c:v>
                </c:pt>
                <c:pt idx="2">
                  <c:v>0.16700000000000001</c:v>
                </c:pt>
                <c:pt idx="3">
                  <c:v>0.192</c:v>
                </c:pt>
                <c:pt idx="4">
                  <c:v>0.24000000000000021</c:v>
                </c:pt>
              </c:numCache>
            </c:numRef>
          </c:val>
        </c:ser>
        <c:ser>
          <c:idx val="1"/>
          <c:order val="1"/>
          <c:tx>
            <c:strRef>
              <c:f>ATM_scores!$F$3</c:f>
              <c:strCache>
                <c:ptCount val="1"/>
                <c:pt idx="0">
                  <c:v>S4</c:v>
                </c:pt>
              </c:strCache>
            </c:strRef>
          </c:tx>
          <c:spPr>
            <a:solidFill>
              <a:srgbClr val="002060"/>
            </a:solidFill>
          </c:spPr>
          <c:invertIfNegative val="0"/>
          <c:cat>
            <c:strRef>
              <c:f>ATM_scores!$B$4:$B$8</c:f>
              <c:strCache>
                <c:ptCount val="5"/>
                <c:pt idx="0">
                  <c:v>TR T850</c:v>
                </c:pt>
                <c:pt idx="1">
                  <c:v>TR 2mT</c:v>
                </c:pt>
                <c:pt idx="2">
                  <c:v>NH Z500</c:v>
                </c:pt>
                <c:pt idx="3">
                  <c:v>NH T850</c:v>
                </c:pt>
                <c:pt idx="4">
                  <c:v>NH 2mT</c:v>
                </c:pt>
              </c:strCache>
            </c:strRef>
          </c:cat>
          <c:val>
            <c:numRef>
              <c:f>ATM_scores!$F$4:$F$8</c:f>
              <c:numCache>
                <c:formatCode>General</c:formatCode>
                <c:ptCount val="5"/>
                <c:pt idx="0">
                  <c:v>0.50900000000000001</c:v>
                </c:pt>
                <c:pt idx="1">
                  <c:v>0.49200000000000038</c:v>
                </c:pt>
                <c:pt idx="2">
                  <c:v>0.221</c:v>
                </c:pt>
                <c:pt idx="3">
                  <c:v>0.24900000000000033</c:v>
                </c:pt>
                <c:pt idx="4">
                  <c:v>0.28700000000000031</c:v>
                </c:pt>
              </c:numCache>
            </c:numRef>
          </c:val>
        </c:ser>
        <c:dLbls>
          <c:showLegendKey val="0"/>
          <c:showVal val="0"/>
          <c:showCatName val="0"/>
          <c:showSerName val="0"/>
          <c:showPercent val="0"/>
          <c:showBubbleSize val="0"/>
        </c:dLbls>
        <c:gapWidth val="150"/>
        <c:axId val="130720512"/>
        <c:axId val="130722048"/>
      </c:barChart>
      <c:catAx>
        <c:axId val="130720512"/>
        <c:scaling>
          <c:orientation val="minMax"/>
        </c:scaling>
        <c:delete val="0"/>
        <c:axPos val="b"/>
        <c:majorTickMark val="none"/>
        <c:minorTickMark val="none"/>
        <c:tickLblPos val="nextTo"/>
        <c:crossAx val="130722048"/>
        <c:crosses val="autoZero"/>
        <c:auto val="1"/>
        <c:lblAlgn val="ctr"/>
        <c:lblOffset val="100"/>
        <c:noMultiLvlLbl val="0"/>
      </c:catAx>
      <c:valAx>
        <c:axId val="130722048"/>
        <c:scaling>
          <c:orientation val="minMax"/>
          <c:max val="0.70000000000000062"/>
          <c:min val="0"/>
        </c:scaling>
        <c:delete val="0"/>
        <c:axPos val="l"/>
        <c:majorGridlines/>
        <c:title>
          <c:tx>
            <c:rich>
              <a:bodyPr/>
              <a:lstStyle/>
              <a:p>
                <a:pPr>
                  <a:defRPr/>
                </a:pPr>
                <a:r>
                  <a:rPr lang="en-GB"/>
                  <a:t>ACC</a:t>
                </a:r>
              </a:p>
            </c:rich>
          </c:tx>
          <c:layout/>
          <c:overlay val="0"/>
        </c:title>
        <c:numFmt formatCode="General" sourceLinked="1"/>
        <c:majorTickMark val="out"/>
        <c:minorTickMark val="none"/>
        <c:tickLblPos val="nextTo"/>
        <c:crossAx val="130720512"/>
        <c:crosses val="autoZero"/>
        <c:crossBetween val="between"/>
        <c:majorUnit val="0.1"/>
      </c:valAx>
    </c:plotArea>
    <c:legend>
      <c:legendPos val="b"/>
      <c:layout>
        <c:manualLayout>
          <c:xMode val="edge"/>
          <c:yMode val="edge"/>
          <c:x val="0.77766495404290681"/>
          <c:y val="0.19944918343540505"/>
          <c:w val="0.17860031009637359"/>
          <c:h val="0.141461973918378"/>
        </c:manualLayout>
      </c:layout>
      <c:overlay val="0"/>
    </c:legend>
    <c:plotVisOnly val="1"/>
    <c:dispBlanksAs val="gap"/>
    <c:showDLblsOverMax val="0"/>
  </c:chart>
  <c:txPr>
    <a:bodyPr/>
    <a:lstStyle/>
    <a:p>
      <a:pPr>
        <a:defRPr sz="14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982863" y="9392449"/>
            <a:ext cx="765274" cy="256295"/>
          </a:xfrm>
          <a:prstGeom prst="rect">
            <a:avLst/>
          </a:prstGeom>
          <a:noFill/>
          <a:ln w="12700">
            <a:noFill/>
            <a:miter lim="800000"/>
            <a:headEnd/>
            <a:tailEnd/>
          </a:ln>
          <a:effectLst/>
        </p:spPr>
        <p:txBody>
          <a:bodyPr wrap="none" lIns="87630" tIns="44612" rIns="87630" bIns="44612">
            <a:spAutoFit/>
          </a:bodyPr>
          <a:lstStyle/>
          <a:p>
            <a:pPr algn="ctr" defTabSz="871636">
              <a:lnSpc>
                <a:spcPct val="90000"/>
              </a:lnSpc>
            </a:pPr>
            <a:r>
              <a:rPr lang="en-GB" sz="1200" b="0"/>
              <a:t>Page </a:t>
            </a:r>
            <a:fld id="{1B0A2512-9827-422A-A4E8-D0F54E2EA14F}" type="slidenum">
              <a:rPr lang="en-GB" sz="1200" b="0"/>
              <a:pPr algn="ctr" defTabSz="871636">
                <a:lnSpc>
                  <a:spcPct val="90000"/>
                </a:lnSpc>
              </a:pPr>
              <a:t>‹#›</a:t>
            </a:fld>
            <a:endParaRPr lang="en-GB" sz="1200" b="0"/>
          </a:p>
        </p:txBody>
      </p:sp>
    </p:spTree>
    <p:extLst>
      <p:ext uri="{BB962C8B-B14F-4D97-AF65-F5344CB8AC3E}">
        <p14:creationId xmlns:p14="http://schemas.microsoft.com/office/powerpoint/2010/main" val="1444415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2979747" y="9392449"/>
            <a:ext cx="765274" cy="256295"/>
          </a:xfrm>
          <a:prstGeom prst="rect">
            <a:avLst/>
          </a:prstGeom>
          <a:noFill/>
          <a:ln w="12700">
            <a:noFill/>
            <a:miter lim="800000"/>
            <a:headEnd/>
            <a:tailEnd/>
          </a:ln>
          <a:effectLst/>
        </p:spPr>
        <p:txBody>
          <a:bodyPr wrap="none" lIns="87630" tIns="44612" rIns="87630" bIns="44612">
            <a:spAutoFit/>
          </a:bodyPr>
          <a:lstStyle/>
          <a:p>
            <a:pPr algn="ctr" defTabSz="871636">
              <a:lnSpc>
                <a:spcPct val="90000"/>
              </a:lnSpc>
            </a:pPr>
            <a:r>
              <a:rPr lang="en-GB" sz="1200" b="0"/>
              <a:t>Page </a:t>
            </a:r>
            <a:fld id="{DB07FCDD-42B5-4D0E-AE0E-D05F47672D45}" type="slidenum">
              <a:rPr lang="en-GB" sz="1200" b="0"/>
              <a:pPr algn="ctr" defTabSz="871636">
                <a:lnSpc>
                  <a:spcPct val="90000"/>
                </a:lnSpc>
              </a:pPr>
              <a:t>‹#›</a:t>
            </a:fld>
            <a:endParaRPr lang="en-GB" sz="1200" b="0"/>
          </a:p>
        </p:txBody>
      </p:sp>
      <p:sp>
        <p:nvSpPr>
          <p:cNvPr id="2051" name="Rectangle 3"/>
          <p:cNvSpPr>
            <a:spLocks noGrp="1" noRot="1" noChangeAspect="1" noChangeArrowheads="1" noTextEdit="1"/>
          </p:cNvSpPr>
          <p:nvPr>
            <p:ph type="sldImg" idx="2"/>
          </p:nvPr>
        </p:nvSpPr>
        <p:spPr bwMode="auto">
          <a:xfrm>
            <a:off x="876300" y="858838"/>
            <a:ext cx="4983163" cy="3452812"/>
          </a:xfrm>
          <a:prstGeom prst="rect">
            <a:avLst/>
          </a:prstGeom>
          <a:noFill/>
          <a:ln w="12700">
            <a:solidFill>
              <a:schemeClr val="tx1"/>
            </a:solidFill>
            <a:miter lim="800000"/>
            <a:headEnd/>
            <a:tailEnd/>
          </a:ln>
          <a:effectLst/>
        </p:spPr>
      </p:sp>
      <p:sp>
        <p:nvSpPr>
          <p:cNvPr id="2052" name="Rectangle 4"/>
          <p:cNvSpPr>
            <a:spLocks noGrp="1" noChangeArrowheads="1"/>
          </p:cNvSpPr>
          <p:nvPr>
            <p:ph type="body" sz="quarter" idx="3"/>
          </p:nvPr>
        </p:nvSpPr>
        <p:spPr bwMode="auto">
          <a:xfrm>
            <a:off x="818004" y="4682800"/>
            <a:ext cx="5094993" cy="4152134"/>
          </a:xfrm>
          <a:prstGeom prst="rect">
            <a:avLst/>
          </a:prstGeom>
          <a:noFill/>
          <a:ln w="12700">
            <a:noFill/>
            <a:miter lim="800000"/>
            <a:headEnd/>
            <a:tailEnd/>
          </a:ln>
          <a:effectLst/>
        </p:spPr>
        <p:txBody>
          <a:bodyPr vert="horz" wrap="square" lIns="90817" tIns="44612" rIns="90817" bIns="44612" numCol="1" anchor="t" anchorCtr="0" compatLnSpc="1">
            <a:prstTxWarp prst="textNoShape">
              <a:avLst/>
            </a:prstTxWarp>
          </a:bodyPr>
          <a:lstStyle/>
          <a:p>
            <a:pPr lvl="0"/>
            <a:r>
              <a:rPr lang="en-GB" smtClean="0"/>
              <a:t>Body Text</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1621323326"/>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Seasonal prediction at ECMWF</a:t>
            </a:r>
          </a:p>
          <a:p>
            <a:r>
              <a:rPr lang="en-GB" dirty="0" smtClean="0"/>
              <a:t>   History/approach</a:t>
            </a:r>
          </a:p>
          <a:p>
            <a:r>
              <a:rPr lang="en-GB" baseline="0" dirty="0" smtClean="0"/>
              <a:t>   Strengths and weaknesses of S4</a:t>
            </a:r>
            <a:endParaRPr lang="en-GB" dirty="0" smtClean="0"/>
          </a:p>
          <a:p>
            <a:pPr lvl="1"/>
            <a:endParaRPr lang="en-GB" dirty="0" smtClean="0"/>
          </a:p>
          <a:p>
            <a:r>
              <a:rPr lang="en-GB" dirty="0" smtClean="0"/>
              <a:t>History of EUROSIP,</a:t>
            </a:r>
            <a:r>
              <a:rPr lang="en-GB" baseline="0" dirty="0" smtClean="0"/>
              <a:t> including theory of multi-model</a:t>
            </a:r>
            <a:endParaRPr lang="en-GB" dirty="0" smtClean="0"/>
          </a:p>
          <a:p>
            <a:pPr lvl="1"/>
            <a:r>
              <a:rPr lang="en-GB" dirty="0" smtClean="0"/>
              <a:t>Inc DEMETER results as motivation</a:t>
            </a:r>
          </a:p>
          <a:p>
            <a:pPr lvl="1"/>
            <a:r>
              <a:rPr lang="en-GB" dirty="0" smtClean="0"/>
              <a:t>Also theoretical basis for mm averaging</a:t>
            </a:r>
          </a:p>
          <a:p>
            <a:pPr lvl="1"/>
            <a:r>
              <a:rPr lang="en-GB" dirty="0" smtClean="0"/>
              <a:t>Practical considerations – real-time risks, confidence etc</a:t>
            </a:r>
          </a:p>
          <a:p>
            <a:r>
              <a:rPr lang="en-GB" dirty="0" smtClean="0"/>
              <a:t>NCEP joining</a:t>
            </a:r>
          </a:p>
          <a:p>
            <a:pPr lvl="1"/>
            <a:r>
              <a:rPr lang="en-GB" dirty="0" smtClean="0"/>
              <a:t>Mention </a:t>
            </a:r>
            <a:r>
              <a:rPr lang="en-GB" dirty="0" err="1" smtClean="0"/>
              <a:t>Paco’s</a:t>
            </a:r>
            <a:r>
              <a:rPr lang="en-GB" dirty="0" smtClean="0"/>
              <a:t> assessment</a:t>
            </a:r>
          </a:p>
          <a:p>
            <a:pPr lvl="1"/>
            <a:r>
              <a:rPr lang="en-GB" dirty="0" smtClean="0"/>
              <a:t>Difficulty of 14 years for assessment</a:t>
            </a:r>
          </a:p>
          <a:p>
            <a:pPr lvl="1"/>
            <a:r>
              <a:rPr lang="en-GB" dirty="0" smtClean="0"/>
              <a:t>Show some results from Laura</a:t>
            </a:r>
          </a:p>
          <a:p>
            <a:r>
              <a:rPr lang="en-GB" dirty="0" smtClean="0"/>
              <a:t>New suite and products</a:t>
            </a:r>
          </a:p>
          <a:p>
            <a:pPr lvl="1"/>
            <a:r>
              <a:rPr lang="en-GB" dirty="0" smtClean="0"/>
              <a:t>Mention that NCEP processing suite now operational</a:t>
            </a:r>
          </a:p>
          <a:p>
            <a:pPr lvl="1"/>
            <a:r>
              <a:rPr lang="en-GB" dirty="0" smtClean="0"/>
              <a:t>New multi-model suite still in </a:t>
            </a:r>
            <a:r>
              <a:rPr lang="en-GB" dirty="0" err="1" smtClean="0"/>
              <a:t>esuite</a:t>
            </a:r>
            <a:r>
              <a:rPr lang="en-GB" dirty="0" smtClean="0"/>
              <a:t> – want to be sure everything is complete, and manage handover for MS</a:t>
            </a:r>
          </a:p>
          <a:p>
            <a:pPr lvl="1"/>
            <a:r>
              <a:rPr lang="en-GB" dirty="0" smtClean="0"/>
              <a:t>Example plots, </a:t>
            </a:r>
            <a:r>
              <a:rPr lang="en-GB" dirty="0" err="1" smtClean="0"/>
              <a:t>esp</a:t>
            </a:r>
            <a:r>
              <a:rPr lang="en-GB" dirty="0" smtClean="0"/>
              <a:t> inc Nino </a:t>
            </a:r>
            <a:r>
              <a:rPr lang="en-GB" dirty="0" err="1" smtClean="0"/>
              <a:t>pdfs</a:t>
            </a:r>
            <a:r>
              <a:rPr lang="en-GB" dirty="0" smtClean="0"/>
              <a:t>.</a:t>
            </a:r>
          </a:p>
          <a:p>
            <a:pPr lvl="1"/>
            <a:r>
              <a:rPr lang="en-GB" dirty="0" smtClean="0"/>
              <a:t>Summary</a:t>
            </a:r>
          </a:p>
          <a:p>
            <a:pPr lvl="1"/>
            <a:r>
              <a:rPr lang="en-GB" dirty="0" smtClean="0"/>
              <a:t>Operational system, plus benefits for research, some already, more for future. Plus meeting together, discussing, sharing expertise etc.</a:t>
            </a:r>
          </a:p>
          <a:p>
            <a:endParaRPr lang="en-GB" baseline="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gives some stability to users, allows us to carefully manage the transition between systems</a:t>
            </a:r>
          </a:p>
          <a:p>
            <a:r>
              <a:rPr lang="en-GB" dirty="0" smtClean="0"/>
              <a:t>Also allows us to focus on improving performance and extensively test prototypes before releasing a new system.</a:t>
            </a:r>
          </a:p>
          <a:p>
            <a:r>
              <a:rPr lang="en-GB" dirty="0" smtClean="0"/>
              <a:t>Science:  early focus was very much on ENSO, still considered crucial but now have broader objectives</a:t>
            </a:r>
          </a:p>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JJA</a:t>
            </a:r>
            <a:r>
              <a:rPr lang="en-GB" baseline="0" dirty="0" smtClean="0"/>
              <a:t> T850 bias (left), DJF U50 – stratosphere – right.</a:t>
            </a:r>
          </a:p>
          <a:p>
            <a:r>
              <a:rPr lang="en-GB" baseline="0" dirty="0" smtClean="0"/>
              <a:t>S4 bias (top), S3 (bottom) – on same scale!!</a:t>
            </a:r>
          </a:p>
          <a:p>
            <a:r>
              <a:rPr lang="en-GB" baseline="0" dirty="0" smtClean="0"/>
              <a:t>Note for T850, much reduced error in </a:t>
            </a:r>
            <a:r>
              <a:rPr lang="en-GB" b="1" baseline="0" dirty="0" smtClean="0"/>
              <a:t>structure of T850 field</a:t>
            </a:r>
            <a:r>
              <a:rPr lang="en-GB" baseline="0" dirty="0" smtClean="0"/>
              <a:t> over N America And surrounding oceans</a:t>
            </a:r>
          </a:p>
          <a:p>
            <a:endParaRPr lang="en-GB" baseline="0" dirty="0" smtClean="0"/>
          </a:p>
          <a:p>
            <a:r>
              <a:rPr lang="en-GB" baseline="0" dirty="0" smtClean="0"/>
              <a:t>These plots are typical of very many fields – almost all aspects of climate improved.  </a:t>
            </a:r>
            <a:r>
              <a:rPr lang="en-GB" b="1" baseline="0" dirty="0" smtClean="0"/>
              <a:t>Almost</a:t>
            </a:r>
            <a:r>
              <a:rPr lang="en-GB" baseline="0" dirty="0" smtClean="0"/>
              <a:t> all!</a:t>
            </a: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594" name="Rectangle 2"/>
          <p:cNvSpPr>
            <a:spLocks noGrp="1" noRot="1" noChangeAspect="1" noChangeArrowheads="1" noTextEdit="1"/>
          </p:cNvSpPr>
          <p:nvPr>
            <p:ph type="sldImg"/>
          </p:nvPr>
        </p:nvSpPr>
        <p:spPr>
          <a:xfrm>
            <a:off x="874713" y="858838"/>
            <a:ext cx="4986337" cy="3452812"/>
          </a:xfrm>
          <a:ln/>
        </p:spPr>
      </p:sp>
      <p:sp>
        <p:nvSpPr>
          <p:cNvPr id="1390595" name="Rectangle 3"/>
          <p:cNvSpPr>
            <a:spLocks noGrp="1" noChangeArrowheads="1"/>
          </p:cNvSpPr>
          <p:nvPr>
            <p:ph type="body" idx="1"/>
          </p:nvPr>
        </p:nvSpPr>
        <p:spPr>
          <a:xfrm>
            <a:off x="817518" y="4683440"/>
            <a:ext cx="5095965" cy="4150726"/>
          </a:xfrm>
        </p:spPr>
        <p:txBody>
          <a:bodyPr/>
          <a:lstStyle/>
          <a:p>
            <a:r>
              <a:rPr lang="en-GB"/>
              <a:t>Global mean T at 50 hPa. The observed cooling at this altitude is mainly driven by trends in ozone, which our model does not include. The volcanic spikes of El Chichon and Pinatubo are also clear in the observed data.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16925"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102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9313" y="114300"/>
            <a:ext cx="2322512" cy="59817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8600" y="114300"/>
            <a:ext cx="6818313" cy="5981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9275763" cy="6477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228600" y="1143000"/>
            <a:ext cx="9293225" cy="4953000"/>
          </a:xfrm>
        </p:spPr>
        <p:txBody>
          <a:body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16925"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169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28600" y="1143000"/>
            <a:ext cx="4570413"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51413" y="1143000"/>
            <a:ext cx="4570412"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5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5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0788"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788"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7550"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1913" y="273050"/>
            <a:ext cx="55356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7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0425"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04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04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9599613" y="6276975"/>
            <a:ext cx="180975" cy="454025"/>
          </a:xfrm>
          <a:prstGeom prst="rect">
            <a:avLst/>
          </a:prstGeom>
          <a:noFill/>
          <a:ln w="12700">
            <a:noFill/>
            <a:miter lim="800000"/>
            <a:headEnd/>
            <a:tailEnd/>
          </a:ln>
          <a:effectLst/>
        </p:spPr>
        <p:txBody>
          <a:bodyPr wrap="none" lIns="90487" tIns="44450" rIns="90487" bIns="44450">
            <a:spAutoFit/>
          </a:bodyPr>
          <a:lstStyle/>
          <a:p>
            <a:endParaRPr lang="en-US" sz="2400" b="0">
              <a:solidFill>
                <a:schemeClr val="accent2"/>
              </a:solidFill>
              <a:latin typeface="Arial" charset="0"/>
            </a:endParaRPr>
          </a:p>
        </p:txBody>
      </p:sp>
      <p:sp>
        <p:nvSpPr>
          <p:cNvPr id="1027" name="AutoShape 3"/>
          <p:cNvSpPr>
            <a:spLocks noChangeArrowheads="1"/>
          </p:cNvSpPr>
          <p:nvPr/>
        </p:nvSpPr>
        <p:spPr bwMode="auto">
          <a:xfrm>
            <a:off x="198438" y="6381750"/>
            <a:ext cx="7489278" cy="228600"/>
          </a:xfrm>
          <a:prstGeom prst="parallelogram">
            <a:avLst>
              <a:gd name="adj" fmla="val 57885"/>
            </a:avLst>
          </a:prstGeom>
          <a:solidFill>
            <a:srgbClr val="0B4499"/>
          </a:solidFill>
          <a:ln w="12700">
            <a:noFill/>
            <a:miter lim="800000"/>
            <a:headEnd/>
            <a:tailEnd/>
          </a:ln>
          <a:effectLst/>
        </p:spPr>
        <p:txBody>
          <a:bodyPr wrap="none" anchor="ctr"/>
          <a:lstStyle/>
          <a:p>
            <a:pPr algn="ctr"/>
            <a:r>
              <a:rPr lang="en-GB" sz="1400" baseline="0" dirty="0" smtClean="0">
                <a:solidFill>
                  <a:schemeClr val="bg1"/>
                </a:solidFill>
              </a:rPr>
              <a:t>LRF Training, Belgrade    13</a:t>
            </a:r>
            <a:r>
              <a:rPr lang="en-GB" sz="1400" baseline="30000" dirty="0" smtClean="0">
                <a:solidFill>
                  <a:schemeClr val="bg1"/>
                </a:solidFill>
              </a:rPr>
              <a:t>th </a:t>
            </a:r>
            <a:r>
              <a:rPr lang="en-GB" sz="1400" baseline="0" dirty="0" smtClean="0">
                <a:solidFill>
                  <a:schemeClr val="bg1"/>
                </a:solidFill>
              </a:rPr>
              <a:t>- 16</a:t>
            </a:r>
            <a:r>
              <a:rPr lang="en-GB" sz="1400" baseline="30000" dirty="0" smtClean="0">
                <a:solidFill>
                  <a:schemeClr val="bg1"/>
                </a:solidFill>
              </a:rPr>
              <a:t>th</a:t>
            </a:r>
            <a:r>
              <a:rPr lang="en-GB" sz="1400" baseline="0" dirty="0" smtClean="0">
                <a:solidFill>
                  <a:schemeClr val="bg1"/>
                </a:solidFill>
              </a:rPr>
              <a:t> November </a:t>
            </a:r>
            <a:r>
              <a:rPr lang="en-GB" sz="1400" baseline="0" dirty="0" smtClean="0">
                <a:solidFill>
                  <a:schemeClr val="bg1"/>
                </a:solidFill>
              </a:rPr>
              <a:t>2013</a:t>
            </a:r>
            <a:endParaRPr lang="en-GB" sz="1400" dirty="0">
              <a:solidFill>
                <a:schemeClr val="bg1"/>
              </a:solidFill>
            </a:endParaRPr>
          </a:p>
        </p:txBody>
      </p:sp>
      <p:sp>
        <p:nvSpPr>
          <p:cNvPr id="1028" name="Rectangle 4"/>
          <p:cNvSpPr>
            <a:spLocks noGrp="1" noChangeArrowheads="1"/>
          </p:cNvSpPr>
          <p:nvPr>
            <p:ph type="title"/>
          </p:nvPr>
        </p:nvSpPr>
        <p:spPr bwMode="auto">
          <a:xfrm>
            <a:off x="228600" y="114300"/>
            <a:ext cx="9275763" cy="647700"/>
          </a:xfrm>
          <a:prstGeom prst="rect">
            <a:avLst/>
          </a:prstGeom>
          <a:solidFill>
            <a:schemeClr val="bg1"/>
          </a:solid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GB" smtClean="0"/>
              <a:t>Slide Title</a:t>
            </a:r>
          </a:p>
        </p:txBody>
      </p:sp>
      <p:sp>
        <p:nvSpPr>
          <p:cNvPr id="1029" name="Rectangle 5"/>
          <p:cNvSpPr>
            <a:spLocks noGrp="1" noChangeArrowheads="1"/>
          </p:cNvSpPr>
          <p:nvPr>
            <p:ph type="body" idx="1"/>
          </p:nvPr>
        </p:nvSpPr>
        <p:spPr bwMode="auto">
          <a:xfrm>
            <a:off x="228600" y="1143000"/>
            <a:ext cx="9293225" cy="49530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GB" dirty="0" smtClean="0"/>
              <a:t>Body Text</a:t>
            </a:r>
          </a:p>
          <a:p>
            <a:pPr lvl="1"/>
            <a:r>
              <a:rPr lang="en-GB" dirty="0" smtClean="0"/>
              <a:t>Second Level</a:t>
            </a:r>
          </a:p>
          <a:p>
            <a:pPr lvl="2"/>
            <a:r>
              <a:rPr lang="en-GB" dirty="0" smtClean="0"/>
              <a:t>Third level</a:t>
            </a:r>
          </a:p>
        </p:txBody>
      </p:sp>
      <p:pic>
        <p:nvPicPr>
          <p:cNvPr id="1033" name="Picture 9" descr="ECMWF_new_logo"/>
          <p:cNvPicPr>
            <a:picLocks noChangeAspect="1" noChangeArrowheads="1"/>
          </p:cNvPicPr>
          <p:nvPr userDrawn="1"/>
        </p:nvPicPr>
        <p:blipFill>
          <a:blip r:embed="rId14" cstate="print"/>
          <a:srcRect/>
          <a:stretch>
            <a:fillRect/>
          </a:stretch>
        </p:blipFill>
        <p:spPr bwMode="auto">
          <a:xfrm>
            <a:off x="7975600" y="6381750"/>
            <a:ext cx="1525588" cy="273050"/>
          </a:xfrm>
          <a:prstGeom prst="rect">
            <a:avLst/>
          </a:prstGeom>
          <a:noFill/>
        </p:spPr>
      </p:pic>
      <p:sp>
        <p:nvSpPr>
          <p:cNvPr id="7" name="TextBox 6"/>
          <p:cNvSpPr txBox="1"/>
          <p:nvPr userDrawn="1"/>
        </p:nvSpPr>
        <p:spPr>
          <a:xfrm>
            <a:off x="270892" y="6381328"/>
            <a:ext cx="1800200" cy="215444"/>
          </a:xfrm>
          <a:prstGeom prst="rect">
            <a:avLst/>
          </a:prstGeom>
          <a:noFill/>
        </p:spPr>
        <p:txBody>
          <a:bodyPr wrap="square" rtlCol="0">
            <a:spAutoFit/>
          </a:bodyPr>
          <a:lstStyle/>
          <a:p>
            <a:r>
              <a:rPr lang="en-GB" sz="800" b="0" dirty="0" smtClean="0">
                <a:solidFill>
                  <a:schemeClr val="bg1"/>
                </a:solidFill>
              </a:rPr>
              <a:t>© ECMWF</a:t>
            </a:r>
            <a:endParaRPr lang="en-GB" sz="800" b="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lnSpc>
          <a:spcPct val="90000"/>
        </a:lnSpc>
        <a:spcBef>
          <a:spcPct val="0"/>
        </a:spcBef>
        <a:spcAft>
          <a:spcPct val="0"/>
        </a:spcAft>
        <a:defRPr sz="3200">
          <a:solidFill>
            <a:srgbClr val="B50069"/>
          </a:solidFill>
          <a:latin typeface="+mj-lt"/>
          <a:ea typeface="+mj-ea"/>
          <a:cs typeface="+mj-cs"/>
        </a:defRPr>
      </a:lvl1pPr>
      <a:lvl2pPr algn="l" rtl="0" eaLnBrk="0" fontAlgn="base" hangingPunct="0">
        <a:lnSpc>
          <a:spcPct val="90000"/>
        </a:lnSpc>
        <a:spcBef>
          <a:spcPct val="0"/>
        </a:spcBef>
        <a:spcAft>
          <a:spcPct val="0"/>
        </a:spcAft>
        <a:defRPr sz="3200">
          <a:solidFill>
            <a:srgbClr val="B50069"/>
          </a:solidFill>
          <a:latin typeface="Arial Black" pitchFamily="34" charset="0"/>
        </a:defRPr>
      </a:lvl2pPr>
      <a:lvl3pPr algn="l" rtl="0" eaLnBrk="0" fontAlgn="base" hangingPunct="0">
        <a:lnSpc>
          <a:spcPct val="90000"/>
        </a:lnSpc>
        <a:spcBef>
          <a:spcPct val="0"/>
        </a:spcBef>
        <a:spcAft>
          <a:spcPct val="0"/>
        </a:spcAft>
        <a:defRPr sz="3200">
          <a:solidFill>
            <a:srgbClr val="B50069"/>
          </a:solidFill>
          <a:latin typeface="Arial Black" pitchFamily="34" charset="0"/>
        </a:defRPr>
      </a:lvl3pPr>
      <a:lvl4pPr algn="l" rtl="0" eaLnBrk="0" fontAlgn="base" hangingPunct="0">
        <a:lnSpc>
          <a:spcPct val="90000"/>
        </a:lnSpc>
        <a:spcBef>
          <a:spcPct val="0"/>
        </a:spcBef>
        <a:spcAft>
          <a:spcPct val="0"/>
        </a:spcAft>
        <a:defRPr sz="3200">
          <a:solidFill>
            <a:srgbClr val="B50069"/>
          </a:solidFill>
          <a:latin typeface="Arial Black" pitchFamily="34" charset="0"/>
        </a:defRPr>
      </a:lvl4pPr>
      <a:lvl5pPr algn="l" rtl="0" eaLnBrk="0" fontAlgn="base" hangingPunct="0">
        <a:lnSpc>
          <a:spcPct val="90000"/>
        </a:lnSpc>
        <a:spcBef>
          <a:spcPct val="0"/>
        </a:spcBef>
        <a:spcAft>
          <a:spcPct val="0"/>
        </a:spcAft>
        <a:defRPr sz="3200">
          <a:solidFill>
            <a:srgbClr val="B50069"/>
          </a:solidFill>
          <a:latin typeface="Arial Black" pitchFamily="34" charset="0"/>
        </a:defRPr>
      </a:lvl5pPr>
      <a:lvl6pPr marL="457200" algn="l" rtl="0" eaLnBrk="0" fontAlgn="base" hangingPunct="0">
        <a:lnSpc>
          <a:spcPct val="90000"/>
        </a:lnSpc>
        <a:spcBef>
          <a:spcPct val="0"/>
        </a:spcBef>
        <a:spcAft>
          <a:spcPct val="0"/>
        </a:spcAft>
        <a:defRPr sz="3200">
          <a:solidFill>
            <a:srgbClr val="B50069"/>
          </a:solidFill>
          <a:latin typeface="Arial Black" pitchFamily="34" charset="0"/>
        </a:defRPr>
      </a:lvl6pPr>
      <a:lvl7pPr marL="914400" algn="l" rtl="0" eaLnBrk="0" fontAlgn="base" hangingPunct="0">
        <a:lnSpc>
          <a:spcPct val="90000"/>
        </a:lnSpc>
        <a:spcBef>
          <a:spcPct val="0"/>
        </a:spcBef>
        <a:spcAft>
          <a:spcPct val="0"/>
        </a:spcAft>
        <a:defRPr sz="3200">
          <a:solidFill>
            <a:srgbClr val="B50069"/>
          </a:solidFill>
          <a:latin typeface="Arial Black" pitchFamily="34" charset="0"/>
        </a:defRPr>
      </a:lvl7pPr>
      <a:lvl8pPr marL="1371600" algn="l" rtl="0" eaLnBrk="0" fontAlgn="base" hangingPunct="0">
        <a:lnSpc>
          <a:spcPct val="90000"/>
        </a:lnSpc>
        <a:spcBef>
          <a:spcPct val="0"/>
        </a:spcBef>
        <a:spcAft>
          <a:spcPct val="0"/>
        </a:spcAft>
        <a:defRPr sz="3200">
          <a:solidFill>
            <a:srgbClr val="B50069"/>
          </a:solidFill>
          <a:latin typeface="Arial Black" pitchFamily="34" charset="0"/>
        </a:defRPr>
      </a:lvl8pPr>
      <a:lvl9pPr marL="1828800" algn="l" rtl="0" eaLnBrk="0" fontAlgn="base" hangingPunct="0">
        <a:lnSpc>
          <a:spcPct val="90000"/>
        </a:lnSpc>
        <a:spcBef>
          <a:spcPct val="0"/>
        </a:spcBef>
        <a:spcAft>
          <a:spcPct val="0"/>
        </a:spcAft>
        <a:defRPr sz="3200">
          <a:solidFill>
            <a:srgbClr val="B50069"/>
          </a:solidFill>
          <a:latin typeface="Arial Black" pitchFamily="34" charset="0"/>
        </a:defRPr>
      </a:lvl9pPr>
    </p:titleStyle>
    <p:bodyStyle>
      <a:lvl1pPr marL="292100" indent="-292100" algn="l" rtl="0" eaLnBrk="0" fontAlgn="base" hangingPunct="0">
        <a:lnSpc>
          <a:spcPts val="2600"/>
        </a:lnSpc>
        <a:spcBef>
          <a:spcPct val="0"/>
        </a:spcBef>
        <a:spcAft>
          <a:spcPts val="1000"/>
        </a:spcAft>
        <a:buClr>
          <a:srgbClr val="3365FB"/>
        </a:buClr>
        <a:buSzPct val="90000"/>
        <a:buFont typeface="Wingdings" pitchFamily="2" charset="2"/>
        <a:buChar char="l"/>
        <a:defRPr sz="2800" b="1">
          <a:solidFill>
            <a:schemeClr val="tx1"/>
          </a:solidFill>
          <a:latin typeface="+mn-lt"/>
          <a:ea typeface="+mn-ea"/>
          <a:cs typeface="+mn-cs"/>
        </a:defRPr>
      </a:lvl1pPr>
      <a:lvl2pPr marL="762000" indent="-279400" algn="l" rtl="0" eaLnBrk="0" fontAlgn="base" hangingPunct="0">
        <a:lnSpc>
          <a:spcPts val="2000"/>
        </a:lnSpc>
        <a:spcBef>
          <a:spcPct val="0"/>
        </a:spcBef>
        <a:spcAft>
          <a:spcPts val="500"/>
        </a:spcAft>
        <a:buClr>
          <a:srgbClr val="919191"/>
        </a:buClr>
        <a:buSzPct val="90000"/>
        <a:buFont typeface="Wingdings" pitchFamily="2" charset="2"/>
        <a:buChar char="m"/>
        <a:defRPr sz="2000">
          <a:solidFill>
            <a:schemeClr val="tx1"/>
          </a:solidFill>
          <a:latin typeface="+mn-lt"/>
        </a:defRPr>
      </a:lvl2pPr>
      <a:lvl3pPr marL="1219200" indent="-228600" algn="l" rtl="0" eaLnBrk="0" fontAlgn="base" hangingPunct="0">
        <a:spcBef>
          <a:spcPts val="0"/>
        </a:spcBef>
        <a:spcAft>
          <a:spcPts val="500"/>
        </a:spcAft>
        <a:buChar char="•"/>
        <a:defRPr sz="1600">
          <a:solidFill>
            <a:schemeClr val="tx1"/>
          </a:solidFill>
          <a:latin typeface="+mn-lt"/>
        </a:defRPr>
      </a:lvl3pPr>
      <a:lvl4pPr marL="1581150" indent="-171450" algn="l" rtl="0" eaLnBrk="0" fontAlgn="base" hangingPunct="0">
        <a:spcBef>
          <a:spcPct val="20000"/>
        </a:spcBef>
        <a:spcAft>
          <a:spcPct val="0"/>
        </a:spcAft>
        <a:buChar char="–"/>
        <a:defRPr sz="2000">
          <a:solidFill>
            <a:schemeClr val="tx1"/>
          </a:solidFill>
          <a:latin typeface="Times" pitchFamily="18" charset="0"/>
        </a:defRPr>
      </a:lvl4pPr>
      <a:lvl5pPr marL="2000250" indent="-171450" algn="l" rtl="0" eaLnBrk="0" fontAlgn="base" hangingPunct="0">
        <a:spcBef>
          <a:spcPct val="20000"/>
        </a:spcBef>
        <a:spcAft>
          <a:spcPct val="0"/>
        </a:spcAft>
        <a:buChar char="»"/>
        <a:defRPr sz="2000">
          <a:solidFill>
            <a:schemeClr val="tx1"/>
          </a:solidFill>
          <a:latin typeface="Times" pitchFamily="18" charset="0"/>
        </a:defRPr>
      </a:lvl5pPr>
      <a:lvl6pPr marL="2457450" indent="-171450" algn="l" rtl="0" eaLnBrk="0" fontAlgn="base" hangingPunct="0">
        <a:spcBef>
          <a:spcPct val="20000"/>
        </a:spcBef>
        <a:spcAft>
          <a:spcPct val="0"/>
        </a:spcAft>
        <a:buChar char="»"/>
        <a:defRPr sz="2000">
          <a:solidFill>
            <a:schemeClr val="tx1"/>
          </a:solidFill>
          <a:latin typeface="Times" pitchFamily="18" charset="0"/>
        </a:defRPr>
      </a:lvl6pPr>
      <a:lvl7pPr marL="2914650" indent="-171450" algn="l" rtl="0" eaLnBrk="0" fontAlgn="base" hangingPunct="0">
        <a:spcBef>
          <a:spcPct val="20000"/>
        </a:spcBef>
        <a:spcAft>
          <a:spcPct val="0"/>
        </a:spcAft>
        <a:buChar char="»"/>
        <a:defRPr sz="2000">
          <a:solidFill>
            <a:schemeClr val="tx1"/>
          </a:solidFill>
          <a:latin typeface="Times" pitchFamily="18" charset="0"/>
        </a:defRPr>
      </a:lvl7pPr>
      <a:lvl8pPr marL="3371850" indent="-171450" algn="l" rtl="0" eaLnBrk="0" fontAlgn="base" hangingPunct="0">
        <a:spcBef>
          <a:spcPct val="20000"/>
        </a:spcBef>
        <a:spcAft>
          <a:spcPct val="0"/>
        </a:spcAft>
        <a:buChar char="»"/>
        <a:defRPr sz="2000">
          <a:solidFill>
            <a:schemeClr val="tx1"/>
          </a:solidFill>
          <a:latin typeface="Times" pitchFamily="18" charset="0"/>
        </a:defRPr>
      </a:lvl8pPr>
      <a:lvl9pPr marL="3829050" indent="-171450" algn="l" rtl="0" eaLnBrk="0" fontAlgn="base" hangingPunct="0">
        <a:spcBef>
          <a:spcPct val="20000"/>
        </a:spcBef>
        <a:spcAft>
          <a:spcPct val="0"/>
        </a:spcAft>
        <a:buChar char="»"/>
        <a:defRPr sz="2000">
          <a:solidFill>
            <a:schemeClr val="tx1"/>
          </a:solidFill>
          <a:latin typeface="Times"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6.xml"/><Relationship Id="rId4" Type="http://schemas.openxmlformats.org/officeDocument/2006/relationships/image" Target="../media/image19.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74948" y="1124744"/>
            <a:ext cx="8416925" cy="1944216"/>
          </a:xfrm>
        </p:spPr>
        <p:txBody>
          <a:bodyPr/>
          <a:lstStyle/>
          <a:p>
            <a:pPr algn="ctr"/>
            <a:r>
              <a:rPr lang="en-GB" dirty="0" smtClean="0"/>
              <a:t>Sources of predictability and error in ECMWF long range forecasts</a:t>
            </a:r>
            <a:endParaRPr lang="en-GB" dirty="0"/>
          </a:p>
        </p:txBody>
      </p:sp>
      <p:sp>
        <p:nvSpPr>
          <p:cNvPr id="5" name="Subtitle 4"/>
          <p:cNvSpPr>
            <a:spLocks noGrp="1"/>
          </p:cNvSpPr>
          <p:nvPr>
            <p:ph type="subTitle" idx="1"/>
          </p:nvPr>
        </p:nvSpPr>
        <p:spPr>
          <a:xfrm>
            <a:off x="630932" y="4293096"/>
            <a:ext cx="8424936" cy="1296144"/>
          </a:xfrm>
        </p:spPr>
        <p:txBody>
          <a:bodyPr/>
          <a:lstStyle/>
          <a:p>
            <a:pPr algn="r"/>
            <a:r>
              <a:rPr lang="en-GB" sz="2400" b="0" dirty="0" smtClean="0">
                <a:latin typeface="Verdana" pitchFamily="34" charset="0"/>
                <a:ea typeface="Verdana" pitchFamily="34" charset="0"/>
                <a:cs typeface="Verdana" pitchFamily="34" charset="0"/>
              </a:rPr>
              <a:t>Tim </a:t>
            </a:r>
            <a:r>
              <a:rPr lang="en-GB" sz="2400" b="0" dirty="0">
                <a:latin typeface="Verdana" pitchFamily="34" charset="0"/>
                <a:ea typeface="Verdana" pitchFamily="34" charset="0"/>
                <a:cs typeface="Verdana" pitchFamily="34" charset="0"/>
              </a:rPr>
              <a:t>Stockdale</a:t>
            </a:r>
          </a:p>
          <a:p>
            <a:pPr algn="r"/>
            <a:r>
              <a:rPr lang="en-GB" sz="2400" b="0" dirty="0">
                <a:latin typeface="Verdana" pitchFamily="34" charset="0"/>
                <a:ea typeface="Verdana" pitchFamily="34" charset="0"/>
                <a:cs typeface="Verdana" pitchFamily="34" charset="0"/>
              </a:rPr>
              <a:t>    </a:t>
            </a:r>
            <a:r>
              <a:rPr lang="en-GB" sz="1800" b="0" dirty="0">
                <a:latin typeface="Verdana" pitchFamily="34" charset="0"/>
                <a:ea typeface="Verdana" pitchFamily="34" charset="0"/>
                <a:cs typeface="Verdana" pitchFamily="34" charset="0"/>
              </a:rPr>
              <a:t>European Centre for Medium-Range Weather </a:t>
            </a:r>
            <a:r>
              <a:rPr lang="en-GB" sz="1800" b="0" dirty="0" smtClean="0">
                <a:latin typeface="Verdana" pitchFamily="34" charset="0"/>
                <a:ea typeface="Verdana" pitchFamily="34" charset="0"/>
                <a:cs typeface="Verdana" pitchFamily="34" charset="0"/>
              </a:rPr>
              <a:t>Forecasts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018" name="Rectangle 2"/>
          <p:cNvSpPr>
            <a:spLocks noGrp="1" noChangeArrowheads="1"/>
          </p:cNvSpPr>
          <p:nvPr>
            <p:ph type="title"/>
          </p:nvPr>
        </p:nvSpPr>
        <p:spPr/>
        <p:txBody>
          <a:bodyPr/>
          <a:lstStyle/>
          <a:p>
            <a:r>
              <a:rPr lang="en-GB" dirty="0"/>
              <a:t>How many back integrations?</a:t>
            </a:r>
          </a:p>
        </p:txBody>
      </p:sp>
      <p:sp>
        <p:nvSpPr>
          <p:cNvPr id="1366019" name="Rectangle 3"/>
          <p:cNvSpPr>
            <a:spLocks noGrp="1" noChangeArrowheads="1"/>
          </p:cNvSpPr>
          <p:nvPr>
            <p:ph type="body" idx="1"/>
          </p:nvPr>
        </p:nvSpPr>
        <p:spPr/>
        <p:txBody>
          <a:bodyPr/>
          <a:lstStyle/>
          <a:p>
            <a:r>
              <a:rPr lang="en-GB" dirty="0"/>
              <a:t>Back integrations dominate total cost of system</a:t>
            </a:r>
          </a:p>
          <a:p>
            <a:pPr lvl="1">
              <a:lnSpc>
                <a:spcPct val="90000"/>
              </a:lnSpc>
            </a:pPr>
            <a:r>
              <a:rPr lang="en-GB" dirty="0"/>
              <a:t>System </a:t>
            </a:r>
            <a:r>
              <a:rPr lang="en-GB" dirty="0" smtClean="0"/>
              <a:t>4:</a:t>
            </a:r>
            <a:r>
              <a:rPr lang="en-GB" dirty="0"/>
              <a:t>	</a:t>
            </a:r>
            <a:r>
              <a:rPr lang="en-GB" dirty="0" smtClean="0"/>
              <a:t>5400 </a:t>
            </a:r>
            <a:r>
              <a:rPr lang="en-GB" dirty="0"/>
              <a:t>back integrations       </a:t>
            </a:r>
            <a:r>
              <a:rPr lang="en-GB" dirty="0" smtClean="0"/>
              <a:t>  (</a:t>
            </a:r>
            <a:r>
              <a:rPr lang="en-GB" dirty="0"/>
              <a:t>must be in first year)</a:t>
            </a:r>
          </a:p>
          <a:p>
            <a:pPr lvl="1">
              <a:lnSpc>
                <a:spcPct val="90000"/>
              </a:lnSpc>
            </a:pPr>
            <a:r>
              <a:rPr lang="en-GB" dirty="0"/>
              <a:t>  	  	  </a:t>
            </a:r>
            <a:r>
              <a:rPr lang="en-GB" dirty="0" smtClean="0"/>
              <a:t>612 </a:t>
            </a:r>
            <a:r>
              <a:rPr lang="en-GB" dirty="0"/>
              <a:t>real-time integrations </a:t>
            </a:r>
            <a:r>
              <a:rPr lang="en-GB" dirty="0" smtClean="0"/>
              <a:t>  (</a:t>
            </a:r>
            <a:r>
              <a:rPr lang="en-GB" dirty="0"/>
              <a:t>per year)</a:t>
            </a:r>
          </a:p>
          <a:p>
            <a:r>
              <a:rPr lang="en-GB" dirty="0"/>
              <a:t>Back integrations define model climate</a:t>
            </a:r>
          </a:p>
          <a:p>
            <a:pPr lvl="1">
              <a:lnSpc>
                <a:spcPct val="90000"/>
              </a:lnSpc>
            </a:pPr>
            <a:r>
              <a:rPr lang="en-GB" dirty="0"/>
              <a:t>Need both climate mean and the </a:t>
            </a:r>
            <a:r>
              <a:rPr lang="en-GB" dirty="0" err="1"/>
              <a:t>pdf</a:t>
            </a:r>
            <a:r>
              <a:rPr lang="en-GB" dirty="0"/>
              <a:t>, latter needs large sample</a:t>
            </a:r>
          </a:p>
          <a:p>
            <a:pPr lvl="1">
              <a:lnSpc>
                <a:spcPct val="90000"/>
              </a:lnSpc>
            </a:pPr>
            <a:r>
              <a:rPr lang="en-GB" dirty="0"/>
              <a:t>May prefer to use a “recent” period (30 years? Or less??)</a:t>
            </a:r>
          </a:p>
          <a:p>
            <a:pPr lvl="1">
              <a:lnSpc>
                <a:spcPct val="90000"/>
              </a:lnSpc>
            </a:pPr>
            <a:r>
              <a:rPr lang="en-GB" dirty="0"/>
              <a:t>System 2 had a 75 member “climate”, </a:t>
            </a:r>
            <a:r>
              <a:rPr lang="en-GB" dirty="0" smtClean="0"/>
              <a:t>S3 had 275, S4 has 450.</a:t>
            </a:r>
            <a:endParaRPr lang="en-GB" dirty="0"/>
          </a:p>
          <a:p>
            <a:pPr lvl="1">
              <a:lnSpc>
                <a:spcPct val="90000"/>
              </a:lnSpc>
            </a:pPr>
            <a:r>
              <a:rPr lang="en-GB" dirty="0"/>
              <a:t>Sampling is basically OK</a:t>
            </a:r>
          </a:p>
          <a:p>
            <a:r>
              <a:rPr lang="en-GB" dirty="0"/>
              <a:t>Back integrations provide information on skill</a:t>
            </a:r>
          </a:p>
          <a:p>
            <a:pPr lvl="1">
              <a:lnSpc>
                <a:spcPct val="90000"/>
              </a:lnSpc>
            </a:pPr>
            <a:r>
              <a:rPr lang="en-GB" dirty="0"/>
              <a:t>A forecast cannot be used unless we know (or assume) its level of skill</a:t>
            </a:r>
          </a:p>
          <a:p>
            <a:pPr lvl="1">
              <a:lnSpc>
                <a:spcPct val="90000"/>
              </a:lnSpc>
            </a:pPr>
            <a:r>
              <a:rPr lang="en-GB" dirty="0"/>
              <a:t>Observations have only 1 member, so large ensembles are </a:t>
            </a:r>
            <a:r>
              <a:rPr lang="en-GB" dirty="0" smtClean="0"/>
              <a:t>less </a:t>
            </a:r>
            <a:r>
              <a:rPr lang="en-GB" dirty="0"/>
              <a:t>helpful than large numbers of cases.</a:t>
            </a:r>
          </a:p>
          <a:p>
            <a:pPr lvl="1">
              <a:lnSpc>
                <a:spcPct val="90000"/>
              </a:lnSpc>
            </a:pPr>
            <a:r>
              <a:rPr lang="en-GB" dirty="0"/>
              <a:t>Care needed </a:t>
            </a:r>
            <a:r>
              <a:rPr lang="en-GB" dirty="0" smtClean="0"/>
              <a:t>e.g. </a:t>
            </a:r>
            <a:r>
              <a:rPr lang="en-GB" dirty="0"/>
              <a:t>to estimate skill of </a:t>
            </a:r>
            <a:r>
              <a:rPr lang="en-GB" dirty="0" smtClean="0"/>
              <a:t>51 </a:t>
            </a:r>
            <a:r>
              <a:rPr lang="en-GB" dirty="0"/>
              <a:t>member ensemble based on past performance of </a:t>
            </a:r>
            <a:r>
              <a:rPr lang="en-GB" dirty="0" smtClean="0"/>
              <a:t>15 </a:t>
            </a:r>
            <a:r>
              <a:rPr lang="en-GB" dirty="0"/>
              <a:t>member ensemble</a:t>
            </a:r>
          </a:p>
          <a:p>
            <a:pPr lvl="1">
              <a:lnSpc>
                <a:spcPct val="90000"/>
              </a:lnSpc>
            </a:pPr>
            <a:r>
              <a:rPr lang="en-GB" dirty="0">
                <a:solidFill>
                  <a:schemeClr val="hlink"/>
                </a:solidFill>
              </a:rPr>
              <a:t>For regions of high signal/noise, System </a:t>
            </a:r>
            <a:r>
              <a:rPr lang="en-GB" dirty="0" smtClean="0">
                <a:solidFill>
                  <a:schemeClr val="hlink"/>
                </a:solidFill>
              </a:rPr>
              <a:t>4 </a:t>
            </a:r>
            <a:r>
              <a:rPr lang="en-GB" dirty="0">
                <a:solidFill>
                  <a:schemeClr val="hlink"/>
                </a:solidFill>
              </a:rPr>
              <a:t>gives adequate skill estimates</a:t>
            </a:r>
          </a:p>
          <a:p>
            <a:pPr lvl="1">
              <a:lnSpc>
                <a:spcPct val="90000"/>
              </a:lnSpc>
            </a:pPr>
            <a:r>
              <a:rPr lang="en-GB" dirty="0">
                <a:solidFill>
                  <a:schemeClr val="hlink"/>
                </a:solidFill>
              </a:rPr>
              <a:t>For regions of low signal/noise (</a:t>
            </a:r>
            <a:r>
              <a:rPr lang="en-GB" dirty="0" err="1">
                <a:solidFill>
                  <a:schemeClr val="hlink"/>
                </a:solidFill>
              </a:rPr>
              <a:t>eg</a:t>
            </a:r>
            <a:r>
              <a:rPr lang="en-GB" dirty="0">
                <a:solidFill>
                  <a:schemeClr val="hlink"/>
                </a:solidFill>
              </a:rPr>
              <a:t> &lt;= 0.5), need hundreds of years</a:t>
            </a:r>
          </a:p>
        </p:txBody>
      </p:sp>
    </p:spTree>
    <p:extLst>
      <p:ext uri="{BB962C8B-B14F-4D97-AF65-F5344CB8AC3E}">
        <p14:creationId xmlns:p14="http://schemas.microsoft.com/office/powerpoint/2010/main" val="140012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601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6601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6601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6601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66019">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6601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66019">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66019">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66019">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66019">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6601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QBO</a:t>
            </a:r>
            <a:endParaRPr lang="en-GB" dirty="0"/>
          </a:p>
        </p:txBody>
      </p:sp>
      <p:pic>
        <p:nvPicPr>
          <p:cNvPr id="39938" name="Picture 2" descr="H:\u50_s3.ps"/>
          <p:cNvPicPr>
            <a:picLocks noGrp="1" noChangeAspect="1" noChangeArrowheads="1"/>
          </p:cNvPicPr>
          <p:nvPr>
            <p:ph idx="1"/>
          </p:nvPr>
        </p:nvPicPr>
        <p:blipFill>
          <a:blip r:embed="rId2" cstate="print"/>
          <a:srcRect l="4030" t="17428" r="4030" b="5281"/>
          <a:stretch>
            <a:fillRect/>
          </a:stretch>
        </p:blipFill>
        <p:spPr bwMode="auto">
          <a:xfrm>
            <a:off x="126876" y="3452353"/>
            <a:ext cx="4517681" cy="2897844"/>
          </a:xfrm>
          <a:prstGeom prst="rect">
            <a:avLst/>
          </a:prstGeom>
          <a:noFill/>
        </p:spPr>
      </p:pic>
      <p:sp>
        <p:nvSpPr>
          <p:cNvPr id="7" name="TextBox 6"/>
          <p:cNvSpPr txBox="1"/>
          <p:nvPr/>
        </p:nvSpPr>
        <p:spPr>
          <a:xfrm>
            <a:off x="8911852" y="4869160"/>
            <a:ext cx="864339" cy="369332"/>
          </a:xfrm>
          <a:prstGeom prst="rect">
            <a:avLst/>
          </a:prstGeom>
          <a:noFill/>
        </p:spPr>
        <p:txBody>
          <a:bodyPr wrap="none" rtlCol="0">
            <a:spAutoFit/>
          </a:bodyPr>
          <a:lstStyle/>
          <a:p>
            <a:r>
              <a:rPr lang="en-GB" dirty="0" smtClean="0"/>
              <a:t>50hPa</a:t>
            </a:r>
            <a:endParaRPr lang="en-GB" dirty="0"/>
          </a:p>
        </p:txBody>
      </p:sp>
      <p:sp>
        <p:nvSpPr>
          <p:cNvPr id="8" name="TextBox 7"/>
          <p:cNvSpPr txBox="1"/>
          <p:nvPr/>
        </p:nvSpPr>
        <p:spPr>
          <a:xfrm>
            <a:off x="8911852" y="1772816"/>
            <a:ext cx="864339" cy="369332"/>
          </a:xfrm>
          <a:prstGeom prst="rect">
            <a:avLst/>
          </a:prstGeom>
          <a:noFill/>
        </p:spPr>
        <p:txBody>
          <a:bodyPr wrap="none" rtlCol="0">
            <a:spAutoFit/>
          </a:bodyPr>
          <a:lstStyle/>
          <a:p>
            <a:r>
              <a:rPr lang="en-GB" dirty="0" smtClean="0"/>
              <a:t>30hPa</a:t>
            </a:r>
            <a:endParaRPr lang="en-GB" dirty="0"/>
          </a:p>
        </p:txBody>
      </p:sp>
      <p:sp>
        <p:nvSpPr>
          <p:cNvPr id="9" name="TextBox 8"/>
          <p:cNvSpPr txBox="1"/>
          <p:nvPr/>
        </p:nvSpPr>
        <p:spPr>
          <a:xfrm>
            <a:off x="1423020" y="3068960"/>
            <a:ext cx="1728192" cy="369332"/>
          </a:xfrm>
          <a:prstGeom prst="rect">
            <a:avLst/>
          </a:prstGeom>
          <a:noFill/>
        </p:spPr>
        <p:txBody>
          <a:bodyPr wrap="square" rtlCol="0">
            <a:spAutoFit/>
          </a:bodyPr>
          <a:lstStyle/>
          <a:p>
            <a:pPr algn="ctr"/>
            <a:r>
              <a:rPr lang="en-GB" dirty="0" smtClean="0"/>
              <a:t>System 3</a:t>
            </a:r>
            <a:endParaRPr lang="en-GB" dirty="0"/>
          </a:p>
        </p:txBody>
      </p:sp>
      <p:grpSp>
        <p:nvGrpSpPr>
          <p:cNvPr id="11" name="Group 10"/>
          <p:cNvGrpSpPr/>
          <p:nvPr/>
        </p:nvGrpSpPr>
        <p:grpSpPr>
          <a:xfrm>
            <a:off x="4447356" y="188640"/>
            <a:ext cx="4517750" cy="6161557"/>
            <a:chOff x="4447356" y="188640"/>
            <a:chExt cx="4517750" cy="6161557"/>
          </a:xfrm>
        </p:grpSpPr>
        <p:pic>
          <p:nvPicPr>
            <p:cNvPr id="39939" name="Picture 3" descr="H:\u50_s4.ps"/>
            <p:cNvPicPr>
              <a:picLocks noChangeAspect="1" noChangeArrowheads="1"/>
            </p:cNvPicPr>
            <p:nvPr/>
          </p:nvPicPr>
          <p:blipFill>
            <a:blip r:embed="rId3" cstate="print"/>
            <a:srcRect l="4030" t="17428" r="4030" b="5281"/>
            <a:stretch>
              <a:fillRect/>
            </a:stretch>
          </p:blipFill>
          <p:spPr bwMode="auto">
            <a:xfrm>
              <a:off x="4447356" y="3452354"/>
              <a:ext cx="4517681" cy="2897843"/>
            </a:xfrm>
            <a:prstGeom prst="rect">
              <a:avLst/>
            </a:prstGeom>
            <a:noFill/>
          </p:spPr>
        </p:pic>
        <p:pic>
          <p:nvPicPr>
            <p:cNvPr id="39940" name="Picture 4" descr="H:\u30_s4.ps"/>
            <p:cNvPicPr>
              <a:picLocks noChangeAspect="1" noChangeArrowheads="1"/>
            </p:cNvPicPr>
            <p:nvPr/>
          </p:nvPicPr>
          <p:blipFill>
            <a:blip r:embed="rId4" cstate="print"/>
            <a:srcRect l="4030" t="17428" r="4030" b="5281"/>
            <a:stretch>
              <a:fillRect/>
            </a:stretch>
          </p:blipFill>
          <p:spPr bwMode="auto">
            <a:xfrm>
              <a:off x="4447356" y="572034"/>
              <a:ext cx="4517750" cy="2897839"/>
            </a:xfrm>
            <a:prstGeom prst="rect">
              <a:avLst/>
            </a:prstGeom>
            <a:noFill/>
          </p:spPr>
        </p:pic>
        <p:sp>
          <p:nvSpPr>
            <p:cNvPr id="10" name="TextBox 9"/>
            <p:cNvSpPr txBox="1"/>
            <p:nvPr/>
          </p:nvSpPr>
          <p:spPr>
            <a:xfrm>
              <a:off x="5959524" y="188640"/>
              <a:ext cx="1728192" cy="369332"/>
            </a:xfrm>
            <a:prstGeom prst="rect">
              <a:avLst/>
            </a:prstGeom>
            <a:noFill/>
          </p:spPr>
          <p:txBody>
            <a:bodyPr wrap="square" rtlCol="0">
              <a:spAutoFit/>
            </a:bodyPr>
            <a:lstStyle/>
            <a:p>
              <a:pPr algn="ctr"/>
              <a:r>
                <a:rPr lang="en-GB" dirty="0" smtClean="0"/>
                <a:t>System 4</a:t>
              </a:r>
              <a:endParaRPr lang="en-GB"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Problematic ozone analyses</a:t>
            </a:r>
            <a:endParaRPr lang="en-GB" dirty="0"/>
          </a:p>
        </p:txBody>
      </p:sp>
      <p:pic>
        <p:nvPicPr>
          <p:cNvPr id="3074" name="Picture 2" descr="H:\ozone.ps"/>
          <p:cNvPicPr>
            <a:picLocks noGrp="1" noChangeAspect="1" noChangeArrowheads="1"/>
          </p:cNvPicPr>
          <p:nvPr>
            <p:ph idx="1"/>
          </p:nvPr>
        </p:nvPicPr>
        <p:blipFill>
          <a:blip r:embed="rId2" cstate="print"/>
          <a:srcRect/>
          <a:stretch>
            <a:fillRect/>
          </a:stretch>
        </p:blipFill>
        <p:spPr bwMode="auto">
          <a:xfrm>
            <a:off x="1495028" y="1124744"/>
            <a:ext cx="6491367" cy="4953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1" name="Text Box 3"/>
          <p:cNvSpPr txBox="1">
            <a:spLocks noChangeArrowheads="1"/>
          </p:cNvSpPr>
          <p:nvPr/>
        </p:nvSpPr>
        <p:spPr bwMode="auto">
          <a:xfrm>
            <a:off x="6930998" y="2123856"/>
            <a:ext cx="2834406" cy="1169551"/>
          </a:xfrm>
          <a:prstGeom prst="rect">
            <a:avLst/>
          </a:prstGeom>
          <a:noFill/>
          <a:ln w="50800">
            <a:noFill/>
            <a:miter lim="800000"/>
            <a:headEnd/>
            <a:tailEnd/>
          </a:ln>
          <a:effectLst/>
        </p:spPr>
        <p:txBody>
          <a:bodyPr wrap="square">
            <a:spAutoFit/>
          </a:bodyPr>
          <a:lstStyle/>
          <a:p>
            <a:pPr algn="l">
              <a:spcBef>
                <a:spcPct val="50000"/>
              </a:spcBef>
            </a:pPr>
            <a:r>
              <a:rPr lang="en-GB" sz="1400" b="0" dirty="0" smtClean="0">
                <a:latin typeface="Arial" pitchFamily="34" charset="0"/>
                <a:cs typeface="Arial" pitchFamily="34" charset="0"/>
              </a:rPr>
              <a:t>Stratospheric temperature trend problem. This is due to an erroneous trend in initial conditions of stratospheric water vapour.</a:t>
            </a:r>
            <a:endParaRPr lang="en-GB" sz="1400" b="0" dirty="0">
              <a:latin typeface="Arial" pitchFamily="34" charset="0"/>
              <a:cs typeface="Arial" pitchFamily="34" charset="0"/>
            </a:endParaRPr>
          </a:p>
        </p:txBody>
      </p:sp>
      <p:pic>
        <p:nvPicPr>
          <p:cNvPr id="16386" name="Picture 2" descr="H:\strat.ps"/>
          <p:cNvPicPr>
            <a:picLocks noChangeAspect="1" noChangeArrowheads="1"/>
          </p:cNvPicPr>
          <p:nvPr/>
        </p:nvPicPr>
        <p:blipFill>
          <a:blip r:embed="rId3" cstate="print"/>
          <a:srcRect l="4030" t="5281" r="4030" b="5281"/>
          <a:stretch>
            <a:fillRect/>
          </a:stretch>
        </p:blipFill>
        <p:spPr bwMode="auto">
          <a:xfrm>
            <a:off x="677308" y="1403775"/>
            <a:ext cx="5994272" cy="4450671"/>
          </a:xfrm>
          <a:prstGeom prst="rect">
            <a:avLst/>
          </a:prstGeom>
          <a:noFill/>
        </p:spPr>
      </p:pic>
      <p:sp>
        <p:nvSpPr>
          <p:cNvPr id="2" name="Title 1"/>
          <p:cNvSpPr>
            <a:spLocks noGrp="1"/>
          </p:cNvSpPr>
          <p:nvPr>
            <p:ph type="title"/>
          </p:nvPr>
        </p:nvSpPr>
        <p:spPr/>
        <p:txBody>
          <a:bodyPr/>
          <a:lstStyle/>
          <a:p>
            <a:r>
              <a:rPr lang="en-GB" dirty="0" smtClean="0"/>
              <a:t>Stratospheric trends</a:t>
            </a:r>
            <a:endParaRPr lang="en-GB" dirty="0"/>
          </a:p>
        </p:txBody>
      </p:sp>
    </p:spTree>
    <p:extLst>
      <p:ext uri="{BB962C8B-B14F-4D97-AF65-F5344CB8AC3E}">
        <p14:creationId xmlns:p14="http://schemas.microsoft.com/office/powerpoint/2010/main" val="3604640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Land surface</a:t>
            </a:r>
            <a:endParaRPr lang="en-GB" dirty="0"/>
          </a:p>
        </p:txBody>
      </p:sp>
      <p:pic>
        <p:nvPicPr>
          <p:cNvPr id="38914" name="Picture 2" descr="H:\snowmin.1.png"/>
          <p:cNvPicPr>
            <a:picLocks noChangeAspect="1" noChangeArrowheads="1"/>
          </p:cNvPicPr>
          <p:nvPr/>
        </p:nvPicPr>
        <p:blipFill>
          <a:blip r:embed="rId2" cstate="print"/>
          <a:srcRect l="945" t="1338" r="21260" b="1338"/>
          <a:stretch>
            <a:fillRect/>
          </a:stretch>
        </p:blipFill>
        <p:spPr bwMode="auto">
          <a:xfrm>
            <a:off x="0" y="1268760"/>
            <a:ext cx="4742399" cy="4190104"/>
          </a:xfrm>
          <a:prstGeom prst="rect">
            <a:avLst/>
          </a:prstGeom>
          <a:noFill/>
        </p:spPr>
      </p:pic>
      <p:pic>
        <p:nvPicPr>
          <p:cNvPr id="38915" name="Picture 3" descr="H:\snowmax.1.png"/>
          <p:cNvPicPr>
            <a:picLocks noGrp="1" noChangeAspect="1" noChangeArrowheads="1"/>
          </p:cNvPicPr>
          <p:nvPr>
            <p:ph idx="1"/>
          </p:nvPr>
        </p:nvPicPr>
        <p:blipFill>
          <a:blip r:embed="rId3" cstate="print"/>
          <a:srcRect l="945" t="1338" r="21260" b="1338"/>
          <a:stretch>
            <a:fillRect/>
          </a:stretch>
        </p:blipFill>
        <p:spPr bwMode="auto">
          <a:xfrm>
            <a:off x="4735388" y="1268760"/>
            <a:ext cx="4742406" cy="4190100"/>
          </a:xfrm>
          <a:prstGeom prst="rect">
            <a:avLst/>
          </a:prstGeom>
          <a:noFill/>
        </p:spPr>
      </p:pic>
      <p:sp>
        <p:nvSpPr>
          <p:cNvPr id="6" name="TextBox 5"/>
          <p:cNvSpPr txBox="1"/>
          <p:nvPr/>
        </p:nvSpPr>
        <p:spPr>
          <a:xfrm>
            <a:off x="2647156" y="5733256"/>
            <a:ext cx="3816424" cy="369332"/>
          </a:xfrm>
          <a:prstGeom prst="rect">
            <a:avLst/>
          </a:prstGeom>
          <a:noFill/>
        </p:spPr>
        <p:txBody>
          <a:bodyPr wrap="square" rtlCol="0">
            <a:spAutoFit/>
          </a:bodyPr>
          <a:lstStyle/>
          <a:p>
            <a:pPr algn="ctr"/>
            <a:r>
              <a:rPr lang="en-GB" dirty="0" smtClean="0"/>
              <a:t>Snow depth limits, 1</a:t>
            </a:r>
            <a:r>
              <a:rPr lang="en-GB" baseline="30000" dirty="0" smtClean="0"/>
              <a:t>st</a:t>
            </a:r>
            <a:r>
              <a:rPr lang="en-GB" dirty="0" smtClean="0"/>
              <a:t> April</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Sea ice</a:t>
            </a:r>
            <a:endParaRPr lang="en-GB" dirty="0"/>
          </a:p>
        </p:txBody>
      </p:sp>
      <p:pic>
        <p:nvPicPr>
          <p:cNvPr id="37890" name="Picture 2" descr="T:\N_199208_conc.png"/>
          <p:cNvPicPr>
            <a:picLocks noGrp="1" noChangeAspect="1" noChangeArrowheads="1"/>
          </p:cNvPicPr>
          <p:nvPr>
            <p:ph idx="1"/>
          </p:nvPr>
        </p:nvPicPr>
        <p:blipFill>
          <a:blip r:embed="rId2" cstate="print"/>
          <a:srcRect/>
          <a:stretch>
            <a:fillRect/>
          </a:stretch>
        </p:blipFill>
        <p:spPr bwMode="auto">
          <a:xfrm>
            <a:off x="702940" y="1196752"/>
            <a:ext cx="4000500" cy="4762500"/>
          </a:xfrm>
          <a:prstGeom prst="rect">
            <a:avLst/>
          </a:prstGeom>
          <a:noFill/>
        </p:spPr>
      </p:pic>
      <p:pic>
        <p:nvPicPr>
          <p:cNvPr id="37891" name="Picture 3" descr="T:\N_201208_conc.png"/>
          <p:cNvPicPr>
            <a:picLocks noChangeAspect="1" noChangeArrowheads="1"/>
          </p:cNvPicPr>
          <p:nvPr/>
        </p:nvPicPr>
        <p:blipFill>
          <a:blip r:embed="rId3" cstate="print"/>
          <a:srcRect/>
          <a:stretch>
            <a:fillRect/>
          </a:stretch>
        </p:blipFill>
        <p:spPr bwMode="auto">
          <a:xfrm>
            <a:off x="4951412" y="1196752"/>
            <a:ext cx="4000500" cy="47625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Tropical storm forecasts</a:t>
            </a:r>
            <a:endParaRPr lang="en-GB" dirty="0"/>
          </a:p>
        </p:txBody>
      </p:sp>
      <p:pic>
        <p:nvPicPr>
          <p:cNvPr id="7170" name="Picture 2" descr="H:\Frequency.gif"/>
          <p:cNvPicPr>
            <a:picLocks noChangeAspect="1" noChangeArrowheads="1"/>
          </p:cNvPicPr>
          <p:nvPr/>
        </p:nvPicPr>
        <p:blipFill>
          <a:blip r:embed="rId2" cstate="print"/>
          <a:srcRect/>
          <a:stretch>
            <a:fillRect/>
          </a:stretch>
        </p:blipFill>
        <p:spPr bwMode="auto">
          <a:xfrm>
            <a:off x="137421" y="1853826"/>
            <a:ext cx="5227549" cy="3757613"/>
          </a:xfrm>
          <a:prstGeom prst="rect">
            <a:avLst/>
          </a:prstGeom>
          <a:noFill/>
        </p:spPr>
      </p:pic>
      <p:pic>
        <p:nvPicPr>
          <p:cNvPr id="7171" name="Picture 3" descr="H:\density32anomaly.gif"/>
          <p:cNvPicPr>
            <a:picLocks noChangeAspect="1" noChangeArrowheads="1"/>
          </p:cNvPicPr>
          <p:nvPr/>
        </p:nvPicPr>
        <p:blipFill>
          <a:blip r:embed="rId3" cstate="print"/>
          <a:srcRect/>
          <a:stretch>
            <a:fillRect/>
          </a:stretch>
        </p:blipFill>
        <p:spPr bwMode="auto">
          <a:xfrm>
            <a:off x="5536290" y="683695"/>
            <a:ext cx="4227745" cy="2788920"/>
          </a:xfrm>
          <a:prstGeom prst="rect">
            <a:avLst/>
          </a:prstGeom>
          <a:noFill/>
        </p:spPr>
      </p:pic>
      <p:pic>
        <p:nvPicPr>
          <p:cNvPr id="7172" name="Picture 4" descr="H:\standardized32density.gif"/>
          <p:cNvPicPr>
            <a:picLocks noChangeAspect="1" noChangeArrowheads="1"/>
          </p:cNvPicPr>
          <p:nvPr/>
        </p:nvPicPr>
        <p:blipFill>
          <a:blip r:embed="rId4" cstate="print"/>
          <a:srcRect/>
          <a:stretch>
            <a:fillRect/>
          </a:stretch>
        </p:blipFill>
        <p:spPr bwMode="auto">
          <a:xfrm>
            <a:off x="5536290" y="3519010"/>
            <a:ext cx="4182039" cy="278892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410" name="Rectangle 2"/>
          <p:cNvSpPr>
            <a:spLocks noGrp="1" noChangeArrowheads="1"/>
          </p:cNvSpPr>
          <p:nvPr>
            <p:ph type="title"/>
          </p:nvPr>
        </p:nvSpPr>
        <p:spPr/>
        <p:txBody>
          <a:bodyPr/>
          <a:lstStyle/>
          <a:p>
            <a:r>
              <a:rPr lang="en-US"/>
              <a:t>Model errors are still serious …</a:t>
            </a:r>
          </a:p>
        </p:txBody>
      </p:sp>
      <p:sp>
        <p:nvSpPr>
          <p:cNvPr id="1297411" name="Rectangle 3"/>
          <p:cNvSpPr>
            <a:spLocks noGrp="1" noChangeArrowheads="1"/>
          </p:cNvSpPr>
          <p:nvPr>
            <p:ph type="body" idx="1"/>
          </p:nvPr>
        </p:nvSpPr>
        <p:spPr>
          <a:xfrm>
            <a:off x="228527" y="990600"/>
            <a:ext cx="9293420" cy="4953000"/>
          </a:xfrm>
        </p:spPr>
        <p:txBody>
          <a:bodyPr/>
          <a:lstStyle/>
          <a:p>
            <a:r>
              <a:rPr lang="en-US" dirty="0"/>
              <a:t>Models have errors other than mean bias</a:t>
            </a:r>
          </a:p>
          <a:p>
            <a:pPr lvl="1"/>
            <a:r>
              <a:rPr lang="en-US" dirty="0" err="1"/>
              <a:t>Eg</a:t>
            </a:r>
            <a:r>
              <a:rPr lang="en-US" dirty="0"/>
              <a:t> weak wind and SST variability in </a:t>
            </a:r>
            <a:r>
              <a:rPr lang="en-US" dirty="0" smtClean="0"/>
              <a:t>System </a:t>
            </a:r>
            <a:r>
              <a:rPr lang="en-US" dirty="0"/>
              <a:t>2</a:t>
            </a:r>
          </a:p>
          <a:p>
            <a:pPr lvl="1"/>
            <a:r>
              <a:rPr lang="en-US" dirty="0" smtClean="0"/>
              <a:t>Past models underestimated MJO activity (S4 better)</a:t>
            </a:r>
            <a:endParaRPr lang="en-US" dirty="0"/>
          </a:p>
          <a:p>
            <a:pPr lvl="1"/>
            <a:r>
              <a:rPr lang="en-US" dirty="0"/>
              <a:t>Suspected too-weak teleconnections to mid-latitudes</a:t>
            </a:r>
          </a:p>
          <a:p>
            <a:pPr lvl="1"/>
            <a:endParaRPr lang="en-US" dirty="0"/>
          </a:p>
          <a:p>
            <a:r>
              <a:rPr lang="en-US" dirty="0"/>
              <a:t>Mean state errors interact with model variability</a:t>
            </a:r>
          </a:p>
          <a:p>
            <a:pPr lvl="1"/>
            <a:r>
              <a:rPr lang="en-US" dirty="0"/>
              <a:t>Nino 4 region is very sensitive (cold tongue/warm pool boundary)</a:t>
            </a:r>
          </a:p>
          <a:p>
            <a:pPr lvl="1"/>
            <a:r>
              <a:rPr lang="en-US" dirty="0"/>
              <a:t>Atlantic variability suppressed if mean state is badly wrong</a:t>
            </a:r>
          </a:p>
          <a:p>
            <a:pPr lvl="1"/>
            <a:endParaRPr lang="en-US" dirty="0"/>
          </a:p>
          <a:p>
            <a:r>
              <a:rPr lang="en-US" dirty="0"/>
              <a:t>F</a:t>
            </a:r>
            <a:r>
              <a:rPr lang="en-US" dirty="0" smtClean="0"/>
              <a:t>orecast </a:t>
            </a:r>
            <a:r>
              <a:rPr lang="en-US" dirty="0"/>
              <a:t>errors are </a:t>
            </a:r>
            <a:r>
              <a:rPr lang="en-US" dirty="0" smtClean="0"/>
              <a:t>often larger </a:t>
            </a:r>
            <a:r>
              <a:rPr lang="en-US" dirty="0"/>
              <a:t>than they should be</a:t>
            </a:r>
          </a:p>
          <a:p>
            <a:pPr lvl="1"/>
            <a:r>
              <a:rPr lang="en-US" dirty="0"/>
              <a:t>With respect to internal variability estimates and (occasionally) other prediction systems</a:t>
            </a:r>
          </a:p>
          <a:p>
            <a:pPr lvl="1"/>
            <a:r>
              <a:rPr lang="en-US" dirty="0"/>
              <a:t>Reliability of probabilistic forecasts is </a:t>
            </a:r>
            <a:r>
              <a:rPr lang="en-US" dirty="0" smtClean="0"/>
              <a:t>often not </a:t>
            </a:r>
            <a:r>
              <a:rPr lang="en-US" dirty="0"/>
              <a:t>particularly </a:t>
            </a:r>
            <a:r>
              <a:rPr lang="en-US" dirty="0" smtClean="0"/>
              <a:t>high (S4 better)</a:t>
            </a:r>
            <a:endParaRPr lang="en-US" dirty="0"/>
          </a:p>
        </p:txBody>
      </p:sp>
    </p:spTree>
    <p:extLst>
      <p:ext uri="{BB962C8B-B14F-4D97-AF65-F5344CB8AC3E}">
        <p14:creationId xmlns:p14="http://schemas.microsoft.com/office/powerpoint/2010/main" val="536397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892" y="2204864"/>
            <a:ext cx="9275763" cy="647700"/>
          </a:xfrm>
        </p:spPr>
        <p:txBody>
          <a:bodyPr/>
          <a:lstStyle/>
          <a:p>
            <a:pPr algn="ctr"/>
            <a:r>
              <a:rPr lang="en-GB" dirty="0" smtClean="0"/>
              <a:t>Recent Research</a:t>
            </a:r>
            <a:endParaRPr lang="en-GB" dirty="0"/>
          </a:p>
        </p:txBody>
      </p:sp>
    </p:spTree>
    <p:extLst>
      <p:ext uri="{BB962C8B-B14F-4D97-AF65-F5344CB8AC3E}">
        <p14:creationId xmlns:p14="http://schemas.microsoft.com/office/powerpoint/2010/main" val="1359005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S4 extended hindcast set</a:t>
            </a:r>
            <a:endParaRPr lang="en-GB" dirty="0"/>
          </a:p>
        </p:txBody>
      </p:sp>
      <p:pic>
        <p:nvPicPr>
          <p:cNvPr id="5122" name="Picture 2" descr="H:\15.gif"/>
          <p:cNvPicPr>
            <a:picLocks noChangeAspect="1" noChangeArrowheads="1"/>
          </p:cNvPicPr>
          <p:nvPr/>
        </p:nvPicPr>
        <p:blipFill rotWithShape="1">
          <a:blip r:embed="rId2">
            <a:extLst>
              <a:ext uri="{28A0092B-C50C-407E-A947-70E740481C1C}">
                <a14:useLocalDpi xmlns:a14="http://schemas.microsoft.com/office/drawing/2010/main" val="0"/>
              </a:ext>
            </a:extLst>
          </a:blip>
          <a:srcRect t="25630" r="44986"/>
          <a:stretch/>
        </p:blipFill>
        <p:spPr bwMode="auto">
          <a:xfrm>
            <a:off x="628042" y="2204864"/>
            <a:ext cx="3966219" cy="379334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H:\51.gif"/>
          <p:cNvPicPr>
            <a:picLocks noChangeAspect="1" noChangeArrowheads="1"/>
          </p:cNvPicPr>
          <p:nvPr/>
        </p:nvPicPr>
        <p:blipFill rotWithShape="1">
          <a:blip r:embed="rId3">
            <a:extLst>
              <a:ext uri="{28A0092B-C50C-407E-A947-70E740481C1C}">
                <a14:useLocalDpi xmlns:a14="http://schemas.microsoft.com/office/drawing/2010/main" val="0"/>
              </a:ext>
            </a:extLst>
          </a:blip>
          <a:srcRect t="26471" r="44154"/>
          <a:stretch/>
        </p:blipFill>
        <p:spPr bwMode="auto">
          <a:xfrm>
            <a:off x="4735388" y="2226312"/>
            <a:ext cx="4026202" cy="37504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4948" y="1124744"/>
            <a:ext cx="3672408" cy="1292662"/>
          </a:xfrm>
          <a:prstGeom prst="rect">
            <a:avLst/>
          </a:prstGeom>
          <a:noFill/>
        </p:spPr>
        <p:txBody>
          <a:bodyPr wrap="square" rtlCol="0">
            <a:spAutoFit/>
          </a:bodyPr>
          <a:lstStyle/>
          <a:p>
            <a:pPr algn="ctr"/>
            <a:r>
              <a:rPr lang="en-GB" b="0" dirty="0" smtClean="0"/>
              <a:t>15 members</a:t>
            </a:r>
          </a:p>
          <a:p>
            <a:endParaRPr lang="en-GB" sz="1200" b="0" dirty="0" smtClean="0"/>
          </a:p>
          <a:p>
            <a:pPr algn="ctr"/>
            <a:r>
              <a:rPr lang="en-GB" sz="1200" b="0" dirty="0" smtClean="0"/>
              <a:t>DJF Europe T2m&gt;upper </a:t>
            </a:r>
            <a:r>
              <a:rPr lang="en-GB" sz="1200" b="0" dirty="0" err="1" smtClean="0"/>
              <a:t>tercile</a:t>
            </a:r>
            <a:endParaRPr lang="en-GB" sz="1200" b="0" dirty="0"/>
          </a:p>
          <a:p>
            <a:pPr algn="ctr"/>
            <a:r>
              <a:rPr lang="en-GB" sz="1200" b="0" dirty="0" smtClean="0"/>
              <a:t>Re-forecasts from 1 Nov, 1981-2010</a:t>
            </a:r>
          </a:p>
          <a:p>
            <a:pPr algn="ctr"/>
            <a:r>
              <a:rPr lang="en-GB" sz="1200" b="0" dirty="0" smtClean="0"/>
              <a:t>Reliability score: 0.902</a:t>
            </a:r>
          </a:p>
          <a:p>
            <a:pPr algn="ctr"/>
            <a:r>
              <a:rPr lang="en-GB" sz="1200" b="0" dirty="0" smtClean="0"/>
              <a:t>ROC skill score: 0.06</a:t>
            </a:r>
            <a:endParaRPr lang="en-GB" sz="1200" b="0" dirty="0"/>
          </a:p>
        </p:txBody>
      </p:sp>
      <p:sp>
        <p:nvSpPr>
          <p:cNvPr id="6" name="TextBox 5"/>
          <p:cNvSpPr txBox="1"/>
          <p:nvPr/>
        </p:nvSpPr>
        <p:spPr>
          <a:xfrm>
            <a:off x="5089182" y="1118316"/>
            <a:ext cx="3672408" cy="1292662"/>
          </a:xfrm>
          <a:prstGeom prst="rect">
            <a:avLst/>
          </a:prstGeom>
          <a:noFill/>
        </p:spPr>
        <p:txBody>
          <a:bodyPr wrap="square" rtlCol="0">
            <a:spAutoFit/>
          </a:bodyPr>
          <a:lstStyle/>
          <a:p>
            <a:pPr algn="ctr"/>
            <a:r>
              <a:rPr lang="en-GB" b="0" dirty="0" smtClean="0"/>
              <a:t>51 members</a:t>
            </a:r>
          </a:p>
          <a:p>
            <a:endParaRPr lang="en-GB" sz="1200" b="0" dirty="0" smtClean="0"/>
          </a:p>
          <a:p>
            <a:pPr algn="ctr"/>
            <a:r>
              <a:rPr lang="en-GB" sz="1200" b="0" dirty="0" smtClean="0"/>
              <a:t>DJF Europe T2m&gt;upper </a:t>
            </a:r>
            <a:r>
              <a:rPr lang="en-GB" sz="1200" b="0" dirty="0" err="1" smtClean="0"/>
              <a:t>tercile</a:t>
            </a:r>
            <a:endParaRPr lang="en-GB" sz="1200" b="0" dirty="0"/>
          </a:p>
          <a:p>
            <a:pPr algn="ctr"/>
            <a:r>
              <a:rPr lang="en-GB" sz="1200" b="0" dirty="0" smtClean="0"/>
              <a:t>Re-forecasts from 1 Nov, 1981-2010</a:t>
            </a:r>
          </a:p>
          <a:p>
            <a:pPr algn="ctr"/>
            <a:r>
              <a:rPr lang="en-GB" sz="1200" b="0" dirty="0" smtClean="0"/>
              <a:t>Reliability score: 0.981</a:t>
            </a:r>
          </a:p>
          <a:p>
            <a:pPr algn="ctr"/>
            <a:r>
              <a:rPr lang="en-GB" sz="1200" b="0" dirty="0" smtClean="0"/>
              <a:t>ROC skill score: 0.22</a:t>
            </a:r>
          </a:p>
        </p:txBody>
      </p:sp>
      <p:sp>
        <p:nvSpPr>
          <p:cNvPr id="4" name="TextBox 3"/>
          <p:cNvSpPr txBox="1"/>
          <p:nvPr/>
        </p:nvSpPr>
        <p:spPr>
          <a:xfrm>
            <a:off x="7399684" y="5976760"/>
            <a:ext cx="2160240" cy="276999"/>
          </a:xfrm>
          <a:prstGeom prst="rect">
            <a:avLst/>
          </a:prstGeom>
          <a:noFill/>
        </p:spPr>
        <p:txBody>
          <a:bodyPr wrap="square" rtlCol="0">
            <a:spAutoFit/>
          </a:bodyPr>
          <a:lstStyle/>
          <a:p>
            <a:r>
              <a:rPr lang="en-GB" sz="1200" b="0" dirty="0" smtClean="0"/>
              <a:t>(Figures from Susanna </a:t>
            </a:r>
            <a:r>
              <a:rPr lang="en-GB" sz="1200" b="0" dirty="0" err="1" smtClean="0"/>
              <a:t>Corti</a:t>
            </a:r>
            <a:r>
              <a:rPr lang="en-GB" sz="1200" b="0" dirty="0" smtClean="0"/>
              <a:t>)</a:t>
            </a:r>
            <a:endParaRPr lang="en-GB" sz="1200" b="0" dirty="0"/>
          </a:p>
        </p:txBody>
      </p:sp>
    </p:spTree>
    <p:extLst>
      <p:ext uri="{BB962C8B-B14F-4D97-AF65-F5344CB8AC3E}">
        <p14:creationId xmlns:p14="http://schemas.microsoft.com/office/powerpoint/2010/main" val="109519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a:xfrm>
            <a:off x="228600" y="836712"/>
            <a:ext cx="9293225" cy="5259288"/>
          </a:xfrm>
        </p:spPr>
        <p:txBody>
          <a:bodyPr/>
          <a:lstStyle/>
          <a:p>
            <a:endParaRPr lang="en-GB" dirty="0" smtClean="0"/>
          </a:p>
          <a:p>
            <a:r>
              <a:rPr lang="en-GB" dirty="0" smtClean="0"/>
              <a:t>Overview of System 4</a:t>
            </a:r>
            <a:endParaRPr lang="en-GB" dirty="0" smtClean="0">
              <a:solidFill>
                <a:schemeClr val="tx2"/>
              </a:solidFill>
            </a:endParaRPr>
          </a:p>
          <a:p>
            <a:endParaRPr lang="en-GB" dirty="0" smtClean="0"/>
          </a:p>
          <a:p>
            <a:r>
              <a:rPr lang="en-GB" dirty="0" smtClean="0"/>
              <a:t>Some recent research results</a:t>
            </a:r>
          </a:p>
          <a:p>
            <a:pPr marL="0" indent="0">
              <a:buNone/>
            </a:pPr>
            <a:endParaRPr lang="en-GB"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H:\jja51.gif"/>
          <p:cNvPicPr>
            <a:picLocks noChangeAspect="1" noChangeArrowheads="1"/>
          </p:cNvPicPr>
          <p:nvPr/>
        </p:nvPicPr>
        <p:blipFill rotWithShape="1">
          <a:blip r:embed="rId2">
            <a:extLst>
              <a:ext uri="{28A0092B-C50C-407E-A947-70E740481C1C}">
                <a14:useLocalDpi xmlns:a14="http://schemas.microsoft.com/office/drawing/2010/main" val="0"/>
              </a:ext>
            </a:extLst>
          </a:blip>
          <a:srcRect t="27615" r="44391"/>
          <a:stretch/>
        </p:blipFill>
        <p:spPr bwMode="auto">
          <a:xfrm>
            <a:off x="4727991" y="2292279"/>
            <a:ext cx="4009116" cy="369209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jja_15.gif"/>
          <p:cNvPicPr>
            <a:picLocks noChangeAspect="1" noChangeArrowheads="1"/>
          </p:cNvPicPr>
          <p:nvPr/>
        </p:nvPicPr>
        <p:blipFill rotWithShape="1">
          <a:blip r:embed="rId3">
            <a:extLst>
              <a:ext uri="{28A0092B-C50C-407E-A947-70E740481C1C}">
                <a14:useLocalDpi xmlns:a14="http://schemas.microsoft.com/office/drawing/2010/main" val="0"/>
              </a:ext>
            </a:extLst>
          </a:blip>
          <a:srcRect t="25462" r="43560"/>
          <a:stretch/>
        </p:blipFill>
        <p:spPr bwMode="auto">
          <a:xfrm>
            <a:off x="576639" y="2182462"/>
            <a:ext cx="4069026" cy="38019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S4 extended hindcast set</a:t>
            </a:r>
            <a:endParaRPr lang="en-GB" dirty="0"/>
          </a:p>
        </p:txBody>
      </p:sp>
      <p:sp>
        <p:nvSpPr>
          <p:cNvPr id="3" name="TextBox 2"/>
          <p:cNvSpPr txBox="1"/>
          <p:nvPr/>
        </p:nvSpPr>
        <p:spPr>
          <a:xfrm>
            <a:off x="774948" y="1124744"/>
            <a:ext cx="3672408" cy="1292662"/>
          </a:xfrm>
          <a:prstGeom prst="rect">
            <a:avLst/>
          </a:prstGeom>
          <a:noFill/>
        </p:spPr>
        <p:txBody>
          <a:bodyPr wrap="square" rtlCol="0">
            <a:spAutoFit/>
          </a:bodyPr>
          <a:lstStyle/>
          <a:p>
            <a:pPr algn="ctr"/>
            <a:r>
              <a:rPr lang="en-GB" b="0" dirty="0" smtClean="0"/>
              <a:t>15 members</a:t>
            </a:r>
          </a:p>
          <a:p>
            <a:endParaRPr lang="en-GB" sz="1200" b="0" dirty="0" smtClean="0"/>
          </a:p>
          <a:p>
            <a:pPr algn="ctr"/>
            <a:r>
              <a:rPr lang="en-GB" sz="1200" b="0" dirty="0" smtClean="0"/>
              <a:t>JJA Europe T2m&gt;upper </a:t>
            </a:r>
            <a:r>
              <a:rPr lang="en-GB" sz="1200" b="0" dirty="0" err="1" smtClean="0"/>
              <a:t>tercile</a:t>
            </a:r>
            <a:endParaRPr lang="en-GB" sz="1200" b="0" dirty="0"/>
          </a:p>
          <a:p>
            <a:pPr algn="ctr"/>
            <a:r>
              <a:rPr lang="en-GB" sz="1200" b="0" dirty="0" smtClean="0"/>
              <a:t>Re-forecasts from 1 May, 1981-2010</a:t>
            </a:r>
          </a:p>
          <a:p>
            <a:pPr algn="ctr"/>
            <a:r>
              <a:rPr lang="en-GB" sz="1200" b="0" dirty="0" smtClean="0"/>
              <a:t>Reliability score: 0.987</a:t>
            </a:r>
          </a:p>
          <a:p>
            <a:pPr algn="ctr"/>
            <a:r>
              <a:rPr lang="en-GB" sz="1200" b="0" dirty="0" smtClean="0"/>
              <a:t>ROC skill score: 0.38</a:t>
            </a:r>
            <a:endParaRPr lang="en-GB" sz="1200" b="0" dirty="0"/>
          </a:p>
        </p:txBody>
      </p:sp>
      <p:sp>
        <p:nvSpPr>
          <p:cNvPr id="6" name="TextBox 5"/>
          <p:cNvSpPr txBox="1"/>
          <p:nvPr/>
        </p:nvSpPr>
        <p:spPr>
          <a:xfrm>
            <a:off x="5089182" y="1118316"/>
            <a:ext cx="3672408" cy="1292662"/>
          </a:xfrm>
          <a:prstGeom prst="rect">
            <a:avLst/>
          </a:prstGeom>
          <a:noFill/>
        </p:spPr>
        <p:txBody>
          <a:bodyPr wrap="square" rtlCol="0">
            <a:spAutoFit/>
          </a:bodyPr>
          <a:lstStyle/>
          <a:p>
            <a:pPr algn="ctr"/>
            <a:r>
              <a:rPr lang="en-GB" b="0" dirty="0" smtClean="0"/>
              <a:t>51 members</a:t>
            </a:r>
          </a:p>
          <a:p>
            <a:endParaRPr lang="en-GB" sz="1200" b="0" dirty="0" smtClean="0"/>
          </a:p>
          <a:p>
            <a:pPr algn="ctr"/>
            <a:r>
              <a:rPr lang="en-GB" sz="1200" b="0" dirty="0" smtClean="0"/>
              <a:t>JJA Europe T2m&gt;upper </a:t>
            </a:r>
            <a:r>
              <a:rPr lang="en-GB" sz="1200" b="0" dirty="0" err="1" smtClean="0"/>
              <a:t>tercile</a:t>
            </a:r>
            <a:endParaRPr lang="en-GB" sz="1200" b="0" dirty="0"/>
          </a:p>
          <a:p>
            <a:pPr algn="ctr"/>
            <a:r>
              <a:rPr lang="en-GB" sz="1200" b="0" dirty="0" smtClean="0"/>
              <a:t>Re-forecasts from 1 May, 1981-2010</a:t>
            </a:r>
          </a:p>
          <a:p>
            <a:pPr algn="ctr"/>
            <a:r>
              <a:rPr lang="en-GB" sz="1200" b="0" dirty="0" smtClean="0"/>
              <a:t>Reliability score: 0.996</a:t>
            </a:r>
          </a:p>
          <a:p>
            <a:pPr algn="ctr"/>
            <a:r>
              <a:rPr lang="en-GB" sz="1200" b="0" dirty="0" smtClean="0"/>
              <a:t>ROC skill score: 0.43</a:t>
            </a:r>
          </a:p>
        </p:txBody>
      </p:sp>
      <p:sp>
        <p:nvSpPr>
          <p:cNvPr id="4" name="TextBox 3"/>
          <p:cNvSpPr txBox="1"/>
          <p:nvPr/>
        </p:nvSpPr>
        <p:spPr>
          <a:xfrm>
            <a:off x="7399684" y="5976760"/>
            <a:ext cx="2160240" cy="276999"/>
          </a:xfrm>
          <a:prstGeom prst="rect">
            <a:avLst/>
          </a:prstGeom>
          <a:noFill/>
        </p:spPr>
        <p:txBody>
          <a:bodyPr wrap="square" rtlCol="0">
            <a:spAutoFit/>
          </a:bodyPr>
          <a:lstStyle/>
          <a:p>
            <a:r>
              <a:rPr lang="en-GB" sz="1200" b="0" dirty="0" smtClean="0"/>
              <a:t>(Figures from Susanna </a:t>
            </a:r>
            <a:r>
              <a:rPr lang="en-GB" sz="1200" b="0" dirty="0" err="1" smtClean="0"/>
              <a:t>Corti</a:t>
            </a:r>
            <a:r>
              <a:rPr lang="en-GB" sz="1200" b="0" dirty="0" smtClean="0"/>
              <a:t>)</a:t>
            </a:r>
            <a:endParaRPr lang="en-GB" sz="1200" b="0" dirty="0"/>
          </a:p>
        </p:txBody>
      </p:sp>
    </p:spTree>
    <p:extLst>
      <p:ext uri="{BB962C8B-B14F-4D97-AF65-F5344CB8AC3E}">
        <p14:creationId xmlns:p14="http://schemas.microsoft.com/office/powerpoint/2010/main" val="483369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170" name="Picture 2" descr="H:\acc.gif"/>
          <p:cNvPicPr>
            <a:picLocks noChangeAspect="1" noChangeArrowheads="1"/>
          </p:cNvPicPr>
          <p:nvPr/>
        </p:nvPicPr>
        <p:blipFill rotWithShape="1">
          <a:blip r:embed="rId2">
            <a:extLst>
              <a:ext uri="{28A0092B-C50C-407E-A947-70E740481C1C}">
                <a14:useLocalDpi xmlns:a14="http://schemas.microsoft.com/office/drawing/2010/main" val="0"/>
              </a:ext>
            </a:extLst>
          </a:blip>
          <a:srcRect r="4130"/>
          <a:stretch/>
        </p:blipFill>
        <p:spPr bwMode="auto">
          <a:xfrm>
            <a:off x="32345" y="1761764"/>
            <a:ext cx="4891659" cy="363321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H:\ACP~1.GIF"/>
          <p:cNvPicPr>
            <a:picLocks noChangeAspect="1" noChangeArrowheads="1"/>
          </p:cNvPicPr>
          <p:nvPr/>
        </p:nvPicPr>
        <p:blipFill rotWithShape="1">
          <a:blip r:embed="rId3">
            <a:extLst>
              <a:ext uri="{28A0092B-C50C-407E-A947-70E740481C1C}">
                <a14:useLocalDpi xmlns:a14="http://schemas.microsoft.com/office/drawing/2010/main" val="0"/>
              </a:ext>
            </a:extLst>
          </a:blip>
          <a:srcRect l="2557" t="3891" r="2557" b="-3891"/>
          <a:stretch/>
        </p:blipFill>
        <p:spPr bwMode="auto">
          <a:xfrm>
            <a:off x="4924004" y="1916832"/>
            <a:ext cx="4841378" cy="36332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98054" y="1165072"/>
            <a:ext cx="2160240" cy="646331"/>
          </a:xfrm>
          <a:prstGeom prst="rect">
            <a:avLst/>
          </a:prstGeom>
          <a:noFill/>
        </p:spPr>
        <p:txBody>
          <a:bodyPr wrap="square" rtlCol="0">
            <a:spAutoFit/>
          </a:bodyPr>
          <a:lstStyle/>
          <a:p>
            <a:pPr algn="ctr"/>
            <a:r>
              <a:rPr lang="en-GB" dirty="0" smtClean="0"/>
              <a:t>S4 ACC</a:t>
            </a:r>
          </a:p>
          <a:p>
            <a:pPr algn="ctr"/>
            <a:r>
              <a:rPr lang="en-GB" dirty="0" smtClean="0"/>
              <a:t>DJF Z500</a:t>
            </a:r>
            <a:endParaRPr lang="en-GB" dirty="0"/>
          </a:p>
        </p:txBody>
      </p:sp>
      <p:sp>
        <p:nvSpPr>
          <p:cNvPr id="4" name="TextBox 3"/>
          <p:cNvSpPr txBox="1"/>
          <p:nvPr/>
        </p:nvSpPr>
        <p:spPr>
          <a:xfrm>
            <a:off x="5527476" y="1187520"/>
            <a:ext cx="3384376" cy="369332"/>
          </a:xfrm>
          <a:prstGeom prst="rect">
            <a:avLst/>
          </a:prstGeom>
          <a:noFill/>
        </p:spPr>
        <p:txBody>
          <a:bodyPr wrap="square" rtlCol="0">
            <a:spAutoFit/>
          </a:bodyPr>
          <a:lstStyle/>
          <a:p>
            <a:r>
              <a:rPr lang="en-GB" dirty="0" smtClean="0"/>
              <a:t>S4 ACC perfect model limit</a:t>
            </a:r>
            <a:endParaRPr lang="en-GB" dirty="0"/>
          </a:p>
        </p:txBody>
      </p:sp>
    </p:spTree>
    <p:extLst>
      <p:ext uri="{BB962C8B-B14F-4D97-AF65-F5344CB8AC3E}">
        <p14:creationId xmlns:p14="http://schemas.microsoft.com/office/powerpoint/2010/main" val="325466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194" name="Picture 2" descr="H:\accsig.gif"/>
          <p:cNvPicPr>
            <a:picLocks noChangeAspect="1" noChangeArrowheads="1"/>
          </p:cNvPicPr>
          <p:nvPr/>
        </p:nvPicPr>
        <p:blipFill rotWithShape="1">
          <a:blip r:embed="rId2">
            <a:extLst>
              <a:ext uri="{28A0092B-C50C-407E-A947-70E740481C1C}">
                <a14:useLocalDpi xmlns:a14="http://schemas.microsoft.com/office/drawing/2010/main" val="0"/>
              </a:ext>
            </a:extLst>
          </a:blip>
          <a:srcRect r="4339"/>
          <a:stretch/>
        </p:blipFill>
        <p:spPr bwMode="auto">
          <a:xfrm>
            <a:off x="-1589" y="1772816"/>
            <a:ext cx="4880992" cy="363321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H:\accp_mslp.gif"/>
          <p:cNvPicPr>
            <a:picLocks noChangeAspect="1" noChangeArrowheads="1"/>
          </p:cNvPicPr>
          <p:nvPr/>
        </p:nvPicPr>
        <p:blipFill rotWithShape="1">
          <a:blip r:embed="rId3">
            <a:extLst>
              <a:ext uri="{28A0092B-C50C-407E-A947-70E740481C1C}">
                <a14:useLocalDpi xmlns:a14="http://schemas.microsoft.com/office/drawing/2010/main" val="0"/>
              </a:ext>
            </a:extLst>
          </a:blip>
          <a:srcRect l="1629" r="2978"/>
          <a:stretch/>
        </p:blipFill>
        <p:spPr bwMode="auto">
          <a:xfrm>
            <a:off x="4879403" y="1772816"/>
            <a:ext cx="4867275" cy="36332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0932" y="1319729"/>
            <a:ext cx="3816424" cy="369332"/>
          </a:xfrm>
          <a:prstGeom prst="rect">
            <a:avLst/>
          </a:prstGeom>
          <a:noFill/>
        </p:spPr>
        <p:txBody>
          <a:bodyPr wrap="square" rtlCol="0">
            <a:spAutoFit/>
          </a:bodyPr>
          <a:lstStyle/>
          <a:p>
            <a:r>
              <a:rPr lang="en-GB" dirty="0" smtClean="0"/>
              <a:t>Local p-value for perfect model</a:t>
            </a:r>
            <a:endParaRPr lang="en-GB" dirty="0"/>
          </a:p>
        </p:txBody>
      </p:sp>
      <p:sp>
        <p:nvSpPr>
          <p:cNvPr id="4" name="TextBox 3"/>
          <p:cNvSpPr txBox="1"/>
          <p:nvPr/>
        </p:nvSpPr>
        <p:spPr>
          <a:xfrm>
            <a:off x="1250775" y="5221366"/>
            <a:ext cx="3096344" cy="738664"/>
          </a:xfrm>
          <a:prstGeom prst="rect">
            <a:avLst/>
          </a:prstGeom>
          <a:noFill/>
        </p:spPr>
        <p:txBody>
          <a:bodyPr wrap="square" rtlCol="0">
            <a:spAutoFit/>
          </a:bodyPr>
          <a:lstStyle/>
          <a:p>
            <a:r>
              <a:rPr lang="en-GB" sz="1400" dirty="0" smtClean="0">
                <a:solidFill>
                  <a:schemeClr val="bg2"/>
                </a:solidFill>
              </a:rPr>
              <a:t>Indistinguishable from perfect</a:t>
            </a:r>
          </a:p>
          <a:p>
            <a:r>
              <a:rPr lang="en-GB" sz="1400" dirty="0" smtClean="0">
                <a:solidFill>
                  <a:schemeClr val="accent2"/>
                </a:solidFill>
              </a:rPr>
              <a:t>Worse than perfect</a:t>
            </a:r>
          </a:p>
          <a:p>
            <a:r>
              <a:rPr lang="en-GB" sz="1400" dirty="0" smtClean="0">
                <a:solidFill>
                  <a:srgbClr val="FF9900"/>
                </a:solidFill>
              </a:rPr>
              <a:t>Better than perfect</a:t>
            </a:r>
            <a:endParaRPr lang="en-GB" sz="1400" dirty="0">
              <a:solidFill>
                <a:srgbClr val="FF9900"/>
              </a:solidFill>
            </a:endParaRPr>
          </a:p>
        </p:txBody>
      </p:sp>
    </p:spTree>
    <p:extLst>
      <p:ext uri="{BB962C8B-B14F-4D97-AF65-F5344CB8AC3E}">
        <p14:creationId xmlns:p14="http://schemas.microsoft.com/office/powerpoint/2010/main" val="285177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49" name="Picture 1" descr="Description: H:\tsplots\s4_ao.gif"/>
          <p:cNvPicPr>
            <a:picLocks noChangeAspect="1" noChangeArrowheads="1"/>
          </p:cNvPicPr>
          <p:nvPr/>
        </p:nvPicPr>
        <p:blipFill>
          <a:blip r:embed="rId2">
            <a:extLst>
              <a:ext uri="{28A0092B-C50C-407E-A947-70E740481C1C}">
                <a14:useLocalDpi xmlns:a14="http://schemas.microsoft.com/office/drawing/2010/main" val="0"/>
              </a:ext>
            </a:extLst>
          </a:blip>
          <a:srcRect l="6082" t="15819" r="6654" b="9091"/>
          <a:stretch>
            <a:fillRect/>
          </a:stretch>
        </p:blipFill>
        <p:spPr bwMode="auto">
          <a:xfrm rot="5400000">
            <a:off x="2533025" y="-342334"/>
            <a:ext cx="4945578" cy="65220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714411" y="5517232"/>
            <a:ext cx="5977919"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Fig. 1. The Arctic Oscillation Index for DJF, as analysed from ERAI (blue) and as predicted by the S4</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ensemble mean  from the 1st November (red).  The S4 ensemble mean is </a:t>
            </a:r>
            <a:r>
              <a:rPr kumimoji="0" lang="en-GB" sz="110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scaled by a factor of 6 </a:t>
            </a:r>
            <a:r>
              <a:rPr kumimoji="0" lang="en-GB"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 be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of comparable amplitude to the observed index.</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414908" y="1268760"/>
            <a:ext cx="1329896" cy="369332"/>
          </a:xfrm>
          <a:prstGeom prst="rect">
            <a:avLst/>
          </a:prstGeom>
          <a:noFill/>
        </p:spPr>
        <p:txBody>
          <a:bodyPr wrap="square" rtlCol="0">
            <a:spAutoFit/>
          </a:bodyPr>
          <a:lstStyle/>
          <a:p>
            <a:r>
              <a:rPr lang="en-GB" dirty="0" smtClean="0"/>
              <a:t>ACC=0.61</a:t>
            </a:r>
            <a:endParaRPr lang="en-GB" dirty="0"/>
          </a:p>
        </p:txBody>
      </p:sp>
    </p:spTree>
    <p:extLst>
      <p:ext uri="{BB962C8B-B14F-4D97-AF65-F5344CB8AC3E}">
        <p14:creationId xmlns:p14="http://schemas.microsoft.com/office/powerpoint/2010/main" val="4059926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QBO</a:t>
            </a:r>
            <a:endParaRPr lang="en-GB" dirty="0"/>
          </a:p>
        </p:txBody>
      </p:sp>
      <p:pic>
        <p:nvPicPr>
          <p:cNvPr id="9218" name="Picture 2" descr="H:\QBO_erai.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336" b="2436"/>
          <a:stretch/>
        </p:blipFill>
        <p:spPr bwMode="auto">
          <a:xfrm rot="5400000">
            <a:off x="677227" y="1003389"/>
            <a:ext cx="3627120" cy="4733926"/>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H:\QBO_38r2_L137_all.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224" b="2361"/>
          <a:stretch/>
        </p:blipFill>
        <p:spPr bwMode="auto">
          <a:xfrm rot="5400000">
            <a:off x="5454015" y="998627"/>
            <a:ext cx="3627120" cy="47434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59546" y="5229200"/>
            <a:ext cx="5816202" cy="646331"/>
          </a:xfrm>
          <a:prstGeom prst="rect">
            <a:avLst/>
          </a:prstGeom>
          <a:noFill/>
        </p:spPr>
        <p:txBody>
          <a:bodyPr wrap="square" rtlCol="0">
            <a:spAutoFit/>
          </a:bodyPr>
          <a:lstStyle/>
          <a:p>
            <a:r>
              <a:rPr lang="en-GB" b="0" dirty="0" smtClean="0"/>
              <a:t>Period and downward penetration match observations</a:t>
            </a:r>
          </a:p>
          <a:p>
            <a:r>
              <a:rPr lang="en-GB" b="0" dirty="0" smtClean="0"/>
              <a:t>Semi-annual oscillation still poorly represented</a:t>
            </a:r>
            <a:endParaRPr lang="en-GB" b="0" dirty="0"/>
          </a:p>
        </p:txBody>
      </p:sp>
      <p:sp>
        <p:nvSpPr>
          <p:cNvPr id="4" name="TextBox 3"/>
          <p:cNvSpPr txBox="1"/>
          <p:nvPr/>
        </p:nvSpPr>
        <p:spPr>
          <a:xfrm>
            <a:off x="486916" y="836712"/>
            <a:ext cx="8496944" cy="646331"/>
          </a:xfrm>
          <a:prstGeom prst="rect">
            <a:avLst/>
          </a:prstGeom>
          <a:noFill/>
        </p:spPr>
        <p:txBody>
          <a:bodyPr wrap="square" rtlCol="0">
            <a:spAutoFit/>
          </a:bodyPr>
          <a:lstStyle/>
          <a:p>
            <a:r>
              <a:rPr lang="en-GB" b="0" dirty="0" smtClean="0"/>
              <a:t>A big reduction in vertical diffusion, and a further tuning of non-orographic GWD, has given a big additional improvement in the QBO compared to S4.</a:t>
            </a:r>
            <a:endParaRPr lang="en-GB" b="0" dirty="0"/>
          </a:p>
        </p:txBody>
      </p:sp>
    </p:spTree>
    <p:extLst>
      <p:ext uri="{BB962C8B-B14F-4D97-AF65-F5344CB8AC3E}">
        <p14:creationId xmlns:p14="http://schemas.microsoft.com/office/powerpoint/2010/main" val="2392607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QBO forecasts</a:t>
            </a:r>
            <a:endParaRPr lang="en-GB" dirty="0"/>
          </a:p>
        </p:txBody>
      </p:sp>
      <p:pic>
        <p:nvPicPr>
          <p:cNvPr id="10242" name="Picture 2" descr="H:\strat_statsu50.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1172" y="548679"/>
            <a:ext cx="3967162" cy="56140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27676" y="1412776"/>
            <a:ext cx="576064" cy="369332"/>
          </a:xfrm>
          <a:prstGeom prst="rect">
            <a:avLst/>
          </a:prstGeom>
          <a:noFill/>
        </p:spPr>
        <p:txBody>
          <a:bodyPr wrap="square" rtlCol="0">
            <a:spAutoFit/>
          </a:bodyPr>
          <a:lstStyle/>
          <a:p>
            <a:pPr algn="ctr"/>
            <a:r>
              <a:rPr lang="en-GB" dirty="0" smtClean="0">
                <a:solidFill>
                  <a:srgbClr val="00B050"/>
                </a:solidFill>
              </a:rPr>
              <a:t>S3</a:t>
            </a:r>
            <a:endParaRPr lang="en-GB" dirty="0">
              <a:solidFill>
                <a:srgbClr val="00B050"/>
              </a:solidFill>
            </a:endParaRPr>
          </a:p>
        </p:txBody>
      </p:sp>
      <p:sp>
        <p:nvSpPr>
          <p:cNvPr id="4" name="TextBox 3"/>
          <p:cNvSpPr txBox="1"/>
          <p:nvPr/>
        </p:nvSpPr>
        <p:spPr>
          <a:xfrm>
            <a:off x="7327676" y="1827094"/>
            <a:ext cx="576064" cy="369332"/>
          </a:xfrm>
          <a:prstGeom prst="rect">
            <a:avLst/>
          </a:prstGeom>
          <a:noFill/>
        </p:spPr>
        <p:txBody>
          <a:bodyPr wrap="square" rtlCol="0">
            <a:spAutoFit/>
          </a:bodyPr>
          <a:lstStyle/>
          <a:p>
            <a:pPr algn="ctr"/>
            <a:r>
              <a:rPr lang="en-GB" dirty="0" smtClean="0">
                <a:solidFill>
                  <a:schemeClr val="accent2"/>
                </a:solidFill>
              </a:rPr>
              <a:t>S4</a:t>
            </a:r>
            <a:endParaRPr lang="en-GB" dirty="0">
              <a:solidFill>
                <a:schemeClr val="accent2"/>
              </a:solidFill>
            </a:endParaRPr>
          </a:p>
        </p:txBody>
      </p:sp>
      <p:sp>
        <p:nvSpPr>
          <p:cNvPr id="5" name="TextBox 4"/>
          <p:cNvSpPr txBox="1"/>
          <p:nvPr/>
        </p:nvSpPr>
        <p:spPr>
          <a:xfrm>
            <a:off x="7219664" y="2490242"/>
            <a:ext cx="792088" cy="369332"/>
          </a:xfrm>
          <a:prstGeom prst="rect">
            <a:avLst/>
          </a:prstGeom>
          <a:noFill/>
        </p:spPr>
        <p:txBody>
          <a:bodyPr wrap="square" rtlCol="0">
            <a:spAutoFit/>
          </a:bodyPr>
          <a:lstStyle/>
          <a:p>
            <a:pPr algn="ctr"/>
            <a:r>
              <a:rPr lang="en-GB" dirty="0" smtClean="0">
                <a:solidFill>
                  <a:srgbClr val="FF0000"/>
                </a:solidFill>
              </a:rPr>
              <a:t>New</a:t>
            </a:r>
            <a:endParaRPr lang="en-GB" dirty="0">
              <a:solidFill>
                <a:srgbClr val="FF0000"/>
              </a:solidFill>
            </a:endParaRPr>
          </a:p>
        </p:txBody>
      </p:sp>
    </p:spTree>
    <p:extLst>
      <p:ext uri="{BB962C8B-B14F-4D97-AF65-F5344CB8AC3E}">
        <p14:creationId xmlns:p14="http://schemas.microsoft.com/office/powerpoint/2010/main" val="1173374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NH winter </a:t>
            </a:r>
            <a:r>
              <a:rPr lang="en-GB" dirty="0" smtClean="0"/>
              <a:t>forecasts: vertical diffusion</a:t>
            </a:r>
            <a:endParaRPr lang="en-GB" dirty="0"/>
          </a:p>
        </p:txBody>
      </p:sp>
      <p:pic>
        <p:nvPicPr>
          <p:cNvPr id="11266" name="Picture 2" descr="H:\acct850.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964" y="616124"/>
            <a:ext cx="4080510" cy="5774436"/>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H:\accz500.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7396" y="605061"/>
            <a:ext cx="4080510" cy="57744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695828" y="2780928"/>
            <a:ext cx="864096" cy="369332"/>
          </a:xfrm>
          <a:prstGeom prst="rect">
            <a:avLst/>
          </a:prstGeom>
          <a:noFill/>
        </p:spPr>
        <p:txBody>
          <a:bodyPr wrap="square" rtlCol="0">
            <a:spAutoFit/>
          </a:bodyPr>
          <a:lstStyle/>
          <a:p>
            <a:r>
              <a:rPr lang="en-GB" dirty="0" smtClean="0"/>
              <a:t>0.319</a:t>
            </a:r>
            <a:endParaRPr lang="en-GB" dirty="0"/>
          </a:p>
        </p:txBody>
      </p:sp>
      <p:sp>
        <p:nvSpPr>
          <p:cNvPr id="4" name="TextBox 3"/>
          <p:cNvSpPr txBox="1"/>
          <p:nvPr/>
        </p:nvSpPr>
        <p:spPr>
          <a:xfrm>
            <a:off x="8695828" y="836712"/>
            <a:ext cx="792088" cy="369332"/>
          </a:xfrm>
          <a:prstGeom prst="rect">
            <a:avLst/>
          </a:prstGeom>
          <a:noFill/>
        </p:spPr>
        <p:txBody>
          <a:bodyPr wrap="square" rtlCol="0">
            <a:spAutoFit/>
          </a:bodyPr>
          <a:lstStyle/>
          <a:p>
            <a:r>
              <a:rPr lang="en-GB" dirty="0" smtClean="0"/>
              <a:t>0.371</a:t>
            </a:r>
            <a:endParaRPr lang="en-GB" dirty="0"/>
          </a:p>
        </p:txBody>
      </p:sp>
    </p:spTree>
    <p:extLst>
      <p:ext uri="{BB962C8B-B14F-4D97-AF65-F5344CB8AC3E}">
        <p14:creationId xmlns:p14="http://schemas.microsoft.com/office/powerpoint/2010/main" val="29155390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NH winter forecasts</a:t>
            </a:r>
            <a:endParaRPr lang="en-GB" dirty="0"/>
          </a:p>
        </p:txBody>
      </p:sp>
      <p:pic>
        <p:nvPicPr>
          <p:cNvPr id="12290" name="Picture 2" descr="H:\mslpacc.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884" y="616893"/>
            <a:ext cx="4080510" cy="5774436"/>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H:\mslpres.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4748"/>
          <a:stretch/>
        </p:blipFill>
        <p:spPr bwMode="auto">
          <a:xfrm>
            <a:off x="3799284" y="656749"/>
            <a:ext cx="4080510" cy="20356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446813" y="1259060"/>
            <a:ext cx="2448272" cy="830997"/>
          </a:xfrm>
          <a:prstGeom prst="rect">
            <a:avLst/>
          </a:prstGeom>
          <a:noFill/>
        </p:spPr>
        <p:txBody>
          <a:bodyPr wrap="square" rtlCol="0">
            <a:spAutoFit/>
          </a:bodyPr>
          <a:lstStyle/>
          <a:p>
            <a:r>
              <a:rPr lang="en-GB" sz="1600" b="0" dirty="0" smtClean="0"/>
              <a:t>Even with 101 members, ensemble mean signal not always well defined</a:t>
            </a:r>
            <a:endParaRPr lang="en-GB" sz="1600" b="0" dirty="0"/>
          </a:p>
        </p:txBody>
      </p:sp>
    </p:spTree>
    <p:extLst>
      <p:ext uri="{BB962C8B-B14F-4D97-AF65-F5344CB8AC3E}">
        <p14:creationId xmlns:p14="http://schemas.microsoft.com/office/powerpoint/2010/main" val="13975342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410" name="Rectangle 2"/>
          <p:cNvSpPr>
            <a:spLocks noGrp="1" noChangeArrowheads="1"/>
          </p:cNvSpPr>
          <p:nvPr>
            <p:ph type="title"/>
          </p:nvPr>
        </p:nvSpPr>
        <p:spPr/>
        <p:txBody>
          <a:bodyPr/>
          <a:lstStyle/>
          <a:p>
            <a:r>
              <a:rPr lang="en-US" dirty="0" smtClean="0"/>
              <a:t>Conclusions</a:t>
            </a:r>
            <a:endParaRPr lang="en-US" dirty="0"/>
          </a:p>
        </p:txBody>
      </p:sp>
      <p:sp>
        <p:nvSpPr>
          <p:cNvPr id="1297411" name="Rectangle 3"/>
          <p:cNvSpPr>
            <a:spLocks noGrp="1" noChangeArrowheads="1"/>
          </p:cNvSpPr>
          <p:nvPr>
            <p:ph type="body" idx="1"/>
          </p:nvPr>
        </p:nvSpPr>
        <p:spPr>
          <a:xfrm>
            <a:off x="228527" y="990600"/>
            <a:ext cx="9293420" cy="4953000"/>
          </a:xfrm>
        </p:spPr>
        <p:txBody>
          <a:bodyPr/>
          <a:lstStyle/>
          <a:p>
            <a:r>
              <a:rPr lang="en-US" dirty="0"/>
              <a:t>Models </a:t>
            </a:r>
            <a:r>
              <a:rPr lang="en-US" dirty="0" smtClean="0"/>
              <a:t>are improving</a:t>
            </a:r>
            <a:endParaRPr lang="en-US" dirty="0"/>
          </a:p>
          <a:p>
            <a:pPr lvl="1"/>
            <a:r>
              <a:rPr lang="en-US" dirty="0" smtClean="0"/>
              <a:t>Gradual but continuous improvement in scores</a:t>
            </a:r>
          </a:p>
          <a:p>
            <a:pPr lvl="1"/>
            <a:r>
              <a:rPr lang="en-US" dirty="0" smtClean="0"/>
              <a:t>Reliability can be high in many situations</a:t>
            </a:r>
            <a:endParaRPr lang="en-US" dirty="0"/>
          </a:p>
          <a:p>
            <a:pPr lvl="1"/>
            <a:endParaRPr lang="en-US" dirty="0"/>
          </a:p>
          <a:p>
            <a:r>
              <a:rPr lang="en-US" dirty="0" smtClean="0"/>
              <a:t>Forecast systems still have deficiencies</a:t>
            </a:r>
            <a:endParaRPr lang="en-US" dirty="0"/>
          </a:p>
          <a:p>
            <a:pPr lvl="1"/>
            <a:r>
              <a:rPr lang="en-US" dirty="0" smtClean="0"/>
              <a:t>Need calibration, and often cannot be trusted at face value</a:t>
            </a:r>
            <a:endParaRPr lang="en-US" dirty="0"/>
          </a:p>
          <a:p>
            <a:pPr lvl="1"/>
            <a:r>
              <a:rPr lang="en-US" dirty="0" smtClean="0"/>
              <a:t>Some issues may affect real-time forecasts more than re-forecasts</a:t>
            </a:r>
            <a:endParaRPr lang="en-US" dirty="0"/>
          </a:p>
          <a:p>
            <a:pPr lvl="1"/>
            <a:endParaRPr lang="en-US" dirty="0"/>
          </a:p>
          <a:p>
            <a:r>
              <a:rPr lang="en-US" dirty="0" smtClean="0"/>
              <a:t>Further improvements lie ahead</a:t>
            </a:r>
            <a:endParaRPr lang="en-US" dirty="0"/>
          </a:p>
          <a:p>
            <a:pPr lvl="1"/>
            <a:r>
              <a:rPr lang="en-US" dirty="0" smtClean="0"/>
              <a:t>Research results suggesting that previous estimates of predictability limits might be </a:t>
            </a:r>
            <a:r>
              <a:rPr lang="en-US" i="1" dirty="0" smtClean="0"/>
              <a:t>wrong.</a:t>
            </a:r>
            <a:endParaRPr lang="en-US" i="1" dirty="0"/>
          </a:p>
          <a:p>
            <a:pPr lvl="1"/>
            <a:r>
              <a:rPr lang="en-US" dirty="0" smtClean="0"/>
              <a:t>Hard work needed to improve models and capture new sources of predictability.</a:t>
            </a:r>
            <a:endParaRPr lang="en-US" dirty="0"/>
          </a:p>
        </p:txBody>
      </p:sp>
    </p:spTree>
    <p:extLst>
      <p:ext uri="{BB962C8B-B14F-4D97-AF65-F5344CB8AC3E}">
        <p14:creationId xmlns:p14="http://schemas.microsoft.com/office/powerpoint/2010/main" val="1721866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Seasonal prediction at ECMWF</a:t>
            </a:r>
            <a:endParaRPr lang="en-GB" dirty="0"/>
          </a:p>
        </p:txBody>
      </p:sp>
      <p:sp>
        <p:nvSpPr>
          <p:cNvPr id="3" name="Content Placeholder 2"/>
          <p:cNvSpPr>
            <a:spLocks noGrp="1"/>
          </p:cNvSpPr>
          <p:nvPr>
            <p:ph idx="1"/>
          </p:nvPr>
        </p:nvSpPr>
        <p:spPr/>
        <p:txBody>
          <a:bodyPr/>
          <a:lstStyle/>
          <a:p>
            <a:r>
              <a:rPr lang="en-GB" dirty="0" smtClean="0"/>
              <a:t>Started in the 1990’s</a:t>
            </a:r>
          </a:p>
          <a:p>
            <a:pPr lvl="1"/>
            <a:endParaRPr lang="en-GB" dirty="0" smtClean="0"/>
          </a:p>
          <a:p>
            <a:r>
              <a:rPr lang="en-GB" dirty="0" smtClean="0"/>
              <a:t>Strategy: fully coupled global GCMs </a:t>
            </a:r>
          </a:p>
          <a:p>
            <a:pPr lvl="1"/>
            <a:endParaRPr lang="en-GB" dirty="0" smtClean="0"/>
          </a:p>
          <a:p>
            <a:r>
              <a:rPr lang="en-GB" dirty="0" smtClean="0"/>
              <a:t>Real-time forecasts since early 1997</a:t>
            </a:r>
          </a:p>
          <a:p>
            <a:pPr lvl="1"/>
            <a:r>
              <a:rPr lang="en-GB" dirty="0" smtClean="0"/>
              <a:t>Forecasts issued publicly from December 1997</a:t>
            </a:r>
          </a:p>
          <a:p>
            <a:pPr lvl="1"/>
            <a:endParaRPr lang="en-GB" dirty="0" smtClean="0"/>
          </a:p>
          <a:p>
            <a:r>
              <a:rPr lang="en-GB" dirty="0" smtClean="0"/>
              <a:t>Now using “System 4”</a:t>
            </a:r>
          </a:p>
          <a:p>
            <a:pPr lvl="1"/>
            <a:r>
              <a:rPr lang="en-GB" dirty="0" smtClean="0"/>
              <a:t>Lifetime of systems has been about 5 years each</a:t>
            </a:r>
          </a:p>
          <a:p>
            <a:endParaRPr lang="en-GB" dirty="0" smtClean="0"/>
          </a:p>
          <a:p>
            <a:endParaRPr lang="en-GB" dirty="0" smtClean="0"/>
          </a:p>
        </p:txBody>
      </p:sp>
      <p:cxnSp>
        <p:nvCxnSpPr>
          <p:cNvPr id="5" name="Straight Arrow Connector 4"/>
          <p:cNvCxnSpPr/>
          <p:nvPr/>
        </p:nvCxnSpPr>
        <p:spPr bwMode="auto">
          <a:xfrm>
            <a:off x="1711052" y="5301208"/>
            <a:ext cx="6264696" cy="1588"/>
          </a:xfrm>
          <a:prstGeom prst="straightConnector1">
            <a:avLst/>
          </a:prstGeom>
          <a:noFill/>
          <a:ln w="50800" cap="flat" cmpd="sng" algn="ctr">
            <a:solidFill>
              <a:schemeClr val="accent1"/>
            </a:solidFill>
            <a:prstDash val="solid"/>
            <a:round/>
            <a:headEnd type="none" w="med" len="med"/>
            <a:tailEnd type="arrow"/>
          </a:ln>
          <a:effectLst/>
        </p:spPr>
      </p:cxnSp>
      <p:sp>
        <p:nvSpPr>
          <p:cNvPr id="6" name="TextBox 5"/>
          <p:cNvSpPr txBox="1"/>
          <p:nvPr/>
        </p:nvSpPr>
        <p:spPr>
          <a:xfrm>
            <a:off x="1639044" y="4941168"/>
            <a:ext cx="504056" cy="369332"/>
          </a:xfrm>
          <a:prstGeom prst="rect">
            <a:avLst/>
          </a:prstGeom>
          <a:noFill/>
        </p:spPr>
        <p:txBody>
          <a:bodyPr wrap="square" rtlCol="0">
            <a:spAutoFit/>
          </a:bodyPr>
          <a:lstStyle/>
          <a:p>
            <a:r>
              <a:rPr lang="en-GB" dirty="0" smtClean="0"/>
              <a:t>S1</a:t>
            </a:r>
            <a:endParaRPr lang="en-GB" dirty="0"/>
          </a:p>
        </p:txBody>
      </p:sp>
      <p:sp>
        <p:nvSpPr>
          <p:cNvPr id="7" name="TextBox 6"/>
          <p:cNvSpPr txBox="1"/>
          <p:nvPr/>
        </p:nvSpPr>
        <p:spPr>
          <a:xfrm>
            <a:off x="3223220" y="4941168"/>
            <a:ext cx="504056" cy="369332"/>
          </a:xfrm>
          <a:prstGeom prst="rect">
            <a:avLst/>
          </a:prstGeom>
          <a:noFill/>
        </p:spPr>
        <p:txBody>
          <a:bodyPr wrap="square" rtlCol="0">
            <a:spAutoFit/>
          </a:bodyPr>
          <a:lstStyle/>
          <a:p>
            <a:r>
              <a:rPr lang="en-GB" dirty="0" smtClean="0"/>
              <a:t>S2</a:t>
            </a:r>
            <a:endParaRPr lang="en-GB" dirty="0"/>
          </a:p>
        </p:txBody>
      </p:sp>
      <p:sp>
        <p:nvSpPr>
          <p:cNvPr id="8" name="TextBox 7"/>
          <p:cNvSpPr txBox="1"/>
          <p:nvPr/>
        </p:nvSpPr>
        <p:spPr>
          <a:xfrm>
            <a:off x="6463580" y="4941168"/>
            <a:ext cx="504056" cy="369332"/>
          </a:xfrm>
          <a:prstGeom prst="rect">
            <a:avLst/>
          </a:prstGeom>
          <a:noFill/>
        </p:spPr>
        <p:txBody>
          <a:bodyPr wrap="square" rtlCol="0">
            <a:spAutoFit/>
          </a:bodyPr>
          <a:lstStyle/>
          <a:p>
            <a:r>
              <a:rPr lang="en-GB" dirty="0" smtClean="0"/>
              <a:t>S4</a:t>
            </a:r>
            <a:endParaRPr lang="en-GB" dirty="0"/>
          </a:p>
        </p:txBody>
      </p:sp>
      <p:sp>
        <p:nvSpPr>
          <p:cNvPr id="9" name="TextBox 8"/>
          <p:cNvSpPr txBox="1"/>
          <p:nvPr/>
        </p:nvSpPr>
        <p:spPr>
          <a:xfrm>
            <a:off x="4807396" y="4941168"/>
            <a:ext cx="504056" cy="369332"/>
          </a:xfrm>
          <a:prstGeom prst="rect">
            <a:avLst/>
          </a:prstGeom>
          <a:noFill/>
        </p:spPr>
        <p:txBody>
          <a:bodyPr wrap="square" rtlCol="0">
            <a:spAutoFit/>
          </a:bodyPr>
          <a:lstStyle/>
          <a:p>
            <a:r>
              <a:rPr lang="en-GB" dirty="0" smtClean="0"/>
              <a:t>S3</a:t>
            </a:r>
            <a:endParaRPr lang="en-GB" dirty="0"/>
          </a:p>
        </p:txBody>
      </p:sp>
      <p:sp>
        <p:nvSpPr>
          <p:cNvPr id="10" name="TextBox 9"/>
          <p:cNvSpPr txBox="1"/>
          <p:nvPr/>
        </p:nvSpPr>
        <p:spPr>
          <a:xfrm>
            <a:off x="1567036" y="5373216"/>
            <a:ext cx="648072" cy="523220"/>
          </a:xfrm>
          <a:prstGeom prst="rect">
            <a:avLst/>
          </a:prstGeom>
          <a:noFill/>
        </p:spPr>
        <p:txBody>
          <a:bodyPr wrap="square" rtlCol="0">
            <a:spAutoFit/>
          </a:bodyPr>
          <a:lstStyle/>
          <a:p>
            <a:r>
              <a:rPr lang="en-GB" sz="1400" dirty="0" smtClean="0"/>
              <a:t>Dec 1997</a:t>
            </a:r>
            <a:endParaRPr lang="en-GB" sz="1400" dirty="0"/>
          </a:p>
        </p:txBody>
      </p:sp>
      <p:sp>
        <p:nvSpPr>
          <p:cNvPr id="11" name="TextBox 10"/>
          <p:cNvSpPr txBox="1"/>
          <p:nvPr/>
        </p:nvSpPr>
        <p:spPr>
          <a:xfrm>
            <a:off x="3151212" y="5373216"/>
            <a:ext cx="648072" cy="523220"/>
          </a:xfrm>
          <a:prstGeom prst="rect">
            <a:avLst/>
          </a:prstGeom>
          <a:noFill/>
        </p:spPr>
        <p:txBody>
          <a:bodyPr wrap="square" rtlCol="0">
            <a:spAutoFit/>
          </a:bodyPr>
          <a:lstStyle/>
          <a:p>
            <a:r>
              <a:rPr lang="en-GB" sz="1400" dirty="0" smtClean="0"/>
              <a:t>Mar 2002</a:t>
            </a:r>
            <a:endParaRPr lang="en-GB" sz="1400" dirty="0"/>
          </a:p>
        </p:txBody>
      </p:sp>
      <p:sp>
        <p:nvSpPr>
          <p:cNvPr id="12" name="TextBox 11"/>
          <p:cNvSpPr txBox="1"/>
          <p:nvPr/>
        </p:nvSpPr>
        <p:spPr>
          <a:xfrm>
            <a:off x="6463580" y="5373216"/>
            <a:ext cx="648072" cy="523220"/>
          </a:xfrm>
          <a:prstGeom prst="rect">
            <a:avLst/>
          </a:prstGeom>
          <a:noFill/>
        </p:spPr>
        <p:txBody>
          <a:bodyPr wrap="square" rtlCol="0">
            <a:spAutoFit/>
          </a:bodyPr>
          <a:lstStyle/>
          <a:p>
            <a:r>
              <a:rPr lang="en-GB" sz="1400" dirty="0" smtClean="0"/>
              <a:t>Nov 2011</a:t>
            </a:r>
            <a:endParaRPr lang="en-GB" sz="1400" dirty="0"/>
          </a:p>
        </p:txBody>
      </p:sp>
      <p:sp>
        <p:nvSpPr>
          <p:cNvPr id="13" name="TextBox 12"/>
          <p:cNvSpPr txBox="1"/>
          <p:nvPr/>
        </p:nvSpPr>
        <p:spPr>
          <a:xfrm>
            <a:off x="4807396" y="5373216"/>
            <a:ext cx="648072" cy="523220"/>
          </a:xfrm>
          <a:prstGeom prst="rect">
            <a:avLst/>
          </a:prstGeom>
          <a:noFill/>
        </p:spPr>
        <p:txBody>
          <a:bodyPr wrap="square" rtlCol="0">
            <a:spAutoFit/>
          </a:bodyPr>
          <a:lstStyle/>
          <a:p>
            <a:r>
              <a:rPr lang="en-GB" sz="1400" dirty="0" smtClean="0"/>
              <a:t>Mar 2007</a:t>
            </a:r>
            <a:endParaRPr lang="en-GB" sz="1400" dirty="0"/>
          </a:p>
        </p:txBody>
      </p:sp>
    </p:spTree>
    <p:extLst>
      <p:ext uri="{BB962C8B-B14F-4D97-AF65-F5344CB8AC3E}">
        <p14:creationId xmlns:p14="http://schemas.microsoft.com/office/powerpoint/2010/main" val="3240770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smtClean="0"/>
              <a:t>System 4 seasonal forecast model</a:t>
            </a:r>
          </a:p>
        </p:txBody>
      </p:sp>
      <p:sp>
        <p:nvSpPr>
          <p:cNvPr id="5123" name="Rectangle 3"/>
          <p:cNvSpPr>
            <a:spLocks noGrp="1" noChangeArrowheads="1"/>
          </p:cNvSpPr>
          <p:nvPr>
            <p:ph idx="1"/>
          </p:nvPr>
        </p:nvSpPr>
        <p:spPr/>
        <p:txBody>
          <a:bodyPr/>
          <a:lstStyle/>
          <a:p>
            <a:pPr eaLnBrk="1" hangingPunct="1">
              <a:spcAft>
                <a:spcPct val="0"/>
              </a:spcAft>
            </a:pPr>
            <a:r>
              <a:rPr lang="en-GB" dirty="0" smtClean="0"/>
              <a:t>IFS (atmosphere)</a:t>
            </a:r>
          </a:p>
          <a:p>
            <a:pPr lvl="1" eaLnBrk="1" hangingPunct="1">
              <a:lnSpc>
                <a:spcPts val="2400"/>
              </a:lnSpc>
              <a:spcAft>
                <a:spcPct val="0"/>
              </a:spcAft>
            </a:pPr>
            <a:r>
              <a:rPr lang="en-GB" dirty="0" smtClean="0"/>
              <a:t>T</a:t>
            </a:r>
            <a:r>
              <a:rPr lang="en-GB" baseline="-25000" dirty="0" smtClean="0"/>
              <a:t>L</a:t>
            </a:r>
            <a:r>
              <a:rPr lang="en-GB" dirty="0" smtClean="0"/>
              <a:t>255L91 Cy36r4, 0.7 </a:t>
            </a:r>
            <a:r>
              <a:rPr lang="en-GB" dirty="0" err="1" smtClean="0"/>
              <a:t>deg</a:t>
            </a:r>
            <a:r>
              <a:rPr lang="en-GB" dirty="0" smtClean="0"/>
              <a:t> grid for physics  (operational in Dec 2010)</a:t>
            </a:r>
          </a:p>
          <a:p>
            <a:pPr lvl="1" eaLnBrk="1" hangingPunct="1">
              <a:lnSpc>
                <a:spcPts val="2400"/>
              </a:lnSpc>
              <a:spcAft>
                <a:spcPct val="0"/>
              </a:spcAft>
            </a:pPr>
            <a:r>
              <a:rPr lang="en-GB" dirty="0" smtClean="0"/>
              <a:t>Full stratosphere, enhanced stratospheric physics</a:t>
            </a:r>
          </a:p>
          <a:p>
            <a:pPr lvl="1" eaLnBrk="1" hangingPunct="1">
              <a:lnSpc>
                <a:spcPts val="2400"/>
              </a:lnSpc>
              <a:spcAft>
                <a:spcPct val="0"/>
              </a:spcAft>
            </a:pPr>
            <a:r>
              <a:rPr lang="en-GB" dirty="0" smtClean="0"/>
              <a:t>Singular vectors from EPS system to perturb atmosphere initial conditions</a:t>
            </a:r>
          </a:p>
          <a:p>
            <a:pPr lvl="1" eaLnBrk="1" hangingPunct="1">
              <a:lnSpc>
                <a:spcPts val="2400"/>
              </a:lnSpc>
              <a:spcAft>
                <a:spcPct val="0"/>
              </a:spcAft>
            </a:pPr>
            <a:r>
              <a:rPr lang="en-GB" dirty="0" smtClean="0"/>
              <a:t>Ocean currents coupled to atmosphere boundary layer calculations</a:t>
            </a:r>
          </a:p>
          <a:p>
            <a:pPr lvl="1" eaLnBrk="1" hangingPunct="1">
              <a:spcAft>
                <a:spcPct val="0"/>
              </a:spcAft>
            </a:pPr>
            <a:endParaRPr lang="en-GB" dirty="0" smtClean="0"/>
          </a:p>
          <a:p>
            <a:pPr eaLnBrk="1" hangingPunct="1">
              <a:spcAft>
                <a:spcPct val="0"/>
              </a:spcAft>
            </a:pPr>
            <a:r>
              <a:rPr lang="en-GB" dirty="0" smtClean="0"/>
              <a:t>NEMO (ocean)</a:t>
            </a:r>
          </a:p>
          <a:p>
            <a:pPr lvl="1" eaLnBrk="1" hangingPunct="1">
              <a:lnSpc>
                <a:spcPts val="2400"/>
              </a:lnSpc>
              <a:spcAft>
                <a:spcPct val="0"/>
              </a:spcAft>
            </a:pPr>
            <a:r>
              <a:rPr lang="en-GB" dirty="0" smtClean="0"/>
              <a:t>Global ocean model, 1x1 resolution, 0.3 </a:t>
            </a:r>
            <a:r>
              <a:rPr lang="en-GB" dirty="0" err="1" smtClean="0"/>
              <a:t>meridional</a:t>
            </a:r>
            <a:r>
              <a:rPr lang="en-GB" dirty="0" smtClean="0"/>
              <a:t> near equator</a:t>
            </a:r>
          </a:p>
          <a:p>
            <a:pPr lvl="1" eaLnBrk="1" hangingPunct="1">
              <a:lnSpc>
                <a:spcPts val="2400"/>
              </a:lnSpc>
              <a:spcAft>
                <a:spcPct val="0"/>
              </a:spcAft>
            </a:pPr>
            <a:r>
              <a:rPr lang="en-GB" dirty="0" smtClean="0"/>
              <a:t>NEMOVAR  (3D-Var) analyses, newly developed.</a:t>
            </a:r>
          </a:p>
          <a:p>
            <a:pPr lvl="1" eaLnBrk="1" hangingPunct="1">
              <a:spcAft>
                <a:spcPct val="0"/>
              </a:spcAft>
            </a:pPr>
            <a:endParaRPr lang="en-GB" dirty="0" smtClean="0"/>
          </a:p>
          <a:p>
            <a:pPr eaLnBrk="1" hangingPunct="1">
              <a:spcAft>
                <a:spcPct val="0"/>
              </a:spcAft>
            </a:pPr>
            <a:r>
              <a:rPr lang="en-GB" dirty="0" smtClean="0"/>
              <a:t>Coupling</a:t>
            </a:r>
          </a:p>
          <a:p>
            <a:pPr lvl="1" eaLnBrk="1" hangingPunct="1">
              <a:lnSpc>
                <a:spcPts val="2400"/>
              </a:lnSpc>
              <a:spcAft>
                <a:spcPct val="0"/>
              </a:spcAft>
            </a:pPr>
            <a:r>
              <a:rPr lang="en-GB" dirty="0" smtClean="0"/>
              <a:t>Fully coupled, no flux adjustments</a:t>
            </a:r>
          </a:p>
          <a:p>
            <a:pPr lvl="1" eaLnBrk="1" hangingPunct="1">
              <a:lnSpc>
                <a:spcPts val="2400"/>
              </a:lnSpc>
              <a:spcAft>
                <a:spcPct val="0"/>
              </a:spcAft>
            </a:pPr>
            <a:r>
              <a:rPr lang="en-GB" dirty="0" smtClean="0"/>
              <a:t>Sea-ice based on sampling previous five years</a:t>
            </a:r>
          </a:p>
        </p:txBody>
      </p:sp>
    </p:spTree>
    <p:extLst>
      <p:ext uri="{BB962C8B-B14F-4D97-AF65-F5344CB8AC3E}">
        <p14:creationId xmlns:p14="http://schemas.microsoft.com/office/powerpoint/2010/main" val="3513405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Reduced mean state errors</a:t>
            </a:r>
            <a:endParaRPr lang="en-GB" dirty="0"/>
          </a:p>
        </p:txBody>
      </p:sp>
      <p:pic>
        <p:nvPicPr>
          <p:cNvPr id="6146" name="Picture 2" descr="H:\S4-S315_131_50_erai_DJF3.ps"/>
          <p:cNvPicPr>
            <a:picLocks noChangeAspect="1" noChangeArrowheads="1"/>
          </p:cNvPicPr>
          <p:nvPr/>
        </p:nvPicPr>
        <p:blipFill>
          <a:blip r:embed="rId3" cstate="print"/>
          <a:srcRect b="34033"/>
          <a:stretch>
            <a:fillRect/>
          </a:stretch>
        </p:blipFill>
        <p:spPr bwMode="auto">
          <a:xfrm>
            <a:off x="4735388" y="1196752"/>
            <a:ext cx="4154208" cy="4710127"/>
          </a:xfrm>
          <a:prstGeom prst="rect">
            <a:avLst/>
          </a:prstGeom>
          <a:noFill/>
        </p:spPr>
      </p:pic>
      <p:pic>
        <p:nvPicPr>
          <p:cNvPr id="6147" name="Picture 3" descr="H:\S4-S315_130_850_erai_JJA3.ps"/>
          <p:cNvPicPr>
            <a:picLocks noChangeAspect="1" noChangeArrowheads="1"/>
          </p:cNvPicPr>
          <p:nvPr/>
        </p:nvPicPr>
        <p:blipFill>
          <a:blip r:embed="rId4" cstate="print"/>
          <a:srcRect b="34033"/>
          <a:stretch>
            <a:fillRect/>
          </a:stretch>
        </p:blipFill>
        <p:spPr bwMode="auto">
          <a:xfrm>
            <a:off x="630932" y="1196752"/>
            <a:ext cx="4154208" cy="4710126"/>
          </a:xfrm>
          <a:prstGeom prst="rect">
            <a:avLst/>
          </a:prstGeom>
          <a:noFill/>
        </p:spPr>
      </p:pic>
      <p:sp>
        <p:nvSpPr>
          <p:cNvPr id="6" name="TextBox 5"/>
          <p:cNvSpPr txBox="1"/>
          <p:nvPr/>
        </p:nvSpPr>
        <p:spPr>
          <a:xfrm>
            <a:off x="8983860" y="2276872"/>
            <a:ext cx="576064" cy="369332"/>
          </a:xfrm>
          <a:prstGeom prst="rect">
            <a:avLst/>
          </a:prstGeom>
          <a:noFill/>
        </p:spPr>
        <p:txBody>
          <a:bodyPr wrap="square" rtlCol="0">
            <a:spAutoFit/>
          </a:bodyPr>
          <a:lstStyle/>
          <a:p>
            <a:r>
              <a:rPr lang="en-GB" dirty="0" smtClean="0"/>
              <a:t>S4</a:t>
            </a:r>
            <a:endParaRPr lang="en-GB" dirty="0"/>
          </a:p>
        </p:txBody>
      </p:sp>
      <p:sp>
        <p:nvSpPr>
          <p:cNvPr id="7" name="TextBox 6"/>
          <p:cNvSpPr txBox="1"/>
          <p:nvPr/>
        </p:nvSpPr>
        <p:spPr>
          <a:xfrm>
            <a:off x="8983860" y="4581128"/>
            <a:ext cx="576064" cy="369332"/>
          </a:xfrm>
          <a:prstGeom prst="rect">
            <a:avLst/>
          </a:prstGeom>
          <a:noFill/>
        </p:spPr>
        <p:txBody>
          <a:bodyPr wrap="square" rtlCol="0">
            <a:spAutoFit/>
          </a:bodyPr>
          <a:lstStyle/>
          <a:p>
            <a:r>
              <a:rPr lang="en-GB" dirty="0" smtClean="0"/>
              <a:t>S3</a:t>
            </a:r>
            <a:endParaRPr lang="en-GB" dirty="0"/>
          </a:p>
        </p:txBody>
      </p:sp>
      <p:sp>
        <p:nvSpPr>
          <p:cNvPr id="8" name="TextBox 7"/>
          <p:cNvSpPr txBox="1"/>
          <p:nvPr/>
        </p:nvSpPr>
        <p:spPr>
          <a:xfrm>
            <a:off x="2143100" y="764704"/>
            <a:ext cx="936104" cy="369332"/>
          </a:xfrm>
          <a:prstGeom prst="rect">
            <a:avLst/>
          </a:prstGeom>
          <a:noFill/>
        </p:spPr>
        <p:txBody>
          <a:bodyPr wrap="square" rtlCol="0">
            <a:spAutoFit/>
          </a:bodyPr>
          <a:lstStyle/>
          <a:p>
            <a:r>
              <a:rPr lang="en-GB" dirty="0" smtClean="0"/>
              <a:t>T850</a:t>
            </a:r>
            <a:endParaRPr lang="en-GB" dirty="0"/>
          </a:p>
        </p:txBody>
      </p:sp>
      <p:sp>
        <p:nvSpPr>
          <p:cNvPr id="9" name="TextBox 8"/>
          <p:cNvSpPr txBox="1"/>
          <p:nvPr/>
        </p:nvSpPr>
        <p:spPr>
          <a:xfrm>
            <a:off x="6319564" y="764704"/>
            <a:ext cx="792088" cy="369332"/>
          </a:xfrm>
          <a:prstGeom prst="rect">
            <a:avLst/>
          </a:prstGeom>
          <a:noFill/>
        </p:spPr>
        <p:txBody>
          <a:bodyPr wrap="square" rtlCol="0">
            <a:spAutoFit/>
          </a:bodyPr>
          <a:lstStyle/>
          <a:p>
            <a:r>
              <a:rPr lang="en-GB" dirty="0" smtClean="0"/>
              <a:t>U50</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86916" y="332656"/>
            <a:ext cx="8912543" cy="638175"/>
          </a:xfrm>
        </p:spPr>
        <p:txBody>
          <a:bodyPr/>
          <a:lstStyle/>
          <a:p>
            <a:r>
              <a:rPr lang="en-GB" dirty="0" smtClean="0"/>
              <a:t>Tropospheric scores</a:t>
            </a:r>
          </a:p>
        </p:txBody>
      </p:sp>
      <p:graphicFrame>
        <p:nvGraphicFramePr>
          <p:cNvPr id="7" name="Content Placeholder 6"/>
          <p:cNvGraphicFramePr>
            <a:graphicFrameLocks noGrp="1"/>
          </p:cNvGraphicFramePr>
          <p:nvPr>
            <p:ph sz="half" idx="2"/>
          </p:nvPr>
        </p:nvGraphicFramePr>
        <p:xfrm>
          <a:off x="452355" y="1538790"/>
          <a:ext cx="4375335" cy="3951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quarter" idx="4"/>
          </p:nvPr>
        </p:nvGraphicFramePr>
        <p:xfrm>
          <a:off x="4996403" y="1538790"/>
          <a:ext cx="4376922"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86916" y="980728"/>
            <a:ext cx="4320480" cy="307777"/>
          </a:xfrm>
          <a:prstGeom prst="rect">
            <a:avLst/>
          </a:prstGeom>
          <a:noFill/>
        </p:spPr>
        <p:txBody>
          <a:bodyPr wrap="square" rtlCol="0">
            <a:spAutoFit/>
          </a:bodyPr>
          <a:lstStyle/>
          <a:p>
            <a:r>
              <a:rPr lang="en-GB" sz="1400" b="0" dirty="0" smtClean="0"/>
              <a:t>Spatially averaged grid-point  temporal ACC</a:t>
            </a:r>
            <a:endParaRPr lang="en-GB" sz="1400" b="0" dirty="0"/>
          </a:p>
        </p:txBody>
      </p:sp>
      <p:sp>
        <p:nvSpPr>
          <p:cNvPr id="6" name="TextBox 5"/>
          <p:cNvSpPr txBox="1"/>
          <p:nvPr/>
        </p:nvSpPr>
        <p:spPr>
          <a:xfrm>
            <a:off x="1711052" y="5373216"/>
            <a:ext cx="2304256" cy="369332"/>
          </a:xfrm>
          <a:prstGeom prst="rect">
            <a:avLst/>
          </a:prstGeom>
          <a:noFill/>
        </p:spPr>
        <p:txBody>
          <a:bodyPr wrap="square" rtlCol="0">
            <a:spAutoFit/>
          </a:bodyPr>
          <a:lstStyle/>
          <a:p>
            <a:r>
              <a:rPr lang="en-GB" dirty="0" smtClean="0"/>
              <a:t>One month lead</a:t>
            </a:r>
            <a:endParaRPr lang="en-GB" dirty="0"/>
          </a:p>
        </p:txBody>
      </p:sp>
      <p:sp>
        <p:nvSpPr>
          <p:cNvPr id="9" name="TextBox 8"/>
          <p:cNvSpPr txBox="1"/>
          <p:nvPr/>
        </p:nvSpPr>
        <p:spPr>
          <a:xfrm>
            <a:off x="6247556" y="5373216"/>
            <a:ext cx="2304256" cy="369332"/>
          </a:xfrm>
          <a:prstGeom prst="rect">
            <a:avLst/>
          </a:prstGeom>
          <a:noFill/>
        </p:spPr>
        <p:txBody>
          <a:bodyPr wrap="square" rtlCol="0">
            <a:spAutoFit/>
          </a:bodyPr>
          <a:lstStyle/>
          <a:p>
            <a:r>
              <a:rPr lang="en-GB" dirty="0" smtClean="0"/>
              <a:t>Four month lead</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8546" name="Picture 2" descr="wgcm3"/>
          <p:cNvPicPr>
            <a:picLocks noChangeAspect="1" noChangeArrowheads="1"/>
          </p:cNvPicPr>
          <p:nvPr/>
        </p:nvPicPr>
        <p:blipFill rotWithShape="1">
          <a:blip r:embed="rId2" cstate="print"/>
          <a:srcRect l="6549" t="4987" r="6056" b="4987"/>
          <a:stretch/>
        </p:blipFill>
        <p:spPr bwMode="auto">
          <a:xfrm>
            <a:off x="92430" y="918608"/>
            <a:ext cx="4678500" cy="3416487"/>
          </a:xfrm>
          <a:prstGeom prst="rect">
            <a:avLst/>
          </a:prstGeom>
          <a:solidFill>
            <a:schemeClr val="bg1"/>
          </a:solidFill>
        </p:spPr>
      </p:pic>
      <p:pic>
        <p:nvPicPr>
          <p:cNvPr id="1388547" name="Picture 3" descr="wgcm6"/>
          <p:cNvPicPr>
            <a:picLocks noChangeAspect="1" noChangeArrowheads="1"/>
          </p:cNvPicPr>
          <p:nvPr/>
        </p:nvPicPr>
        <p:blipFill rotWithShape="1">
          <a:blip r:embed="rId3" cstate="print"/>
          <a:srcRect l="6186" t="4987" r="6419" b="4987"/>
          <a:stretch/>
        </p:blipFill>
        <p:spPr bwMode="auto">
          <a:xfrm>
            <a:off x="4770930" y="3023956"/>
            <a:ext cx="4678500" cy="3416487"/>
          </a:xfrm>
          <a:prstGeom prst="rect">
            <a:avLst/>
          </a:prstGeom>
          <a:solidFill>
            <a:schemeClr val="bg1"/>
          </a:solidFill>
          <a:ln w="9525">
            <a:noFill/>
            <a:miter lim="800000"/>
            <a:headEnd/>
            <a:tailEnd/>
          </a:ln>
        </p:spPr>
      </p:pic>
      <p:sp>
        <p:nvSpPr>
          <p:cNvPr id="1388548" name="Text Box 4"/>
          <p:cNvSpPr txBox="1">
            <a:spLocks noChangeArrowheads="1"/>
          </p:cNvSpPr>
          <p:nvPr/>
        </p:nvSpPr>
        <p:spPr bwMode="auto">
          <a:xfrm>
            <a:off x="5626271" y="734024"/>
            <a:ext cx="3745299" cy="1892826"/>
          </a:xfrm>
          <a:prstGeom prst="rect">
            <a:avLst/>
          </a:prstGeom>
          <a:solidFill>
            <a:schemeClr val="bg1"/>
          </a:solidFill>
          <a:ln w="50800">
            <a:noFill/>
            <a:miter lim="800000"/>
            <a:headEnd/>
            <a:tailEnd/>
          </a:ln>
          <a:effectLst/>
        </p:spPr>
        <p:txBody>
          <a:bodyPr>
            <a:spAutoFit/>
          </a:bodyPr>
          <a:lstStyle/>
          <a:p>
            <a:pPr algn="l">
              <a:spcBef>
                <a:spcPct val="50000"/>
              </a:spcBef>
            </a:pPr>
            <a:r>
              <a:rPr lang="en-GB" sz="1800" b="0" dirty="0">
                <a:latin typeface="Helvetica" pitchFamily="34" charset="0"/>
              </a:rPr>
              <a:t>Capturing trends is important</a:t>
            </a:r>
            <a:r>
              <a:rPr lang="en-GB" sz="1800" b="0" dirty="0" smtClean="0">
                <a:latin typeface="Helvetica" pitchFamily="34" charset="0"/>
              </a:rPr>
              <a:t>. Time-varying CO2 and other factors are important in this.</a:t>
            </a:r>
          </a:p>
          <a:p>
            <a:pPr algn="l">
              <a:spcBef>
                <a:spcPct val="50000"/>
              </a:spcBef>
            </a:pPr>
            <a:r>
              <a:rPr lang="en-GB" sz="1800" b="0" dirty="0" smtClean="0">
                <a:latin typeface="Helvetica" pitchFamily="34" charset="0"/>
              </a:rPr>
              <a:t>There is a strong link between seasonal prediction and decadal/ multi-decadal climate prediction. </a:t>
            </a:r>
            <a:endParaRPr lang="en-GB" sz="1800" b="0" dirty="0">
              <a:latin typeface="Helvetica" pitchFamily="34" charset="0"/>
            </a:endParaRPr>
          </a:p>
        </p:txBody>
      </p:sp>
    </p:spTree>
    <p:extLst>
      <p:ext uri="{BB962C8B-B14F-4D97-AF65-F5344CB8AC3E}">
        <p14:creationId xmlns:p14="http://schemas.microsoft.com/office/powerpoint/2010/main" val="4055343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7" name="Text Box 3"/>
          <p:cNvSpPr txBox="1">
            <a:spLocks noChangeArrowheads="1"/>
          </p:cNvSpPr>
          <p:nvPr/>
        </p:nvSpPr>
        <p:spPr bwMode="auto">
          <a:xfrm>
            <a:off x="198884" y="188640"/>
            <a:ext cx="8817323" cy="519112"/>
          </a:xfrm>
          <a:prstGeom prst="rect">
            <a:avLst/>
          </a:prstGeom>
          <a:solidFill>
            <a:schemeClr val="bg1"/>
          </a:solidFill>
          <a:ln w="50800">
            <a:noFill/>
            <a:miter lim="800000"/>
            <a:headEnd/>
            <a:tailEnd/>
          </a:ln>
          <a:effectLst/>
        </p:spPr>
        <p:txBody>
          <a:bodyPr>
            <a:spAutoFit/>
          </a:bodyPr>
          <a:lstStyle/>
          <a:p>
            <a:pPr algn="l">
              <a:spcBef>
                <a:spcPct val="50000"/>
              </a:spcBef>
            </a:pPr>
            <a:r>
              <a:rPr lang="en-GB" sz="2800" dirty="0">
                <a:solidFill>
                  <a:schemeClr val="tx2"/>
                </a:solidFill>
                <a:latin typeface="+mj-lt"/>
              </a:rPr>
              <a:t>More recent </a:t>
            </a:r>
            <a:r>
              <a:rPr lang="en-GB" sz="2800" dirty="0" smtClean="0">
                <a:solidFill>
                  <a:schemeClr val="tx2"/>
                </a:solidFill>
                <a:latin typeface="+mj-lt"/>
              </a:rPr>
              <a:t>ENSO </a:t>
            </a:r>
            <a:r>
              <a:rPr lang="en-GB" sz="2800" dirty="0">
                <a:solidFill>
                  <a:schemeClr val="tx2"/>
                </a:solidFill>
                <a:latin typeface="+mj-lt"/>
              </a:rPr>
              <a:t>forecasts are better ....</a:t>
            </a:r>
          </a:p>
        </p:txBody>
      </p:sp>
      <p:sp>
        <p:nvSpPr>
          <p:cNvPr id="1398791" name="Text Box 7"/>
          <p:cNvSpPr txBox="1">
            <a:spLocks noChangeArrowheads="1"/>
          </p:cNvSpPr>
          <p:nvPr/>
        </p:nvSpPr>
        <p:spPr bwMode="auto">
          <a:xfrm>
            <a:off x="198884" y="3645024"/>
            <a:ext cx="1483836" cy="336550"/>
          </a:xfrm>
          <a:prstGeom prst="rect">
            <a:avLst/>
          </a:prstGeom>
          <a:solidFill>
            <a:schemeClr val="bg1"/>
          </a:solidFill>
          <a:ln w="12700">
            <a:noFill/>
            <a:miter lim="800000"/>
            <a:headEnd/>
            <a:tailEnd/>
          </a:ln>
          <a:effectLst/>
        </p:spPr>
        <p:txBody>
          <a:bodyPr>
            <a:spAutoFit/>
          </a:bodyPr>
          <a:lstStyle/>
          <a:p>
            <a:pPr>
              <a:spcBef>
                <a:spcPct val="50000"/>
              </a:spcBef>
            </a:pPr>
            <a:r>
              <a:rPr lang="en-GB" sz="1600" dirty="0" smtClean="0"/>
              <a:t>1981-1995</a:t>
            </a:r>
            <a:endParaRPr lang="en-GB" sz="1600" dirty="0"/>
          </a:p>
        </p:txBody>
      </p:sp>
      <p:sp>
        <p:nvSpPr>
          <p:cNvPr id="1398792" name="Text Box 8"/>
          <p:cNvSpPr txBox="1">
            <a:spLocks noChangeArrowheads="1"/>
          </p:cNvSpPr>
          <p:nvPr/>
        </p:nvSpPr>
        <p:spPr bwMode="auto">
          <a:xfrm>
            <a:off x="8285680" y="3645024"/>
            <a:ext cx="1617145" cy="336550"/>
          </a:xfrm>
          <a:prstGeom prst="rect">
            <a:avLst/>
          </a:prstGeom>
          <a:solidFill>
            <a:schemeClr val="bg1"/>
          </a:solidFill>
          <a:ln w="12700">
            <a:noFill/>
            <a:miter lim="800000"/>
            <a:headEnd/>
            <a:tailEnd/>
          </a:ln>
          <a:effectLst/>
        </p:spPr>
        <p:txBody>
          <a:bodyPr>
            <a:spAutoFit/>
          </a:bodyPr>
          <a:lstStyle/>
          <a:p>
            <a:pPr>
              <a:spcBef>
                <a:spcPct val="50000"/>
              </a:spcBef>
            </a:pPr>
            <a:r>
              <a:rPr lang="en-GB" sz="1600" dirty="0" smtClean="0"/>
              <a:t>1996-2010</a:t>
            </a:r>
            <a:endParaRPr lang="en-GB" sz="1600" dirty="0"/>
          </a:p>
        </p:txBody>
      </p:sp>
      <p:pic>
        <p:nvPicPr>
          <p:cNvPr id="15362" name="Picture 2" descr="H:\n34.ps"/>
          <p:cNvPicPr>
            <a:picLocks noChangeAspect="1" noChangeArrowheads="1"/>
          </p:cNvPicPr>
          <p:nvPr/>
        </p:nvPicPr>
        <p:blipFill>
          <a:blip r:embed="rId2" cstate="print"/>
          <a:srcRect b="4057"/>
          <a:stretch>
            <a:fillRect/>
          </a:stretch>
        </p:blipFill>
        <p:spPr bwMode="auto">
          <a:xfrm>
            <a:off x="4951412" y="836712"/>
            <a:ext cx="4021952" cy="5533785"/>
          </a:xfrm>
          <a:prstGeom prst="rect">
            <a:avLst/>
          </a:prstGeom>
          <a:noFill/>
        </p:spPr>
      </p:pic>
      <p:pic>
        <p:nvPicPr>
          <p:cNvPr id="15363" name="Picture 3" descr="H:\n34.ps"/>
          <p:cNvPicPr>
            <a:picLocks noChangeAspect="1" noChangeArrowheads="1"/>
          </p:cNvPicPr>
          <p:nvPr/>
        </p:nvPicPr>
        <p:blipFill>
          <a:blip r:embed="rId3" cstate="print"/>
          <a:srcRect b="4057"/>
          <a:stretch>
            <a:fillRect/>
          </a:stretch>
        </p:blipFill>
        <p:spPr bwMode="auto">
          <a:xfrm>
            <a:off x="990972" y="836712"/>
            <a:ext cx="4021952" cy="553378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8130" name="Rectangle 2"/>
          <p:cNvSpPr>
            <a:spLocks noGrp="1" noChangeArrowheads="1"/>
          </p:cNvSpPr>
          <p:nvPr>
            <p:ph type="title"/>
          </p:nvPr>
        </p:nvSpPr>
        <p:spPr/>
        <p:txBody>
          <a:bodyPr/>
          <a:lstStyle/>
          <a:p>
            <a:r>
              <a:rPr lang="en-GB" dirty="0"/>
              <a:t>System </a:t>
            </a:r>
            <a:r>
              <a:rPr lang="en-GB" dirty="0" smtClean="0"/>
              <a:t>4 </a:t>
            </a:r>
            <a:r>
              <a:rPr lang="en-GB" dirty="0"/>
              <a:t>configuration</a:t>
            </a:r>
          </a:p>
        </p:txBody>
      </p:sp>
      <p:sp>
        <p:nvSpPr>
          <p:cNvPr id="1328131" name="Rectangle 3"/>
          <p:cNvSpPr>
            <a:spLocks noGrp="1" noChangeArrowheads="1"/>
          </p:cNvSpPr>
          <p:nvPr>
            <p:ph type="body" idx="1"/>
          </p:nvPr>
        </p:nvSpPr>
        <p:spPr>
          <a:xfrm>
            <a:off x="198375" y="620713"/>
            <a:ext cx="9293420" cy="5256212"/>
          </a:xfrm>
        </p:spPr>
        <p:txBody>
          <a:bodyPr/>
          <a:lstStyle/>
          <a:p>
            <a:pPr lvl="1">
              <a:buFont typeface="Wingdings" pitchFamily="2" charset="2"/>
              <a:buNone/>
            </a:pPr>
            <a:endParaRPr lang="en-GB" dirty="0"/>
          </a:p>
          <a:p>
            <a:r>
              <a:rPr lang="en-GB" dirty="0"/>
              <a:t>Real time forecasts:</a:t>
            </a:r>
          </a:p>
          <a:p>
            <a:pPr lvl="1"/>
            <a:r>
              <a:rPr lang="en-GB" sz="2000" b="1" dirty="0">
                <a:solidFill>
                  <a:srgbClr val="FF0000"/>
                </a:solidFill>
              </a:rPr>
              <a:t>5</a:t>
            </a:r>
            <a:r>
              <a:rPr lang="en-GB" sz="2000" b="1" dirty="0" smtClean="0">
                <a:solidFill>
                  <a:srgbClr val="FF0000"/>
                </a:solidFill>
              </a:rPr>
              <a:t>1 </a:t>
            </a:r>
            <a:r>
              <a:rPr lang="en-GB" sz="2000" b="1" dirty="0">
                <a:solidFill>
                  <a:srgbClr val="FF0000"/>
                </a:solidFill>
              </a:rPr>
              <a:t>member ensemble forecast to 7 months</a:t>
            </a:r>
          </a:p>
          <a:p>
            <a:pPr lvl="1"/>
            <a:r>
              <a:rPr lang="en-GB" dirty="0"/>
              <a:t>SST and atmos. perturbations added to each member</a:t>
            </a:r>
          </a:p>
          <a:p>
            <a:pPr lvl="1"/>
            <a:endParaRPr lang="en-GB" dirty="0"/>
          </a:p>
          <a:p>
            <a:pPr lvl="1"/>
            <a:r>
              <a:rPr lang="en-GB" sz="2000" b="1" dirty="0" smtClean="0">
                <a:solidFill>
                  <a:srgbClr val="FF0000"/>
                </a:solidFill>
              </a:rPr>
              <a:t>15 </a:t>
            </a:r>
            <a:r>
              <a:rPr lang="en-GB" sz="2000" b="1" dirty="0">
                <a:solidFill>
                  <a:srgbClr val="FF0000"/>
                </a:solidFill>
              </a:rPr>
              <a:t>member ensemble forecast to 13 months</a:t>
            </a:r>
          </a:p>
          <a:p>
            <a:pPr lvl="1"/>
            <a:r>
              <a:rPr lang="en-GB" dirty="0"/>
              <a:t>Designed to give an ‘outlook’ for ENSO</a:t>
            </a:r>
          </a:p>
          <a:p>
            <a:pPr lvl="1"/>
            <a:r>
              <a:rPr lang="en-GB" dirty="0"/>
              <a:t>Only once per quarter (Feb, May, Aug and Nov starts)</a:t>
            </a:r>
          </a:p>
          <a:p>
            <a:pPr lvl="1"/>
            <a:endParaRPr lang="en-GB" dirty="0"/>
          </a:p>
          <a:p>
            <a:r>
              <a:rPr lang="en-GB" dirty="0"/>
              <a:t>Back integrations from </a:t>
            </a:r>
            <a:r>
              <a:rPr lang="en-GB" dirty="0" smtClean="0"/>
              <a:t>1981-2010 (30 </a:t>
            </a:r>
            <a:r>
              <a:rPr lang="en-GB" dirty="0"/>
              <a:t>years)</a:t>
            </a:r>
          </a:p>
          <a:p>
            <a:pPr lvl="1"/>
            <a:r>
              <a:rPr lang="en-GB" dirty="0" smtClean="0"/>
              <a:t>15 </a:t>
            </a:r>
            <a:r>
              <a:rPr lang="en-GB" dirty="0"/>
              <a:t>member ensemble every month</a:t>
            </a:r>
          </a:p>
          <a:p>
            <a:pPr lvl="1"/>
            <a:r>
              <a:rPr lang="en-GB" dirty="0" smtClean="0"/>
              <a:t>15 </a:t>
            </a:r>
            <a:r>
              <a:rPr lang="en-GB" dirty="0"/>
              <a:t>members </a:t>
            </a:r>
            <a:r>
              <a:rPr lang="en-GB" dirty="0" smtClean="0"/>
              <a:t>extended to </a:t>
            </a:r>
            <a:r>
              <a:rPr lang="en-GB" dirty="0"/>
              <a:t>13 months once per quarter</a:t>
            </a:r>
          </a:p>
        </p:txBody>
      </p:sp>
    </p:spTree>
    <p:extLst>
      <p:ext uri="{BB962C8B-B14F-4D97-AF65-F5344CB8AC3E}">
        <p14:creationId xmlns:p14="http://schemas.microsoft.com/office/powerpoint/2010/main" val="4230510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Microsoft Office 98">
  <a:themeElements>
    <a:clrScheme name="">
      <a:dk1>
        <a:srgbClr val="000000"/>
      </a:dk1>
      <a:lt1>
        <a:srgbClr val="FFFFFF"/>
      </a:lt1>
      <a:dk2>
        <a:srgbClr val="B50069"/>
      </a:dk2>
      <a:lt2>
        <a:srgbClr val="919191"/>
      </a:lt2>
      <a:accent1>
        <a:srgbClr val="F95AB7"/>
      </a:accent1>
      <a:accent2>
        <a:srgbClr val="3365FB"/>
      </a:accent2>
      <a:accent3>
        <a:srgbClr val="FFFFFF"/>
      </a:accent3>
      <a:accent4>
        <a:srgbClr val="000000"/>
      </a:accent4>
      <a:accent5>
        <a:srgbClr val="FBB5D8"/>
      </a:accent5>
      <a:accent6>
        <a:srgbClr val="2D5BE3"/>
      </a:accent6>
      <a:hlink>
        <a:srgbClr val="919191"/>
      </a:hlink>
      <a:folHlink>
        <a:srgbClr val="51DC00"/>
      </a:folHlink>
    </a:clrScheme>
    <a:fontScheme name="Microsoft Office 98">
      <a:majorFont>
        <a:latin typeface="Arial Black"/>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1800" b="1"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50800"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1800" b="1" i="0" u="none" strike="noStrike" cap="none" normalizeH="0" baseline="0" smtClean="0">
            <a:ln>
              <a:noFill/>
            </a:ln>
            <a:solidFill>
              <a:schemeClr val="tx1"/>
            </a:solidFill>
            <a:effectLst/>
            <a:latin typeface="Helvetica" pitchFamily="34"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Microsoft Office 9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Microsoft Office 9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125448</TotalTime>
  <Pages>44</Pages>
  <Words>1083</Words>
  <Application>Microsoft Office PowerPoint</Application>
  <PresentationFormat>Custom</PresentationFormat>
  <Paragraphs>203</Paragraphs>
  <Slides>28</Slides>
  <Notes>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Microsoft Office 98</vt:lpstr>
      <vt:lpstr>Sources of predictability and error in ECMWF long range forecasts</vt:lpstr>
      <vt:lpstr>Outline</vt:lpstr>
      <vt:lpstr>Seasonal prediction at ECMWF</vt:lpstr>
      <vt:lpstr>System 4 seasonal forecast model</vt:lpstr>
      <vt:lpstr>Reduced mean state errors</vt:lpstr>
      <vt:lpstr>Tropospheric scores</vt:lpstr>
      <vt:lpstr>PowerPoint Presentation</vt:lpstr>
      <vt:lpstr>PowerPoint Presentation</vt:lpstr>
      <vt:lpstr>System 4 configuration</vt:lpstr>
      <vt:lpstr>How many back integrations?</vt:lpstr>
      <vt:lpstr>QBO</vt:lpstr>
      <vt:lpstr>Problematic ozone analyses</vt:lpstr>
      <vt:lpstr>Stratospheric trends</vt:lpstr>
      <vt:lpstr>Land surface</vt:lpstr>
      <vt:lpstr>Sea ice</vt:lpstr>
      <vt:lpstr>Tropical storm forecasts</vt:lpstr>
      <vt:lpstr>Model errors are still serious …</vt:lpstr>
      <vt:lpstr>Recent Research</vt:lpstr>
      <vt:lpstr>S4 extended hindcast set</vt:lpstr>
      <vt:lpstr>S4 extended hindcast set</vt:lpstr>
      <vt:lpstr>PowerPoint Presentation</vt:lpstr>
      <vt:lpstr>PowerPoint Presentation</vt:lpstr>
      <vt:lpstr>PowerPoint Presentation</vt:lpstr>
      <vt:lpstr>QBO</vt:lpstr>
      <vt:lpstr>QBO forecasts</vt:lpstr>
      <vt:lpstr>NH winter forecasts: vertical diffusion</vt:lpstr>
      <vt:lpstr>NH winter forecasts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 background</dc:title>
  <dc:creator>Rob Hine</dc:creator>
  <cp:lastModifiedBy>Tim Stockdale</cp:lastModifiedBy>
  <cp:revision>1506</cp:revision>
  <cp:lastPrinted>2013-04-05T21:55:31Z</cp:lastPrinted>
  <dcterms:created xsi:type="dcterms:W3CDTF">1996-02-28T10:17:32Z</dcterms:created>
  <dcterms:modified xsi:type="dcterms:W3CDTF">2013-11-12T18:33:18Z</dcterms:modified>
</cp:coreProperties>
</file>