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s/slide17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10" d="100"/>
          <a:sy n="110" d="100"/>
        </p:scale>
        <p:origin x="-8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Relationship Id="rId2" Type="http://schemas.openxmlformats.org/officeDocument/2006/relationships/image" Target="../media/image17.pict"/><Relationship Id="rId3" Type="http://schemas.openxmlformats.org/officeDocument/2006/relationships/image" Target="../media/image18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C4B1-D9BB-D746-B8CD-E75AEBAE6DA5}" type="datetimeFigureOut">
              <a:rPr lang="en-US" smtClean="0"/>
              <a:pPr/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28C4-8D20-454B-9BB2-534596B67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C4B1-D9BB-D746-B8CD-E75AEBAE6DA5}" type="datetimeFigureOut">
              <a:rPr lang="en-US" smtClean="0"/>
              <a:pPr/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28C4-8D20-454B-9BB2-534596B67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C4B1-D9BB-D746-B8CD-E75AEBAE6DA5}" type="datetimeFigureOut">
              <a:rPr lang="en-US" smtClean="0"/>
              <a:pPr/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28C4-8D20-454B-9BB2-534596B67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C4B1-D9BB-D746-B8CD-E75AEBAE6DA5}" type="datetimeFigureOut">
              <a:rPr lang="en-US" smtClean="0"/>
              <a:pPr/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28C4-8D20-454B-9BB2-534596B67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C4B1-D9BB-D746-B8CD-E75AEBAE6DA5}" type="datetimeFigureOut">
              <a:rPr lang="en-US" smtClean="0"/>
              <a:pPr/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28C4-8D20-454B-9BB2-534596B67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C4B1-D9BB-D746-B8CD-E75AEBAE6DA5}" type="datetimeFigureOut">
              <a:rPr lang="en-US" smtClean="0"/>
              <a:pPr/>
              <a:t>11/13/13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28C4-8D20-454B-9BB2-534596B67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C4B1-D9BB-D746-B8CD-E75AEBAE6DA5}" type="datetimeFigureOut">
              <a:rPr lang="en-US" smtClean="0"/>
              <a:pPr/>
              <a:t>11/13/13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28C4-8D20-454B-9BB2-534596B67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C4B1-D9BB-D746-B8CD-E75AEBAE6DA5}" type="datetimeFigureOut">
              <a:rPr lang="en-US" smtClean="0"/>
              <a:pPr/>
              <a:t>11/13/13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28C4-8D20-454B-9BB2-534596B67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C4B1-D9BB-D746-B8CD-E75AEBAE6DA5}" type="datetimeFigureOut">
              <a:rPr lang="en-US" smtClean="0"/>
              <a:pPr/>
              <a:t>11/13/13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28C4-8D20-454B-9BB2-534596B67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C4B1-D9BB-D746-B8CD-E75AEBAE6DA5}" type="datetimeFigureOut">
              <a:rPr lang="en-US" smtClean="0"/>
              <a:pPr/>
              <a:t>11/13/13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28C4-8D20-454B-9BB2-534596B67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C4B1-D9BB-D746-B8CD-E75AEBAE6DA5}" type="datetimeFigureOut">
              <a:rPr lang="en-US" smtClean="0"/>
              <a:pPr/>
              <a:t>11/13/13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28C4-8D20-454B-9BB2-534596B67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FC4B1-D9BB-D746-B8CD-E75AEBAE6DA5}" type="datetimeFigureOut">
              <a:rPr lang="en-US" smtClean="0"/>
              <a:pPr/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328C4-8D20-454B-9BB2-534596B67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gif"/><Relationship Id="rId5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19.jpeg"/><Relationship Id="rId5" Type="http://schemas.openxmlformats.org/officeDocument/2006/relationships/image" Target="../media/image8.gif"/><Relationship Id="rId6" Type="http://schemas.openxmlformats.org/officeDocument/2006/relationships/image" Target="../media/image20.tif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37160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Operational sub-regional Long-</a:t>
            </a:r>
            <a:r>
              <a:rPr lang="en-US" sz="2800" b="1" dirty="0" smtClean="0"/>
              <a:t>Range Forecasting </a:t>
            </a:r>
            <a:r>
              <a:rPr lang="en-US" sz="2800" b="1" dirty="0"/>
              <a:t>Unit at RA VI Regional Climate Center – South-East European Virtual Climate Change Center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2400" y="3200400"/>
            <a:ext cx="8763000" cy="2667000"/>
          </a:xfrm>
        </p:spPr>
        <p:txBody>
          <a:bodyPr>
            <a:normAutofit/>
          </a:bodyPr>
          <a:lstStyle/>
          <a:p>
            <a:r>
              <a:rPr sz="1800" b="1" dirty="0" smtClean="0"/>
              <a:t>Vladimir Djurdjevic</a:t>
            </a:r>
            <a:endParaRPr lang="en-US" sz="1800" b="1" baseline="30000" dirty="0" smtClean="0"/>
          </a:p>
          <a:p>
            <a:endParaRPr lang="en-US" sz="1800" b="1" baseline="30000" dirty="0" smtClean="0"/>
          </a:p>
          <a:p>
            <a:endParaRPr lang="en-US" sz="1800" b="1" baseline="30000" dirty="0" smtClean="0"/>
          </a:p>
          <a:p>
            <a:pPr marL="228600" indent="-228600" algn="l">
              <a:buAutoNum type="arabicParenR"/>
            </a:pPr>
            <a:r>
              <a:rPr lang="en-US" sz="1200" b="1" dirty="0" smtClean="0"/>
              <a:t>Institute for Meteorology, Faculty of Physics, University of Belgrade, Serbia</a:t>
            </a:r>
          </a:p>
          <a:p>
            <a:pPr marL="228600" indent="-228600" algn="l">
              <a:buAutoNum type="arabicParenR"/>
            </a:pPr>
            <a:r>
              <a:rPr lang="en-US" sz="1200" b="1" dirty="0" smtClean="0"/>
              <a:t>Southeast European Virtual Climate Change Center-SEEVCCC, Serbia</a:t>
            </a:r>
          </a:p>
          <a:p>
            <a:pPr marL="228600" indent="-228600" algn="l">
              <a:buAutoNum type="arabicParenR"/>
            </a:pPr>
            <a:endParaRPr lang="en-US" sz="1200" b="1" dirty="0" smtClean="0"/>
          </a:p>
          <a:p>
            <a:pPr marL="228600" indent="-228600" algn="l">
              <a:buAutoNum type="arabicParenR"/>
            </a:pPr>
            <a:endParaRPr lang="en-US" sz="1200" b="1" dirty="0" smtClean="0"/>
          </a:p>
          <a:p>
            <a:pPr marL="228600" indent="-228600" algn="l"/>
            <a:r>
              <a:rPr lang="en-US" sz="1800" b="1" dirty="0" smtClean="0"/>
              <a:t>November, 2013 </a:t>
            </a:r>
          </a:p>
          <a:p>
            <a:pPr marL="228600" indent="-228600" algn="l"/>
            <a:r>
              <a:rPr lang="en-US" sz="1800" b="1" dirty="0" smtClean="0"/>
              <a:t>Long-Range Forecasting </a:t>
            </a:r>
            <a:r>
              <a:rPr lang="en-US" sz="1800" b="1" dirty="0" err="1" smtClean="0"/>
              <a:t>Traning</a:t>
            </a:r>
            <a:endParaRPr lang="en-US" sz="1800" b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RCM-SEEVCC set-up for LRF downscaling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066800"/>
            <a:ext cx="8610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/>
              <a:t> Initial &amp; boundary conditions: ECMWF SYSTEM-4,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/>
              <a:t> Model start: 10th of each month,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/>
              <a:t> 51 ensemble  members,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/>
              <a:t> Forecast duration: 7 months (~215 days),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/>
              <a:t> Ocean initial condition long term Mediterranean climatology,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/>
              <a:t>My-Ocean project?</a:t>
            </a:r>
          </a:p>
          <a:p>
            <a:pPr>
              <a:spcAft>
                <a:spcPts val="1200"/>
              </a:spcAft>
            </a:pPr>
            <a:endParaRPr lang="en-US" sz="2400" b="1" dirty="0" smtClean="0"/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/>
              <a:t> Single code run on separate CPU, 51 runs in parallel,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/>
              <a:t> About 1.5 day from download start to graphical products. </a:t>
            </a:r>
          </a:p>
          <a:p>
            <a:pPr lvl="1">
              <a:spcAft>
                <a:spcPts val="1200"/>
              </a:spcAft>
            </a:pPr>
            <a:endParaRPr lang="en-US" sz="2400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Graphical products are available on SEEVCCC web site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865256"/>
            <a:ext cx="8610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/>
              <a:t> </a:t>
            </a:r>
            <a:r>
              <a:rPr lang="en-US" sz="3200" b="1" dirty="0" err="1" smtClean="0"/>
              <a:t>www.seevccc.rs</a:t>
            </a:r>
            <a:endParaRPr lang="en-US" sz="3200" b="1" dirty="0" smtClean="0"/>
          </a:p>
          <a:p>
            <a:pPr lvl="1">
              <a:spcAft>
                <a:spcPts val="1200"/>
              </a:spcAft>
            </a:pPr>
            <a:endParaRPr lang="en-US" sz="2400" b="1" dirty="0" smtClean="0"/>
          </a:p>
        </p:txBody>
      </p:sp>
      <p:pic>
        <p:nvPicPr>
          <p:cNvPr id="4" name="Picture 3" descr="wwwseevcccr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64719"/>
            <a:ext cx="6459886" cy="469328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2000" y="4038600"/>
            <a:ext cx="2667000" cy="1447800"/>
          </a:xfrm>
          <a:prstGeom prst="ellipse">
            <a:avLst/>
          </a:prstGeom>
          <a:solidFill>
            <a:srgbClr val="FF0000">
              <a:alpha val="0"/>
            </a:srgb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1905000" y="1981200"/>
            <a:ext cx="1524000" cy="1447800"/>
          </a:xfrm>
          <a:prstGeom prst="straightConnector1">
            <a:avLst/>
          </a:prstGeom>
          <a:ln w="920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00400" y="1450032"/>
            <a:ext cx="4173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Operational Products tab</a:t>
            </a:r>
          </a:p>
          <a:p>
            <a:pPr lvl="1">
              <a:spcAft>
                <a:spcPts val="1200"/>
              </a:spcAft>
            </a:pPr>
            <a:endParaRPr lang="en-US" sz="2400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Graphical products are available on SEEVCCC web site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676400"/>
            <a:ext cx="8610600" cy="4478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Ensemble mean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b="1" dirty="0" smtClean="0"/>
              <a:t> Monthly temperature,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b="1" dirty="0" smtClean="0"/>
              <a:t> Monthly precipitation,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b="1" dirty="0" smtClean="0"/>
              <a:t> Monthly temperature anomaly,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b="1" dirty="0" smtClean="0"/>
              <a:t> Monthly precipitation anomaly,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b="1" dirty="0" smtClean="0"/>
              <a:t> Seasonal temperature,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b="1" dirty="0" smtClean="0"/>
              <a:t> Seasonal precipitation,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b="1" dirty="0" smtClean="0"/>
              <a:t> Seasonal temperature anomaly,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b="1" dirty="0" smtClean="0"/>
              <a:t> Seasonal precipitation anomaly,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b="1" dirty="0" smtClean="0"/>
              <a:t> Mediterranean monthly mean SST.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Graphical products are available on SEEVCCC web site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865256"/>
            <a:ext cx="8610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/>
              <a:t> </a:t>
            </a:r>
            <a:r>
              <a:rPr lang="en-US" sz="3200" b="1" dirty="0" err="1" smtClean="0"/>
              <a:t>www.seevccc.rs</a:t>
            </a:r>
            <a:endParaRPr lang="en-US" sz="3200" b="1" dirty="0" smtClean="0"/>
          </a:p>
          <a:p>
            <a:pPr lvl="1">
              <a:spcAft>
                <a:spcPts val="1200"/>
              </a:spcAft>
            </a:pPr>
            <a:endParaRPr lang="en-US" sz="2400" b="1" dirty="0" smtClean="0"/>
          </a:p>
        </p:txBody>
      </p:sp>
      <p:pic>
        <p:nvPicPr>
          <p:cNvPr id="8" name="Picture 7" descr="product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33600"/>
            <a:ext cx="7620000" cy="429687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1447800" y="1981201"/>
            <a:ext cx="762000" cy="68580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943100" y="1450033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Variable</a:t>
            </a:r>
          </a:p>
          <a:p>
            <a:pPr lvl="1">
              <a:spcAft>
                <a:spcPts val="1200"/>
              </a:spcAft>
            </a:pPr>
            <a:endParaRPr lang="en-US" sz="2400" b="1" dirty="0" smtClean="0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895601" y="1981201"/>
            <a:ext cx="762000" cy="68580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52800" y="1450033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Forecast initial month and year</a:t>
            </a:r>
          </a:p>
          <a:p>
            <a:pPr lvl="1">
              <a:spcAft>
                <a:spcPts val="1200"/>
              </a:spcAft>
            </a:pPr>
            <a:endParaRPr lang="en-US" sz="2400" b="1" dirty="0" smtClean="0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1828800" y="6172200"/>
            <a:ext cx="762000" cy="45720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667000" y="6396335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Slide bar for lead months</a:t>
            </a:r>
          </a:p>
          <a:p>
            <a:pPr lvl="1">
              <a:spcAft>
                <a:spcPts val="1200"/>
              </a:spcAft>
            </a:pPr>
            <a:endParaRPr lang="en-US" sz="2400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Graphical products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865256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/>
              <a:t>Monthly and seasonal temperature and anomalies </a:t>
            </a:r>
          </a:p>
          <a:p>
            <a:pPr lvl="1">
              <a:spcAft>
                <a:spcPts val="1200"/>
              </a:spcAft>
            </a:pPr>
            <a:endParaRPr lang="en-US" sz="2400" b="1" dirty="0" smtClean="0"/>
          </a:p>
        </p:txBody>
      </p:sp>
      <p:pic>
        <p:nvPicPr>
          <p:cNvPr id="15" name="Picture 14" descr="ast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629601"/>
            <a:ext cx="5013993" cy="3903598"/>
          </a:xfrm>
          <a:prstGeom prst="rect">
            <a:avLst/>
          </a:prstGeom>
        </p:spPr>
      </p:pic>
      <p:pic>
        <p:nvPicPr>
          <p:cNvPr id="12" name="Picture 11" descr="st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26921"/>
            <a:ext cx="3678778" cy="2864079"/>
          </a:xfrm>
          <a:prstGeom prst="rect">
            <a:avLst/>
          </a:prstGeom>
        </p:spPr>
      </p:pic>
      <p:pic>
        <p:nvPicPr>
          <p:cNvPr id="14" name="Picture 13" descr="ast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505200"/>
            <a:ext cx="4283289" cy="3334715"/>
          </a:xfrm>
          <a:prstGeom prst="rect">
            <a:avLst/>
          </a:prstGeom>
        </p:spPr>
      </p:pic>
      <p:pic>
        <p:nvPicPr>
          <p:cNvPr id="18" name="Picture 17" descr="at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4267200"/>
            <a:ext cx="3034137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Graphical products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865256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/>
              <a:t>Monthly and seasonal precipitation and anomalies </a:t>
            </a:r>
          </a:p>
          <a:p>
            <a:pPr lvl="1">
              <a:spcAft>
                <a:spcPts val="1200"/>
              </a:spcAft>
            </a:pPr>
            <a:endParaRPr lang="en-US" sz="2400" b="1" dirty="0" smtClean="0"/>
          </a:p>
        </p:txBody>
      </p:sp>
      <p:pic>
        <p:nvPicPr>
          <p:cNvPr id="11" name="Picture 10" descr="p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613" y="1653442"/>
            <a:ext cx="5608387" cy="4366358"/>
          </a:xfrm>
          <a:prstGeom prst="rect">
            <a:avLst/>
          </a:prstGeom>
        </p:spPr>
      </p:pic>
      <p:pic>
        <p:nvPicPr>
          <p:cNvPr id="8" name="Picture 7" descr="ap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6921"/>
            <a:ext cx="4632993" cy="3606974"/>
          </a:xfrm>
          <a:prstGeom prst="rect">
            <a:avLst/>
          </a:prstGeom>
        </p:spPr>
      </p:pic>
      <p:pic>
        <p:nvPicPr>
          <p:cNvPr id="9" name="Picture 8" descr="asp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88325"/>
            <a:ext cx="4328193" cy="33696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6200" y="0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Products available via </a:t>
            </a:r>
            <a:r>
              <a:rPr lang="en-US" sz="3200" b="1" dirty="0" smtClean="0"/>
              <a:t>WMO WIS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534143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http://wis-geo.hidmet.gov.rs:8080/geonetwork/srv/en/main.home</a:t>
            </a:r>
          </a:p>
        </p:txBody>
      </p:sp>
      <p:pic>
        <p:nvPicPr>
          <p:cNvPr id="12" name="Picture 11" descr="RHMSSWI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65140"/>
            <a:ext cx="7239000" cy="528359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838201" y="5562600"/>
            <a:ext cx="838199" cy="1588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" y="274638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Products available via </a:t>
            </a:r>
            <a:r>
              <a:rPr lang="en-US" sz="3200" b="1" dirty="0" smtClean="0"/>
              <a:t>WMO WIS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1345555"/>
            <a:ext cx="8915400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FTP access to long range forecast forecast</a:t>
            </a:r>
          </a:p>
          <a:p>
            <a:pPr>
              <a:spcAft>
                <a:spcPts val="600"/>
              </a:spcAft>
            </a:pPr>
            <a:r>
              <a:rPr lang="en-US" sz="2400" b="1" dirty="0" err="1" smtClean="0"/>
              <a:t>wis-geo.hidmet.gov.rs</a:t>
            </a:r>
            <a:endParaRPr lang="en-US" sz="2400" b="1" dirty="0" smtClean="0"/>
          </a:p>
          <a:p>
            <a:pPr>
              <a:spcAft>
                <a:spcPts val="600"/>
              </a:spcAft>
            </a:pPr>
            <a:endParaRPr lang="en-US" sz="2400" b="1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b="1" dirty="0" smtClean="0"/>
              <a:t> Monthly mean temperature and accumulated precipitation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b="1" dirty="0" smtClean="0"/>
              <a:t> All 51 ensemble member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b="1" dirty="0" smtClean="0"/>
              <a:t> Re-gridded to regular lat-</a:t>
            </a:r>
            <a:r>
              <a:rPr lang="en-US" sz="2400" b="1" dirty="0" err="1" smtClean="0"/>
              <a:t>lon</a:t>
            </a:r>
            <a:r>
              <a:rPr lang="en-US" sz="2400" b="1" dirty="0" smtClean="0"/>
              <a:t> grid, 0.25</a:t>
            </a:r>
            <a:r>
              <a:rPr lang="en-US" sz="2400" b="1" baseline="30000" dirty="0" smtClean="0"/>
              <a:t>o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endParaRPr lang="en-US" sz="2400" b="1" baseline="30000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endParaRPr lang="en-US" sz="2400" b="1" baseline="300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3733800" y="5257800"/>
          <a:ext cx="2439315" cy="1561499"/>
        </p:xfrm>
        <a:graphic>
          <a:graphicData uri="http://schemas.openxmlformats.org/presentationml/2006/ole">
            <p:oleObj spid="_x0000_s27652" name="Document" r:id="rId3" imgW="3670300" imgH="2349500" progId="Word.Document.12">
              <p:link updateAutomatic="1"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5562600" y="4379785"/>
          <a:ext cx="3168997" cy="1259015"/>
        </p:xfrm>
        <a:graphic>
          <a:graphicData uri="http://schemas.openxmlformats.org/presentationml/2006/ole">
            <p:oleObj spid="_x0000_s27651" name="Document" r:id="rId3" imgW="5626100" imgH="2235200" progId="Word.Document.12">
              <p:link updateAutomatic="1"/>
            </p:oleObj>
          </a:graphicData>
        </a:graphic>
      </p:graphicFrame>
      <p:sp>
        <p:nvSpPr>
          <p:cNvPr id="2" name="Title 1"/>
          <p:cNvSpPr txBox="1">
            <a:spLocks/>
          </p:cNvSpPr>
          <p:nvPr/>
        </p:nvSpPr>
        <p:spPr>
          <a:xfrm>
            <a:off x="76200" y="0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GCM to end users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EUROSI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57200"/>
            <a:ext cx="4950740" cy="256139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71600" y="1905001"/>
            <a:ext cx="1219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dist">
              <a:spcBef>
                <a:spcPct val="0"/>
              </a:spcBef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GCM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st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3000" y="457201"/>
            <a:ext cx="3290000" cy="256139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0" y="1905001"/>
            <a:ext cx="1219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dist">
              <a:spcBef>
                <a:spcPct val="0"/>
              </a:spcBef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RCM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>
            <a:off x="2590800" y="2209801"/>
            <a:ext cx="3505200" cy="1588"/>
          </a:xfrm>
          <a:prstGeom prst="straightConnector1">
            <a:avLst/>
          </a:prstGeom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ropsyst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" y="3611813"/>
            <a:ext cx="2705100" cy="187458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371601" y="2514599"/>
            <a:ext cx="5181602" cy="1066801"/>
            <a:chOff x="1981199" y="2819398"/>
            <a:chExt cx="4724403" cy="1675609"/>
          </a:xfrm>
        </p:grpSpPr>
        <p:cxnSp>
          <p:nvCxnSpPr>
            <p:cNvPr id="18" name="Shape 17"/>
            <p:cNvCxnSpPr/>
            <p:nvPr/>
          </p:nvCxnSpPr>
          <p:spPr>
            <a:xfrm rot="10800000" flipV="1">
              <a:off x="1981201" y="2819398"/>
              <a:ext cx="4724401" cy="1066802"/>
            </a:xfrm>
            <a:prstGeom prst="bentConnector3">
              <a:avLst>
                <a:gd name="adj1" fmla="val -586"/>
              </a:avLst>
            </a:prstGeom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1676797" y="4190603"/>
              <a:ext cx="608806" cy="1"/>
            </a:xfrm>
            <a:prstGeom prst="straightConnector1">
              <a:avLst/>
            </a:prstGeom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le 1"/>
          <p:cNvSpPr txBox="1">
            <a:spLocks/>
          </p:cNvSpPr>
          <p:nvPr/>
        </p:nvSpPr>
        <p:spPr>
          <a:xfrm>
            <a:off x="152400" y="5181600"/>
            <a:ext cx="2362199" cy="4876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82500" lnSpcReduction="10000"/>
          </a:bodyPr>
          <a:lstStyle/>
          <a:p>
            <a:pPr lvl="0" algn="dist">
              <a:spcBef>
                <a:spcPct val="0"/>
              </a:spcBef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CROP MODDEL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4724400" y="3387845"/>
          <a:ext cx="2905475" cy="1488955"/>
        </p:xfrm>
        <a:graphic>
          <a:graphicData uri="http://schemas.openxmlformats.org/presentationml/2006/ole">
            <p:oleObj spid="_x0000_s27650" name="Document" r:id="rId3" imgW="4584700" imgH="2349500" progId="Word.Document.12">
              <p:link updateAutomatic="1"/>
            </p:oleObj>
          </a:graphicData>
        </a:graphic>
      </p:graphicFrame>
      <p:cxnSp>
        <p:nvCxnSpPr>
          <p:cNvPr id="33" name="Straight Arrow Connector 32"/>
          <p:cNvCxnSpPr/>
          <p:nvPr/>
        </p:nvCxnSpPr>
        <p:spPr>
          <a:xfrm>
            <a:off x="2705100" y="3886200"/>
            <a:ext cx="2019300" cy="1588"/>
          </a:xfrm>
          <a:prstGeom prst="straightConnector1">
            <a:avLst/>
          </a:prstGeom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705100" y="5029200"/>
            <a:ext cx="2767900" cy="1588"/>
          </a:xfrm>
          <a:prstGeom prst="straightConnector1">
            <a:avLst/>
          </a:prstGeom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1371600" y="5669213"/>
            <a:ext cx="2362200" cy="807787"/>
          </a:xfrm>
          <a:prstGeom prst="bentConnector3">
            <a:avLst>
              <a:gd name="adj1" fmla="val -342"/>
            </a:avLst>
          </a:prstGeom>
          <a:ln w="666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7315200" y="3193795"/>
            <a:ext cx="1741810" cy="991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Local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soil condition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6173115" y="6284559"/>
            <a:ext cx="1623417" cy="534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Production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7543800" y="5334000"/>
            <a:ext cx="1623417" cy="534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Phenology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29000" y="2819400"/>
            <a:ext cx="24384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dist">
              <a:spcBef>
                <a:spcPct val="0"/>
              </a:spcBef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219200"/>
            <a:ext cx="88392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perational dynamical </a:t>
            </a:r>
            <a:r>
              <a:rPr lang="en-US" sz="2400" b="1" dirty="0" smtClean="0"/>
              <a:t>long range forecast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SEEVCCC started in mid 2009 as a one of the first activities in SEEVCCC. 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b="1" dirty="0"/>
              <a:t>The activity was initiated</a:t>
            </a:r>
            <a:r>
              <a:rPr lang="en-US" sz="2400" b="1" dirty="0" smtClean="0"/>
              <a:t> through RHMSS/SEEVCCC participation in WMO RA VI - Europe RCC network.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endParaRPr lang="en-US" sz="2400" b="1" dirty="0" smtClean="0"/>
          </a:p>
          <a:p>
            <a:pPr marL="1257300" lvl="2" indent="-342900">
              <a:spcBef>
                <a:spcPct val="20000"/>
              </a:spcBef>
              <a:buFont typeface="Arial"/>
              <a:buChar char="•"/>
            </a:pPr>
            <a:r>
              <a:rPr lang="en-US" sz="2400" b="1" dirty="0" smtClean="0"/>
              <a:t>Climate data node</a:t>
            </a:r>
          </a:p>
          <a:p>
            <a:pPr marL="1257300" lvl="2" indent="-342900">
              <a:spcBef>
                <a:spcPct val="20000"/>
              </a:spcBef>
              <a:buFont typeface="Arial"/>
              <a:buChar char="•"/>
            </a:pPr>
            <a:r>
              <a:rPr lang="en-US" sz="2400" b="1" dirty="0" smtClean="0"/>
              <a:t>Climate monitoring node</a:t>
            </a:r>
          </a:p>
          <a:p>
            <a:pPr marL="1257300" lvl="2" indent="-342900">
              <a:spcBef>
                <a:spcPct val="20000"/>
              </a:spcBef>
              <a:buFont typeface="Arial"/>
              <a:buChar char="•"/>
            </a:pPr>
            <a:r>
              <a:rPr lang="en-US" sz="2400" b="1" u="sng" dirty="0" smtClean="0"/>
              <a:t>Long range forecast node</a:t>
            </a:r>
          </a:p>
          <a:p>
            <a:pPr marL="1257300" lvl="2" indent="-342900">
              <a:spcBef>
                <a:spcPct val="20000"/>
              </a:spcBef>
            </a:pPr>
            <a:r>
              <a:rPr lang="en-US" sz="2400" b="1" dirty="0" smtClean="0"/>
              <a:t>     </a:t>
            </a:r>
            <a:r>
              <a:rPr lang="en-US" b="1" dirty="0" smtClean="0"/>
              <a:t>(dynamical downscaling of global LRF is recommended function)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Approach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219200"/>
            <a:ext cx="88392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Dynamical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downscaling of global long range forecast.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400" b="1" baseline="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b="1" dirty="0" smtClean="0"/>
              <a:t>Dynamical downscaling is widely accepted approach that provides increased temporal and spatial resolution of global model results over area of interest (mainly continental or  sub-continental scales),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b="1" dirty="0" smtClean="0"/>
              <a:t>It assumes the introduction of regional (limited area) model,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b="1" dirty="0" smtClean="0"/>
              <a:t>Time horizon: from short range over medium to long range forecast and climate scenarios.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RCM-SEEVCCC model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219200"/>
            <a:ext cx="88392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b="1" dirty="0" smtClean="0"/>
              <a:t>RCM-SEEVCCC is a two-way regional coupled model, with         </a:t>
            </a:r>
            <a:r>
              <a:rPr lang="en-US" sz="2400" b="1" dirty="0" err="1" smtClean="0"/>
              <a:t>Eta</a:t>
            </a:r>
            <a:r>
              <a:rPr lang="en-US" sz="2400" b="1" dirty="0" smtClean="0"/>
              <a:t>/NCEP limited area model as its atmospheric part and Princeton Ocean Model (POM) as its ocean part.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400" b="1" baseline="0" dirty="0" smtClean="0"/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b="1" dirty="0" smtClean="0"/>
              <a:t>Model has been used and verified for various applications: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b="1" dirty="0" smtClean="0"/>
              <a:t>Medium range forecast of atmosphere and sea,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b="1" dirty="0" smtClean="0"/>
              <a:t>Reanalysis downscaling,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b="1" dirty="0" smtClean="0"/>
              <a:t>Climate change scenarios downscaling.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69057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RCM-SEEVCCC model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219200"/>
            <a:ext cx="88392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85800"/>
            <a:ext cx="8382000" cy="584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700" b="1" u="sng" dirty="0" smtClean="0"/>
              <a:t>Atmospheric model </a:t>
            </a:r>
            <a:r>
              <a:rPr lang="en-US" sz="1700" b="1" u="sng" dirty="0" err="1" smtClean="0"/>
              <a:t>Eta</a:t>
            </a:r>
            <a:r>
              <a:rPr lang="en-US" sz="1700" b="1" u="sng" dirty="0" smtClean="0"/>
              <a:t>/NCEP:</a:t>
            </a:r>
          </a:p>
          <a:p>
            <a:pPr>
              <a:buFont typeface="Arial"/>
              <a:buChar char="•"/>
            </a:pPr>
            <a:r>
              <a:rPr lang="en-US" sz="1700" b="1" dirty="0" smtClean="0"/>
              <a:t>Grid point model on Arakawa E grid and </a:t>
            </a:r>
            <a:r>
              <a:rPr lang="en-US" sz="1700" b="1" dirty="0" err="1" smtClean="0"/>
              <a:t>eta</a:t>
            </a:r>
            <a:r>
              <a:rPr lang="en-US" sz="1700" b="1" dirty="0" smtClean="0"/>
              <a:t> vertical coordinate, </a:t>
            </a:r>
          </a:p>
          <a:p>
            <a:pPr>
              <a:buFont typeface="Arial"/>
              <a:buChar char="•"/>
            </a:pPr>
            <a:r>
              <a:rPr lang="en-US" sz="1700" b="1" dirty="0" smtClean="0"/>
              <a:t>Dynamical core with horizontal differencing that preserves many important properties of differential operators and conserves a variety of basic and derived quantities including, energy and </a:t>
            </a:r>
            <a:r>
              <a:rPr lang="en-US" sz="1700" b="1" dirty="0" err="1" smtClean="0"/>
              <a:t>enstrophy</a:t>
            </a:r>
            <a:r>
              <a:rPr lang="en-US" sz="1700" b="1" dirty="0" smtClean="0"/>
              <a:t>,</a:t>
            </a:r>
          </a:p>
          <a:p>
            <a:pPr>
              <a:buFont typeface="Arial"/>
              <a:buChar char="•"/>
            </a:pPr>
            <a:r>
              <a:rPr lang="en-US" sz="1700" b="1" dirty="0" smtClean="0"/>
              <a:t>NOAH land surface scheme,</a:t>
            </a:r>
          </a:p>
          <a:p>
            <a:pPr>
              <a:buFont typeface="Arial"/>
              <a:buChar char="•"/>
            </a:pPr>
            <a:r>
              <a:rPr lang="en-US" sz="1700" b="1" dirty="0" smtClean="0"/>
              <a:t>Radiation adopted from ARPS model,</a:t>
            </a:r>
          </a:p>
          <a:p>
            <a:pPr>
              <a:buFont typeface="Arial"/>
              <a:buChar char="•"/>
            </a:pPr>
            <a:r>
              <a:rPr lang="en-US" sz="1700" b="1" dirty="0" smtClean="0"/>
              <a:t>Bets-Miller-</a:t>
            </a:r>
            <a:r>
              <a:rPr lang="en-US" sz="1700" b="1" dirty="0" err="1" smtClean="0"/>
              <a:t>Janjic</a:t>
            </a:r>
            <a:r>
              <a:rPr lang="en-US" sz="1700" b="1" dirty="0" smtClean="0"/>
              <a:t> convection,</a:t>
            </a:r>
          </a:p>
          <a:p>
            <a:pPr>
              <a:buFont typeface="Arial"/>
              <a:buChar char="•"/>
            </a:pPr>
            <a:r>
              <a:rPr lang="en-US" sz="1700" b="1" dirty="0" err="1" smtClean="0"/>
              <a:t>Melloer-Yamada-Janjic</a:t>
            </a:r>
            <a:r>
              <a:rPr lang="en-US" sz="1700" b="1" dirty="0" smtClean="0"/>
              <a:t> turbulence and surface layer.</a:t>
            </a:r>
          </a:p>
          <a:p>
            <a:endParaRPr lang="en-US" sz="1700" b="1" dirty="0" smtClean="0"/>
          </a:p>
          <a:p>
            <a:r>
              <a:rPr lang="en-US" sz="1700" b="1" u="sng" dirty="0" smtClean="0"/>
              <a:t>Ocean model: POM (</a:t>
            </a:r>
            <a:r>
              <a:rPr lang="en-US" sz="1700" b="1" dirty="0" smtClean="0"/>
              <a:t>Princeton Ocean Model)</a:t>
            </a:r>
          </a:p>
          <a:p>
            <a:pPr>
              <a:buFont typeface="Arial"/>
              <a:buChar char="•"/>
            </a:pPr>
            <a:endParaRPr lang="en-US" sz="1700" b="1" dirty="0" smtClean="0"/>
          </a:p>
          <a:p>
            <a:pPr>
              <a:buFont typeface="Arial"/>
              <a:buChar char="•"/>
            </a:pPr>
            <a:r>
              <a:rPr lang="en-US" sz="1700" b="1" dirty="0" smtClean="0"/>
              <a:t>Primitive equation model on C grid and sigma vertical coordinate,</a:t>
            </a:r>
          </a:p>
          <a:p>
            <a:pPr>
              <a:buFont typeface="Arial"/>
              <a:buChar char="•"/>
            </a:pPr>
            <a:r>
              <a:rPr lang="en-US" sz="1700" b="1" dirty="0" smtClean="0"/>
              <a:t>Free surface,</a:t>
            </a:r>
          </a:p>
          <a:p>
            <a:pPr>
              <a:buFont typeface="Arial"/>
              <a:buChar char="•"/>
            </a:pPr>
            <a:r>
              <a:rPr lang="en-US" sz="1700" b="1" dirty="0" smtClean="0"/>
              <a:t>Mellor-Yamada turbulence.</a:t>
            </a:r>
          </a:p>
          <a:p>
            <a:pPr>
              <a:buNone/>
            </a:pPr>
            <a:r>
              <a:rPr lang="en-US" sz="1700" b="1" u="sng" dirty="0" smtClean="0"/>
              <a:t>  </a:t>
            </a:r>
          </a:p>
          <a:p>
            <a:pPr>
              <a:buNone/>
            </a:pPr>
            <a:r>
              <a:rPr lang="en-US" sz="1700" b="1" u="sng" dirty="0" smtClean="0"/>
              <a:t>Coupler:</a:t>
            </a:r>
          </a:p>
          <a:p>
            <a:pPr>
              <a:buFont typeface="Arial"/>
              <a:buChar char="•"/>
            </a:pPr>
            <a:r>
              <a:rPr lang="en-US" sz="1700" b="1" dirty="0" smtClean="0"/>
              <a:t>Hard coded,</a:t>
            </a:r>
          </a:p>
          <a:p>
            <a:pPr>
              <a:buFont typeface="Arial"/>
              <a:buChar char="•"/>
            </a:pPr>
            <a:r>
              <a:rPr lang="en-US" sz="1700" b="1" dirty="0" smtClean="0"/>
              <a:t>Coupling frequency: after every physical time step in atmospheric model (order of minutes),</a:t>
            </a:r>
          </a:p>
          <a:p>
            <a:pPr>
              <a:buFont typeface="Arial"/>
              <a:buChar char="•"/>
            </a:pPr>
            <a:r>
              <a:rPr lang="en-US" sz="1700" b="1" dirty="0" smtClean="0"/>
              <a:t>Atmosphere to ocean: radiation, turbulent and precipitation fluxes,</a:t>
            </a:r>
          </a:p>
          <a:p>
            <a:pPr>
              <a:buFont typeface="Arial"/>
              <a:buChar char="•"/>
            </a:pPr>
            <a:r>
              <a:rPr lang="en-US" sz="1700" b="1" dirty="0" smtClean="0"/>
              <a:t>Ocean to atmosphere: seas surface temperature.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RCM-SEEVCC: </a:t>
            </a:r>
            <a:r>
              <a:rPr lang="sr-Latn-CS" sz="3200" b="1" dirty="0" smtClean="0">
                <a:latin typeface="+mj-lt"/>
                <a:ea typeface="+mj-ea"/>
                <a:cs typeface="+mj-cs"/>
              </a:rPr>
              <a:t>S</a:t>
            </a: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ome application and verification exsamples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7924800" cy="55717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914400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u="sng" dirty="0" smtClean="0"/>
              <a:t>Medium range forecast</a:t>
            </a:r>
          </a:p>
          <a:p>
            <a:pPr>
              <a:buNone/>
            </a:pPr>
            <a:endParaRPr lang="en-US" sz="2400" b="1" u="sng" dirty="0" smtClean="0"/>
          </a:p>
          <a:p>
            <a:pPr>
              <a:buFont typeface="Arial"/>
              <a:buChar char="•"/>
            </a:pPr>
            <a:r>
              <a:rPr lang="en-US" sz="2400" b="1" dirty="0" smtClean="0"/>
              <a:t>Downscaling of ECMWF and NCEP </a:t>
            </a:r>
          </a:p>
          <a:p>
            <a:r>
              <a:rPr lang="en-US" sz="2400" b="1" dirty="0" smtClean="0"/>
              <a:t>7 day forecasts</a:t>
            </a:r>
          </a:p>
          <a:p>
            <a:pPr>
              <a:buFont typeface="Arial"/>
              <a:buChar char="•"/>
            </a:pPr>
            <a:r>
              <a:rPr lang="en-US" sz="2400" b="1" dirty="0" smtClean="0"/>
              <a:t>Adriatic sea</a:t>
            </a:r>
          </a:p>
          <a:p>
            <a:pPr>
              <a:buFont typeface="Arial"/>
              <a:buChar char="•"/>
            </a:pPr>
            <a:r>
              <a:rPr lang="en-US" sz="2400" b="1" dirty="0" smtClean="0"/>
              <a:t>Verification of SST forecast against </a:t>
            </a:r>
          </a:p>
          <a:p>
            <a:r>
              <a:rPr lang="en-US" sz="2400" b="1" dirty="0" smtClean="0"/>
              <a:t>satellite observations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RCM-SEEVCC: </a:t>
            </a:r>
            <a:r>
              <a:rPr lang="sr-Latn-CS" sz="3200" b="1" dirty="0" smtClean="0">
                <a:latin typeface="+mj-lt"/>
                <a:ea typeface="+mj-ea"/>
                <a:cs typeface="+mj-cs"/>
              </a:rPr>
              <a:t>S</a:t>
            </a: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ome application and verification exsamples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882134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u="sng" dirty="0" smtClean="0"/>
              <a:t>ERA – Interim downscaling</a:t>
            </a:r>
          </a:p>
          <a:p>
            <a:pPr>
              <a:buNone/>
            </a:pPr>
            <a:endParaRPr lang="en-US" b="1" u="sng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7202"/>
            <a:ext cx="4097436" cy="3914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1752600"/>
            <a:ext cx="4343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 smtClean="0"/>
              <a:t>Mean Mediterranean sea surface temperature</a:t>
            </a:r>
          </a:p>
          <a:p>
            <a:pPr>
              <a:buNone/>
            </a:pPr>
            <a:r>
              <a:rPr lang="en-US" sz="1600" b="1" dirty="0" smtClean="0"/>
              <a:t>one year cycle; black – model; red - observations </a:t>
            </a:r>
          </a:p>
          <a:p>
            <a:pPr>
              <a:buNone/>
            </a:pPr>
            <a:endParaRPr lang="en-US" b="1" u="sng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295400"/>
            <a:ext cx="3542152" cy="543083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10200" y="838200"/>
            <a:ext cx="3542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 smtClean="0"/>
              <a:t>Annual precipitation</a:t>
            </a:r>
            <a:endParaRPr lang="en-US" sz="2000" b="1" u="sng" dirty="0" smtClean="0"/>
          </a:p>
        </p:txBody>
      </p:sp>
      <p:sp>
        <p:nvSpPr>
          <p:cNvPr id="12" name="Rectangle 11"/>
          <p:cNvSpPr/>
          <p:nvPr/>
        </p:nvSpPr>
        <p:spPr>
          <a:xfrm rot="16200000">
            <a:off x="4075156" y="5141956"/>
            <a:ext cx="2117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 smtClean="0"/>
              <a:t>MODEL</a:t>
            </a:r>
            <a:endParaRPr lang="en-US" sz="2000" b="1" u="sng" dirty="0" smtClean="0"/>
          </a:p>
        </p:txBody>
      </p:sp>
      <p:sp>
        <p:nvSpPr>
          <p:cNvPr id="13" name="Rectangle 12"/>
          <p:cNvSpPr/>
          <p:nvPr/>
        </p:nvSpPr>
        <p:spPr>
          <a:xfrm rot="16200000">
            <a:off x="4048211" y="2474956"/>
            <a:ext cx="2117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 smtClean="0"/>
              <a:t>ERA-Interim</a:t>
            </a:r>
            <a:endParaRPr lang="en-US" sz="2000" b="1" u="sng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RCM-SEEVCC: </a:t>
            </a:r>
            <a:r>
              <a:rPr lang="sr-Latn-CS" sz="3200" b="1" dirty="0" smtClean="0">
                <a:latin typeface="+mj-lt"/>
                <a:ea typeface="+mj-ea"/>
                <a:cs typeface="+mj-cs"/>
              </a:rPr>
              <a:t>S</a:t>
            </a: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ome application and verification exsamples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882134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u="sng" dirty="0" smtClean="0"/>
              <a:t>ERA – Interim downscaling</a:t>
            </a:r>
          </a:p>
          <a:p>
            <a:pPr>
              <a:buNone/>
            </a:pPr>
            <a:endParaRPr lang="en-US" b="1" u="sng" dirty="0" smtClean="0"/>
          </a:p>
        </p:txBody>
      </p:sp>
      <p:pic>
        <p:nvPicPr>
          <p:cNvPr id="15" name="Picture 14" descr="EP-ERAinter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8077200" cy="51011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RCM-SEEVCC set-up for LRF downscaling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LRFDOME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965292"/>
            <a:ext cx="5029200" cy="2389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1219200"/>
            <a:ext cx="838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u="sng" dirty="0" smtClean="0"/>
              <a:t>Atmospheric model:</a:t>
            </a:r>
          </a:p>
          <a:p>
            <a:pPr>
              <a:buFont typeface="Arial"/>
              <a:buChar char="•"/>
            </a:pPr>
            <a:r>
              <a:rPr lang="en-US" sz="2400" b="1" dirty="0" smtClean="0"/>
              <a:t>Horizontal resolution 0.25</a:t>
            </a:r>
            <a:r>
              <a:rPr lang="en-US" sz="2400" b="1" baseline="30000" dirty="0" smtClean="0"/>
              <a:t>o</a:t>
            </a:r>
            <a:r>
              <a:rPr lang="en-US" sz="2400" b="1" dirty="0" smtClean="0"/>
              <a:t>,</a:t>
            </a:r>
          </a:p>
          <a:p>
            <a:pPr>
              <a:buFont typeface="Arial"/>
              <a:buChar char="•"/>
            </a:pPr>
            <a:r>
              <a:rPr lang="en-US" sz="2400" b="1" dirty="0" smtClean="0"/>
              <a:t>42 vertical levels,</a:t>
            </a:r>
          </a:p>
          <a:p>
            <a:pPr>
              <a:buFont typeface="Arial"/>
              <a:buChar char="•"/>
            </a:pPr>
            <a:r>
              <a:rPr lang="en-US" sz="2400" b="1" dirty="0" smtClean="0"/>
              <a:t>Top at 50mb,</a:t>
            </a:r>
          </a:p>
          <a:p>
            <a:pPr>
              <a:buFont typeface="Arial"/>
              <a:buChar char="•"/>
            </a:pPr>
            <a:r>
              <a:rPr lang="en-US" sz="2400" b="1" dirty="0" smtClean="0"/>
              <a:t>Long term annual vegetation cycle.</a:t>
            </a:r>
          </a:p>
          <a:p>
            <a:endParaRPr lang="en-US" sz="2400" b="1" dirty="0" smtClean="0"/>
          </a:p>
          <a:p>
            <a:r>
              <a:rPr lang="en-US" sz="2400" b="1" u="sng" dirty="0" smtClean="0"/>
              <a:t>Ocean model:</a:t>
            </a:r>
            <a:endParaRPr lang="en-US" sz="2400" b="1" dirty="0" smtClean="0"/>
          </a:p>
          <a:p>
            <a:pPr>
              <a:buFont typeface="Arial"/>
              <a:buChar char="•"/>
            </a:pPr>
            <a:r>
              <a:rPr lang="en-US" sz="2400" b="1" dirty="0" smtClean="0"/>
              <a:t>Domain cover Mediterranean sea,</a:t>
            </a:r>
          </a:p>
          <a:p>
            <a:pPr>
              <a:buFont typeface="Arial"/>
              <a:buChar char="•"/>
            </a:pPr>
            <a:r>
              <a:rPr lang="en-US" sz="2400" b="1" dirty="0" smtClean="0"/>
              <a:t>Horizontal resolution 0.2</a:t>
            </a:r>
            <a:r>
              <a:rPr lang="en-US" sz="2400" b="1" baseline="30000" dirty="0" smtClean="0"/>
              <a:t>o</a:t>
            </a:r>
            <a:r>
              <a:rPr lang="en-US" sz="2400" b="1" dirty="0" smtClean="0"/>
              <a:t>,</a:t>
            </a:r>
          </a:p>
          <a:p>
            <a:pPr>
              <a:buFont typeface="Arial"/>
              <a:buChar char="•"/>
            </a:pPr>
            <a:r>
              <a:rPr lang="en-US" sz="2400" b="1" dirty="0" smtClean="0"/>
              <a:t>21 vertical levels.</a:t>
            </a:r>
          </a:p>
          <a:p>
            <a:pPr>
              <a:buNone/>
            </a:pPr>
            <a:r>
              <a:rPr lang="en-US" sz="2400" b="1" u="sng" dirty="0" smtClean="0"/>
              <a:t>  </a:t>
            </a:r>
          </a:p>
          <a:p>
            <a:pPr>
              <a:buNone/>
            </a:pPr>
            <a:r>
              <a:rPr lang="en-US" sz="2400" b="1" u="sng" dirty="0" smtClean="0"/>
              <a:t>Coupler:</a:t>
            </a:r>
          </a:p>
          <a:p>
            <a:pPr>
              <a:buFont typeface="Arial"/>
              <a:buChar char="•"/>
            </a:pPr>
            <a:r>
              <a:rPr lang="en-US" sz="2400" b="1" dirty="0" smtClean="0"/>
              <a:t> Every 360 seconds.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793</Words>
  <Application>Microsoft Macintosh PowerPoint</Application>
  <PresentationFormat>On-screen Show (4:3)</PresentationFormat>
  <Paragraphs>134</Paragraphs>
  <Slides>19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???</vt:lpstr>
      <vt:lpstr>???</vt:lpstr>
      <vt:lpstr>???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ovde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Bum Tras</dc:creator>
  <cp:lastModifiedBy>bash</cp:lastModifiedBy>
  <cp:revision>65</cp:revision>
  <dcterms:created xsi:type="dcterms:W3CDTF">2013-11-13T20:30:05Z</dcterms:created>
  <dcterms:modified xsi:type="dcterms:W3CDTF">2013-11-13T21:52:43Z</dcterms:modified>
</cp:coreProperties>
</file>