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2"/>
  </p:notesMasterIdLst>
  <p:sldIdLst>
    <p:sldId id="261" r:id="rId2"/>
    <p:sldId id="323" r:id="rId3"/>
    <p:sldId id="322" r:id="rId4"/>
    <p:sldId id="328" r:id="rId5"/>
    <p:sldId id="329" r:id="rId6"/>
    <p:sldId id="330" r:id="rId7"/>
    <p:sldId id="331" r:id="rId8"/>
    <p:sldId id="332" r:id="rId9"/>
    <p:sldId id="282" r:id="rId10"/>
    <p:sldId id="257" r:id="rId11"/>
    <p:sldId id="303" r:id="rId12"/>
    <p:sldId id="316" r:id="rId13"/>
    <p:sldId id="304" r:id="rId14"/>
    <p:sldId id="307" r:id="rId15"/>
    <p:sldId id="305" r:id="rId16"/>
    <p:sldId id="309" r:id="rId17"/>
    <p:sldId id="312" r:id="rId18"/>
    <p:sldId id="310" r:id="rId19"/>
    <p:sldId id="315" r:id="rId20"/>
    <p:sldId id="285" r:id="rId21"/>
    <p:sldId id="318" r:id="rId22"/>
    <p:sldId id="335" r:id="rId23"/>
    <p:sldId id="258" r:id="rId24"/>
    <p:sldId id="313" r:id="rId25"/>
    <p:sldId id="336" r:id="rId26"/>
    <p:sldId id="337" r:id="rId27"/>
    <p:sldId id="317" r:id="rId28"/>
    <p:sldId id="319" r:id="rId29"/>
    <p:sldId id="326" r:id="rId30"/>
    <p:sldId id="324" r:id="rId3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Calibri" charset="0"/>
        <a:ea typeface="MS PGothic" charset="0"/>
        <a:cs typeface="MS PGothic" charset="0"/>
      </a:defRPr>
    </a:lvl1pPr>
    <a:lvl2pPr marL="457200" algn="l" rtl="0" fontAlgn="base">
      <a:spcBef>
        <a:spcPct val="0"/>
      </a:spcBef>
      <a:spcAft>
        <a:spcPct val="0"/>
      </a:spcAft>
      <a:defRPr kern="1200">
        <a:solidFill>
          <a:schemeClr val="tx1"/>
        </a:solidFill>
        <a:latin typeface="Calibri" charset="0"/>
        <a:ea typeface="MS PGothic" charset="0"/>
        <a:cs typeface="MS PGothic" charset="0"/>
      </a:defRPr>
    </a:lvl2pPr>
    <a:lvl3pPr marL="914400" algn="l" rtl="0" fontAlgn="base">
      <a:spcBef>
        <a:spcPct val="0"/>
      </a:spcBef>
      <a:spcAft>
        <a:spcPct val="0"/>
      </a:spcAft>
      <a:defRPr kern="1200">
        <a:solidFill>
          <a:schemeClr val="tx1"/>
        </a:solidFill>
        <a:latin typeface="Calibri" charset="0"/>
        <a:ea typeface="MS PGothic" charset="0"/>
        <a:cs typeface="MS PGothic" charset="0"/>
      </a:defRPr>
    </a:lvl3pPr>
    <a:lvl4pPr marL="1371600" algn="l" rtl="0" fontAlgn="base">
      <a:spcBef>
        <a:spcPct val="0"/>
      </a:spcBef>
      <a:spcAft>
        <a:spcPct val="0"/>
      </a:spcAft>
      <a:defRPr kern="1200">
        <a:solidFill>
          <a:schemeClr val="tx1"/>
        </a:solidFill>
        <a:latin typeface="Calibri" charset="0"/>
        <a:ea typeface="MS PGothic" charset="0"/>
        <a:cs typeface="MS PGothic" charset="0"/>
      </a:defRPr>
    </a:lvl4pPr>
    <a:lvl5pPr marL="1828800" algn="l"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3DFF0F"/>
    <a:srgbClr val="FF8413"/>
    <a:srgbClr val="1A60A6"/>
    <a:srgbClr val="E6511E"/>
    <a:srgbClr val="2D6097"/>
    <a:srgbClr val="E8571D"/>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8" d="100"/>
          <a:sy n="108" d="100"/>
        </p:scale>
        <p:origin x="-632" y="-20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E3EE71C9-63B9-434A-9AE2-EBDF17C0F071}" type="datetimeFigureOut">
              <a:rPr lang="it-IT"/>
              <a:pPr>
                <a:defRPr/>
              </a:pPr>
              <a:t>14-11-2013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C873EEA-C115-2C4E-86CB-25E2868CBFB3}"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6057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a:lstStyle/>
          <a:p>
            <a:endParaRPr lang="en-GB">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a:lstStyle/>
          <a:p>
            <a:endParaRPr lang="en-GB">
              <a:ea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a:lstStyle/>
          <a:p>
            <a:endParaRPr lang="en-GB">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a:lstStyle/>
          <a:p>
            <a:endParaRPr lang="en-GB">
              <a:ea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a:lstStyle/>
          <a:p>
            <a:endParaRPr lang="en-GB">
              <a:ea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3C873EEA-C115-2C4E-86CB-25E2868CBFB3}" type="slidenum">
              <a:rPr lang="it-IT" smtClean="0"/>
              <a:pPr>
                <a:defRPr/>
              </a:pPr>
              <a:t>10</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928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D40AB13-2EFE-B849-92C2-777EBBDC80FF}" type="datetimeFigureOut">
              <a:rPr lang="it-IT"/>
              <a:pPr>
                <a:defRPr/>
              </a:pPr>
              <a:t>14-11-2013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D397A8-2DEC-7B40-8A6B-759F8E29AFB3}"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272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64BFEED-981D-6244-B4E0-5A0E357FEBA2}" type="datetimeFigureOut">
              <a:rPr lang="it-IT"/>
              <a:pPr>
                <a:defRPr/>
              </a:pPr>
              <a:t>14-11-2013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ECA33A-1BD1-6848-8EC9-A70A205D1D61}"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71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6D4FC48-9B56-D449-A4FB-D9B195ACB1AF}" type="datetimeFigureOut">
              <a:rPr lang="it-IT"/>
              <a:pPr>
                <a:defRPr/>
              </a:pPr>
              <a:t>14-11-2013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CBE5D68-0ABC-C346-A1B4-821FC131D503}"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243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39175" y="185739"/>
            <a:ext cx="8223886" cy="517525"/>
          </a:xfrm>
        </p:spPr>
        <p:txBody>
          <a:bodyPr/>
          <a:lstStyle/>
          <a:p>
            <a:r>
              <a:rPr lang="en-US" smtClean="0"/>
              <a:t>Fare clic per modificare stile</a:t>
            </a:r>
            <a:endParaRPr lang="en-GB"/>
          </a:p>
        </p:txBody>
      </p:sp>
      <p:sp>
        <p:nvSpPr>
          <p:cNvPr id="3" name="Segnaposto testo 2"/>
          <p:cNvSpPr>
            <a:spLocks noGrp="1"/>
          </p:cNvSpPr>
          <p:nvPr>
            <p:ph type="body" sz="half" idx="1"/>
          </p:nvPr>
        </p:nvSpPr>
        <p:spPr>
          <a:xfrm>
            <a:off x="1195562" y="1722438"/>
            <a:ext cx="3699504" cy="42926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4" name="Segnaposto contenuto 3"/>
          <p:cNvSpPr>
            <a:spLocks noGrp="1"/>
          </p:cNvSpPr>
          <p:nvPr>
            <p:ph sz="quarter" idx="2"/>
          </p:nvPr>
        </p:nvSpPr>
        <p:spPr>
          <a:xfrm>
            <a:off x="5035721" y="1722438"/>
            <a:ext cx="3700968" cy="20701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5" name="Segnaposto contenuto 4"/>
          <p:cNvSpPr>
            <a:spLocks noGrp="1"/>
          </p:cNvSpPr>
          <p:nvPr>
            <p:ph sz="quarter" idx="3"/>
          </p:nvPr>
        </p:nvSpPr>
        <p:spPr>
          <a:xfrm>
            <a:off x="5035721" y="3944938"/>
            <a:ext cx="3700968" cy="20701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
        <p:nvSpPr>
          <p:cNvPr id="6" name="Rectangle 2"/>
          <p:cNvSpPr>
            <a:spLocks noGrp="1" noChangeArrowheads="1"/>
          </p:cNvSpPr>
          <p:nvPr>
            <p:ph type="ftr" idx="10"/>
          </p:nvPr>
        </p:nvSpPr>
        <p:spPr/>
        <p:txBody>
          <a:bodyPr/>
          <a:lstStyle>
            <a:lvl1pPr>
              <a:defRPr/>
            </a:lvl1pPr>
          </a:lstStyle>
          <a:p>
            <a:pPr>
              <a:defRPr/>
            </a:pPr>
            <a:r>
              <a:rPr lang="it-IT"/>
              <a:t>5</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1" y="274641"/>
            <a:ext cx="8229600" cy="5851525"/>
          </a:xfrm>
          <a:prstGeom prst="rect">
            <a:avLst/>
          </a:prstGeo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DF18A04-DC22-0C4F-B3A1-9121A40CC3D8}" type="datetimeFigureOut">
              <a:rPr lang="it-IT"/>
              <a:pPr>
                <a:defRPr/>
              </a:pPr>
              <a:t>14-11-2013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4312428-20A4-1844-B624-E037C8C3022A}"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542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E2468F7-40B9-F54F-92BF-4BCCB1D0F7B1}" type="datetimeFigureOut">
              <a:rPr lang="it-IT"/>
              <a:pPr>
                <a:defRPr/>
              </a:pPr>
              <a:t>14-11-2013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F249A4-66FC-DC48-BF36-203ACB1C126C}"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798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A3CED0F-3618-9B4D-9050-A63824E88C27}" type="datetimeFigureOut">
              <a:rPr lang="it-IT"/>
              <a:pPr>
                <a:defRPr/>
              </a:pPr>
              <a:t>14-11-2013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FB2329F-D796-9143-9477-17201150C788}"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098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2F9FD49-7AC1-0A47-BABC-9F64A1857032}" type="datetimeFigureOut">
              <a:rPr lang="it-IT"/>
              <a:pPr>
                <a:defRPr/>
              </a:pPr>
              <a:t>14-11-2013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BC94FD3-1407-3342-891D-84F796F6CE7F}"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787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3E306EA-993B-CE41-ABEC-D40C5584FB83}" type="datetimeFigureOut">
              <a:rPr lang="it-IT"/>
              <a:pPr>
                <a:defRPr/>
              </a:pPr>
              <a:t>14-11-2013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EE62EFF-4D67-5042-A7BB-0FC004BC917F}"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521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E41ECE7-B773-3948-B049-18861CC2D269}" type="datetimeFigureOut">
              <a:rPr lang="it-IT"/>
              <a:pPr>
                <a:defRPr/>
              </a:pPr>
              <a:t>14-11-2013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ABC8178-B43C-5142-B2E4-C566F7D609EB}"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893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59C58F4-EDB6-1845-900B-29350BF87D40}" type="datetimeFigureOut">
              <a:rPr lang="it-IT"/>
              <a:pPr>
                <a:defRPr/>
              </a:pPr>
              <a:t>14-11-2013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3316FD1-EB0B-D348-8CCA-501AC25EEDC4}"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872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47D38-AAA5-4941-B1AE-C63BFB679A19}" type="datetimeFigureOut">
              <a:rPr lang="it-IT"/>
              <a:pPr>
                <a:defRPr/>
              </a:pPr>
              <a:t>14-11-2013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78B07AC-52F0-454C-A415-C40F1E2E0772}" type="slidenum">
              <a:rPr lang="it-IT"/>
              <a:pPr>
                <a:defRPr/>
              </a:pPr>
              <a:t>‹n.›</a:t>
            </a:fld>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8874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6CD96DA6-6EEB-964F-9305-54C8330AACAE}" type="datetimeFigureOut">
              <a:rPr lang="it-IT"/>
              <a:pPr>
                <a:defRPr/>
              </a:pPr>
              <a:t>14-11-2013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2F63C17-B28B-874A-8F99-DCD85EC852E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file:///\\localhost\Users\materia\Desktop\Seasonal\Presentazioni\Macintosh%20HD:Users:materia:Desktop:MyWorks:ImpactLandAtmosphereSeasonalForecast:ImpactAtmoIniRoleLandSurface.docx!OLE_LINK1" TargetMode="External"/><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emf"/><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gi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em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df"/><Relationship Id="rId5" Type="http://schemas.openxmlformats.org/officeDocument/2006/relationships/image" Target="../media/image21.png"/><Relationship Id="rId6" Type="http://schemas.openxmlformats.org/officeDocument/2006/relationships/image" Target="../media/image2.png"/><Relationship Id="rId7" Type="http://schemas.openxmlformats.org/officeDocument/2006/relationships/image" Target="../media/image22.pdf"/><Relationship Id="rId8"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image" Target="../media/image18.pdf"/></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emf"/><Relationship Id="rId7" Type="http://schemas.openxmlformats.org/officeDocument/2006/relationships/image" Target="../media/image7.gi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df"/><Relationship Id="rId5" Type="http://schemas.openxmlformats.org/officeDocument/2006/relationships/image" Target="../media/image39.png"/><Relationship Id="rId6"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image" Target="../media/image36.pd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ttangolo 1"/>
          <p:cNvSpPr/>
          <p:nvPr/>
        </p:nvSpPr>
        <p:spPr>
          <a:xfrm>
            <a:off x="0" y="23812"/>
            <a:ext cx="9144000" cy="5157788"/>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4338" name="Immagine 2" descr="logo cmcc.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5963" y="5514975"/>
            <a:ext cx="2808287" cy="1009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339" name="Rectangle 1"/>
          <p:cNvSpPr>
            <a:spLocks noChangeArrowheads="1"/>
          </p:cNvSpPr>
          <p:nvPr/>
        </p:nvSpPr>
        <p:spPr bwMode="auto">
          <a:xfrm>
            <a:off x="684213" y="606624"/>
            <a:ext cx="7920235" cy="25545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p>
            <a:pPr algn="ctr">
              <a:tabLst>
                <a:tab pos="906463" algn="l"/>
              </a:tabLst>
            </a:pPr>
            <a:r>
              <a:rPr lang="it-IT" sz="4000" b="1" dirty="0" err="1" smtClean="0">
                <a:solidFill>
                  <a:schemeClr val="bg1"/>
                </a:solidFill>
                <a:latin typeface="Helvetica" charset="0"/>
              </a:rPr>
              <a:t>Activities</a:t>
            </a:r>
            <a:r>
              <a:rPr lang="it-IT" sz="4000" b="1" dirty="0" smtClean="0">
                <a:solidFill>
                  <a:schemeClr val="bg1"/>
                </a:solidFill>
                <a:latin typeface="Helvetica" charset="0"/>
              </a:rPr>
              <a:t> </a:t>
            </a:r>
            <a:r>
              <a:rPr lang="it-IT" sz="4000" b="1" dirty="0" err="1" smtClean="0">
                <a:solidFill>
                  <a:schemeClr val="bg1"/>
                </a:solidFill>
                <a:latin typeface="Helvetica" charset="0"/>
              </a:rPr>
              <a:t>of</a:t>
            </a:r>
            <a:r>
              <a:rPr lang="it-IT" sz="4000" b="1" dirty="0" smtClean="0">
                <a:solidFill>
                  <a:schemeClr val="bg1"/>
                </a:solidFill>
                <a:latin typeface="Helvetica" charset="0"/>
              </a:rPr>
              <a:t> </a:t>
            </a:r>
            <a:r>
              <a:rPr lang="it-IT" sz="4000" b="1" dirty="0" err="1" smtClean="0">
                <a:solidFill>
                  <a:schemeClr val="bg1"/>
                </a:solidFill>
                <a:latin typeface="Helvetica" charset="0"/>
              </a:rPr>
              <a:t>seasonal</a:t>
            </a:r>
            <a:r>
              <a:rPr lang="it-IT" sz="4000" b="1" dirty="0" smtClean="0">
                <a:solidFill>
                  <a:schemeClr val="bg1"/>
                </a:solidFill>
                <a:latin typeface="Helvetica" charset="0"/>
              </a:rPr>
              <a:t> </a:t>
            </a:r>
            <a:r>
              <a:rPr lang="it-IT" sz="4000" b="1" dirty="0" err="1" smtClean="0">
                <a:solidFill>
                  <a:schemeClr val="bg1"/>
                </a:solidFill>
                <a:latin typeface="Helvetica" charset="0"/>
              </a:rPr>
              <a:t>modelling</a:t>
            </a:r>
            <a:r>
              <a:rPr lang="it-IT" sz="4000" b="1" dirty="0" smtClean="0">
                <a:solidFill>
                  <a:schemeClr val="bg1"/>
                </a:solidFill>
                <a:latin typeface="Helvetica" charset="0"/>
              </a:rPr>
              <a:t> at the </a:t>
            </a:r>
            <a:r>
              <a:rPr lang="it-IT" sz="4000" b="1" dirty="0" err="1" smtClean="0">
                <a:solidFill>
                  <a:schemeClr val="bg1"/>
                </a:solidFill>
                <a:latin typeface="Helvetica" charset="0"/>
              </a:rPr>
              <a:t>Euro-Mediterranean</a:t>
            </a:r>
            <a:r>
              <a:rPr lang="it-IT" sz="4000" b="1" dirty="0" smtClean="0">
                <a:solidFill>
                  <a:schemeClr val="bg1"/>
                </a:solidFill>
                <a:latin typeface="Helvetica" charset="0"/>
              </a:rPr>
              <a:t> Center on </a:t>
            </a:r>
            <a:r>
              <a:rPr lang="it-IT" sz="4000" b="1" dirty="0" err="1" smtClean="0">
                <a:solidFill>
                  <a:schemeClr val="bg1"/>
                </a:solidFill>
                <a:latin typeface="Helvetica" charset="0"/>
              </a:rPr>
              <a:t>Climate</a:t>
            </a:r>
            <a:r>
              <a:rPr lang="it-IT" sz="4000" b="1" dirty="0" smtClean="0">
                <a:solidFill>
                  <a:schemeClr val="bg1"/>
                </a:solidFill>
                <a:latin typeface="Helvetica" charset="0"/>
              </a:rPr>
              <a:t> </a:t>
            </a:r>
            <a:r>
              <a:rPr lang="it-IT" sz="4000" b="1" dirty="0" err="1" smtClean="0">
                <a:solidFill>
                  <a:schemeClr val="bg1"/>
                </a:solidFill>
                <a:latin typeface="Helvetica" charset="0"/>
              </a:rPr>
              <a:t>Change</a:t>
            </a:r>
            <a:r>
              <a:rPr lang="it-IT" sz="4000" b="1" dirty="0" smtClean="0">
                <a:solidFill>
                  <a:schemeClr val="bg1"/>
                </a:solidFill>
                <a:latin typeface="Helvetica" charset="0"/>
              </a:rPr>
              <a:t> (CMCC)</a:t>
            </a:r>
            <a:endParaRPr lang="it-IT" sz="1200" b="1" dirty="0">
              <a:solidFill>
                <a:schemeClr val="bg1"/>
              </a:solidFill>
              <a:latin typeface="Helvetica" charset="0"/>
            </a:endParaRPr>
          </a:p>
        </p:txBody>
      </p:sp>
      <p:sp>
        <p:nvSpPr>
          <p:cNvPr id="14340" name="Rectangle 1"/>
          <p:cNvSpPr>
            <a:spLocks noChangeArrowheads="1"/>
          </p:cNvSpPr>
          <p:nvPr/>
        </p:nvSpPr>
        <p:spPr bwMode="auto">
          <a:xfrm>
            <a:off x="152400" y="3858161"/>
            <a:ext cx="4151723" cy="13234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000" b="1" dirty="0" smtClean="0">
                <a:solidFill>
                  <a:schemeClr val="bg1"/>
                </a:solidFill>
                <a:latin typeface="Helvetica" charset="0"/>
              </a:rPr>
              <a:t>Stefano Materia, Andrea Borrelli, </a:t>
            </a:r>
          </a:p>
          <a:p>
            <a:pPr>
              <a:tabLst>
                <a:tab pos="906463" algn="l"/>
              </a:tabLst>
            </a:pPr>
            <a:r>
              <a:rPr lang="it-IT" sz="2000" b="1" dirty="0" smtClean="0">
                <a:solidFill>
                  <a:schemeClr val="bg1"/>
                </a:solidFill>
                <a:latin typeface="Helvetica" charset="0"/>
              </a:rPr>
              <a:t>Alessio Bellucci, Silvio </a:t>
            </a:r>
            <a:r>
              <a:rPr lang="it-IT" sz="2000" b="1" dirty="0" err="1" smtClean="0">
                <a:solidFill>
                  <a:schemeClr val="bg1"/>
                </a:solidFill>
                <a:latin typeface="Helvetica" charset="0"/>
              </a:rPr>
              <a:t>Gualdi</a:t>
            </a:r>
            <a:r>
              <a:rPr lang="it-IT" sz="2000" b="1" dirty="0" smtClean="0">
                <a:solidFill>
                  <a:schemeClr val="bg1"/>
                </a:solidFill>
                <a:latin typeface="Helvetica" charset="0"/>
              </a:rPr>
              <a:t>, </a:t>
            </a:r>
          </a:p>
          <a:p>
            <a:pPr>
              <a:tabLst>
                <a:tab pos="906463" algn="l"/>
              </a:tabLst>
            </a:pPr>
            <a:r>
              <a:rPr lang="it-IT" sz="2000" b="1" u="sng" dirty="0" smtClean="0">
                <a:solidFill>
                  <a:schemeClr val="bg1"/>
                </a:solidFill>
                <a:latin typeface="Helvetica" charset="0"/>
              </a:rPr>
              <a:t>Enrico </a:t>
            </a:r>
            <a:r>
              <a:rPr lang="it-IT" sz="2000" b="1" u="sng" dirty="0" err="1" smtClean="0">
                <a:solidFill>
                  <a:schemeClr val="bg1"/>
                </a:solidFill>
                <a:latin typeface="Helvetica" charset="0"/>
              </a:rPr>
              <a:t>Scoccimarro</a:t>
            </a:r>
            <a:endParaRPr lang="it-IT" sz="2000" b="1" u="sng" dirty="0" smtClean="0">
              <a:solidFill>
                <a:schemeClr val="bg1"/>
              </a:solidFill>
              <a:latin typeface="Helvetica" charset="0"/>
            </a:endParaRPr>
          </a:p>
          <a:p>
            <a:pPr>
              <a:tabLst>
                <a:tab pos="906463" algn="l"/>
              </a:tabLst>
            </a:pPr>
            <a:endParaRPr lang="it-IT" sz="2000" b="1" dirty="0" smtClean="0">
              <a:solidFill>
                <a:schemeClr val="bg1"/>
              </a:solidFill>
              <a:latin typeface="Helvetica" charset="0"/>
            </a:endParaRPr>
          </a:p>
        </p:txBody>
      </p:sp>
      <p:sp>
        <p:nvSpPr>
          <p:cNvPr id="14341" name="Rectangle 1"/>
          <p:cNvSpPr>
            <a:spLocks noChangeArrowheads="1"/>
          </p:cNvSpPr>
          <p:nvPr/>
        </p:nvSpPr>
        <p:spPr bwMode="auto">
          <a:xfrm>
            <a:off x="5181601" y="3891915"/>
            <a:ext cx="3886199" cy="98488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p>
            <a:pPr algn="ctr">
              <a:tabLst>
                <a:tab pos="906463" algn="l"/>
              </a:tabLst>
            </a:pPr>
            <a:r>
              <a:rPr lang="it-IT" sz="2000" b="1" dirty="0" smtClean="0">
                <a:solidFill>
                  <a:schemeClr val="bg1"/>
                </a:solidFill>
                <a:latin typeface="Helvetica" charset="0"/>
              </a:rPr>
              <a:t>LONG-RANGE FORECASTING </a:t>
            </a:r>
          </a:p>
          <a:p>
            <a:pPr algn="ctr">
              <a:tabLst>
                <a:tab pos="906463" algn="l"/>
              </a:tabLst>
            </a:pPr>
            <a:r>
              <a:rPr lang="it-IT" sz="2000" b="1" dirty="0" smtClean="0">
                <a:solidFill>
                  <a:schemeClr val="bg1"/>
                </a:solidFill>
                <a:latin typeface="Helvetica" charset="0"/>
              </a:rPr>
              <a:t>TRAINING (LRF Training)</a:t>
            </a:r>
          </a:p>
          <a:p>
            <a:pPr algn="ctr">
              <a:tabLst>
                <a:tab pos="906463" algn="l"/>
              </a:tabLst>
            </a:pPr>
            <a:r>
              <a:rPr lang="it-IT" i="1" dirty="0" err="1" smtClean="0">
                <a:solidFill>
                  <a:schemeClr val="bg1"/>
                </a:solidFill>
                <a:latin typeface="Helvetica" charset="0"/>
              </a:rPr>
              <a:t>Belgrade</a:t>
            </a:r>
            <a:r>
              <a:rPr lang="it-IT" i="1" dirty="0" smtClean="0">
                <a:solidFill>
                  <a:schemeClr val="bg1"/>
                </a:solidFill>
                <a:latin typeface="Helvetica" charset="0"/>
              </a:rPr>
              <a:t>, 14 </a:t>
            </a:r>
            <a:r>
              <a:rPr lang="it-IT" i="1" dirty="0" err="1" smtClean="0">
                <a:solidFill>
                  <a:schemeClr val="bg1"/>
                </a:solidFill>
                <a:latin typeface="Helvetica" charset="0"/>
              </a:rPr>
              <a:t>November</a:t>
            </a:r>
            <a:r>
              <a:rPr lang="it-IT" i="1" dirty="0" smtClean="0">
                <a:solidFill>
                  <a:schemeClr val="bg1"/>
                </a:solidFill>
                <a:latin typeface="Helvetica" charset="0"/>
              </a:rPr>
              <a:t>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Connettore 1 4"/>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15362" name="Rectangle 1"/>
          <p:cNvSpPr>
            <a:spLocks noChangeArrowheads="1"/>
          </p:cNvSpPr>
          <p:nvPr/>
        </p:nvSpPr>
        <p:spPr bwMode="auto">
          <a:xfrm>
            <a:off x="1763688" y="260648"/>
            <a:ext cx="5732058"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err="1" smtClean="0">
                <a:solidFill>
                  <a:srgbClr val="1A60A6"/>
                </a:solidFill>
                <a:latin typeface="Helvetica" charset="0"/>
              </a:rPr>
              <a:t>Approaching</a:t>
            </a:r>
            <a:r>
              <a:rPr lang="it-IT" sz="2800" b="1" dirty="0" smtClean="0">
                <a:solidFill>
                  <a:srgbClr val="1A60A6"/>
                </a:solidFill>
                <a:latin typeface="Helvetica" charset="0"/>
              </a:rPr>
              <a:t> </a:t>
            </a:r>
            <a:r>
              <a:rPr lang="it-IT" sz="2800" b="1" dirty="0" err="1" smtClean="0">
                <a:solidFill>
                  <a:srgbClr val="1A60A6"/>
                </a:solidFill>
                <a:latin typeface="Helvetica" charset="0"/>
              </a:rPr>
              <a:t>seasonal</a:t>
            </a:r>
            <a:r>
              <a:rPr lang="it-IT" sz="2800" b="1" dirty="0" smtClean="0">
                <a:solidFill>
                  <a:srgbClr val="1A60A6"/>
                </a:solidFill>
                <a:latin typeface="Helvetica" charset="0"/>
              </a:rPr>
              <a:t> </a:t>
            </a:r>
            <a:r>
              <a:rPr lang="it-IT" sz="2800" b="1" dirty="0" err="1" smtClean="0">
                <a:solidFill>
                  <a:srgbClr val="1A60A6"/>
                </a:solidFill>
                <a:latin typeface="Helvetica" charset="0"/>
              </a:rPr>
              <a:t>forecasts</a:t>
            </a:r>
            <a:endParaRPr lang="it-IT" sz="2800" b="1" dirty="0">
              <a:solidFill>
                <a:srgbClr val="1A60A6"/>
              </a:solidFill>
              <a:latin typeface="Helvetica" charset="0"/>
            </a:endParaRPr>
          </a:p>
        </p:txBody>
      </p:sp>
      <p:pic>
        <p:nvPicPr>
          <p:cNvPr id="15364" name="Immagine 6" descr="logo cmcc.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1" name="Connettore 1 20"/>
          <p:cNvCxnSpPr/>
          <p:nvPr/>
        </p:nvCxnSpPr>
        <p:spPr>
          <a:xfrm flipV="1">
            <a:off x="0" y="908050"/>
            <a:ext cx="9144000"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7" name="Rettangolo 6"/>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2" name="Rectangle 2" descr="Stationery"/>
          <p:cNvSpPr>
            <a:spLocks noChangeArrowheads="1"/>
          </p:cNvSpPr>
          <p:nvPr/>
        </p:nvSpPr>
        <p:spPr bwMode="auto">
          <a:xfrm>
            <a:off x="0" y="0"/>
            <a:ext cx="9144000" cy="6858000"/>
          </a:xfrm>
          <a:prstGeom prst="rect">
            <a:avLst/>
          </a:prstGeom>
          <a:noFill/>
          <a:ln>
            <a:noFill/>
          </a:ln>
        </p:spPr>
        <p:txBody>
          <a:bodyPr wrap="none" anchor="ctr"/>
          <a:lstStyle/>
          <a:p>
            <a:pPr eaLnBrk="0" hangingPunct="0"/>
            <a:endParaRPr lang="it-IT" sz="2400">
              <a:cs typeface="ＭＳ Ｐゴシック" charset="0"/>
            </a:endParaRPr>
          </a:p>
        </p:txBody>
      </p:sp>
      <p:sp>
        <p:nvSpPr>
          <p:cNvPr id="45" name="Rectangle 5"/>
          <p:cNvSpPr>
            <a:spLocks noChangeArrowheads="1"/>
          </p:cNvSpPr>
          <p:nvPr/>
        </p:nvSpPr>
        <p:spPr bwMode="auto">
          <a:xfrm>
            <a:off x="663575" y="2151063"/>
            <a:ext cx="7772400" cy="47244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marL="287338" indent="-287338">
              <a:spcBef>
                <a:spcPct val="20000"/>
              </a:spcBef>
            </a:pPr>
            <a:r>
              <a:rPr lang="en-GB" sz="3200"/>
              <a:t> </a:t>
            </a:r>
          </a:p>
        </p:txBody>
      </p:sp>
      <p:sp>
        <p:nvSpPr>
          <p:cNvPr id="46" name="AutoShape 6"/>
          <p:cNvSpPr>
            <a:spLocks noChangeArrowheads="1"/>
          </p:cNvSpPr>
          <p:nvPr/>
        </p:nvSpPr>
        <p:spPr bwMode="auto">
          <a:xfrm>
            <a:off x="698500" y="3860800"/>
            <a:ext cx="139700" cy="138113"/>
          </a:xfrm>
          <a:prstGeom prst="star4">
            <a:avLst>
              <a:gd name="adj" fmla="val 34616"/>
            </a:avLst>
          </a:prstGeom>
          <a:solidFill>
            <a:schemeClr val="tx2"/>
          </a:solidFill>
          <a:ln w="12700">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7" name="Oval 7"/>
          <p:cNvSpPr>
            <a:spLocks noChangeArrowheads="1"/>
          </p:cNvSpPr>
          <p:nvPr/>
        </p:nvSpPr>
        <p:spPr bwMode="auto">
          <a:xfrm>
            <a:off x="509588" y="3659188"/>
            <a:ext cx="541337" cy="541337"/>
          </a:xfrm>
          <a:prstGeom prst="ellipse">
            <a:avLst/>
          </a:prstGeom>
          <a:noFill/>
          <a:ln w="2857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 name="Freeform 8"/>
          <p:cNvSpPr>
            <a:spLocks/>
          </p:cNvSpPr>
          <p:nvPr/>
        </p:nvSpPr>
        <p:spPr bwMode="auto">
          <a:xfrm>
            <a:off x="6011863" y="1989138"/>
            <a:ext cx="1944513" cy="3528094"/>
          </a:xfrm>
          <a:custGeom>
            <a:avLst/>
            <a:gdLst>
              <a:gd name="T0" fmla="*/ 747 w 1359"/>
              <a:gd name="T1" fmla="*/ 24 h 2336"/>
              <a:gd name="T2" fmla="*/ 877 w 1359"/>
              <a:gd name="T3" fmla="*/ 41 h 2336"/>
              <a:gd name="T4" fmla="*/ 971 w 1359"/>
              <a:gd name="T5" fmla="*/ 106 h 2336"/>
              <a:gd name="T6" fmla="*/ 1018 w 1359"/>
              <a:gd name="T7" fmla="*/ 171 h 2336"/>
              <a:gd name="T8" fmla="*/ 1047 w 1359"/>
              <a:gd name="T9" fmla="*/ 229 h 2336"/>
              <a:gd name="T10" fmla="*/ 1083 w 1359"/>
              <a:gd name="T11" fmla="*/ 329 h 2336"/>
              <a:gd name="T12" fmla="*/ 1089 w 1359"/>
              <a:gd name="T13" fmla="*/ 435 h 2336"/>
              <a:gd name="T14" fmla="*/ 1106 w 1359"/>
              <a:gd name="T15" fmla="*/ 559 h 2336"/>
              <a:gd name="T16" fmla="*/ 1118 w 1359"/>
              <a:gd name="T17" fmla="*/ 665 h 2336"/>
              <a:gd name="T18" fmla="*/ 1136 w 1359"/>
              <a:gd name="T19" fmla="*/ 771 h 2336"/>
              <a:gd name="T20" fmla="*/ 1124 w 1359"/>
              <a:gd name="T21" fmla="*/ 982 h 2336"/>
              <a:gd name="T22" fmla="*/ 1100 w 1359"/>
              <a:gd name="T23" fmla="*/ 1212 h 2336"/>
              <a:gd name="T24" fmla="*/ 1094 w 1359"/>
              <a:gd name="T25" fmla="*/ 1406 h 2336"/>
              <a:gd name="T26" fmla="*/ 1159 w 1359"/>
              <a:gd name="T27" fmla="*/ 1535 h 2336"/>
              <a:gd name="T28" fmla="*/ 1247 w 1359"/>
              <a:gd name="T29" fmla="*/ 1659 h 2336"/>
              <a:gd name="T30" fmla="*/ 1271 w 1359"/>
              <a:gd name="T31" fmla="*/ 1712 h 2336"/>
              <a:gd name="T32" fmla="*/ 1283 w 1359"/>
              <a:gd name="T33" fmla="*/ 1730 h 2336"/>
              <a:gd name="T34" fmla="*/ 1341 w 1359"/>
              <a:gd name="T35" fmla="*/ 1877 h 2336"/>
              <a:gd name="T36" fmla="*/ 1359 w 1359"/>
              <a:gd name="T37" fmla="*/ 2018 h 2336"/>
              <a:gd name="T38" fmla="*/ 1318 w 1359"/>
              <a:gd name="T39" fmla="*/ 2118 h 2336"/>
              <a:gd name="T40" fmla="*/ 1259 w 1359"/>
              <a:gd name="T41" fmla="*/ 2194 h 2336"/>
              <a:gd name="T42" fmla="*/ 1224 w 1359"/>
              <a:gd name="T43" fmla="*/ 2230 h 2336"/>
              <a:gd name="T44" fmla="*/ 1124 w 1359"/>
              <a:gd name="T45" fmla="*/ 2294 h 2336"/>
              <a:gd name="T46" fmla="*/ 1065 w 1359"/>
              <a:gd name="T47" fmla="*/ 2324 h 2336"/>
              <a:gd name="T48" fmla="*/ 930 w 1359"/>
              <a:gd name="T49" fmla="*/ 2336 h 2336"/>
              <a:gd name="T50" fmla="*/ 700 w 1359"/>
              <a:gd name="T51" fmla="*/ 2294 h 2336"/>
              <a:gd name="T52" fmla="*/ 571 w 1359"/>
              <a:gd name="T53" fmla="*/ 2236 h 2336"/>
              <a:gd name="T54" fmla="*/ 483 w 1359"/>
              <a:gd name="T55" fmla="*/ 2153 h 2336"/>
              <a:gd name="T56" fmla="*/ 412 w 1359"/>
              <a:gd name="T57" fmla="*/ 2030 h 2336"/>
              <a:gd name="T58" fmla="*/ 394 w 1359"/>
              <a:gd name="T59" fmla="*/ 1953 h 2336"/>
              <a:gd name="T60" fmla="*/ 353 w 1359"/>
              <a:gd name="T61" fmla="*/ 1794 h 2336"/>
              <a:gd name="T62" fmla="*/ 300 w 1359"/>
              <a:gd name="T63" fmla="*/ 1688 h 2336"/>
              <a:gd name="T64" fmla="*/ 212 w 1359"/>
              <a:gd name="T65" fmla="*/ 1618 h 2336"/>
              <a:gd name="T66" fmla="*/ 130 w 1359"/>
              <a:gd name="T67" fmla="*/ 1559 h 2336"/>
              <a:gd name="T68" fmla="*/ 71 w 1359"/>
              <a:gd name="T69" fmla="*/ 1488 h 2336"/>
              <a:gd name="T70" fmla="*/ 0 w 1359"/>
              <a:gd name="T71" fmla="*/ 1230 h 2336"/>
              <a:gd name="T72" fmla="*/ 6 w 1359"/>
              <a:gd name="T73" fmla="*/ 1147 h 2336"/>
              <a:gd name="T74" fmla="*/ 65 w 1359"/>
              <a:gd name="T75" fmla="*/ 953 h 2336"/>
              <a:gd name="T76" fmla="*/ 94 w 1359"/>
              <a:gd name="T77" fmla="*/ 924 h 2336"/>
              <a:gd name="T78" fmla="*/ 194 w 1359"/>
              <a:gd name="T79" fmla="*/ 806 h 2336"/>
              <a:gd name="T80" fmla="*/ 253 w 1359"/>
              <a:gd name="T81" fmla="*/ 753 h 2336"/>
              <a:gd name="T82" fmla="*/ 330 w 1359"/>
              <a:gd name="T83" fmla="*/ 647 h 2336"/>
              <a:gd name="T84" fmla="*/ 365 w 1359"/>
              <a:gd name="T85" fmla="*/ 524 h 2336"/>
              <a:gd name="T86" fmla="*/ 377 w 1359"/>
              <a:gd name="T87" fmla="*/ 424 h 2336"/>
              <a:gd name="T88" fmla="*/ 341 w 1359"/>
              <a:gd name="T89" fmla="*/ 247 h 2336"/>
              <a:gd name="T90" fmla="*/ 283 w 1359"/>
              <a:gd name="T91" fmla="*/ 171 h 2336"/>
              <a:gd name="T92" fmla="*/ 300 w 1359"/>
              <a:gd name="T93" fmla="*/ 112 h 2336"/>
              <a:gd name="T94" fmla="*/ 424 w 1359"/>
              <a:gd name="T95" fmla="*/ 24 h 2336"/>
              <a:gd name="T96" fmla="*/ 547 w 1359"/>
              <a:gd name="T97" fmla="*/ 0 h 2336"/>
              <a:gd name="T98" fmla="*/ 647 w 1359"/>
              <a:gd name="T99" fmla="*/ 0 h 2336"/>
              <a:gd name="T100" fmla="*/ 747 w 1359"/>
              <a:gd name="T101" fmla="*/ 24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59" h="2336">
                <a:moveTo>
                  <a:pt x="747" y="24"/>
                </a:moveTo>
                <a:lnTo>
                  <a:pt x="877" y="41"/>
                </a:lnTo>
                <a:lnTo>
                  <a:pt x="971" y="106"/>
                </a:lnTo>
                <a:lnTo>
                  <a:pt x="1018" y="171"/>
                </a:lnTo>
                <a:lnTo>
                  <a:pt x="1047" y="229"/>
                </a:lnTo>
                <a:lnTo>
                  <a:pt x="1083" y="329"/>
                </a:lnTo>
                <a:lnTo>
                  <a:pt x="1089" y="435"/>
                </a:lnTo>
                <a:lnTo>
                  <a:pt x="1106" y="559"/>
                </a:lnTo>
                <a:lnTo>
                  <a:pt x="1118" y="665"/>
                </a:lnTo>
                <a:lnTo>
                  <a:pt x="1136" y="771"/>
                </a:lnTo>
                <a:lnTo>
                  <a:pt x="1124" y="982"/>
                </a:lnTo>
                <a:lnTo>
                  <a:pt x="1100" y="1212"/>
                </a:lnTo>
                <a:cubicBezTo>
                  <a:pt x="1093" y="1363"/>
                  <a:pt x="1094" y="1298"/>
                  <a:pt x="1094" y="1406"/>
                </a:cubicBezTo>
                <a:lnTo>
                  <a:pt x="1159" y="1535"/>
                </a:lnTo>
                <a:cubicBezTo>
                  <a:pt x="1188" y="1576"/>
                  <a:pt x="1220" y="1616"/>
                  <a:pt x="1247" y="1659"/>
                </a:cubicBezTo>
                <a:cubicBezTo>
                  <a:pt x="1257" y="1675"/>
                  <a:pt x="1262" y="1695"/>
                  <a:pt x="1271" y="1712"/>
                </a:cubicBezTo>
                <a:cubicBezTo>
                  <a:pt x="1274" y="1718"/>
                  <a:pt x="1283" y="1730"/>
                  <a:pt x="1283" y="1730"/>
                </a:cubicBezTo>
                <a:cubicBezTo>
                  <a:pt x="1315" y="1785"/>
                  <a:pt x="1341" y="1815"/>
                  <a:pt x="1341" y="1877"/>
                </a:cubicBezTo>
                <a:lnTo>
                  <a:pt x="1359" y="2018"/>
                </a:lnTo>
                <a:lnTo>
                  <a:pt x="1318" y="2118"/>
                </a:lnTo>
                <a:cubicBezTo>
                  <a:pt x="1298" y="2146"/>
                  <a:pt x="1283" y="2170"/>
                  <a:pt x="1259" y="2194"/>
                </a:cubicBezTo>
                <a:cubicBezTo>
                  <a:pt x="1221" y="2232"/>
                  <a:pt x="1238" y="2203"/>
                  <a:pt x="1224" y="2230"/>
                </a:cubicBezTo>
                <a:cubicBezTo>
                  <a:pt x="1191" y="2251"/>
                  <a:pt x="1158" y="2273"/>
                  <a:pt x="1124" y="2294"/>
                </a:cubicBezTo>
                <a:cubicBezTo>
                  <a:pt x="1119" y="2297"/>
                  <a:pt x="1076" y="2324"/>
                  <a:pt x="1065" y="2324"/>
                </a:cubicBezTo>
                <a:lnTo>
                  <a:pt x="930" y="2336"/>
                </a:lnTo>
                <a:lnTo>
                  <a:pt x="700" y="2294"/>
                </a:lnTo>
                <a:lnTo>
                  <a:pt x="571" y="2236"/>
                </a:lnTo>
                <a:lnTo>
                  <a:pt x="483" y="2153"/>
                </a:lnTo>
                <a:cubicBezTo>
                  <a:pt x="459" y="2112"/>
                  <a:pt x="433" y="2072"/>
                  <a:pt x="412" y="2030"/>
                </a:cubicBezTo>
                <a:cubicBezTo>
                  <a:pt x="400" y="2006"/>
                  <a:pt x="394" y="1953"/>
                  <a:pt x="394" y="1953"/>
                </a:cubicBezTo>
                <a:lnTo>
                  <a:pt x="353" y="1794"/>
                </a:lnTo>
                <a:lnTo>
                  <a:pt x="300" y="1688"/>
                </a:lnTo>
                <a:lnTo>
                  <a:pt x="212" y="1618"/>
                </a:lnTo>
                <a:lnTo>
                  <a:pt x="130" y="1559"/>
                </a:lnTo>
                <a:lnTo>
                  <a:pt x="71" y="1488"/>
                </a:lnTo>
                <a:lnTo>
                  <a:pt x="0" y="1230"/>
                </a:lnTo>
                <a:lnTo>
                  <a:pt x="6" y="1147"/>
                </a:lnTo>
                <a:lnTo>
                  <a:pt x="65" y="953"/>
                </a:lnTo>
                <a:lnTo>
                  <a:pt x="94" y="924"/>
                </a:lnTo>
                <a:cubicBezTo>
                  <a:pt x="127" y="882"/>
                  <a:pt x="155" y="841"/>
                  <a:pt x="194" y="806"/>
                </a:cubicBezTo>
                <a:cubicBezTo>
                  <a:pt x="212" y="790"/>
                  <a:pt x="242" y="776"/>
                  <a:pt x="253" y="753"/>
                </a:cubicBezTo>
                <a:lnTo>
                  <a:pt x="330" y="647"/>
                </a:lnTo>
                <a:lnTo>
                  <a:pt x="365" y="524"/>
                </a:lnTo>
                <a:cubicBezTo>
                  <a:pt x="370" y="489"/>
                  <a:pt x="377" y="459"/>
                  <a:pt x="377" y="424"/>
                </a:cubicBezTo>
                <a:lnTo>
                  <a:pt x="341" y="247"/>
                </a:lnTo>
                <a:lnTo>
                  <a:pt x="283" y="171"/>
                </a:lnTo>
                <a:lnTo>
                  <a:pt x="300" y="112"/>
                </a:lnTo>
                <a:lnTo>
                  <a:pt x="424" y="24"/>
                </a:lnTo>
                <a:cubicBezTo>
                  <a:pt x="467" y="19"/>
                  <a:pt x="504" y="0"/>
                  <a:pt x="547" y="0"/>
                </a:cubicBezTo>
                <a:cubicBezTo>
                  <a:pt x="580" y="0"/>
                  <a:pt x="614" y="0"/>
                  <a:pt x="647" y="0"/>
                </a:cubicBezTo>
                <a:lnTo>
                  <a:pt x="747" y="24"/>
                </a:lnTo>
                <a:close/>
              </a:path>
            </a:pathLst>
          </a:custGeom>
          <a:solidFill>
            <a:schemeClr val="tx2">
              <a:alpha val="50000"/>
            </a:schemeClr>
          </a:solidFill>
          <a:ln w="12700" cap="flat" cmpd="sng">
            <a:solidFill>
              <a:schemeClr val="tx1"/>
            </a:solidFill>
            <a:prstDash val="solid"/>
            <a:round/>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9" name="Line 9"/>
          <p:cNvSpPr>
            <a:spLocks noChangeShapeType="1"/>
          </p:cNvSpPr>
          <p:nvPr/>
        </p:nvSpPr>
        <p:spPr bwMode="auto">
          <a:xfrm>
            <a:off x="827584" y="5949280"/>
            <a:ext cx="6521450" cy="0"/>
          </a:xfrm>
          <a:prstGeom prst="line">
            <a:avLst/>
          </a:prstGeom>
          <a:noFill/>
          <a:ln w="38100">
            <a:solidFill>
              <a:srgbClr val="669900"/>
            </a:solidFill>
            <a:round/>
            <a:headEnd/>
            <a:tailEnd type="triangle" w="med"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0" name="Text Box 10"/>
          <p:cNvSpPr txBox="1">
            <a:spLocks noChangeArrowheads="1"/>
          </p:cNvSpPr>
          <p:nvPr/>
        </p:nvSpPr>
        <p:spPr bwMode="auto">
          <a:xfrm>
            <a:off x="1619672" y="5517232"/>
            <a:ext cx="720080" cy="40011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tx2">
                    <a:alpha val="50000"/>
                  </a:scheme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lvl1pPr defTabSz="762000">
              <a:defRPr>
                <a:solidFill>
                  <a:schemeClr val="tx1"/>
                </a:solidFill>
                <a:latin typeface="Arial" charset="0"/>
                <a:ea typeface="ＭＳ Ｐゴシック" charset="0"/>
              </a:defRPr>
            </a:lvl1pPr>
            <a:lvl2pPr marL="571500" defTabSz="762000">
              <a:defRPr>
                <a:solidFill>
                  <a:schemeClr val="tx1"/>
                </a:solidFill>
                <a:latin typeface="Arial" charset="0"/>
                <a:ea typeface="ＭＳ Ｐゴシック" charset="0"/>
              </a:defRPr>
            </a:lvl2pPr>
            <a:lvl3pPr marL="1143000" defTabSz="762000">
              <a:defRPr>
                <a:solidFill>
                  <a:schemeClr val="tx1"/>
                </a:solidFill>
                <a:latin typeface="Arial" charset="0"/>
                <a:ea typeface="ＭＳ Ｐゴシック" charset="0"/>
              </a:defRPr>
            </a:lvl3pPr>
            <a:lvl4pPr marL="1714500" defTabSz="762000">
              <a:defRPr>
                <a:solidFill>
                  <a:schemeClr val="tx1"/>
                </a:solidFill>
                <a:latin typeface="Arial" charset="0"/>
                <a:ea typeface="ＭＳ Ｐゴシック" charset="0"/>
              </a:defRPr>
            </a:lvl4pPr>
            <a:lvl5pPr marL="2286000"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pPr>
            <a:r>
              <a:rPr lang="en-GB" sz="2000" b="1" dirty="0">
                <a:solidFill>
                  <a:srgbClr val="669900"/>
                </a:solidFill>
                <a:latin typeface="+mn-lt"/>
              </a:rPr>
              <a:t>time</a:t>
            </a:r>
          </a:p>
        </p:txBody>
      </p:sp>
      <p:sp>
        <p:nvSpPr>
          <p:cNvPr id="51" name="Freeform 11"/>
          <p:cNvSpPr>
            <a:spLocks/>
          </p:cNvSpPr>
          <p:nvPr/>
        </p:nvSpPr>
        <p:spPr bwMode="auto">
          <a:xfrm>
            <a:off x="762000" y="2911475"/>
            <a:ext cx="6237288" cy="1014413"/>
          </a:xfrm>
          <a:custGeom>
            <a:avLst/>
            <a:gdLst>
              <a:gd name="T0" fmla="*/ 0 w 3947"/>
              <a:gd name="T1" fmla="*/ 618 h 618"/>
              <a:gd name="T2" fmla="*/ 171 w 3947"/>
              <a:gd name="T3" fmla="*/ 606 h 618"/>
              <a:gd name="T4" fmla="*/ 306 w 3947"/>
              <a:gd name="T5" fmla="*/ 612 h 618"/>
              <a:gd name="T6" fmla="*/ 647 w 3947"/>
              <a:gd name="T7" fmla="*/ 594 h 618"/>
              <a:gd name="T8" fmla="*/ 900 w 3947"/>
              <a:gd name="T9" fmla="*/ 559 h 618"/>
              <a:gd name="T10" fmla="*/ 1247 w 3947"/>
              <a:gd name="T11" fmla="*/ 506 h 618"/>
              <a:gd name="T12" fmla="*/ 1641 w 3947"/>
              <a:gd name="T13" fmla="*/ 400 h 618"/>
              <a:gd name="T14" fmla="*/ 2012 w 3947"/>
              <a:gd name="T15" fmla="*/ 377 h 618"/>
              <a:gd name="T16" fmla="*/ 2318 w 3947"/>
              <a:gd name="T17" fmla="*/ 388 h 618"/>
              <a:gd name="T18" fmla="*/ 2577 w 3947"/>
              <a:gd name="T19" fmla="*/ 441 h 618"/>
              <a:gd name="T20" fmla="*/ 2953 w 3947"/>
              <a:gd name="T21" fmla="*/ 394 h 618"/>
              <a:gd name="T22" fmla="*/ 3412 w 3947"/>
              <a:gd name="T23" fmla="*/ 259 h 618"/>
              <a:gd name="T24" fmla="*/ 3677 w 3947"/>
              <a:gd name="T25" fmla="*/ 100 h 618"/>
              <a:gd name="T26" fmla="*/ 3947 w 3947"/>
              <a:gd name="T27"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7" h="618">
                <a:moveTo>
                  <a:pt x="0" y="618"/>
                </a:moveTo>
                <a:cubicBezTo>
                  <a:pt x="60" y="612"/>
                  <a:pt x="120" y="607"/>
                  <a:pt x="171" y="606"/>
                </a:cubicBezTo>
                <a:cubicBezTo>
                  <a:pt x="222" y="605"/>
                  <a:pt x="227" y="614"/>
                  <a:pt x="306" y="612"/>
                </a:cubicBezTo>
                <a:cubicBezTo>
                  <a:pt x="385" y="610"/>
                  <a:pt x="548" y="603"/>
                  <a:pt x="647" y="594"/>
                </a:cubicBezTo>
                <a:cubicBezTo>
                  <a:pt x="746" y="585"/>
                  <a:pt x="800" y="574"/>
                  <a:pt x="900" y="559"/>
                </a:cubicBezTo>
                <a:cubicBezTo>
                  <a:pt x="1000" y="544"/>
                  <a:pt x="1124" y="532"/>
                  <a:pt x="1247" y="506"/>
                </a:cubicBezTo>
                <a:cubicBezTo>
                  <a:pt x="1370" y="480"/>
                  <a:pt x="1514" y="421"/>
                  <a:pt x="1641" y="400"/>
                </a:cubicBezTo>
                <a:cubicBezTo>
                  <a:pt x="1768" y="379"/>
                  <a:pt x="1899" y="379"/>
                  <a:pt x="2012" y="377"/>
                </a:cubicBezTo>
                <a:cubicBezTo>
                  <a:pt x="2125" y="375"/>
                  <a:pt x="2224" y="377"/>
                  <a:pt x="2318" y="388"/>
                </a:cubicBezTo>
                <a:cubicBezTo>
                  <a:pt x="2412" y="399"/>
                  <a:pt x="2471" y="440"/>
                  <a:pt x="2577" y="441"/>
                </a:cubicBezTo>
                <a:cubicBezTo>
                  <a:pt x="2683" y="442"/>
                  <a:pt x="2814" y="424"/>
                  <a:pt x="2953" y="394"/>
                </a:cubicBezTo>
                <a:cubicBezTo>
                  <a:pt x="3092" y="364"/>
                  <a:pt x="3291" y="308"/>
                  <a:pt x="3412" y="259"/>
                </a:cubicBezTo>
                <a:cubicBezTo>
                  <a:pt x="3533" y="210"/>
                  <a:pt x="3588" y="143"/>
                  <a:pt x="3677" y="100"/>
                </a:cubicBezTo>
                <a:cubicBezTo>
                  <a:pt x="3766" y="57"/>
                  <a:pt x="3902" y="18"/>
                  <a:pt x="3947" y="0"/>
                </a:cubicBezTo>
              </a:path>
            </a:pathLst>
          </a:custGeom>
          <a:noFill/>
          <a:ln w="25400" cap="flat" cmpd="sng">
            <a:solidFill>
              <a:schemeClr val="tx2"/>
            </a:solidFill>
            <a:prstDash val="solid"/>
            <a:round/>
            <a:headEnd type="none" w="med" len="med"/>
            <a:tailEnd type="non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tx2">
                    <a:alpha val="50000"/>
                  </a:schemeClr>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2" name="Text Box 12"/>
          <p:cNvSpPr txBox="1">
            <a:spLocks noChangeArrowheads="1"/>
          </p:cNvSpPr>
          <p:nvPr/>
        </p:nvSpPr>
        <p:spPr bwMode="auto">
          <a:xfrm>
            <a:off x="4211960" y="1988840"/>
            <a:ext cx="1842368" cy="5810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tx2">
                    <a:alpha val="50000"/>
                  </a:scheme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lvl1pPr defTabSz="762000">
              <a:defRPr>
                <a:solidFill>
                  <a:schemeClr val="tx1"/>
                </a:solidFill>
                <a:latin typeface="Arial" charset="0"/>
                <a:ea typeface="ＭＳ Ｐゴシック" charset="0"/>
              </a:defRPr>
            </a:lvl1pPr>
            <a:lvl2pPr marL="571500" defTabSz="762000">
              <a:defRPr>
                <a:solidFill>
                  <a:schemeClr val="tx1"/>
                </a:solidFill>
                <a:latin typeface="Arial" charset="0"/>
                <a:ea typeface="ＭＳ Ｐゴシック" charset="0"/>
              </a:defRPr>
            </a:lvl2pPr>
            <a:lvl3pPr marL="1143000" defTabSz="762000">
              <a:defRPr>
                <a:solidFill>
                  <a:schemeClr val="tx1"/>
                </a:solidFill>
                <a:latin typeface="Arial" charset="0"/>
                <a:ea typeface="ＭＳ Ｐゴシック" charset="0"/>
              </a:defRPr>
            </a:lvl3pPr>
            <a:lvl4pPr marL="1714500" defTabSz="762000">
              <a:defRPr>
                <a:solidFill>
                  <a:schemeClr val="tx1"/>
                </a:solidFill>
                <a:latin typeface="Arial" charset="0"/>
                <a:ea typeface="ＭＳ Ｐゴシック" charset="0"/>
              </a:defRPr>
            </a:lvl4pPr>
            <a:lvl5pPr marL="2286000" defTabSz="762000">
              <a:defRPr>
                <a:solidFill>
                  <a:schemeClr val="tx1"/>
                </a:solidFill>
                <a:latin typeface="Arial" charset="0"/>
                <a:ea typeface="ＭＳ Ｐゴシック" charset="0"/>
              </a:defRPr>
            </a:lvl5pPr>
            <a:lvl6pPr marL="2743200" defTabSz="762000" fontAlgn="base">
              <a:spcBef>
                <a:spcPct val="0"/>
              </a:spcBef>
              <a:spcAft>
                <a:spcPct val="0"/>
              </a:spcAft>
              <a:defRPr>
                <a:solidFill>
                  <a:schemeClr val="tx1"/>
                </a:solidFill>
                <a:latin typeface="Arial" charset="0"/>
                <a:ea typeface="ＭＳ Ｐゴシック" charset="0"/>
              </a:defRPr>
            </a:lvl6pPr>
            <a:lvl7pPr marL="3200400" defTabSz="762000" fontAlgn="base">
              <a:spcBef>
                <a:spcPct val="0"/>
              </a:spcBef>
              <a:spcAft>
                <a:spcPct val="0"/>
              </a:spcAft>
              <a:defRPr>
                <a:solidFill>
                  <a:schemeClr val="tx1"/>
                </a:solidFill>
                <a:latin typeface="Arial" charset="0"/>
                <a:ea typeface="ＭＳ Ｐゴシック" charset="0"/>
              </a:defRPr>
            </a:lvl7pPr>
            <a:lvl8pPr marL="3657600" defTabSz="762000" fontAlgn="base">
              <a:spcBef>
                <a:spcPct val="0"/>
              </a:spcBef>
              <a:spcAft>
                <a:spcPct val="0"/>
              </a:spcAft>
              <a:defRPr>
                <a:solidFill>
                  <a:schemeClr val="tx1"/>
                </a:solidFill>
                <a:latin typeface="Arial" charset="0"/>
                <a:ea typeface="ＭＳ Ｐゴシック" charset="0"/>
              </a:defRPr>
            </a:lvl8pPr>
            <a:lvl9pPr marL="4114800" defTabSz="762000"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pPr>
            <a:r>
              <a:rPr lang="fr-FR" sz="1600" b="1" dirty="0" err="1">
                <a:solidFill>
                  <a:schemeClr val="hlink"/>
                </a:solidFill>
                <a:latin typeface="Stone Sans ITC TT" charset="0"/>
              </a:rPr>
              <a:t>Uncertainty</a:t>
            </a:r>
            <a:r>
              <a:rPr lang="fr-FR" sz="1600" b="1" dirty="0">
                <a:solidFill>
                  <a:schemeClr val="hlink"/>
                </a:solidFill>
                <a:latin typeface="Stone Sans ITC TT" charset="0"/>
              </a:rPr>
              <a:t> on the </a:t>
            </a:r>
            <a:r>
              <a:rPr lang="fr-FR" sz="1600" b="1" dirty="0" err="1">
                <a:solidFill>
                  <a:schemeClr val="hlink"/>
                </a:solidFill>
                <a:latin typeface="Stone Sans ITC TT" charset="0"/>
              </a:rPr>
              <a:t>forecats</a:t>
            </a:r>
            <a:endParaRPr lang="fr-FR" sz="1600" b="1" dirty="0">
              <a:solidFill>
                <a:schemeClr val="hlink"/>
              </a:solidFill>
              <a:latin typeface="Stone Sans ITC TT" charset="0"/>
            </a:endParaRPr>
          </a:p>
        </p:txBody>
      </p:sp>
      <p:sp>
        <p:nvSpPr>
          <p:cNvPr id="53" name="Line 13"/>
          <p:cNvSpPr>
            <a:spLocks noChangeShapeType="1"/>
          </p:cNvSpPr>
          <p:nvPr/>
        </p:nvSpPr>
        <p:spPr bwMode="auto">
          <a:xfrm flipV="1">
            <a:off x="5984875" y="2216150"/>
            <a:ext cx="466725" cy="0"/>
          </a:xfrm>
          <a:prstGeom prst="line">
            <a:avLst/>
          </a:prstGeom>
          <a:noFill/>
          <a:ln w="254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4" name="Freeform 14"/>
          <p:cNvSpPr>
            <a:spLocks/>
          </p:cNvSpPr>
          <p:nvPr/>
        </p:nvSpPr>
        <p:spPr bwMode="auto">
          <a:xfrm>
            <a:off x="4860032" y="1768475"/>
            <a:ext cx="4176464" cy="4036789"/>
          </a:xfrm>
          <a:custGeom>
            <a:avLst/>
            <a:gdLst>
              <a:gd name="T0" fmla="*/ 394 w 994"/>
              <a:gd name="T1" fmla="*/ 12 h 1535"/>
              <a:gd name="T2" fmla="*/ 506 w 994"/>
              <a:gd name="T3" fmla="*/ 0 h 1535"/>
              <a:gd name="T4" fmla="*/ 664 w 994"/>
              <a:gd name="T5" fmla="*/ 47 h 1535"/>
              <a:gd name="T6" fmla="*/ 782 w 994"/>
              <a:gd name="T7" fmla="*/ 53 h 1535"/>
              <a:gd name="T8" fmla="*/ 906 w 994"/>
              <a:gd name="T9" fmla="*/ 135 h 1535"/>
              <a:gd name="T10" fmla="*/ 994 w 994"/>
              <a:gd name="T11" fmla="*/ 235 h 1535"/>
              <a:gd name="T12" fmla="*/ 964 w 994"/>
              <a:gd name="T13" fmla="*/ 423 h 1535"/>
              <a:gd name="T14" fmla="*/ 894 w 994"/>
              <a:gd name="T15" fmla="*/ 535 h 1535"/>
              <a:gd name="T16" fmla="*/ 876 w 994"/>
              <a:gd name="T17" fmla="*/ 776 h 1535"/>
              <a:gd name="T18" fmla="*/ 917 w 994"/>
              <a:gd name="T19" fmla="*/ 953 h 1535"/>
              <a:gd name="T20" fmla="*/ 876 w 994"/>
              <a:gd name="T21" fmla="*/ 1135 h 1535"/>
              <a:gd name="T22" fmla="*/ 788 w 994"/>
              <a:gd name="T23" fmla="*/ 1282 h 1535"/>
              <a:gd name="T24" fmla="*/ 712 w 994"/>
              <a:gd name="T25" fmla="*/ 1400 h 1535"/>
              <a:gd name="T26" fmla="*/ 600 w 994"/>
              <a:gd name="T27" fmla="*/ 1518 h 1535"/>
              <a:gd name="T28" fmla="*/ 411 w 994"/>
              <a:gd name="T29" fmla="*/ 1535 h 1535"/>
              <a:gd name="T30" fmla="*/ 211 w 994"/>
              <a:gd name="T31" fmla="*/ 1488 h 1535"/>
              <a:gd name="T32" fmla="*/ 64 w 994"/>
              <a:gd name="T33" fmla="*/ 1382 h 1535"/>
              <a:gd name="T34" fmla="*/ 0 w 994"/>
              <a:gd name="T35" fmla="*/ 1147 h 1535"/>
              <a:gd name="T36" fmla="*/ 64 w 994"/>
              <a:gd name="T37" fmla="*/ 923 h 1535"/>
              <a:gd name="T38" fmla="*/ 200 w 994"/>
              <a:gd name="T39" fmla="*/ 741 h 1535"/>
              <a:gd name="T40" fmla="*/ 300 w 994"/>
              <a:gd name="T41" fmla="*/ 582 h 1535"/>
              <a:gd name="T42" fmla="*/ 382 w 994"/>
              <a:gd name="T43" fmla="*/ 459 h 1535"/>
              <a:gd name="T44" fmla="*/ 406 w 994"/>
              <a:gd name="T45" fmla="*/ 312 h 1535"/>
              <a:gd name="T46" fmla="*/ 347 w 994"/>
              <a:gd name="T47" fmla="*/ 188 h 1535"/>
              <a:gd name="T48" fmla="*/ 306 w 994"/>
              <a:gd name="T49" fmla="*/ 70 h 1535"/>
              <a:gd name="T50" fmla="*/ 394 w 994"/>
              <a:gd name="T51" fmla="*/ 12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4" h="1535">
                <a:moveTo>
                  <a:pt x="394" y="12"/>
                </a:moveTo>
                <a:lnTo>
                  <a:pt x="506" y="0"/>
                </a:lnTo>
                <a:lnTo>
                  <a:pt x="664" y="47"/>
                </a:lnTo>
                <a:lnTo>
                  <a:pt x="782" y="53"/>
                </a:lnTo>
                <a:lnTo>
                  <a:pt x="906" y="135"/>
                </a:lnTo>
                <a:lnTo>
                  <a:pt x="994" y="235"/>
                </a:lnTo>
                <a:lnTo>
                  <a:pt x="964" y="423"/>
                </a:lnTo>
                <a:lnTo>
                  <a:pt x="894" y="535"/>
                </a:lnTo>
                <a:lnTo>
                  <a:pt x="876" y="776"/>
                </a:lnTo>
                <a:lnTo>
                  <a:pt x="917" y="953"/>
                </a:lnTo>
                <a:lnTo>
                  <a:pt x="876" y="1135"/>
                </a:lnTo>
                <a:lnTo>
                  <a:pt x="788" y="1282"/>
                </a:lnTo>
                <a:lnTo>
                  <a:pt x="712" y="1400"/>
                </a:lnTo>
                <a:lnTo>
                  <a:pt x="600" y="1518"/>
                </a:lnTo>
                <a:lnTo>
                  <a:pt x="411" y="1535"/>
                </a:lnTo>
                <a:lnTo>
                  <a:pt x="211" y="1488"/>
                </a:lnTo>
                <a:lnTo>
                  <a:pt x="64" y="1382"/>
                </a:lnTo>
                <a:lnTo>
                  <a:pt x="0" y="1147"/>
                </a:lnTo>
                <a:lnTo>
                  <a:pt x="64" y="923"/>
                </a:lnTo>
                <a:lnTo>
                  <a:pt x="200" y="741"/>
                </a:lnTo>
                <a:lnTo>
                  <a:pt x="300" y="582"/>
                </a:lnTo>
                <a:lnTo>
                  <a:pt x="382" y="459"/>
                </a:lnTo>
                <a:lnTo>
                  <a:pt x="406" y="312"/>
                </a:lnTo>
                <a:lnTo>
                  <a:pt x="347" y="188"/>
                </a:lnTo>
                <a:lnTo>
                  <a:pt x="306" y="70"/>
                </a:lnTo>
                <a:lnTo>
                  <a:pt x="394" y="12"/>
                </a:lnTo>
                <a:close/>
              </a:path>
            </a:pathLst>
          </a:custGeom>
          <a:noFill/>
          <a:ln w="25400" cap="flat" cmpd="sng">
            <a:solidFill>
              <a:schemeClr val="tx2"/>
            </a:solidFill>
            <a:prstDash val="dash"/>
            <a:round/>
            <a:headEnd type="none" w="med" len="med"/>
            <a:tailEnd type="non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tx2">
                    <a:alpha val="50000"/>
                  </a:schemeClr>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5" name="Rectangle 15"/>
          <p:cNvSpPr>
            <a:spLocks noChangeArrowheads="1"/>
          </p:cNvSpPr>
          <p:nvPr/>
        </p:nvSpPr>
        <p:spPr bwMode="auto">
          <a:xfrm>
            <a:off x="2555776" y="4869160"/>
            <a:ext cx="1418978" cy="40011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tx2">
                    <a:alpha val="50000"/>
                  </a:scheme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defTabSz="762000" eaLnBrk="0" hangingPunct="0"/>
            <a:r>
              <a:rPr lang="en-GB" sz="2000" dirty="0">
                <a:solidFill>
                  <a:schemeClr val="tx2"/>
                </a:solidFill>
                <a:latin typeface="+mn-lt"/>
              </a:rPr>
              <a:t>Climatology</a:t>
            </a:r>
            <a:endParaRPr lang="en-GB" sz="1600" dirty="0">
              <a:solidFill>
                <a:schemeClr val="accent2"/>
              </a:solidFill>
              <a:latin typeface="+mn-lt"/>
            </a:endParaRPr>
          </a:p>
        </p:txBody>
      </p:sp>
      <p:sp>
        <p:nvSpPr>
          <p:cNvPr id="56" name="Line 16"/>
          <p:cNvSpPr>
            <a:spLocks noChangeShapeType="1"/>
          </p:cNvSpPr>
          <p:nvPr/>
        </p:nvSpPr>
        <p:spPr bwMode="auto">
          <a:xfrm flipV="1">
            <a:off x="4067944" y="5013176"/>
            <a:ext cx="838200" cy="76200"/>
          </a:xfrm>
          <a:prstGeom prst="line">
            <a:avLst/>
          </a:prstGeom>
          <a:noFill/>
          <a:ln w="25400">
            <a:solidFill>
              <a:schemeClr val="tx2"/>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7" name="Text Box 17"/>
          <p:cNvSpPr txBox="1">
            <a:spLocks noChangeArrowheads="1"/>
          </p:cNvSpPr>
          <p:nvPr/>
        </p:nvSpPr>
        <p:spPr bwMode="auto">
          <a:xfrm>
            <a:off x="323528" y="2348880"/>
            <a:ext cx="1902048" cy="6463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fr-FR" b="1" dirty="0" err="1">
                <a:solidFill>
                  <a:schemeClr val="hlink"/>
                </a:solidFill>
                <a:latin typeface="+mn-lt"/>
              </a:rPr>
              <a:t>Uncertainty</a:t>
            </a:r>
            <a:r>
              <a:rPr lang="fr-FR" b="1" dirty="0">
                <a:solidFill>
                  <a:schemeClr val="hlink"/>
                </a:solidFill>
                <a:latin typeface="+mn-lt"/>
              </a:rPr>
              <a:t> on Initial Conditions</a:t>
            </a:r>
          </a:p>
        </p:txBody>
      </p:sp>
      <p:sp>
        <p:nvSpPr>
          <p:cNvPr id="58" name="Line 18"/>
          <p:cNvSpPr>
            <a:spLocks noChangeShapeType="1"/>
          </p:cNvSpPr>
          <p:nvPr/>
        </p:nvSpPr>
        <p:spPr bwMode="auto">
          <a:xfrm>
            <a:off x="755576" y="2996952"/>
            <a:ext cx="0" cy="609600"/>
          </a:xfrm>
          <a:prstGeom prst="line">
            <a:avLst/>
          </a:prstGeom>
          <a:noFill/>
          <a:ln w="254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9" name="Text Box 19"/>
          <p:cNvSpPr txBox="1">
            <a:spLocks noChangeArrowheads="1"/>
          </p:cNvSpPr>
          <p:nvPr/>
        </p:nvSpPr>
        <p:spPr bwMode="auto">
          <a:xfrm>
            <a:off x="6846888" y="2682875"/>
            <a:ext cx="304800" cy="457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GB" sz="2400">
                <a:solidFill>
                  <a:srgbClr val="CC0000"/>
                </a:solidFill>
                <a:latin typeface="Stone Sans ITC TT" charset="0"/>
              </a:rPr>
              <a:t>X</a:t>
            </a:r>
          </a:p>
        </p:txBody>
      </p:sp>
      <p:sp>
        <p:nvSpPr>
          <p:cNvPr id="60" name="Text Box 20"/>
          <p:cNvSpPr txBox="1">
            <a:spLocks noChangeArrowheads="1"/>
          </p:cNvSpPr>
          <p:nvPr/>
        </p:nvSpPr>
        <p:spPr bwMode="auto">
          <a:xfrm>
            <a:off x="5940152" y="1052736"/>
            <a:ext cx="3036192" cy="457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fr-FR" sz="2400" dirty="0" err="1">
                <a:solidFill>
                  <a:srgbClr val="CC0000"/>
                </a:solidFill>
                <a:latin typeface="+mn-lt"/>
              </a:rPr>
              <a:t>Deterministic</a:t>
            </a:r>
            <a:r>
              <a:rPr lang="fr-FR" sz="2400" dirty="0">
                <a:solidFill>
                  <a:srgbClr val="CC0000"/>
                </a:solidFill>
                <a:latin typeface="+mn-lt"/>
              </a:rPr>
              <a:t> </a:t>
            </a:r>
            <a:r>
              <a:rPr lang="fr-FR" sz="2400" dirty="0" err="1">
                <a:solidFill>
                  <a:srgbClr val="CC0000"/>
                </a:solidFill>
                <a:latin typeface="+mn-lt"/>
              </a:rPr>
              <a:t>Forecast</a:t>
            </a:r>
            <a:r>
              <a:rPr lang="fr-FR" sz="2400" dirty="0">
                <a:solidFill>
                  <a:srgbClr val="CC0000"/>
                </a:solidFill>
                <a:latin typeface="+mn-lt"/>
              </a:rPr>
              <a:t> </a:t>
            </a:r>
          </a:p>
        </p:txBody>
      </p:sp>
      <p:sp>
        <p:nvSpPr>
          <p:cNvPr id="61" name="Line 21"/>
          <p:cNvSpPr>
            <a:spLocks noChangeShapeType="1"/>
          </p:cNvSpPr>
          <p:nvPr/>
        </p:nvSpPr>
        <p:spPr bwMode="auto">
          <a:xfrm flipH="1">
            <a:off x="7075488" y="1539875"/>
            <a:ext cx="533400" cy="1219200"/>
          </a:xfrm>
          <a:prstGeom prst="line">
            <a:avLst/>
          </a:prstGeom>
          <a:noFill/>
          <a:ln w="25400">
            <a:solidFill>
              <a:srgbClr val="CC0000"/>
            </a:solidFill>
            <a:round/>
            <a:headEnd/>
            <a:tailEnd type="triangle" w="lg"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2" name="Text Box 22"/>
          <p:cNvSpPr txBox="1">
            <a:spLocks noChangeArrowheads="1"/>
          </p:cNvSpPr>
          <p:nvPr/>
        </p:nvSpPr>
        <p:spPr bwMode="auto">
          <a:xfrm>
            <a:off x="369888" y="4740275"/>
            <a:ext cx="1600200" cy="4616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GB" sz="2400" dirty="0" smtClean="0">
                <a:solidFill>
                  <a:schemeClr val="tx2"/>
                </a:solidFill>
                <a:latin typeface="+mn-lt"/>
              </a:rPr>
              <a:t>Reanalyses</a:t>
            </a:r>
            <a:endParaRPr lang="en-GB" sz="2400" dirty="0">
              <a:latin typeface="+mn-lt"/>
            </a:endParaRPr>
          </a:p>
        </p:txBody>
      </p:sp>
      <p:sp>
        <p:nvSpPr>
          <p:cNvPr id="63" name="Line 23"/>
          <p:cNvSpPr>
            <a:spLocks noChangeShapeType="1"/>
          </p:cNvSpPr>
          <p:nvPr/>
        </p:nvSpPr>
        <p:spPr bwMode="auto">
          <a:xfrm flipH="1" flipV="1">
            <a:off x="750888" y="4054475"/>
            <a:ext cx="76200" cy="762000"/>
          </a:xfrm>
          <a:prstGeom prst="line">
            <a:avLst/>
          </a:prstGeom>
          <a:noFill/>
          <a:ln w="25400">
            <a:solidFill>
              <a:schemeClr val="tx2"/>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4" name="Freeform 24"/>
          <p:cNvSpPr>
            <a:spLocks/>
          </p:cNvSpPr>
          <p:nvPr/>
        </p:nvSpPr>
        <p:spPr bwMode="auto">
          <a:xfrm>
            <a:off x="690563" y="3359150"/>
            <a:ext cx="6480175" cy="1111250"/>
          </a:xfrm>
          <a:custGeom>
            <a:avLst/>
            <a:gdLst>
              <a:gd name="T0" fmla="*/ 0 w 4082"/>
              <a:gd name="T1" fmla="*/ 303 h 700"/>
              <a:gd name="T2" fmla="*/ 397 w 4082"/>
              <a:gd name="T3" fmla="*/ 303 h 700"/>
              <a:gd name="T4" fmla="*/ 1247 w 4082"/>
              <a:gd name="T5" fmla="*/ 189 h 700"/>
              <a:gd name="T6" fmla="*/ 2211 w 4082"/>
              <a:gd name="T7" fmla="*/ 19 h 700"/>
              <a:gd name="T8" fmla="*/ 2778 w 4082"/>
              <a:gd name="T9" fmla="*/ 76 h 700"/>
              <a:gd name="T10" fmla="*/ 3685 w 4082"/>
              <a:gd name="T11" fmla="*/ 359 h 700"/>
              <a:gd name="T12" fmla="*/ 4082 w 4082"/>
              <a:gd name="T13" fmla="*/ 700 h 700"/>
            </a:gdLst>
            <a:ahLst/>
            <a:cxnLst>
              <a:cxn ang="0">
                <a:pos x="T0" y="T1"/>
              </a:cxn>
              <a:cxn ang="0">
                <a:pos x="T2" y="T3"/>
              </a:cxn>
              <a:cxn ang="0">
                <a:pos x="T4" y="T5"/>
              </a:cxn>
              <a:cxn ang="0">
                <a:pos x="T6" y="T7"/>
              </a:cxn>
              <a:cxn ang="0">
                <a:pos x="T8" y="T9"/>
              </a:cxn>
              <a:cxn ang="0">
                <a:pos x="T10" y="T11"/>
              </a:cxn>
              <a:cxn ang="0">
                <a:pos x="T12" y="T13"/>
              </a:cxn>
            </a:cxnLst>
            <a:rect l="0" t="0" r="r" b="b"/>
            <a:pathLst>
              <a:path w="4082" h="700">
                <a:moveTo>
                  <a:pt x="0" y="303"/>
                </a:moveTo>
                <a:cubicBezTo>
                  <a:pt x="94" y="312"/>
                  <a:pt x="189" y="322"/>
                  <a:pt x="397" y="303"/>
                </a:cubicBezTo>
                <a:cubicBezTo>
                  <a:pt x="605" y="284"/>
                  <a:pt x="945" y="236"/>
                  <a:pt x="1247" y="189"/>
                </a:cubicBezTo>
                <a:cubicBezTo>
                  <a:pt x="1549" y="142"/>
                  <a:pt x="1956" y="38"/>
                  <a:pt x="2211" y="19"/>
                </a:cubicBezTo>
                <a:cubicBezTo>
                  <a:pt x="2466" y="0"/>
                  <a:pt x="2532" y="19"/>
                  <a:pt x="2778" y="76"/>
                </a:cubicBezTo>
                <a:cubicBezTo>
                  <a:pt x="3024" y="133"/>
                  <a:pt x="3468" y="255"/>
                  <a:pt x="3685" y="359"/>
                </a:cubicBezTo>
                <a:cubicBezTo>
                  <a:pt x="3902" y="463"/>
                  <a:pt x="4016" y="643"/>
                  <a:pt x="4082" y="700"/>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65" name="Freeform 25"/>
          <p:cNvSpPr>
            <a:spLocks/>
          </p:cNvSpPr>
          <p:nvPr/>
        </p:nvSpPr>
        <p:spPr bwMode="auto">
          <a:xfrm>
            <a:off x="600075" y="2039938"/>
            <a:ext cx="6421438" cy="2009775"/>
          </a:xfrm>
          <a:custGeom>
            <a:avLst/>
            <a:gdLst>
              <a:gd name="T0" fmla="*/ 0 w 4045"/>
              <a:gd name="T1" fmla="*/ 1247 h 1266"/>
              <a:gd name="T2" fmla="*/ 851 w 4045"/>
              <a:gd name="T3" fmla="*/ 1247 h 1266"/>
              <a:gd name="T4" fmla="*/ 1361 w 4045"/>
              <a:gd name="T5" fmla="*/ 1134 h 1266"/>
              <a:gd name="T6" fmla="*/ 2041 w 4045"/>
              <a:gd name="T7" fmla="*/ 964 h 1266"/>
              <a:gd name="T8" fmla="*/ 2495 w 4045"/>
              <a:gd name="T9" fmla="*/ 907 h 1266"/>
              <a:gd name="T10" fmla="*/ 3175 w 4045"/>
              <a:gd name="T11" fmla="*/ 737 h 1266"/>
              <a:gd name="T12" fmla="*/ 3913 w 4045"/>
              <a:gd name="T13" fmla="*/ 113 h 1266"/>
              <a:gd name="T14" fmla="*/ 3969 w 4045"/>
              <a:gd name="T15" fmla="*/ 56 h 1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5" h="1266">
                <a:moveTo>
                  <a:pt x="0" y="1247"/>
                </a:moveTo>
                <a:cubicBezTo>
                  <a:pt x="312" y="1256"/>
                  <a:pt x="624" y="1266"/>
                  <a:pt x="851" y="1247"/>
                </a:cubicBezTo>
                <a:cubicBezTo>
                  <a:pt x="1078" y="1228"/>
                  <a:pt x="1163" y="1181"/>
                  <a:pt x="1361" y="1134"/>
                </a:cubicBezTo>
                <a:cubicBezTo>
                  <a:pt x="1559" y="1087"/>
                  <a:pt x="1852" y="1002"/>
                  <a:pt x="2041" y="964"/>
                </a:cubicBezTo>
                <a:cubicBezTo>
                  <a:pt x="2230" y="926"/>
                  <a:pt x="2306" y="945"/>
                  <a:pt x="2495" y="907"/>
                </a:cubicBezTo>
                <a:cubicBezTo>
                  <a:pt x="2684" y="869"/>
                  <a:pt x="2939" y="869"/>
                  <a:pt x="3175" y="737"/>
                </a:cubicBezTo>
                <a:cubicBezTo>
                  <a:pt x="3411" y="605"/>
                  <a:pt x="3781" y="226"/>
                  <a:pt x="3913" y="113"/>
                </a:cubicBezTo>
                <a:cubicBezTo>
                  <a:pt x="4045" y="0"/>
                  <a:pt x="4007" y="28"/>
                  <a:pt x="3969" y="56"/>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66" name="Freeform 26"/>
          <p:cNvSpPr>
            <a:spLocks/>
          </p:cNvSpPr>
          <p:nvPr/>
        </p:nvSpPr>
        <p:spPr bwMode="auto">
          <a:xfrm>
            <a:off x="600075" y="3479800"/>
            <a:ext cx="7112000" cy="1620838"/>
          </a:xfrm>
          <a:custGeom>
            <a:avLst/>
            <a:gdLst>
              <a:gd name="T0" fmla="*/ 0 w 4480"/>
              <a:gd name="T1" fmla="*/ 170 h 1021"/>
              <a:gd name="T2" fmla="*/ 624 w 4480"/>
              <a:gd name="T3" fmla="*/ 170 h 1021"/>
              <a:gd name="T4" fmla="*/ 1418 w 4480"/>
              <a:gd name="T5" fmla="*/ 113 h 1021"/>
              <a:gd name="T6" fmla="*/ 2382 w 4480"/>
              <a:gd name="T7" fmla="*/ 0 h 1021"/>
              <a:gd name="T8" fmla="*/ 3005 w 4480"/>
              <a:gd name="T9" fmla="*/ 113 h 1021"/>
              <a:gd name="T10" fmla="*/ 3629 w 4480"/>
              <a:gd name="T11" fmla="*/ 397 h 1021"/>
              <a:gd name="T12" fmla="*/ 4480 w 4480"/>
              <a:gd name="T13" fmla="*/ 1021 h 1021"/>
            </a:gdLst>
            <a:ahLst/>
            <a:cxnLst>
              <a:cxn ang="0">
                <a:pos x="T0" y="T1"/>
              </a:cxn>
              <a:cxn ang="0">
                <a:pos x="T2" y="T3"/>
              </a:cxn>
              <a:cxn ang="0">
                <a:pos x="T4" y="T5"/>
              </a:cxn>
              <a:cxn ang="0">
                <a:pos x="T6" y="T7"/>
              </a:cxn>
              <a:cxn ang="0">
                <a:pos x="T8" y="T9"/>
              </a:cxn>
              <a:cxn ang="0">
                <a:pos x="T10" y="T11"/>
              </a:cxn>
              <a:cxn ang="0">
                <a:pos x="T12" y="T13"/>
              </a:cxn>
            </a:cxnLst>
            <a:rect l="0" t="0" r="r" b="b"/>
            <a:pathLst>
              <a:path w="4480" h="1021">
                <a:moveTo>
                  <a:pt x="0" y="170"/>
                </a:moveTo>
                <a:cubicBezTo>
                  <a:pt x="194" y="174"/>
                  <a:pt x="388" y="179"/>
                  <a:pt x="624" y="170"/>
                </a:cubicBezTo>
                <a:cubicBezTo>
                  <a:pt x="860" y="161"/>
                  <a:pt x="1125" y="141"/>
                  <a:pt x="1418" y="113"/>
                </a:cubicBezTo>
                <a:cubicBezTo>
                  <a:pt x="1711" y="85"/>
                  <a:pt x="2118" y="0"/>
                  <a:pt x="2382" y="0"/>
                </a:cubicBezTo>
                <a:cubicBezTo>
                  <a:pt x="2646" y="0"/>
                  <a:pt x="2797" y="47"/>
                  <a:pt x="3005" y="113"/>
                </a:cubicBezTo>
                <a:cubicBezTo>
                  <a:pt x="3213" y="179"/>
                  <a:pt x="3383" y="246"/>
                  <a:pt x="3629" y="397"/>
                </a:cubicBezTo>
                <a:cubicBezTo>
                  <a:pt x="3875" y="548"/>
                  <a:pt x="4177" y="784"/>
                  <a:pt x="4480" y="1021"/>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67" name="Freeform 27"/>
          <p:cNvSpPr>
            <a:spLocks/>
          </p:cNvSpPr>
          <p:nvPr/>
        </p:nvSpPr>
        <p:spPr bwMode="auto">
          <a:xfrm>
            <a:off x="781050" y="3479800"/>
            <a:ext cx="6030913" cy="1560513"/>
          </a:xfrm>
          <a:custGeom>
            <a:avLst/>
            <a:gdLst>
              <a:gd name="T0" fmla="*/ 0 w 3799"/>
              <a:gd name="T1" fmla="*/ 359 h 983"/>
              <a:gd name="T2" fmla="*/ 907 w 3799"/>
              <a:gd name="T3" fmla="*/ 245 h 983"/>
              <a:gd name="T4" fmla="*/ 1588 w 3799"/>
              <a:gd name="T5" fmla="*/ 75 h 983"/>
              <a:gd name="T6" fmla="*/ 2155 w 3799"/>
              <a:gd name="T7" fmla="*/ 19 h 983"/>
              <a:gd name="T8" fmla="*/ 2722 w 3799"/>
              <a:gd name="T9" fmla="*/ 189 h 983"/>
              <a:gd name="T10" fmla="*/ 3799 w 3799"/>
              <a:gd name="T11" fmla="*/ 983 h 983"/>
            </a:gdLst>
            <a:ahLst/>
            <a:cxnLst>
              <a:cxn ang="0">
                <a:pos x="T0" y="T1"/>
              </a:cxn>
              <a:cxn ang="0">
                <a:pos x="T2" y="T3"/>
              </a:cxn>
              <a:cxn ang="0">
                <a:pos x="T4" y="T5"/>
              </a:cxn>
              <a:cxn ang="0">
                <a:pos x="T6" y="T7"/>
              </a:cxn>
              <a:cxn ang="0">
                <a:pos x="T8" y="T9"/>
              </a:cxn>
              <a:cxn ang="0">
                <a:pos x="T10" y="T11"/>
              </a:cxn>
            </a:cxnLst>
            <a:rect l="0" t="0" r="r" b="b"/>
            <a:pathLst>
              <a:path w="3799" h="983">
                <a:moveTo>
                  <a:pt x="0" y="359"/>
                </a:moveTo>
                <a:cubicBezTo>
                  <a:pt x="321" y="325"/>
                  <a:pt x="642" y="292"/>
                  <a:pt x="907" y="245"/>
                </a:cubicBezTo>
                <a:cubicBezTo>
                  <a:pt x="1172" y="198"/>
                  <a:pt x="1380" y="113"/>
                  <a:pt x="1588" y="75"/>
                </a:cubicBezTo>
                <a:cubicBezTo>
                  <a:pt x="1796" y="37"/>
                  <a:pt x="1966" y="0"/>
                  <a:pt x="2155" y="19"/>
                </a:cubicBezTo>
                <a:cubicBezTo>
                  <a:pt x="2344" y="38"/>
                  <a:pt x="2448" y="28"/>
                  <a:pt x="2722" y="189"/>
                </a:cubicBezTo>
                <a:cubicBezTo>
                  <a:pt x="2996" y="350"/>
                  <a:pt x="3397" y="666"/>
                  <a:pt x="3799" y="983"/>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68" name="Freeform 28"/>
          <p:cNvSpPr>
            <a:spLocks/>
          </p:cNvSpPr>
          <p:nvPr/>
        </p:nvSpPr>
        <p:spPr bwMode="auto">
          <a:xfrm>
            <a:off x="781050" y="3389313"/>
            <a:ext cx="6481763" cy="479425"/>
          </a:xfrm>
          <a:custGeom>
            <a:avLst/>
            <a:gdLst>
              <a:gd name="T0" fmla="*/ 0 w 4083"/>
              <a:gd name="T1" fmla="*/ 283 h 302"/>
              <a:gd name="T2" fmla="*/ 567 w 4083"/>
              <a:gd name="T3" fmla="*/ 283 h 302"/>
              <a:gd name="T4" fmla="*/ 1248 w 4083"/>
              <a:gd name="T5" fmla="*/ 170 h 302"/>
              <a:gd name="T6" fmla="*/ 1928 w 4083"/>
              <a:gd name="T7" fmla="*/ 113 h 302"/>
              <a:gd name="T8" fmla="*/ 2552 w 4083"/>
              <a:gd name="T9" fmla="*/ 170 h 302"/>
              <a:gd name="T10" fmla="*/ 3572 w 4083"/>
              <a:gd name="T11" fmla="*/ 113 h 302"/>
              <a:gd name="T12" fmla="*/ 4083 w 4083"/>
              <a:gd name="T13" fmla="*/ 0 h 302"/>
            </a:gdLst>
            <a:ahLst/>
            <a:cxnLst>
              <a:cxn ang="0">
                <a:pos x="T0" y="T1"/>
              </a:cxn>
              <a:cxn ang="0">
                <a:pos x="T2" y="T3"/>
              </a:cxn>
              <a:cxn ang="0">
                <a:pos x="T4" y="T5"/>
              </a:cxn>
              <a:cxn ang="0">
                <a:pos x="T6" y="T7"/>
              </a:cxn>
              <a:cxn ang="0">
                <a:pos x="T8" y="T9"/>
              </a:cxn>
              <a:cxn ang="0">
                <a:pos x="T10" y="T11"/>
              </a:cxn>
              <a:cxn ang="0">
                <a:pos x="T12" y="T13"/>
              </a:cxn>
            </a:cxnLst>
            <a:rect l="0" t="0" r="r" b="b"/>
            <a:pathLst>
              <a:path w="4083" h="302">
                <a:moveTo>
                  <a:pt x="0" y="283"/>
                </a:moveTo>
                <a:cubicBezTo>
                  <a:pt x="179" y="292"/>
                  <a:pt x="359" y="302"/>
                  <a:pt x="567" y="283"/>
                </a:cubicBezTo>
                <a:cubicBezTo>
                  <a:pt x="775" y="264"/>
                  <a:pt x="1021" y="198"/>
                  <a:pt x="1248" y="170"/>
                </a:cubicBezTo>
                <a:cubicBezTo>
                  <a:pt x="1475" y="142"/>
                  <a:pt x="1711" y="113"/>
                  <a:pt x="1928" y="113"/>
                </a:cubicBezTo>
                <a:cubicBezTo>
                  <a:pt x="2145" y="113"/>
                  <a:pt x="2278" y="170"/>
                  <a:pt x="2552" y="170"/>
                </a:cubicBezTo>
                <a:cubicBezTo>
                  <a:pt x="2826" y="170"/>
                  <a:pt x="3317" y="141"/>
                  <a:pt x="3572" y="113"/>
                </a:cubicBezTo>
                <a:cubicBezTo>
                  <a:pt x="3827" y="85"/>
                  <a:pt x="3955" y="42"/>
                  <a:pt x="4083" y="0"/>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69" name="Freeform 29"/>
          <p:cNvSpPr>
            <a:spLocks/>
          </p:cNvSpPr>
          <p:nvPr/>
        </p:nvSpPr>
        <p:spPr bwMode="auto">
          <a:xfrm>
            <a:off x="869950" y="2579688"/>
            <a:ext cx="6481763" cy="1530350"/>
          </a:xfrm>
          <a:custGeom>
            <a:avLst/>
            <a:gdLst>
              <a:gd name="T0" fmla="*/ 0 w 4083"/>
              <a:gd name="T1" fmla="*/ 964 h 964"/>
              <a:gd name="T2" fmla="*/ 794 w 4083"/>
              <a:gd name="T3" fmla="*/ 907 h 964"/>
              <a:gd name="T4" fmla="*/ 1758 w 4083"/>
              <a:gd name="T5" fmla="*/ 737 h 964"/>
              <a:gd name="T6" fmla="*/ 3062 w 4083"/>
              <a:gd name="T7" fmla="*/ 510 h 964"/>
              <a:gd name="T8" fmla="*/ 4083 w 4083"/>
              <a:gd name="T9" fmla="*/ 0 h 964"/>
            </a:gdLst>
            <a:ahLst/>
            <a:cxnLst>
              <a:cxn ang="0">
                <a:pos x="T0" y="T1"/>
              </a:cxn>
              <a:cxn ang="0">
                <a:pos x="T2" y="T3"/>
              </a:cxn>
              <a:cxn ang="0">
                <a:pos x="T4" y="T5"/>
              </a:cxn>
              <a:cxn ang="0">
                <a:pos x="T6" y="T7"/>
              </a:cxn>
              <a:cxn ang="0">
                <a:pos x="T8" y="T9"/>
              </a:cxn>
            </a:cxnLst>
            <a:rect l="0" t="0" r="r" b="b"/>
            <a:pathLst>
              <a:path w="4083" h="964">
                <a:moveTo>
                  <a:pt x="0" y="964"/>
                </a:moveTo>
                <a:cubicBezTo>
                  <a:pt x="250" y="954"/>
                  <a:pt x="501" y="945"/>
                  <a:pt x="794" y="907"/>
                </a:cubicBezTo>
                <a:cubicBezTo>
                  <a:pt x="1087" y="869"/>
                  <a:pt x="1380" y="803"/>
                  <a:pt x="1758" y="737"/>
                </a:cubicBezTo>
                <a:cubicBezTo>
                  <a:pt x="2136" y="671"/>
                  <a:pt x="2675" y="633"/>
                  <a:pt x="3062" y="510"/>
                </a:cubicBezTo>
                <a:cubicBezTo>
                  <a:pt x="3449" y="387"/>
                  <a:pt x="3913" y="85"/>
                  <a:pt x="4083" y="0"/>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70" name="Freeform 30"/>
          <p:cNvSpPr>
            <a:spLocks/>
          </p:cNvSpPr>
          <p:nvPr/>
        </p:nvSpPr>
        <p:spPr bwMode="auto">
          <a:xfrm>
            <a:off x="690563" y="3659188"/>
            <a:ext cx="6661150" cy="360362"/>
          </a:xfrm>
          <a:custGeom>
            <a:avLst/>
            <a:gdLst>
              <a:gd name="T0" fmla="*/ 0 w 4196"/>
              <a:gd name="T1" fmla="*/ 227 h 227"/>
              <a:gd name="T2" fmla="*/ 1191 w 4196"/>
              <a:gd name="T3" fmla="*/ 114 h 227"/>
              <a:gd name="T4" fmla="*/ 1928 w 4196"/>
              <a:gd name="T5" fmla="*/ 0 h 227"/>
              <a:gd name="T6" fmla="*/ 3005 w 4196"/>
              <a:gd name="T7" fmla="*/ 114 h 227"/>
              <a:gd name="T8" fmla="*/ 4196 w 4196"/>
              <a:gd name="T9" fmla="*/ 227 h 227"/>
            </a:gdLst>
            <a:ahLst/>
            <a:cxnLst>
              <a:cxn ang="0">
                <a:pos x="T0" y="T1"/>
              </a:cxn>
              <a:cxn ang="0">
                <a:pos x="T2" y="T3"/>
              </a:cxn>
              <a:cxn ang="0">
                <a:pos x="T4" y="T5"/>
              </a:cxn>
              <a:cxn ang="0">
                <a:pos x="T6" y="T7"/>
              </a:cxn>
              <a:cxn ang="0">
                <a:pos x="T8" y="T9"/>
              </a:cxn>
            </a:cxnLst>
            <a:rect l="0" t="0" r="r" b="b"/>
            <a:pathLst>
              <a:path w="4196" h="227">
                <a:moveTo>
                  <a:pt x="0" y="227"/>
                </a:moveTo>
                <a:cubicBezTo>
                  <a:pt x="435" y="189"/>
                  <a:pt x="870" y="152"/>
                  <a:pt x="1191" y="114"/>
                </a:cubicBezTo>
                <a:cubicBezTo>
                  <a:pt x="1512" y="76"/>
                  <a:pt x="1626" y="0"/>
                  <a:pt x="1928" y="0"/>
                </a:cubicBezTo>
                <a:cubicBezTo>
                  <a:pt x="2230" y="0"/>
                  <a:pt x="2627" y="76"/>
                  <a:pt x="3005" y="114"/>
                </a:cubicBezTo>
                <a:cubicBezTo>
                  <a:pt x="3383" y="152"/>
                  <a:pt x="3789" y="189"/>
                  <a:pt x="4196" y="227"/>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71" name="Freeform 31"/>
          <p:cNvSpPr>
            <a:spLocks/>
          </p:cNvSpPr>
          <p:nvPr/>
        </p:nvSpPr>
        <p:spPr bwMode="auto">
          <a:xfrm>
            <a:off x="781050" y="3479800"/>
            <a:ext cx="6750050" cy="990600"/>
          </a:xfrm>
          <a:custGeom>
            <a:avLst/>
            <a:gdLst>
              <a:gd name="T0" fmla="*/ 0 w 4252"/>
              <a:gd name="T1" fmla="*/ 170 h 624"/>
              <a:gd name="T2" fmla="*/ 737 w 4252"/>
              <a:gd name="T3" fmla="*/ 170 h 624"/>
              <a:gd name="T4" fmla="*/ 1757 w 4252"/>
              <a:gd name="T5" fmla="*/ 0 h 624"/>
              <a:gd name="T6" fmla="*/ 2891 w 4252"/>
              <a:gd name="T7" fmla="*/ 170 h 624"/>
              <a:gd name="T8" fmla="*/ 4252 w 4252"/>
              <a:gd name="T9" fmla="*/ 624 h 624"/>
            </a:gdLst>
            <a:ahLst/>
            <a:cxnLst>
              <a:cxn ang="0">
                <a:pos x="T0" y="T1"/>
              </a:cxn>
              <a:cxn ang="0">
                <a:pos x="T2" y="T3"/>
              </a:cxn>
              <a:cxn ang="0">
                <a:pos x="T4" y="T5"/>
              </a:cxn>
              <a:cxn ang="0">
                <a:pos x="T6" y="T7"/>
              </a:cxn>
              <a:cxn ang="0">
                <a:pos x="T8" y="T9"/>
              </a:cxn>
            </a:cxnLst>
            <a:rect l="0" t="0" r="r" b="b"/>
            <a:pathLst>
              <a:path w="4252" h="624">
                <a:moveTo>
                  <a:pt x="0" y="170"/>
                </a:moveTo>
                <a:cubicBezTo>
                  <a:pt x="222" y="184"/>
                  <a:pt x="444" y="198"/>
                  <a:pt x="737" y="170"/>
                </a:cubicBezTo>
                <a:cubicBezTo>
                  <a:pt x="1030" y="142"/>
                  <a:pt x="1398" y="0"/>
                  <a:pt x="1757" y="0"/>
                </a:cubicBezTo>
                <a:cubicBezTo>
                  <a:pt x="2116" y="0"/>
                  <a:pt x="2475" y="66"/>
                  <a:pt x="2891" y="170"/>
                </a:cubicBezTo>
                <a:cubicBezTo>
                  <a:pt x="3307" y="274"/>
                  <a:pt x="3779" y="449"/>
                  <a:pt x="4252" y="624"/>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72" name="Freeform 32"/>
          <p:cNvSpPr>
            <a:spLocks/>
          </p:cNvSpPr>
          <p:nvPr/>
        </p:nvSpPr>
        <p:spPr bwMode="auto">
          <a:xfrm>
            <a:off x="960438" y="3028950"/>
            <a:ext cx="6480175" cy="900113"/>
          </a:xfrm>
          <a:custGeom>
            <a:avLst/>
            <a:gdLst>
              <a:gd name="T0" fmla="*/ 0 w 3686"/>
              <a:gd name="T1" fmla="*/ 538 h 538"/>
              <a:gd name="T2" fmla="*/ 794 w 3686"/>
              <a:gd name="T3" fmla="*/ 425 h 538"/>
              <a:gd name="T4" fmla="*/ 1814 w 3686"/>
              <a:gd name="T5" fmla="*/ 198 h 538"/>
              <a:gd name="T6" fmla="*/ 2608 w 3686"/>
              <a:gd name="T7" fmla="*/ 28 h 538"/>
              <a:gd name="T8" fmla="*/ 3175 w 3686"/>
              <a:gd name="T9" fmla="*/ 28 h 538"/>
              <a:gd name="T10" fmla="*/ 3686 w 3686"/>
              <a:gd name="T11" fmla="*/ 85 h 538"/>
            </a:gdLst>
            <a:ahLst/>
            <a:cxnLst>
              <a:cxn ang="0">
                <a:pos x="T0" y="T1"/>
              </a:cxn>
              <a:cxn ang="0">
                <a:pos x="T2" y="T3"/>
              </a:cxn>
              <a:cxn ang="0">
                <a:pos x="T4" y="T5"/>
              </a:cxn>
              <a:cxn ang="0">
                <a:pos x="T6" y="T7"/>
              </a:cxn>
              <a:cxn ang="0">
                <a:pos x="T8" y="T9"/>
              </a:cxn>
              <a:cxn ang="0">
                <a:pos x="T10" y="T11"/>
              </a:cxn>
            </a:cxnLst>
            <a:rect l="0" t="0" r="r" b="b"/>
            <a:pathLst>
              <a:path w="3686" h="538">
                <a:moveTo>
                  <a:pt x="0" y="538"/>
                </a:moveTo>
                <a:cubicBezTo>
                  <a:pt x="246" y="510"/>
                  <a:pt x="492" y="482"/>
                  <a:pt x="794" y="425"/>
                </a:cubicBezTo>
                <a:cubicBezTo>
                  <a:pt x="1096" y="368"/>
                  <a:pt x="1512" y="264"/>
                  <a:pt x="1814" y="198"/>
                </a:cubicBezTo>
                <a:cubicBezTo>
                  <a:pt x="2116" y="132"/>
                  <a:pt x="2381" y="56"/>
                  <a:pt x="2608" y="28"/>
                </a:cubicBezTo>
                <a:cubicBezTo>
                  <a:pt x="2835" y="0"/>
                  <a:pt x="2995" y="19"/>
                  <a:pt x="3175" y="28"/>
                </a:cubicBezTo>
                <a:cubicBezTo>
                  <a:pt x="3355" y="37"/>
                  <a:pt x="3520" y="61"/>
                  <a:pt x="3686" y="85"/>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73" name="Freeform 33"/>
          <p:cNvSpPr>
            <a:spLocks/>
          </p:cNvSpPr>
          <p:nvPr/>
        </p:nvSpPr>
        <p:spPr bwMode="auto">
          <a:xfrm>
            <a:off x="600075" y="3810001"/>
            <a:ext cx="6852245" cy="1563216"/>
          </a:xfrm>
          <a:custGeom>
            <a:avLst/>
            <a:gdLst>
              <a:gd name="T0" fmla="*/ 0 w 4366"/>
              <a:gd name="T1" fmla="*/ 75 h 1039"/>
              <a:gd name="T2" fmla="*/ 1021 w 4366"/>
              <a:gd name="T3" fmla="*/ 75 h 1039"/>
              <a:gd name="T4" fmla="*/ 2041 w 4366"/>
              <a:gd name="T5" fmla="*/ 19 h 1039"/>
              <a:gd name="T6" fmla="*/ 3289 w 4366"/>
              <a:gd name="T7" fmla="*/ 189 h 1039"/>
              <a:gd name="T8" fmla="*/ 4366 w 4366"/>
              <a:gd name="T9" fmla="*/ 1039 h 1039"/>
            </a:gdLst>
            <a:ahLst/>
            <a:cxnLst>
              <a:cxn ang="0">
                <a:pos x="T0" y="T1"/>
              </a:cxn>
              <a:cxn ang="0">
                <a:pos x="T2" y="T3"/>
              </a:cxn>
              <a:cxn ang="0">
                <a:pos x="T4" y="T5"/>
              </a:cxn>
              <a:cxn ang="0">
                <a:pos x="T6" y="T7"/>
              </a:cxn>
              <a:cxn ang="0">
                <a:pos x="T8" y="T9"/>
              </a:cxn>
            </a:cxnLst>
            <a:rect l="0" t="0" r="r" b="b"/>
            <a:pathLst>
              <a:path w="4366" h="1039">
                <a:moveTo>
                  <a:pt x="0" y="75"/>
                </a:moveTo>
                <a:cubicBezTo>
                  <a:pt x="340" y="79"/>
                  <a:pt x="681" y="84"/>
                  <a:pt x="1021" y="75"/>
                </a:cubicBezTo>
                <a:cubicBezTo>
                  <a:pt x="1361" y="66"/>
                  <a:pt x="1663" y="0"/>
                  <a:pt x="2041" y="19"/>
                </a:cubicBezTo>
                <a:cubicBezTo>
                  <a:pt x="2419" y="38"/>
                  <a:pt x="2902" y="19"/>
                  <a:pt x="3289" y="189"/>
                </a:cubicBezTo>
                <a:cubicBezTo>
                  <a:pt x="3676" y="359"/>
                  <a:pt x="4021" y="699"/>
                  <a:pt x="4366" y="1039"/>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74" name="Freeform 34"/>
          <p:cNvSpPr>
            <a:spLocks/>
          </p:cNvSpPr>
          <p:nvPr/>
        </p:nvSpPr>
        <p:spPr bwMode="auto">
          <a:xfrm>
            <a:off x="869950" y="3282950"/>
            <a:ext cx="5491163" cy="557213"/>
          </a:xfrm>
          <a:custGeom>
            <a:avLst/>
            <a:gdLst>
              <a:gd name="T0" fmla="*/ 0 w 3459"/>
              <a:gd name="T1" fmla="*/ 351 h 351"/>
              <a:gd name="T2" fmla="*/ 1304 w 3459"/>
              <a:gd name="T3" fmla="*/ 181 h 351"/>
              <a:gd name="T4" fmla="*/ 2438 w 3459"/>
              <a:gd name="T5" fmla="*/ 10 h 351"/>
              <a:gd name="T6" fmla="*/ 3459 w 3459"/>
              <a:gd name="T7" fmla="*/ 124 h 351"/>
            </a:gdLst>
            <a:ahLst/>
            <a:cxnLst>
              <a:cxn ang="0">
                <a:pos x="T0" y="T1"/>
              </a:cxn>
              <a:cxn ang="0">
                <a:pos x="T2" y="T3"/>
              </a:cxn>
              <a:cxn ang="0">
                <a:pos x="T4" y="T5"/>
              </a:cxn>
              <a:cxn ang="0">
                <a:pos x="T6" y="T7"/>
              </a:cxn>
            </a:cxnLst>
            <a:rect l="0" t="0" r="r" b="b"/>
            <a:pathLst>
              <a:path w="3459" h="351">
                <a:moveTo>
                  <a:pt x="0" y="351"/>
                </a:moveTo>
                <a:cubicBezTo>
                  <a:pt x="449" y="294"/>
                  <a:pt x="898" y="238"/>
                  <a:pt x="1304" y="181"/>
                </a:cubicBezTo>
                <a:cubicBezTo>
                  <a:pt x="1710" y="124"/>
                  <a:pt x="2079" y="20"/>
                  <a:pt x="2438" y="10"/>
                </a:cubicBezTo>
                <a:cubicBezTo>
                  <a:pt x="2797" y="0"/>
                  <a:pt x="3128" y="62"/>
                  <a:pt x="3459" y="124"/>
                </a:cubicBezTo>
              </a:path>
            </a:pathLst>
          </a:custGeom>
          <a:noFill/>
          <a:ln w="9525" cap="flat" cmpd="sng">
            <a:solidFill>
              <a:schemeClr val="tx1"/>
            </a:solidFill>
            <a:prstDash val="solid"/>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5921" dir="2700000" algn="ctr" rotWithShape="0">
                    <a:schemeClr val="bg2"/>
                  </a:outerShdw>
                </a:effectLst>
              </a14:hiddenEffects>
            </a:ext>
          </a:extLst>
        </p:spPr>
        <p:txBody>
          <a:bodyPr/>
          <a:lstStyle/>
          <a:p>
            <a:endParaRPr lang="it-IT"/>
          </a:p>
        </p:txBody>
      </p:sp>
      <p:sp>
        <p:nvSpPr>
          <p:cNvPr id="4" name="CasellaDiTesto 3"/>
          <p:cNvSpPr txBox="1"/>
          <p:nvPr/>
        </p:nvSpPr>
        <p:spPr>
          <a:xfrm>
            <a:off x="323529" y="1052736"/>
            <a:ext cx="4248471" cy="923330"/>
          </a:xfrm>
          <a:prstGeom prst="rect">
            <a:avLst/>
          </a:prstGeom>
          <a:noFill/>
        </p:spPr>
        <p:txBody>
          <a:bodyPr wrap="square" rtlCol="0">
            <a:spAutoFit/>
          </a:bodyPr>
          <a:lstStyle/>
          <a:p>
            <a:r>
              <a:rPr lang="it-IT" dirty="0" err="1" smtClean="0"/>
              <a:t>Uncertainties</a:t>
            </a:r>
            <a:r>
              <a:rPr lang="it-IT" dirty="0" smtClean="0"/>
              <a:t> on </a:t>
            </a:r>
            <a:r>
              <a:rPr lang="it-IT" dirty="0" err="1" smtClean="0"/>
              <a:t>initial</a:t>
            </a:r>
            <a:r>
              <a:rPr lang="it-IT" dirty="0" smtClean="0"/>
              <a:t> data </a:t>
            </a:r>
            <a:r>
              <a:rPr lang="it-IT" dirty="0" err="1" smtClean="0"/>
              <a:t>could</a:t>
            </a:r>
            <a:r>
              <a:rPr lang="it-IT" dirty="0" smtClean="0"/>
              <a:t> be large. To </a:t>
            </a:r>
            <a:r>
              <a:rPr lang="it-IT" dirty="0" err="1" smtClean="0"/>
              <a:t>supply</a:t>
            </a:r>
            <a:r>
              <a:rPr lang="it-IT" dirty="0" smtClean="0"/>
              <a:t> for </a:t>
            </a:r>
            <a:r>
              <a:rPr lang="it-IT" dirty="0" err="1" smtClean="0"/>
              <a:t>this</a:t>
            </a:r>
            <a:r>
              <a:rPr lang="it-IT" dirty="0" smtClean="0"/>
              <a:t> </a:t>
            </a:r>
            <a:r>
              <a:rPr lang="it-IT" dirty="0" err="1" smtClean="0"/>
              <a:t>issue</a:t>
            </a:r>
            <a:r>
              <a:rPr lang="it-IT" dirty="0" smtClean="0"/>
              <a:t>: ensemble </a:t>
            </a:r>
            <a:r>
              <a:rPr lang="it-IT" dirty="0" err="1" smtClean="0"/>
              <a:t>technique</a:t>
            </a:r>
            <a:r>
              <a:rPr lang="it-IT" dirty="0" smtClean="0"/>
              <a:t> with </a:t>
            </a:r>
            <a:r>
              <a:rPr lang="it-IT" dirty="0" err="1" smtClean="0"/>
              <a:t>perturbed</a:t>
            </a:r>
            <a:r>
              <a:rPr lang="it-IT" dirty="0" smtClean="0"/>
              <a:t> </a:t>
            </a:r>
            <a:r>
              <a:rPr lang="it-IT" dirty="0" err="1" smtClean="0"/>
              <a:t>initial</a:t>
            </a:r>
            <a:r>
              <a:rPr lang="it-IT" dirty="0" smtClean="0"/>
              <a:t> </a:t>
            </a:r>
            <a:r>
              <a:rPr lang="it-IT" dirty="0" err="1" smtClean="0"/>
              <a:t>conditions</a:t>
            </a:r>
            <a:r>
              <a:rPr lang="it-IT" dirty="0" smtClean="0"/>
              <a:t>.</a:t>
            </a:r>
            <a:endParaRPr lang="it-IT" dirty="0"/>
          </a:p>
        </p:txBody>
      </p:sp>
      <p:sp>
        <p:nvSpPr>
          <p:cNvPr id="6" name="CasellaDiTesto 5"/>
          <p:cNvSpPr txBox="1"/>
          <p:nvPr/>
        </p:nvSpPr>
        <p:spPr>
          <a:xfrm>
            <a:off x="4355976" y="6021288"/>
            <a:ext cx="4459311" cy="369332"/>
          </a:xfrm>
          <a:prstGeom prst="rect">
            <a:avLst/>
          </a:prstGeom>
          <a:noFill/>
        </p:spPr>
        <p:txBody>
          <a:bodyPr wrap="none" rtlCol="0">
            <a:spAutoFit/>
          </a:bodyPr>
          <a:lstStyle/>
          <a:p>
            <a:r>
              <a:rPr lang="it-IT" dirty="0" err="1" smtClean="0"/>
              <a:t>Readapted</a:t>
            </a:r>
            <a:r>
              <a:rPr lang="it-IT" dirty="0" smtClean="0"/>
              <a:t> from </a:t>
            </a:r>
            <a:r>
              <a:rPr lang="it-IT" dirty="0" err="1" smtClean="0"/>
              <a:t>Trzaska</a:t>
            </a:r>
            <a:r>
              <a:rPr lang="it-IT" dirty="0" smtClean="0"/>
              <a:t> </a:t>
            </a:r>
            <a:r>
              <a:rPr lang="it-IT" sz="1200" dirty="0" smtClean="0"/>
              <a:t>(http://</a:t>
            </a:r>
            <a:r>
              <a:rPr lang="it-IT" sz="1200" dirty="0" err="1" smtClean="0"/>
              <a:t>portal.iri.columbia.edu</a:t>
            </a:r>
            <a:r>
              <a:rPr lang="it-IT" sz="1200" dirty="0" smtClean="0"/>
              <a:t>) </a:t>
            </a:r>
            <a:endParaRPr lang="it-IT" sz="1200" dirty="0"/>
          </a:p>
        </p:txBody>
      </p:sp>
      <p:sp>
        <p:nvSpPr>
          <p:cNvPr id="78" name="Text Box 20"/>
          <p:cNvSpPr txBox="1">
            <a:spLocks noChangeArrowheads="1"/>
          </p:cNvSpPr>
          <p:nvPr/>
        </p:nvSpPr>
        <p:spPr bwMode="auto">
          <a:xfrm>
            <a:off x="3923928" y="5301208"/>
            <a:ext cx="2820168" cy="457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fr-FR" sz="2400" dirty="0" err="1" smtClean="0">
                <a:solidFill>
                  <a:schemeClr val="tx1">
                    <a:lumMod val="65000"/>
                    <a:lumOff val="35000"/>
                  </a:schemeClr>
                </a:solidFill>
                <a:latin typeface="+mn-lt"/>
              </a:rPr>
              <a:t>Probabilistic</a:t>
            </a:r>
            <a:r>
              <a:rPr lang="fr-FR" sz="2400" dirty="0" smtClean="0">
                <a:solidFill>
                  <a:schemeClr val="tx1">
                    <a:lumMod val="65000"/>
                    <a:lumOff val="35000"/>
                  </a:schemeClr>
                </a:solidFill>
                <a:latin typeface="+mn-lt"/>
              </a:rPr>
              <a:t> </a:t>
            </a:r>
            <a:r>
              <a:rPr lang="fr-FR" sz="2400" dirty="0" err="1" smtClean="0">
                <a:solidFill>
                  <a:schemeClr val="tx1">
                    <a:lumMod val="65000"/>
                    <a:lumOff val="35000"/>
                  </a:schemeClr>
                </a:solidFill>
                <a:latin typeface="+mn-lt"/>
              </a:rPr>
              <a:t>Forecast</a:t>
            </a:r>
            <a:r>
              <a:rPr lang="fr-FR" sz="2400" dirty="0" smtClean="0">
                <a:solidFill>
                  <a:schemeClr val="tx1">
                    <a:lumMod val="65000"/>
                    <a:lumOff val="35000"/>
                  </a:schemeClr>
                </a:solidFill>
                <a:latin typeface="+mn-lt"/>
              </a:rPr>
              <a:t> </a:t>
            </a:r>
            <a:endParaRPr lang="fr-FR" sz="2400"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2000"/>
                                        <p:tgtEl>
                                          <p:spTgt spid="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2000"/>
                                        <p:tgtEl>
                                          <p:spTgt spid="6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2000"/>
                                        <p:tgtEl>
                                          <p:spTgt spid="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20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2000"/>
                                        <p:tgtEl>
                                          <p:spTgt spid="7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2000"/>
                                        <p:tgtEl>
                                          <p:spTgt spid="6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2000"/>
                                        <p:tgtEl>
                                          <p:spTgt spid="7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2000"/>
                                        <p:tgtEl>
                                          <p:spTgt spid="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2000"/>
                                        <p:tgtEl>
                                          <p:spTgt spid="6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20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par>
                                <p:cTn id="58" presetID="12" presetClass="entr" presetSubtype="4"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slide(fromBottom)">
                                      <p:cBhvr>
                                        <p:cTn id="60" dur="500"/>
                                        <p:tgtEl>
                                          <p:spTgt spid="55"/>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slide(fromBottom)">
                                      <p:cBhvr>
                                        <p:cTn id="63" dur="500"/>
                                        <p:tgtEl>
                                          <p:spTgt spid="5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2" grpId="0"/>
      <p:bldP spid="53" grpId="0" animBg="1"/>
      <p:bldP spid="54" grpId="0" animBg="1"/>
      <p:bldP spid="55" grpId="0"/>
      <p:bldP spid="56" grpId="0" animBg="1"/>
      <p:bldP spid="57" grpId="0" autoUpdateAnimBg="0"/>
      <p:bldP spid="58"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8"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egnaposto contenuto 12"/>
          <p:cNvSpPr txBox="1">
            <a:spLocks/>
          </p:cNvSpPr>
          <p:nvPr/>
        </p:nvSpPr>
        <p:spPr bwMode="auto">
          <a:xfrm>
            <a:off x="5004048" y="4919663"/>
            <a:ext cx="3384376" cy="719137"/>
          </a:xfrm>
          <a:prstGeom prst="rect">
            <a:avLst/>
          </a:prstGeom>
          <a:gradFill flip="none" rotWithShape="1">
            <a:gsLst>
              <a:gs pos="0">
                <a:schemeClr val="accent1"/>
              </a:gs>
              <a:gs pos="100000">
                <a:prstClr val="white"/>
              </a:gs>
            </a:gsLst>
            <a:lin ang="0" scaled="1"/>
            <a:tileRect/>
          </a:gradFill>
          <a:ln>
            <a:noFill/>
          </a:ln>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1800" b="1" dirty="0" smtClean="0">
                <a:latin typeface="Helvetica" charset="0"/>
              </a:rPr>
              <a:t>For the </a:t>
            </a:r>
            <a:r>
              <a:rPr lang="it-IT" sz="1800" b="1" dirty="0" err="1" smtClean="0">
                <a:latin typeface="Helvetica" charset="0"/>
              </a:rPr>
              <a:t>operational</a:t>
            </a:r>
            <a:r>
              <a:rPr lang="it-IT" sz="1800" b="1" dirty="0" smtClean="0">
                <a:latin typeface="Helvetica" charset="0"/>
              </a:rPr>
              <a:t> </a:t>
            </a:r>
            <a:r>
              <a:rPr lang="it-IT" sz="1800" b="1" dirty="0" err="1" smtClean="0">
                <a:latin typeface="Helvetica" charset="0"/>
              </a:rPr>
              <a:t>forecasts</a:t>
            </a:r>
            <a:endParaRPr lang="it-IT" sz="1800" dirty="0">
              <a:latin typeface="Helvetica" charset="0"/>
            </a:endParaRPr>
          </a:p>
          <a:p>
            <a:pPr algn="ctr" eaLnBrk="1" hangingPunct="1"/>
            <a:r>
              <a:rPr lang="it-IT" sz="1800" i="1" dirty="0" smtClean="0">
                <a:latin typeface="Helvetica" charset="0"/>
              </a:rPr>
              <a:t>Start date </a:t>
            </a:r>
            <a:r>
              <a:rPr lang="it-IT" sz="1800" i="1" dirty="0" err="1" smtClean="0">
                <a:latin typeface="Helvetica" charset="0"/>
              </a:rPr>
              <a:t>every</a:t>
            </a:r>
            <a:r>
              <a:rPr lang="it-IT" sz="1800" i="1" dirty="0" smtClean="0">
                <a:latin typeface="Helvetica" charset="0"/>
              </a:rPr>
              <a:t> </a:t>
            </a:r>
            <a:r>
              <a:rPr lang="it-IT" sz="1800" i="1" dirty="0" err="1" smtClean="0">
                <a:latin typeface="Helvetica" charset="0"/>
              </a:rPr>
              <a:t>month</a:t>
            </a:r>
            <a:r>
              <a:rPr lang="it-IT" sz="1800" i="1" dirty="0" smtClean="0">
                <a:latin typeface="Helvetica" charset="0"/>
              </a:rPr>
              <a:t> 1</a:t>
            </a:r>
            <a:r>
              <a:rPr lang="it-IT" sz="1800" i="1" baseline="30000" dirty="0" smtClean="0">
                <a:latin typeface="Helvetica" charset="0"/>
              </a:rPr>
              <a:t>st</a:t>
            </a:r>
            <a:endParaRPr lang="it-IT" sz="1800" i="1" baseline="30000" dirty="0">
              <a:latin typeface="Helvetica" charset="0"/>
            </a:endParaRPr>
          </a:p>
        </p:txBody>
      </p:sp>
      <p:sp>
        <p:nvSpPr>
          <p:cNvPr id="28675" name="Rectangle 1"/>
          <p:cNvSpPr>
            <a:spLocks noChangeArrowheads="1"/>
          </p:cNvSpPr>
          <p:nvPr/>
        </p:nvSpPr>
        <p:spPr bwMode="auto">
          <a:xfrm>
            <a:off x="1474718" y="178767"/>
            <a:ext cx="6213585"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lgn="ctr">
              <a:tabLst>
                <a:tab pos="906463" algn="l"/>
              </a:tabLst>
            </a:pPr>
            <a:r>
              <a:rPr lang="it-IT" sz="2800" b="1" dirty="0" smtClean="0">
                <a:solidFill>
                  <a:srgbClr val="1A60A6"/>
                </a:solidFill>
                <a:latin typeface="Helvetica" charset="0"/>
              </a:rPr>
              <a:t>The </a:t>
            </a:r>
            <a:r>
              <a:rPr lang="it-IT" sz="2800" b="1" dirty="0" err="1" smtClean="0">
                <a:solidFill>
                  <a:srgbClr val="1A60A6"/>
                </a:solidFill>
                <a:latin typeface="Helvetica" charset="0"/>
              </a:rPr>
              <a:t>experimental</a:t>
            </a:r>
            <a:r>
              <a:rPr lang="it-IT" sz="2800" b="1" dirty="0" smtClean="0">
                <a:solidFill>
                  <a:srgbClr val="1A60A6"/>
                </a:solidFill>
                <a:latin typeface="Helvetica" charset="0"/>
              </a:rPr>
              <a:t> setup</a:t>
            </a:r>
          </a:p>
          <a:p>
            <a:pPr algn="ctr">
              <a:tabLst>
                <a:tab pos="906463" algn="l"/>
              </a:tabLst>
            </a:pPr>
            <a:r>
              <a:rPr lang="it-IT" sz="2000" b="1" dirty="0" err="1" smtClean="0">
                <a:solidFill>
                  <a:srgbClr val="1A60A6"/>
                </a:solidFill>
                <a:latin typeface="Helvetica" charset="0"/>
              </a:rPr>
              <a:t>Retrospective</a:t>
            </a:r>
            <a:r>
              <a:rPr lang="it-IT" sz="2000" b="1" dirty="0" smtClean="0">
                <a:solidFill>
                  <a:srgbClr val="1A60A6"/>
                </a:solidFill>
                <a:latin typeface="Helvetica" charset="0"/>
              </a:rPr>
              <a:t> </a:t>
            </a:r>
            <a:r>
              <a:rPr lang="it-IT" sz="2000" b="1" dirty="0" err="1" smtClean="0">
                <a:solidFill>
                  <a:srgbClr val="1A60A6"/>
                </a:solidFill>
                <a:latin typeface="Helvetica" charset="0"/>
              </a:rPr>
              <a:t>forecasts</a:t>
            </a:r>
            <a:r>
              <a:rPr lang="it-IT" sz="2000" b="1" dirty="0" smtClean="0">
                <a:solidFill>
                  <a:srgbClr val="1A60A6"/>
                </a:solidFill>
                <a:latin typeface="Helvetica" charset="0"/>
              </a:rPr>
              <a:t> (</a:t>
            </a:r>
            <a:r>
              <a:rPr lang="it-IT" sz="2000" b="1" dirty="0" err="1" smtClean="0">
                <a:solidFill>
                  <a:srgbClr val="1A60A6"/>
                </a:solidFill>
                <a:latin typeface="Helvetica" charset="0"/>
              </a:rPr>
              <a:t>hindcasts</a:t>
            </a:r>
            <a:r>
              <a:rPr lang="it-IT" sz="2000" b="1" dirty="0" smtClean="0">
                <a:solidFill>
                  <a:srgbClr val="1A60A6"/>
                </a:solidFill>
                <a:latin typeface="Helvetica" charset="0"/>
              </a:rPr>
              <a:t>) for </a:t>
            </a:r>
            <a:r>
              <a:rPr lang="it-IT" sz="2000" b="1" dirty="0" err="1" smtClean="0">
                <a:solidFill>
                  <a:srgbClr val="1A60A6"/>
                </a:solidFill>
                <a:latin typeface="Helvetica" charset="0"/>
              </a:rPr>
              <a:t>validation</a:t>
            </a:r>
            <a:endParaRPr lang="it-IT" sz="20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4" name="Gruppo 269"/>
          <p:cNvGrpSpPr>
            <a:grpSpLocks/>
          </p:cNvGrpSpPr>
          <p:nvPr/>
        </p:nvGrpSpPr>
        <p:grpSpPr bwMode="auto">
          <a:xfrm>
            <a:off x="228600" y="1124744"/>
            <a:ext cx="8470900" cy="4285456"/>
            <a:chOff x="215900" y="1741487"/>
            <a:chExt cx="8470900" cy="4586289"/>
          </a:xfrm>
        </p:grpSpPr>
        <p:sp>
          <p:nvSpPr>
            <p:cNvPr id="45" name="Rectangle 14"/>
            <p:cNvSpPr>
              <a:spLocks noChangeArrowheads="1"/>
            </p:cNvSpPr>
            <p:nvPr/>
          </p:nvSpPr>
          <p:spPr bwMode="auto">
            <a:xfrm>
              <a:off x="215900" y="1741487"/>
              <a:ext cx="2368550" cy="926078"/>
            </a:xfrm>
            <a:prstGeom prst="rect">
              <a:avLst/>
            </a:prstGeom>
            <a:solidFill>
              <a:schemeClr val="accent6">
                <a:lumMod val="20000"/>
                <a:lumOff val="80000"/>
              </a:schemeClr>
            </a:solidFill>
            <a:ln w="9360">
              <a:solidFill>
                <a:srgbClr val="000000"/>
              </a:solidFill>
              <a:miter lim="800000"/>
              <a:headEnd/>
              <a:tailEnd/>
            </a:ln>
            <a:effectLst/>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400" dirty="0">
                  <a:solidFill>
                    <a:srgbClr val="000000"/>
                  </a:solidFill>
                  <a:latin typeface="Calibri" pitchFamily="-123" charset="0"/>
                </a:rPr>
                <a:t>OFF LINE interpolated </a:t>
              </a:r>
            </a:p>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400" dirty="0" smtClean="0">
                  <a:solidFill>
                    <a:srgbClr val="000000"/>
                  </a:solidFill>
                  <a:latin typeface="Calibri" pitchFamily="-123" charset="0"/>
                </a:rPr>
                <a:t>Land-Atmosphere </a:t>
              </a:r>
              <a:r>
                <a:rPr lang="en-US" sz="1400" dirty="0">
                  <a:solidFill>
                    <a:srgbClr val="000000"/>
                  </a:solidFill>
                  <a:latin typeface="Calibri" pitchFamily="-123" charset="0"/>
                </a:rPr>
                <a:t>IC from </a:t>
              </a:r>
              <a:endParaRPr lang="en-US" sz="1400" dirty="0" smtClean="0">
                <a:solidFill>
                  <a:srgbClr val="000000"/>
                </a:solidFill>
                <a:latin typeface="Calibri" pitchFamily="-123" charset="0"/>
              </a:endParaRPr>
            </a:p>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sz="1400" dirty="0" smtClean="0">
                  <a:solidFill>
                    <a:srgbClr val="000000"/>
                  </a:solidFill>
                  <a:latin typeface="Calibri" pitchFamily="-123" charset="0"/>
                </a:rPr>
                <a:t>ECMWF Operational analysis  </a:t>
              </a:r>
              <a:endParaRPr lang="en-US" sz="1400" dirty="0">
                <a:solidFill>
                  <a:srgbClr val="000000"/>
                </a:solidFill>
                <a:latin typeface="Calibri" pitchFamily="-123" charset="0"/>
              </a:endParaRPr>
            </a:p>
          </p:txBody>
        </p:sp>
        <p:sp>
          <p:nvSpPr>
            <p:cNvPr id="46" name="Rectangle 15"/>
            <p:cNvSpPr>
              <a:spLocks noChangeArrowheads="1"/>
            </p:cNvSpPr>
            <p:nvPr/>
          </p:nvSpPr>
          <p:spPr bwMode="auto">
            <a:xfrm>
              <a:off x="355600" y="5600144"/>
              <a:ext cx="2438400" cy="727632"/>
            </a:xfrm>
            <a:prstGeom prst="rect">
              <a:avLst/>
            </a:prstGeom>
            <a:solidFill>
              <a:schemeClr val="accent1">
                <a:lumMod val="20000"/>
                <a:lumOff val="80000"/>
              </a:schemeClr>
            </a:solidFill>
            <a:ln w="9360">
              <a:solidFill>
                <a:srgbClr val="000000"/>
              </a:solidFill>
              <a:miter lim="800000"/>
              <a:headEnd/>
              <a:tailEnd/>
            </a:ln>
            <a:effectLst/>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400" dirty="0">
                  <a:solidFill>
                    <a:srgbClr val="000000"/>
                  </a:solidFill>
                  <a:latin typeface="Calibri" pitchFamily="-123" charset="0"/>
                </a:rPr>
                <a:t>OFF LINE </a:t>
              </a:r>
              <a:r>
                <a:rPr lang="it-IT" sz="1400" dirty="0" err="1">
                  <a:solidFill>
                    <a:srgbClr val="000000"/>
                  </a:solidFill>
                  <a:latin typeface="Calibri" pitchFamily="-123" charset="0"/>
                </a:rPr>
                <a:t>assimilated</a:t>
              </a:r>
              <a:endParaRPr lang="it-IT" sz="1400" dirty="0" smtClean="0">
                <a:solidFill>
                  <a:srgbClr val="000000"/>
                </a:solidFill>
                <a:latin typeface="Calibri" pitchFamily="-123" charset="0"/>
              </a:endParaRPr>
            </a:p>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400" dirty="0" smtClean="0">
                  <a:solidFill>
                    <a:srgbClr val="000000"/>
                  </a:solidFill>
                  <a:latin typeface="Calibri" pitchFamily="-123" charset="0"/>
                </a:rPr>
                <a:t>CMCC OCEAN </a:t>
              </a:r>
              <a:r>
                <a:rPr lang="it-IT" sz="1400" dirty="0">
                  <a:solidFill>
                    <a:srgbClr val="000000"/>
                  </a:solidFill>
                  <a:latin typeface="Calibri" pitchFamily="-123" charset="0"/>
                </a:rPr>
                <a:t>ANALYSIS</a:t>
              </a:r>
            </a:p>
          </p:txBody>
        </p:sp>
        <p:sp>
          <p:nvSpPr>
            <p:cNvPr id="47" name="CasellaDiTesto 117"/>
            <p:cNvSpPr txBox="1">
              <a:spLocks noChangeArrowheads="1"/>
            </p:cNvSpPr>
            <p:nvPr/>
          </p:nvSpPr>
          <p:spPr bwMode="auto">
            <a:xfrm>
              <a:off x="2831108" y="2049738"/>
              <a:ext cx="1822450" cy="352792"/>
            </a:xfrm>
            <a:prstGeom prst="rect">
              <a:avLst/>
            </a:prstGeom>
            <a:noFill/>
            <a:ln w="9525">
              <a:noFill/>
              <a:miter lim="800000"/>
              <a:headEnd/>
              <a:tailEnd/>
            </a:ln>
          </p:spPr>
          <p:txBody>
            <a:bodyPr wrap="none">
              <a:prstTxWarp prst="textNoShape">
                <a:avLst/>
              </a:prstTxWarp>
              <a:spAutoFit/>
            </a:bodyPr>
            <a:lstStyle/>
            <a:p>
              <a:r>
                <a:rPr lang="it-IT" sz="1400" dirty="0" err="1">
                  <a:latin typeface="Calibri" pitchFamily="-123" charset="0"/>
                </a:rPr>
                <a:t>Day</a:t>
              </a:r>
              <a:r>
                <a:rPr lang="it-IT" sz="1400" dirty="0">
                  <a:latin typeface="Calibri" pitchFamily="-123" charset="0"/>
                </a:rPr>
                <a:t> </a:t>
              </a:r>
              <a:r>
                <a:rPr lang="it-IT" sz="1400" dirty="0" err="1">
                  <a:latin typeface="Calibri" pitchFamily="-123" charset="0"/>
                </a:rPr>
                <a:t>lag</a:t>
              </a:r>
              <a:r>
                <a:rPr lang="it-IT" sz="1400" dirty="0">
                  <a:latin typeface="Calibri" pitchFamily="-123" charset="0"/>
                </a:rPr>
                <a:t> </a:t>
              </a:r>
              <a:r>
                <a:rPr lang="it-IT" sz="1400" dirty="0" err="1">
                  <a:latin typeface="Calibri" pitchFamily="-123" charset="0"/>
                </a:rPr>
                <a:t>every</a:t>
              </a:r>
              <a:r>
                <a:rPr lang="it-IT" sz="1400" dirty="0">
                  <a:latin typeface="Calibri" pitchFamily="-123" charset="0"/>
                </a:rPr>
                <a:t> 12 hours</a:t>
              </a:r>
            </a:p>
          </p:txBody>
        </p:sp>
        <p:grpSp>
          <p:nvGrpSpPr>
            <p:cNvPr id="48" name="Gruppo 268"/>
            <p:cNvGrpSpPr>
              <a:grpSpLocks/>
            </p:cNvGrpSpPr>
            <p:nvPr/>
          </p:nvGrpSpPr>
          <p:grpSpPr bwMode="auto">
            <a:xfrm>
              <a:off x="250211" y="2743200"/>
              <a:ext cx="8436589" cy="2790795"/>
              <a:chOff x="250211" y="2743200"/>
              <a:chExt cx="8436589" cy="2790795"/>
            </a:xfrm>
          </p:grpSpPr>
          <p:sp>
            <p:nvSpPr>
              <p:cNvPr id="49" name="Rectangle 16"/>
              <p:cNvSpPr>
                <a:spLocks noChangeArrowheads="1"/>
              </p:cNvSpPr>
              <p:nvPr/>
            </p:nvSpPr>
            <p:spPr bwMode="auto">
              <a:xfrm>
                <a:off x="1371600" y="2743200"/>
                <a:ext cx="813262" cy="304800"/>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-5        0    </a:t>
                </a:r>
              </a:p>
            </p:txBody>
          </p:sp>
          <p:sp>
            <p:nvSpPr>
              <p:cNvPr id="50" name="Rectangle 17"/>
              <p:cNvSpPr>
                <a:spLocks noChangeArrowheads="1"/>
              </p:cNvSpPr>
              <p:nvPr/>
            </p:nvSpPr>
            <p:spPr bwMode="auto">
              <a:xfrm>
                <a:off x="8218050" y="5181600"/>
                <a:ext cx="468750" cy="210889"/>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Time</a:t>
                </a:r>
              </a:p>
            </p:txBody>
          </p:sp>
          <p:sp>
            <p:nvSpPr>
              <p:cNvPr id="51" name="Text Box 35"/>
              <p:cNvSpPr txBox="1">
                <a:spLocks noChangeArrowheads="1"/>
              </p:cNvSpPr>
              <p:nvPr/>
            </p:nvSpPr>
            <p:spPr bwMode="auto">
              <a:xfrm>
                <a:off x="1295400" y="5181204"/>
                <a:ext cx="1376363" cy="352791"/>
              </a:xfrm>
              <a:prstGeom prst="rect">
                <a:avLst/>
              </a:prstGeom>
              <a:noFill/>
              <a:ln w="9525">
                <a:noFill/>
                <a:round/>
                <a:headEnd/>
                <a:tailEnd/>
              </a:ln>
            </p:spPr>
            <p:txBody>
              <a:bodyPr wrap="none" lIns="89995" tIns="46798" rIns="89995" bIns="46798">
                <a:prstTxWarp prst="textNoShape">
                  <a:avLst/>
                </a:prstTxWarp>
                <a:spAutoFit/>
              </a:bodyPr>
              <a:lstStyle/>
              <a:p>
                <a:pP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dirty="0">
                    <a:solidFill>
                      <a:srgbClr val="000000"/>
                    </a:solidFill>
                    <a:latin typeface="Calibri" pitchFamily="-123" charset="0"/>
                  </a:rPr>
                  <a:t>1</a:t>
                </a:r>
                <a:r>
                  <a:rPr lang="it-IT" sz="1400" b="1" baseline="30000" dirty="0">
                    <a:solidFill>
                      <a:srgbClr val="000000"/>
                    </a:solidFill>
                    <a:latin typeface="Calibri" pitchFamily="-123" charset="0"/>
                  </a:rPr>
                  <a:t>°</a:t>
                </a:r>
                <a:r>
                  <a:rPr lang="it-IT" sz="1400" b="1" dirty="0">
                    <a:solidFill>
                      <a:srgbClr val="000000"/>
                    </a:solidFill>
                    <a:latin typeface="Calibri" pitchFamily="-123" charset="0"/>
                  </a:rPr>
                  <a:t> </a:t>
                </a:r>
                <a:r>
                  <a:rPr lang="it-IT" sz="1400" b="1" dirty="0" err="1">
                    <a:solidFill>
                      <a:srgbClr val="000000"/>
                    </a:solidFill>
                    <a:latin typeface="Calibri" pitchFamily="-123" charset="0"/>
                  </a:rPr>
                  <a:t>Feb</a:t>
                </a:r>
                <a:r>
                  <a:rPr lang="it-IT" sz="1400" b="1" dirty="0">
                    <a:solidFill>
                      <a:srgbClr val="000000"/>
                    </a:solidFill>
                    <a:latin typeface="Calibri" pitchFamily="-123" charset="0"/>
                  </a:rPr>
                  <a:t> start date</a:t>
                </a:r>
              </a:p>
            </p:txBody>
          </p:sp>
          <p:sp>
            <p:nvSpPr>
              <p:cNvPr id="52" name="Rectangle 17"/>
              <p:cNvSpPr>
                <a:spLocks noChangeArrowheads="1"/>
              </p:cNvSpPr>
              <p:nvPr/>
            </p:nvSpPr>
            <p:spPr bwMode="auto">
              <a:xfrm>
                <a:off x="8218050" y="2837111"/>
                <a:ext cx="468750" cy="210889"/>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Time</a:t>
                </a:r>
              </a:p>
            </p:txBody>
          </p:sp>
          <p:grpSp>
            <p:nvGrpSpPr>
              <p:cNvPr id="53" name="Gruppo 114"/>
              <p:cNvGrpSpPr>
                <a:grpSpLocks/>
              </p:cNvGrpSpPr>
              <p:nvPr/>
            </p:nvGrpSpPr>
            <p:grpSpPr bwMode="auto">
              <a:xfrm>
                <a:off x="2514600" y="3047918"/>
                <a:ext cx="2589213" cy="2224078"/>
                <a:chOff x="2044860" y="2979531"/>
                <a:chExt cx="3619888" cy="2898868"/>
              </a:xfrm>
            </p:grpSpPr>
            <p:sp>
              <p:nvSpPr>
                <p:cNvPr id="208" name="Line 132"/>
                <p:cNvSpPr>
                  <a:spLocks noChangeShapeType="1"/>
                </p:cNvSpPr>
                <p:nvPr/>
              </p:nvSpPr>
              <p:spPr bwMode="auto">
                <a:xfrm>
                  <a:off x="3123944" y="3562669"/>
                  <a:ext cx="536983" cy="1476269"/>
                </a:xfrm>
                <a:prstGeom prst="line">
                  <a:avLst/>
                </a:prstGeom>
                <a:noFill/>
                <a:ln w="19050">
                  <a:solidFill>
                    <a:schemeClr val="accent2"/>
                  </a:solidFill>
                  <a:prstDash val="dash"/>
                  <a:round/>
                  <a:headEnd/>
                  <a:tailEnd/>
                </a:ln>
              </p:spPr>
              <p:txBody>
                <a:bodyPr lIns="91435" tIns="45717" rIns="91435" bIns="45717">
                  <a:prstTxWarp prst="textNoShape">
                    <a:avLst/>
                  </a:prstTxWarp>
                </a:bodyPr>
                <a:lstStyle/>
                <a:p>
                  <a:endParaRPr lang="en-US"/>
                </a:p>
              </p:txBody>
            </p:sp>
            <p:sp>
              <p:nvSpPr>
                <p:cNvPr id="209" name="Line 24"/>
                <p:cNvSpPr>
                  <a:spLocks noChangeShapeType="1"/>
                </p:cNvSpPr>
                <p:nvPr/>
              </p:nvSpPr>
              <p:spPr bwMode="auto">
                <a:xfrm>
                  <a:off x="3986861"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0" name="Line 25"/>
                <p:cNvSpPr>
                  <a:spLocks noChangeShapeType="1"/>
                </p:cNvSpPr>
                <p:nvPr/>
              </p:nvSpPr>
              <p:spPr bwMode="auto">
                <a:xfrm>
                  <a:off x="4457379"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1" name="Line 26"/>
                <p:cNvSpPr>
                  <a:spLocks noChangeShapeType="1"/>
                </p:cNvSpPr>
                <p:nvPr/>
              </p:nvSpPr>
              <p:spPr bwMode="auto">
                <a:xfrm>
                  <a:off x="4925678"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2" name="Line 27"/>
                <p:cNvSpPr>
                  <a:spLocks noChangeShapeType="1"/>
                </p:cNvSpPr>
                <p:nvPr/>
              </p:nvSpPr>
              <p:spPr bwMode="auto">
                <a:xfrm>
                  <a:off x="5393978"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3" name="Line 41"/>
                <p:cNvSpPr>
                  <a:spLocks noChangeShapeType="1"/>
                </p:cNvSpPr>
                <p:nvPr/>
              </p:nvSpPr>
              <p:spPr bwMode="auto">
                <a:xfrm>
                  <a:off x="3385395"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4" name="Line 42"/>
                <p:cNvSpPr>
                  <a:spLocks noChangeShapeType="1"/>
                </p:cNvSpPr>
                <p:nvPr/>
              </p:nvSpPr>
              <p:spPr bwMode="auto">
                <a:xfrm>
                  <a:off x="3451978"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5" name="Line 43"/>
                <p:cNvSpPr>
                  <a:spLocks noChangeShapeType="1"/>
                </p:cNvSpPr>
                <p:nvPr/>
              </p:nvSpPr>
              <p:spPr bwMode="auto">
                <a:xfrm>
                  <a:off x="3321032"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6" name="Line 44"/>
                <p:cNvSpPr>
                  <a:spLocks noChangeShapeType="1"/>
                </p:cNvSpPr>
                <p:nvPr/>
              </p:nvSpPr>
              <p:spPr bwMode="auto">
                <a:xfrm>
                  <a:off x="3520781"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7" name="Line 45"/>
                <p:cNvSpPr>
                  <a:spLocks noChangeShapeType="1"/>
                </p:cNvSpPr>
                <p:nvPr/>
              </p:nvSpPr>
              <p:spPr bwMode="auto">
                <a:xfrm>
                  <a:off x="3250010"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8" name="Line 46"/>
                <p:cNvSpPr>
                  <a:spLocks noChangeShapeType="1"/>
                </p:cNvSpPr>
                <p:nvPr/>
              </p:nvSpPr>
              <p:spPr bwMode="auto">
                <a:xfrm>
                  <a:off x="3185646"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19" name="Line 47"/>
                <p:cNvSpPr>
                  <a:spLocks noChangeShapeType="1"/>
                </p:cNvSpPr>
                <p:nvPr/>
              </p:nvSpPr>
              <p:spPr bwMode="auto">
                <a:xfrm>
                  <a:off x="3653946"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0" name="Line 48"/>
                <p:cNvSpPr>
                  <a:spLocks noChangeShapeType="1"/>
                </p:cNvSpPr>
                <p:nvPr/>
              </p:nvSpPr>
              <p:spPr bwMode="auto">
                <a:xfrm>
                  <a:off x="3116845"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1" name="Line 49"/>
                <p:cNvSpPr>
                  <a:spLocks noChangeShapeType="1"/>
                </p:cNvSpPr>
                <p:nvPr/>
              </p:nvSpPr>
              <p:spPr bwMode="auto">
                <a:xfrm>
                  <a:off x="3585143"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2" name="Line 2"/>
                <p:cNvSpPr>
                  <a:spLocks noChangeShapeType="1"/>
                </p:cNvSpPr>
                <p:nvPr/>
              </p:nvSpPr>
              <p:spPr bwMode="auto">
                <a:xfrm>
                  <a:off x="3050262" y="2979531"/>
                  <a:ext cx="670267" cy="0"/>
                </a:xfrm>
                <a:prstGeom prst="line">
                  <a:avLst/>
                </a:prstGeom>
                <a:noFill/>
                <a:ln w="25527">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3" name="Line 142"/>
                <p:cNvSpPr>
                  <a:spLocks noChangeShapeType="1"/>
                </p:cNvSpPr>
                <p:nvPr/>
              </p:nvSpPr>
              <p:spPr bwMode="auto">
                <a:xfrm>
                  <a:off x="2044860" y="2979531"/>
                  <a:ext cx="1005402" cy="0"/>
                </a:xfrm>
                <a:prstGeom prst="line">
                  <a:avLst/>
                </a:prstGeom>
                <a:noFill/>
                <a:ln w="25527">
                  <a:solidFill>
                    <a:schemeClr val="accent6"/>
                  </a:solidFill>
                  <a:prstDash val="dash"/>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4" name="Line 144"/>
                <p:cNvSpPr>
                  <a:spLocks noChangeShapeType="1"/>
                </p:cNvSpPr>
                <p:nvPr/>
              </p:nvSpPr>
              <p:spPr bwMode="auto">
                <a:xfrm>
                  <a:off x="3653946" y="2979531"/>
                  <a:ext cx="1733373"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5" name="Line 145"/>
                <p:cNvSpPr>
                  <a:spLocks noChangeShapeType="1"/>
                </p:cNvSpPr>
                <p:nvPr/>
              </p:nvSpPr>
              <p:spPr bwMode="auto">
                <a:xfrm>
                  <a:off x="5329614" y="2979531"/>
                  <a:ext cx="335134"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226" name="Line 147"/>
                <p:cNvSpPr>
                  <a:spLocks noChangeShapeType="1"/>
                </p:cNvSpPr>
                <p:nvPr/>
              </p:nvSpPr>
              <p:spPr bwMode="auto">
                <a:xfrm>
                  <a:off x="3989079" y="5786405"/>
                  <a:ext cx="1409338"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227" name="Line 2"/>
                <p:cNvSpPr>
                  <a:spLocks noChangeShapeType="1"/>
                </p:cNvSpPr>
                <p:nvPr/>
              </p:nvSpPr>
              <p:spPr bwMode="auto">
                <a:xfrm>
                  <a:off x="3050262" y="5786405"/>
                  <a:ext cx="670267"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228" name="Line 24"/>
                <p:cNvSpPr>
                  <a:spLocks noChangeShapeType="1"/>
                </p:cNvSpPr>
                <p:nvPr/>
              </p:nvSpPr>
              <p:spPr bwMode="auto">
                <a:xfrm>
                  <a:off x="3988923"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229" name="Line 25"/>
                <p:cNvSpPr>
                  <a:spLocks noChangeShapeType="1"/>
                </p:cNvSpPr>
                <p:nvPr/>
              </p:nvSpPr>
              <p:spPr bwMode="auto">
                <a:xfrm>
                  <a:off x="445769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230" name="Line 26"/>
                <p:cNvSpPr>
                  <a:spLocks noChangeShapeType="1"/>
                </p:cNvSpPr>
                <p:nvPr/>
              </p:nvSpPr>
              <p:spPr bwMode="auto">
                <a:xfrm>
                  <a:off x="492501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231" name="Line 27"/>
                <p:cNvSpPr>
                  <a:spLocks noChangeShapeType="1"/>
                </p:cNvSpPr>
                <p:nvPr/>
              </p:nvSpPr>
              <p:spPr bwMode="auto">
                <a:xfrm>
                  <a:off x="5396690"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232" name="Line 142"/>
                <p:cNvSpPr>
                  <a:spLocks noChangeShapeType="1"/>
                </p:cNvSpPr>
                <p:nvPr/>
              </p:nvSpPr>
              <p:spPr bwMode="auto">
                <a:xfrm>
                  <a:off x="2044860" y="5786405"/>
                  <a:ext cx="1005402" cy="0"/>
                </a:xfrm>
                <a:prstGeom prst="line">
                  <a:avLst/>
                </a:prstGeom>
                <a:noFill/>
                <a:ln w="25527">
                  <a:solidFill>
                    <a:schemeClr val="accent1">
                      <a:lumMod val="75000"/>
                    </a:schemeClr>
                  </a:solidFill>
                  <a:prstDash val="dash"/>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233" name="Line 144"/>
                <p:cNvSpPr>
                  <a:spLocks noChangeShapeType="1"/>
                </p:cNvSpPr>
                <p:nvPr/>
              </p:nvSpPr>
              <p:spPr bwMode="auto">
                <a:xfrm>
                  <a:off x="3656165" y="5786405"/>
                  <a:ext cx="33291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234" name="Line 145"/>
                <p:cNvSpPr>
                  <a:spLocks noChangeShapeType="1"/>
                </p:cNvSpPr>
                <p:nvPr/>
              </p:nvSpPr>
              <p:spPr bwMode="auto">
                <a:xfrm>
                  <a:off x="5329614" y="5786405"/>
                  <a:ext cx="33513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235" name="Oval 122"/>
                <p:cNvSpPr>
                  <a:spLocks noChangeArrowheads="1"/>
                </p:cNvSpPr>
                <p:nvPr/>
              </p:nvSpPr>
              <p:spPr bwMode="auto">
                <a:xfrm rot="-1086833">
                  <a:off x="3190704" y="3282853"/>
                  <a:ext cx="402013" cy="2038657"/>
                </a:xfrm>
                <a:prstGeom prst="ellipse">
                  <a:avLst/>
                </a:prstGeom>
                <a:solidFill>
                  <a:srgbClr val="FF6600">
                    <a:alpha val="59999"/>
                  </a:srgbClr>
                </a:solidFill>
                <a:ln w="9360">
                  <a:solidFill>
                    <a:srgbClr val="000000"/>
                  </a:solidFill>
                  <a:miter lim="800000"/>
                  <a:headEnd/>
                  <a:tailEnd/>
                </a:ln>
              </p:spPr>
              <p:txBody>
                <a:bodyPr wrap="none" lIns="91435" tIns="45717" rIns="91435" bIns="45717" anchor="ctr">
                  <a:prstTxWarp prst="textNoShape">
                    <a:avLst/>
                  </a:prstTxWarp>
                </a:bodyPr>
                <a:lstStyle/>
                <a:p>
                  <a:endParaRPr lang="it-IT" sz="1400">
                    <a:latin typeface="Calibri" pitchFamily="-123" charset="0"/>
                  </a:endParaRPr>
                </a:p>
              </p:txBody>
            </p:sp>
            <p:sp>
              <p:nvSpPr>
                <p:cNvPr id="236" name="Line 123"/>
                <p:cNvSpPr>
                  <a:spLocks noChangeShapeType="1"/>
                </p:cNvSpPr>
                <p:nvPr/>
              </p:nvSpPr>
              <p:spPr bwMode="auto">
                <a:xfrm>
                  <a:off x="3123944" y="3548887"/>
                  <a:ext cx="2172607"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37" name="Line 124"/>
                <p:cNvSpPr>
                  <a:spLocks noChangeShapeType="1"/>
                </p:cNvSpPr>
                <p:nvPr/>
              </p:nvSpPr>
              <p:spPr bwMode="auto">
                <a:xfrm>
                  <a:off x="3205218" y="3715672"/>
                  <a:ext cx="2131969"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38" name="Line 125"/>
                <p:cNvSpPr>
                  <a:spLocks noChangeShapeType="1"/>
                </p:cNvSpPr>
                <p:nvPr/>
              </p:nvSpPr>
              <p:spPr bwMode="auto">
                <a:xfrm>
                  <a:off x="3258916" y="3881081"/>
                  <a:ext cx="208988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39" name="Line 126"/>
                <p:cNvSpPr>
                  <a:spLocks noChangeShapeType="1"/>
                </p:cNvSpPr>
                <p:nvPr/>
              </p:nvSpPr>
              <p:spPr bwMode="auto">
                <a:xfrm>
                  <a:off x="3325676" y="4046489"/>
                  <a:ext cx="2049244"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0" name="Line 127"/>
                <p:cNvSpPr>
                  <a:spLocks noChangeShapeType="1"/>
                </p:cNvSpPr>
                <p:nvPr/>
              </p:nvSpPr>
              <p:spPr bwMode="auto">
                <a:xfrm>
                  <a:off x="3402595" y="4244979"/>
                  <a:ext cx="201006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1" name="Line 128"/>
                <p:cNvSpPr>
                  <a:spLocks noChangeShapeType="1"/>
                </p:cNvSpPr>
                <p:nvPr/>
              </p:nvSpPr>
              <p:spPr bwMode="auto">
                <a:xfrm>
                  <a:off x="3459196" y="4406250"/>
                  <a:ext cx="1970875"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2" name="Line 129"/>
                <p:cNvSpPr>
                  <a:spLocks noChangeShapeType="1"/>
                </p:cNvSpPr>
                <p:nvPr/>
              </p:nvSpPr>
              <p:spPr bwMode="auto">
                <a:xfrm>
                  <a:off x="3525956" y="4615768"/>
                  <a:ext cx="1930238"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3" name="Line 130"/>
                <p:cNvSpPr>
                  <a:spLocks noChangeShapeType="1"/>
                </p:cNvSpPr>
                <p:nvPr/>
              </p:nvSpPr>
              <p:spPr bwMode="auto">
                <a:xfrm>
                  <a:off x="3570946" y="4829421"/>
                  <a:ext cx="188960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4" name="Line 131"/>
                <p:cNvSpPr>
                  <a:spLocks noChangeShapeType="1"/>
                </p:cNvSpPr>
                <p:nvPr/>
              </p:nvSpPr>
              <p:spPr bwMode="auto">
                <a:xfrm>
                  <a:off x="3660928" y="5038938"/>
                  <a:ext cx="184896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245" name="AutoShape 124"/>
                <p:cNvSpPr>
                  <a:spLocks noChangeArrowheads="1"/>
                </p:cNvSpPr>
                <p:nvPr/>
              </p:nvSpPr>
              <p:spPr bwMode="auto">
                <a:xfrm>
                  <a:off x="3556291" y="5228382"/>
                  <a:ext cx="208626" cy="562812"/>
                </a:xfrm>
                <a:prstGeom prst="upArrow">
                  <a:avLst>
                    <a:gd name="adj1" fmla="val 41667"/>
                    <a:gd name="adj2" fmla="val 87506"/>
                  </a:avLst>
                </a:prstGeom>
                <a:solidFill>
                  <a:schemeClr val="accent1">
                    <a:lumMod val="75000"/>
                  </a:schemeClr>
                </a:solidFill>
                <a:ln w="9525">
                  <a:noFill/>
                  <a:miter lim="800000"/>
                  <a:headEnd/>
                  <a:tailEnd/>
                </a:ln>
              </p:spPr>
              <p:txBody>
                <a:bodyPr wrap="none" lIns="91435" tIns="45717" rIns="91435" bIns="45717" anchor="ctr">
                  <a:prstTxWarp prst="textNoShape">
                    <a:avLst/>
                  </a:prstTxWarp>
                </a:bodyPr>
                <a:lstStyle/>
                <a:p>
                  <a:pPr>
                    <a:defRPr/>
                  </a:pPr>
                  <a:endParaRPr lang="it-IT" sz="1400">
                    <a:latin typeface="Calibri" pitchFamily="-123" charset="0"/>
                  </a:endParaRPr>
                </a:p>
              </p:txBody>
            </p:sp>
            <p:sp>
              <p:nvSpPr>
                <p:cNvPr id="246" name="Line 18"/>
                <p:cNvSpPr>
                  <a:spLocks noChangeShapeType="1"/>
                </p:cNvSpPr>
                <p:nvPr/>
              </p:nvSpPr>
              <p:spPr bwMode="auto">
                <a:xfrm>
                  <a:off x="3657600" y="3017520"/>
                  <a:ext cx="1452" cy="2761488"/>
                </a:xfrm>
                <a:prstGeom prst="line">
                  <a:avLst/>
                </a:prstGeom>
                <a:noFill/>
                <a:ln w="9398">
                  <a:solidFill>
                    <a:srgbClr val="000000"/>
                  </a:solidFill>
                  <a:miter lim="800000"/>
                  <a:headEnd/>
                  <a:tailEnd/>
                </a:ln>
              </p:spPr>
              <p:txBody>
                <a:bodyPr lIns="91435" tIns="45717" rIns="91435" bIns="45717">
                  <a:prstTxWarp prst="textNoShape">
                    <a:avLst/>
                  </a:prstTxWarp>
                </a:bodyPr>
                <a:lstStyle/>
                <a:p>
                  <a:endParaRPr lang="en-US"/>
                </a:p>
              </p:txBody>
            </p:sp>
            <p:sp>
              <p:nvSpPr>
                <p:cNvPr id="247" name="Line 179"/>
                <p:cNvSpPr>
                  <a:spLocks noChangeShapeType="1"/>
                </p:cNvSpPr>
                <p:nvPr/>
              </p:nvSpPr>
              <p:spPr bwMode="auto">
                <a:xfrm>
                  <a:off x="3118138" y="3001659"/>
                  <a:ext cx="0" cy="562389"/>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48" name="Line 180"/>
                <p:cNvSpPr>
                  <a:spLocks noChangeShapeType="1"/>
                </p:cNvSpPr>
                <p:nvPr/>
              </p:nvSpPr>
              <p:spPr bwMode="auto">
                <a:xfrm flipH="1">
                  <a:off x="3184898" y="3001659"/>
                  <a:ext cx="10159" cy="702985"/>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49" name="Line 181"/>
                <p:cNvSpPr>
                  <a:spLocks noChangeShapeType="1"/>
                </p:cNvSpPr>
                <p:nvPr/>
              </p:nvSpPr>
              <p:spPr bwMode="auto">
                <a:xfrm flipH="1">
                  <a:off x="3251659" y="3001659"/>
                  <a:ext cx="0" cy="91388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0" name="Line 182"/>
                <p:cNvSpPr>
                  <a:spLocks noChangeShapeType="1"/>
                </p:cNvSpPr>
                <p:nvPr/>
              </p:nvSpPr>
              <p:spPr bwMode="auto">
                <a:xfrm flipH="1">
                  <a:off x="3318419" y="3001659"/>
                  <a:ext cx="0" cy="105447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1" name="Line 183"/>
                <p:cNvSpPr>
                  <a:spLocks noChangeShapeType="1"/>
                </p:cNvSpPr>
                <p:nvPr/>
              </p:nvSpPr>
              <p:spPr bwMode="auto">
                <a:xfrm flipH="1">
                  <a:off x="3385179" y="3001659"/>
                  <a:ext cx="0" cy="1265374"/>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2" name="Line 184"/>
                <p:cNvSpPr>
                  <a:spLocks noChangeShapeType="1"/>
                </p:cNvSpPr>
                <p:nvPr/>
              </p:nvSpPr>
              <p:spPr bwMode="auto">
                <a:xfrm flipH="1">
                  <a:off x="3451939" y="3001659"/>
                  <a:ext cx="0" cy="1405970"/>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3" name="Line 185"/>
                <p:cNvSpPr>
                  <a:spLocks noChangeShapeType="1"/>
                </p:cNvSpPr>
                <p:nvPr/>
              </p:nvSpPr>
              <p:spPr bwMode="auto">
                <a:xfrm flipH="1">
                  <a:off x="3518699" y="3001659"/>
                  <a:ext cx="0" cy="1616866"/>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4" name="Line 187"/>
                <p:cNvSpPr>
                  <a:spLocks noChangeShapeType="1"/>
                </p:cNvSpPr>
                <p:nvPr/>
              </p:nvSpPr>
              <p:spPr bwMode="auto">
                <a:xfrm flipH="1">
                  <a:off x="3585459" y="3001659"/>
                  <a:ext cx="0" cy="182776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55" name="Line 188"/>
                <p:cNvSpPr>
                  <a:spLocks noChangeShapeType="1"/>
                </p:cNvSpPr>
                <p:nvPr/>
              </p:nvSpPr>
              <p:spPr bwMode="auto">
                <a:xfrm flipH="1">
                  <a:off x="3652219" y="3001659"/>
                  <a:ext cx="0" cy="203865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grpSp>
          <p:grpSp>
            <p:nvGrpSpPr>
              <p:cNvPr id="54" name="Gruppo 114"/>
              <p:cNvGrpSpPr>
                <a:grpSpLocks/>
              </p:cNvGrpSpPr>
              <p:nvPr/>
            </p:nvGrpSpPr>
            <p:grpSpPr bwMode="auto">
              <a:xfrm>
                <a:off x="250211" y="3047918"/>
                <a:ext cx="3178789" cy="2224078"/>
                <a:chOff x="1221018" y="2979531"/>
                <a:chExt cx="4444154" cy="2898868"/>
              </a:xfrm>
            </p:grpSpPr>
            <p:sp>
              <p:nvSpPr>
                <p:cNvPr id="159" name="Line 132"/>
                <p:cNvSpPr>
                  <a:spLocks noChangeShapeType="1"/>
                </p:cNvSpPr>
                <p:nvPr/>
              </p:nvSpPr>
              <p:spPr bwMode="auto">
                <a:xfrm>
                  <a:off x="3123944" y="3562669"/>
                  <a:ext cx="536983" cy="1476269"/>
                </a:xfrm>
                <a:prstGeom prst="line">
                  <a:avLst/>
                </a:prstGeom>
                <a:noFill/>
                <a:ln w="19050">
                  <a:solidFill>
                    <a:schemeClr val="accent2"/>
                  </a:solidFill>
                  <a:prstDash val="dash"/>
                  <a:round/>
                  <a:headEnd/>
                  <a:tailEnd/>
                </a:ln>
              </p:spPr>
              <p:txBody>
                <a:bodyPr lIns="91435" tIns="45717" rIns="91435" bIns="45717">
                  <a:prstTxWarp prst="textNoShape">
                    <a:avLst/>
                  </a:prstTxWarp>
                </a:bodyPr>
                <a:lstStyle/>
                <a:p>
                  <a:endParaRPr lang="en-US"/>
                </a:p>
              </p:txBody>
            </p:sp>
            <p:sp>
              <p:nvSpPr>
                <p:cNvPr id="160" name="Line 24"/>
                <p:cNvSpPr>
                  <a:spLocks noChangeShapeType="1"/>
                </p:cNvSpPr>
                <p:nvPr/>
              </p:nvSpPr>
              <p:spPr bwMode="auto">
                <a:xfrm>
                  <a:off x="3987284"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1" name="Line 25"/>
                <p:cNvSpPr>
                  <a:spLocks noChangeShapeType="1"/>
                </p:cNvSpPr>
                <p:nvPr/>
              </p:nvSpPr>
              <p:spPr bwMode="auto">
                <a:xfrm>
                  <a:off x="4457803"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2" name="Line 26"/>
                <p:cNvSpPr>
                  <a:spLocks noChangeShapeType="1"/>
                </p:cNvSpPr>
                <p:nvPr/>
              </p:nvSpPr>
              <p:spPr bwMode="auto">
                <a:xfrm>
                  <a:off x="4926103"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3" name="Line 27"/>
                <p:cNvSpPr>
                  <a:spLocks noChangeShapeType="1"/>
                </p:cNvSpPr>
                <p:nvPr/>
              </p:nvSpPr>
              <p:spPr bwMode="auto">
                <a:xfrm>
                  <a:off x="5394402"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4" name="Line 41"/>
                <p:cNvSpPr>
                  <a:spLocks noChangeShapeType="1"/>
                </p:cNvSpPr>
                <p:nvPr/>
              </p:nvSpPr>
              <p:spPr bwMode="auto">
                <a:xfrm>
                  <a:off x="3385820"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5" name="Line 42"/>
                <p:cNvSpPr>
                  <a:spLocks noChangeShapeType="1"/>
                </p:cNvSpPr>
                <p:nvPr/>
              </p:nvSpPr>
              <p:spPr bwMode="auto">
                <a:xfrm>
                  <a:off x="3454621"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6" name="Line 43"/>
                <p:cNvSpPr>
                  <a:spLocks noChangeShapeType="1"/>
                </p:cNvSpPr>
                <p:nvPr/>
              </p:nvSpPr>
              <p:spPr bwMode="auto">
                <a:xfrm>
                  <a:off x="3321456"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7" name="Line 44"/>
                <p:cNvSpPr>
                  <a:spLocks noChangeShapeType="1"/>
                </p:cNvSpPr>
                <p:nvPr/>
              </p:nvSpPr>
              <p:spPr bwMode="auto">
                <a:xfrm>
                  <a:off x="3521204"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8" name="Line 45"/>
                <p:cNvSpPr>
                  <a:spLocks noChangeShapeType="1"/>
                </p:cNvSpPr>
                <p:nvPr/>
              </p:nvSpPr>
              <p:spPr bwMode="auto">
                <a:xfrm>
                  <a:off x="3250434"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69" name="Line 46"/>
                <p:cNvSpPr>
                  <a:spLocks noChangeShapeType="1"/>
                </p:cNvSpPr>
                <p:nvPr/>
              </p:nvSpPr>
              <p:spPr bwMode="auto">
                <a:xfrm>
                  <a:off x="3186071"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0" name="Line 47"/>
                <p:cNvSpPr>
                  <a:spLocks noChangeShapeType="1"/>
                </p:cNvSpPr>
                <p:nvPr/>
              </p:nvSpPr>
              <p:spPr bwMode="auto">
                <a:xfrm>
                  <a:off x="3654370"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1" name="Line 48"/>
                <p:cNvSpPr>
                  <a:spLocks noChangeShapeType="1"/>
                </p:cNvSpPr>
                <p:nvPr/>
              </p:nvSpPr>
              <p:spPr bwMode="auto">
                <a:xfrm>
                  <a:off x="3117268"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2" name="Line 49"/>
                <p:cNvSpPr>
                  <a:spLocks noChangeShapeType="1"/>
                </p:cNvSpPr>
                <p:nvPr/>
              </p:nvSpPr>
              <p:spPr bwMode="auto">
                <a:xfrm>
                  <a:off x="3585568"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3" name="Line 2"/>
                <p:cNvSpPr>
                  <a:spLocks noChangeShapeType="1"/>
                </p:cNvSpPr>
                <p:nvPr/>
              </p:nvSpPr>
              <p:spPr bwMode="auto">
                <a:xfrm>
                  <a:off x="3050685" y="2979531"/>
                  <a:ext cx="670267" cy="0"/>
                </a:xfrm>
                <a:prstGeom prst="line">
                  <a:avLst/>
                </a:prstGeom>
                <a:noFill/>
                <a:ln w="25527">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4" name="Line 142"/>
                <p:cNvSpPr>
                  <a:spLocks noChangeShapeType="1"/>
                </p:cNvSpPr>
                <p:nvPr/>
              </p:nvSpPr>
              <p:spPr bwMode="auto">
                <a:xfrm>
                  <a:off x="2045285" y="2979531"/>
                  <a:ext cx="1005400" cy="0"/>
                </a:xfrm>
                <a:prstGeom prst="line">
                  <a:avLst/>
                </a:prstGeom>
                <a:noFill/>
                <a:ln w="25527">
                  <a:solidFill>
                    <a:schemeClr val="accent6"/>
                  </a:solidFill>
                  <a:prstDash val="dash"/>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5" name="Line 144"/>
                <p:cNvSpPr>
                  <a:spLocks noChangeShapeType="1"/>
                </p:cNvSpPr>
                <p:nvPr/>
              </p:nvSpPr>
              <p:spPr bwMode="auto">
                <a:xfrm>
                  <a:off x="3654370" y="2979531"/>
                  <a:ext cx="1733374"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6" name="Line 145"/>
                <p:cNvSpPr>
                  <a:spLocks noChangeShapeType="1"/>
                </p:cNvSpPr>
                <p:nvPr/>
              </p:nvSpPr>
              <p:spPr bwMode="auto">
                <a:xfrm>
                  <a:off x="5330039" y="2979531"/>
                  <a:ext cx="335133"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77" name="Line 147"/>
                <p:cNvSpPr>
                  <a:spLocks noChangeShapeType="1"/>
                </p:cNvSpPr>
                <p:nvPr/>
              </p:nvSpPr>
              <p:spPr bwMode="auto">
                <a:xfrm>
                  <a:off x="3989504" y="5786405"/>
                  <a:ext cx="1409336"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78" name="Line 2"/>
                <p:cNvSpPr>
                  <a:spLocks noChangeShapeType="1"/>
                </p:cNvSpPr>
                <p:nvPr/>
              </p:nvSpPr>
              <p:spPr bwMode="auto">
                <a:xfrm>
                  <a:off x="3050685" y="5786405"/>
                  <a:ext cx="670267"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79" name="Line 24"/>
                <p:cNvSpPr>
                  <a:spLocks noChangeShapeType="1"/>
                </p:cNvSpPr>
                <p:nvPr/>
              </p:nvSpPr>
              <p:spPr bwMode="auto">
                <a:xfrm>
                  <a:off x="3988923"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80" name="Line 25"/>
                <p:cNvSpPr>
                  <a:spLocks noChangeShapeType="1"/>
                </p:cNvSpPr>
                <p:nvPr/>
              </p:nvSpPr>
              <p:spPr bwMode="auto">
                <a:xfrm>
                  <a:off x="445769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81" name="Line 26"/>
                <p:cNvSpPr>
                  <a:spLocks noChangeShapeType="1"/>
                </p:cNvSpPr>
                <p:nvPr/>
              </p:nvSpPr>
              <p:spPr bwMode="auto">
                <a:xfrm>
                  <a:off x="492501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82" name="Line 27"/>
                <p:cNvSpPr>
                  <a:spLocks noChangeShapeType="1"/>
                </p:cNvSpPr>
                <p:nvPr/>
              </p:nvSpPr>
              <p:spPr bwMode="auto">
                <a:xfrm>
                  <a:off x="5396690"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83" name="Line 142"/>
                <p:cNvSpPr>
                  <a:spLocks noChangeShapeType="1"/>
                </p:cNvSpPr>
                <p:nvPr/>
              </p:nvSpPr>
              <p:spPr bwMode="auto">
                <a:xfrm>
                  <a:off x="2045285" y="5786405"/>
                  <a:ext cx="1005400" cy="0"/>
                </a:xfrm>
                <a:prstGeom prst="line">
                  <a:avLst/>
                </a:prstGeom>
                <a:noFill/>
                <a:ln w="25527">
                  <a:solidFill>
                    <a:schemeClr val="accent1">
                      <a:lumMod val="75000"/>
                    </a:schemeClr>
                  </a:solidFill>
                  <a:prstDash val="dash"/>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84" name="Line 144"/>
                <p:cNvSpPr>
                  <a:spLocks noChangeShapeType="1"/>
                </p:cNvSpPr>
                <p:nvPr/>
              </p:nvSpPr>
              <p:spPr bwMode="auto">
                <a:xfrm>
                  <a:off x="3656590" y="5786405"/>
                  <a:ext cx="33291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85" name="Line 145"/>
                <p:cNvSpPr>
                  <a:spLocks noChangeShapeType="1"/>
                </p:cNvSpPr>
                <p:nvPr/>
              </p:nvSpPr>
              <p:spPr bwMode="auto">
                <a:xfrm>
                  <a:off x="5330039" y="5786405"/>
                  <a:ext cx="335133"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86" name="Oval 122"/>
                <p:cNvSpPr>
                  <a:spLocks noChangeArrowheads="1"/>
                </p:cNvSpPr>
                <p:nvPr/>
              </p:nvSpPr>
              <p:spPr bwMode="auto">
                <a:xfrm rot="-1086833">
                  <a:off x="3190704" y="3282853"/>
                  <a:ext cx="402013" cy="2038657"/>
                </a:xfrm>
                <a:prstGeom prst="ellipse">
                  <a:avLst/>
                </a:prstGeom>
                <a:solidFill>
                  <a:srgbClr val="FF6600">
                    <a:alpha val="59999"/>
                  </a:srgbClr>
                </a:solidFill>
                <a:ln w="9360">
                  <a:solidFill>
                    <a:srgbClr val="000000"/>
                  </a:solidFill>
                  <a:miter lim="800000"/>
                  <a:headEnd/>
                  <a:tailEnd/>
                </a:ln>
              </p:spPr>
              <p:txBody>
                <a:bodyPr wrap="none" lIns="91435" tIns="45717" rIns="91435" bIns="45717" anchor="ctr">
                  <a:prstTxWarp prst="textNoShape">
                    <a:avLst/>
                  </a:prstTxWarp>
                </a:bodyPr>
                <a:lstStyle/>
                <a:p>
                  <a:endParaRPr lang="it-IT" sz="1400">
                    <a:latin typeface="Calibri" pitchFamily="-123" charset="0"/>
                  </a:endParaRPr>
                </a:p>
              </p:txBody>
            </p:sp>
            <p:sp>
              <p:nvSpPr>
                <p:cNvPr id="187" name="Line 123"/>
                <p:cNvSpPr>
                  <a:spLocks noChangeShapeType="1"/>
                </p:cNvSpPr>
                <p:nvPr/>
              </p:nvSpPr>
              <p:spPr bwMode="auto">
                <a:xfrm>
                  <a:off x="3123944" y="3548887"/>
                  <a:ext cx="2172607"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88" name="Line 124"/>
                <p:cNvSpPr>
                  <a:spLocks noChangeShapeType="1"/>
                </p:cNvSpPr>
                <p:nvPr/>
              </p:nvSpPr>
              <p:spPr bwMode="auto">
                <a:xfrm>
                  <a:off x="3205216" y="3715672"/>
                  <a:ext cx="213197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89" name="Line 125"/>
                <p:cNvSpPr>
                  <a:spLocks noChangeShapeType="1"/>
                </p:cNvSpPr>
                <p:nvPr/>
              </p:nvSpPr>
              <p:spPr bwMode="auto">
                <a:xfrm>
                  <a:off x="3258916" y="3881081"/>
                  <a:ext cx="208988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0" name="Line 126"/>
                <p:cNvSpPr>
                  <a:spLocks noChangeShapeType="1"/>
                </p:cNvSpPr>
                <p:nvPr/>
              </p:nvSpPr>
              <p:spPr bwMode="auto">
                <a:xfrm>
                  <a:off x="3325676" y="4046489"/>
                  <a:ext cx="204924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1" name="Line 127"/>
                <p:cNvSpPr>
                  <a:spLocks noChangeShapeType="1"/>
                </p:cNvSpPr>
                <p:nvPr/>
              </p:nvSpPr>
              <p:spPr bwMode="auto">
                <a:xfrm>
                  <a:off x="3402595" y="4244981"/>
                  <a:ext cx="201006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2" name="Line 128"/>
                <p:cNvSpPr>
                  <a:spLocks noChangeShapeType="1"/>
                </p:cNvSpPr>
                <p:nvPr/>
              </p:nvSpPr>
              <p:spPr bwMode="auto">
                <a:xfrm>
                  <a:off x="3459196" y="4406250"/>
                  <a:ext cx="1970875"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3" name="Line 129"/>
                <p:cNvSpPr>
                  <a:spLocks noChangeShapeType="1"/>
                </p:cNvSpPr>
                <p:nvPr/>
              </p:nvSpPr>
              <p:spPr bwMode="auto">
                <a:xfrm>
                  <a:off x="3525956" y="4615768"/>
                  <a:ext cx="1930239" cy="1380"/>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4" name="Line 130"/>
                <p:cNvSpPr>
                  <a:spLocks noChangeShapeType="1"/>
                </p:cNvSpPr>
                <p:nvPr/>
              </p:nvSpPr>
              <p:spPr bwMode="auto">
                <a:xfrm>
                  <a:off x="3570946" y="4829421"/>
                  <a:ext cx="188960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5" name="Line 131"/>
                <p:cNvSpPr>
                  <a:spLocks noChangeShapeType="1"/>
                </p:cNvSpPr>
                <p:nvPr/>
              </p:nvSpPr>
              <p:spPr bwMode="auto">
                <a:xfrm>
                  <a:off x="3660928" y="5038938"/>
                  <a:ext cx="184896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96" name="AutoShape 124"/>
                <p:cNvSpPr>
                  <a:spLocks noChangeArrowheads="1"/>
                </p:cNvSpPr>
                <p:nvPr/>
              </p:nvSpPr>
              <p:spPr bwMode="auto">
                <a:xfrm>
                  <a:off x="3556715" y="5228382"/>
                  <a:ext cx="208626" cy="562812"/>
                </a:xfrm>
                <a:prstGeom prst="upArrow">
                  <a:avLst>
                    <a:gd name="adj1" fmla="val 41667"/>
                    <a:gd name="adj2" fmla="val 87506"/>
                  </a:avLst>
                </a:prstGeom>
                <a:solidFill>
                  <a:schemeClr val="accent1">
                    <a:lumMod val="75000"/>
                  </a:schemeClr>
                </a:solidFill>
                <a:ln w="9525">
                  <a:noFill/>
                  <a:miter lim="800000"/>
                  <a:headEnd/>
                  <a:tailEnd/>
                </a:ln>
              </p:spPr>
              <p:txBody>
                <a:bodyPr wrap="none" lIns="91435" tIns="45717" rIns="91435" bIns="45717" anchor="ctr">
                  <a:prstTxWarp prst="textNoShape">
                    <a:avLst/>
                  </a:prstTxWarp>
                </a:bodyPr>
                <a:lstStyle/>
                <a:p>
                  <a:pPr>
                    <a:defRPr/>
                  </a:pPr>
                  <a:endParaRPr lang="it-IT" sz="1400">
                    <a:latin typeface="Calibri" pitchFamily="-123" charset="0"/>
                  </a:endParaRPr>
                </a:p>
              </p:txBody>
            </p:sp>
            <p:sp>
              <p:nvSpPr>
                <p:cNvPr id="197" name="Line 18"/>
                <p:cNvSpPr>
                  <a:spLocks noChangeShapeType="1"/>
                </p:cNvSpPr>
                <p:nvPr/>
              </p:nvSpPr>
              <p:spPr bwMode="auto">
                <a:xfrm>
                  <a:off x="3657600" y="3017520"/>
                  <a:ext cx="1452" cy="2761488"/>
                </a:xfrm>
                <a:prstGeom prst="line">
                  <a:avLst/>
                </a:prstGeom>
                <a:noFill/>
                <a:ln w="9398">
                  <a:solidFill>
                    <a:srgbClr val="000000"/>
                  </a:solidFill>
                  <a:miter lim="800000"/>
                  <a:headEnd/>
                  <a:tailEnd/>
                </a:ln>
              </p:spPr>
              <p:txBody>
                <a:bodyPr lIns="91435" tIns="45717" rIns="91435" bIns="45717">
                  <a:prstTxWarp prst="textNoShape">
                    <a:avLst/>
                  </a:prstTxWarp>
                </a:bodyPr>
                <a:lstStyle/>
                <a:p>
                  <a:endParaRPr lang="en-US"/>
                </a:p>
              </p:txBody>
            </p:sp>
            <p:sp>
              <p:nvSpPr>
                <p:cNvPr id="198" name="Striped Right Arrow 134"/>
                <p:cNvSpPr>
                  <a:spLocks noChangeArrowheads="1"/>
                </p:cNvSpPr>
                <p:nvPr/>
              </p:nvSpPr>
              <p:spPr bwMode="auto">
                <a:xfrm>
                  <a:off x="1221018" y="3725076"/>
                  <a:ext cx="1461242" cy="1141626"/>
                </a:xfrm>
                <a:custGeom>
                  <a:avLst/>
                  <a:gdLst>
                    <a:gd name="T0" fmla="*/ 0 w 1447800"/>
                    <a:gd name="T1" fmla="*/ 0 h 1143000"/>
                    <a:gd name="T2" fmla="*/ 0 w 1447800"/>
                    <a:gd name="T3" fmla="*/ 0 h 1143000"/>
                    <a:gd name="T4" fmla="*/ 0 w 1447800"/>
                    <a:gd name="T5" fmla="*/ 0 h 1143000"/>
                    <a:gd name="T6" fmla="*/ 0 w 1447800"/>
                    <a:gd name="T7" fmla="*/ 0 h 1143000"/>
                    <a:gd name="T8" fmla="*/ 0 60000 65536"/>
                    <a:gd name="T9" fmla="*/ 0 60000 65536"/>
                    <a:gd name="T10" fmla="*/ 0 60000 65536"/>
                    <a:gd name="T11" fmla="*/ 0 60000 65536"/>
                    <a:gd name="T12" fmla="*/ 179388 w 1447800"/>
                    <a:gd name="T13" fmla="*/ 285751 h 1143000"/>
                    <a:gd name="T14" fmla="*/ 1162050 w 1447800"/>
                    <a:gd name="T15" fmla="*/ 857251 h 1143000"/>
                  </a:gdLst>
                  <a:ahLst/>
                  <a:cxnLst>
                    <a:cxn ang="T8">
                      <a:pos x="T0" y="T1"/>
                    </a:cxn>
                    <a:cxn ang="T9">
                      <a:pos x="T2" y="T3"/>
                    </a:cxn>
                    <a:cxn ang="T10">
                      <a:pos x="T4" y="T5"/>
                    </a:cxn>
                    <a:cxn ang="T11">
                      <a:pos x="T6" y="T7"/>
                    </a:cxn>
                  </a:cxnLst>
                  <a:rect l="T12" t="T13" r="T14" b="T15"/>
                  <a:pathLst>
                    <a:path w="1447800" h="1143000">
                      <a:moveTo>
                        <a:pt x="0" y="285750"/>
                      </a:moveTo>
                      <a:lnTo>
                        <a:pt x="35719" y="285750"/>
                      </a:lnTo>
                      <a:lnTo>
                        <a:pt x="35719" y="857250"/>
                      </a:lnTo>
                      <a:lnTo>
                        <a:pt x="0" y="857250"/>
                      </a:lnTo>
                      <a:close/>
                      <a:moveTo>
                        <a:pt x="71438" y="285750"/>
                      </a:moveTo>
                      <a:lnTo>
                        <a:pt x="142875" y="285750"/>
                      </a:lnTo>
                      <a:lnTo>
                        <a:pt x="142875" y="857250"/>
                      </a:lnTo>
                      <a:lnTo>
                        <a:pt x="71438" y="857250"/>
                      </a:lnTo>
                      <a:close/>
                      <a:moveTo>
                        <a:pt x="178594" y="285750"/>
                      </a:moveTo>
                      <a:lnTo>
                        <a:pt x="876300" y="285750"/>
                      </a:lnTo>
                      <a:lnTo>
                        <a:pt x="876300" y="0"/>
                      </a:lnTo>
                      <a:lnTo>
                        <a:pt x="1447800" y="571500"/>
                      </a:lnTo>
                      <a:lnTo>
                        <a:pt x="876300" y="1143000"/>
                      </a:lnTo>
                      <a:lnTo>
                        <a:pt x="876300" y="857250"/>
                      </a:lnTo>
                      <a:lnTo>
                        <a:pt x="178594" y="857250"/>
                      </a:lnTo>
                      <a:close/>
                    </a:path>
                  </a:pathLst>
                </a:custGeom>
                <a:solidFill>
                  <a:srgbClr val="FF6600">
                    <a:alpha val="59999"/>
                  </a:srgbClr>
                </a:solidFill>
                <a:ln w="9525">
                  <a:solidFill>
                    <a:schemeClr val="tx1"/>
                  </a:solidFill>
                  <a:round/>
                  <a:headEnd/>
                  <a:tailEnd/>
                </a:ln>
              </p:spPr>
              <p:txBody>
                <a:bodyPr lIns="71996" tIns="0" rIns="0" bIns="0">
                  <a:prstTxWarp prst="textNoShape">
                    <a:avLst/>
                  </a:prstTxWarp>
                </a:bodyPr>
                <a:lstStyle/>
                <a:p>
                  <a:r>
                    <a:rPr lang="en-US" sz="900">
                      <a:latin typeface="Calibri" pitchFamily="-123" charset="0"/>
                    </a:rPr>
                    <a:t>INITIALIZED COUPLED RUNS</a:t>
                  </a:r>
                </a:p>
              </p:txBody>
            </p:sp>
            <p:sp>
              <p:nvSpPr>
                <p:cNvPr id="199" name="Line 179"/>
                <p:cNvSpPr>
                  <a:spLocks noChangeShapeType="1"/>
                </p:cNvSpPr>
                <p:nvPr/>
              </p:nvSpPr>
              <p:spPr bwMode="auto">
                <a:xfrm>
                  <a:off x="3118138" y="3001659"/>
                  <a:ext cx="0" cy="562389"/>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0" name="Line 180"/>
                <p:cNvSpPr>
                  <a:spLocks noChangeShapeType="1"/>
                </p:cNvSpPr>
                <p:nvPr/>
              </p:nvSpPr>
              <p:spPr bwMode="auto">
                <a:xfrm flipH="1">
                  <a:off x="3184898" y="3001659"/>
                  <a:ext cx="10159" cy="702985"/>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1" name="Line 181"/>
                <p:cNvSpPr>
                  <a:spLocks noChangeShapeType="1"/>
                </p:cNvSpPr>
                <p:nvPr/>
              </p:nvSpPr>
              <p:spPr bwMode="auto">
                <a:xfrm flipH="1">
                  <a:off x="3251659" y="3001659"/>
                  <a:ext cx="0" cy="91388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2" name="Line 182"/>
                <p:cNvSpPr>
                  <a:spLocks noChangeShapeType="1"/>
                </p:cNvSpPr>
                <p:nvPr/>
              </p:nvSpPr>
              <p:spPr bwMode="auto">
                <a:xfrm flipH="1">
                  <a:off x="3318419" y="3001659"/>
                  <a:ext cx="0" cy="105447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3" name="Line 183"/>
                <p:cNvSpPr>
                  <a:spLocks noChangeShapeType="1"/>
                </p:cNvSpPr>
                <p:nvPr/>
              </p:nvSpPr>
              <p:spPr bwMode="auto">
                <a:xfrm flipH="1">
                  <a:off x="3385179" y="3001659"/>
                  <a:ext cx="0" cy="1265374"/>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4" name="Line 184"/>
                <p:cNvSpPr>
                  <a:spLocks noChangeShapeType="1"/>
                </p:cNvSpPr>
                <p:nvPr/>
              </p:nvSpPr>
              <p:spPr bwMode="auto">
                <a:xfrm flipH="1">
                  <a:off x="3451939" y="3001659"/>
                  <a:ext cx="0" cy="1405970"/>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5" name="Line 185"/>
                <p:cNvSpPr>
                  <a:spLocks noChangeShapeType="1"/>
                </p:cNvSpPr>
                <p:nvPr/>
              </p:nvSpPr>
              <p:spPr bwMode="auto">
                <a:xfrm flipH="1">
                  <a:off x="3518699" y="3001659"/>
                  <a:ext cx="0" cy="1616866"/>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6" name="Line 187"/>
                <p:cNvSpPr>
                  <a:spLocks noChangeShapeType="1"/>
                </p:cNvSpPr>
                <p:nvPr/>
              </p:nvSpPr>
              <p:spPr bwMode="auto">
                <a:xfrm flipH="1">
                  <a:off x="3585459" y="3001659"/>
                  <a:ext cx="0" cy="182776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207" name="Line 188"/>
                <p:cNvSpPr>
                  <a:spLocks noChangeShapeType="1"/>
                </p:cNvSpPr>
                <p:nvPr/>
              </p:nvSpPr>
              <p:spPr bwMode="auto">
                <a:xfrm flipH="1">
                  <a:off x="3652219" y="3001659"/>
                  <a:ext cx="0" cy="203865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grpSp>
          <p:grpSp>
            <p:nvGrpSpPr>
              <p:cNvPr id="55" name="Gruppo 114"/>
              <p:cNvGrpSpPr>
                <a:grpSpLocks/>
              </p:cNvGrpSpPr>
              <p:nvPr/>
            </p:nvGrpSpPr>
            <p:grpSpPr bwMode="auto">
              <a:xfrm>
                <a:off x="4192284" y="3048000"/>
                <a:ext cx="2589516" cy="2223997"/>
                <a:chOff x="2044860" y="2979637"/>
                <a:chExt cx="3620312" cy="2898762"/>
              </a:xfrm>
            </p:grpSpPr>
            <p:sp>
              <p:nvSpPr>
                <p:cNvPr id="111" name="Line 132"/>
                <p:cNvSpPr>
                  <a:spLocks noChangeShapeType="1"/>
                </p:cNvSpPr>
                <p:nvPr/>
              </p:nvSpPr>
              <p:spPr bwMode="auto">
                <a:xfrm>
                  <a:off x="3123944" y="3562669"/>
                  <a:ext cx="536983" cy="1476269"/>
                </a:xfrm>
                <a:prstGeom prst="line">
                  <a:avLst/>
                </a:prstGeom>
                <a:noFill/>
                <a:ln w="19050">
                  <a:solidFill>
                    <a:schemeClr val="accent2"/>
                  </a:solidFill>
                  <a:prstDash val="dash"/>
                  <a:round/>
                  <a:headEnd/>
                  <a:tailEnd/>
                </a:ln>
              </p:spPr>
              <p:txBody>
                <a:bodyPr lIns="91435" tIns="45717" rIns="91435" bIns="45717">
                  <a:prstTxWarp prst="textNoShape">
                    <a:avLst/>
                  </a:prstTxWarp>
                </a:bodyPr>
                <a:lstStyle/>
                <a:p>
                  <a:endParaRPr lang="en-US"/>
                </a:p>
              </p:txBody>
            </p:sp>
            <p:sp>
              <p:nvSpPr>
                <p:cNvPr id="112" name="Line 24"/>
                <p:cNvSpPr>
                  <a:spLocks noChangeShapeType="1"/>
                </p:cNvSpPr>
                <p:nvPr/>
              </p:nvSpPr>
              <p:spPr bwMode="auto">
                <a:xfrm>
                  <a:off x="3987284"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3" name="Line 25"/>
                <p:cNvSpPr>
                  <a:spLocks noChangeShapeType="1"/>
                </p:cNvSpPr>
                <p:nvPr/>
              </p:nvSpPr>
              <p:spPr bwMode="auto">
                <a:xfrm>
                  <a:off x="4457803"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4" name="Line 26"/>
                <p:cNvSpPr>
                  <a:spLocks noChangeShapeType="1"/>
                </p:cNvSpPr>
                <p:nvPr/>
              </p:nvSpPr>
              <p:spPr bwMode="auto">
                <a:xfrm>
                  <a:off x="4926103"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5" name="Line 27"/>
                <p:cNvSpPr>
                  <a:spLocks noChangeShapeType="1"/>
                </p:cNvSpPr>
                <p:nvPr/>
              </p:nvSpPr>
              <p:spPr bwMode="auto">
                <a:xfrm>
                  <a:off x="5394402"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6" name="Line 41"/>
                <p:cNvSpPr>
                  <a:spLocks noChangeShapeType="1"/>
                </p:cNvSpPr>
                <p:nvPr/>
              </p:nvSpPr>
              <p:spPr bwMode="auto">
                <a:xfrm>
                  <a:off x="3385820"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7" name="Line 42"/>
                <p:cNvSpPr>
                  <a:spLocks noChangeShapeType="1"/>
                </p:cNvSpPr>
                <p:nvPr/>
              </p:nvSpPr>
              <p:spPr bwMode="auto">
                <a:xfrm>
                  <a:off x="3452403"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8" name="Line 43"/>
                <p:cNvSpPr>
                  <a:spLocks noChangeShapeType="1"/>
                </p:cNvSpPr>
                <p:nvPr/>
              </p:nvSpPr>
              <p:spPr bwMode="auto">
                <a:xfrm>
                  <a:off x="3321456"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19" name="Line 44"/>
                <p:cNvSpPr>
                  <a:spLocks noChangeShapeType="1"/>
                </p:cNvSpPr>
                <p:nvPr/>
              </p:nvSpPr>
              <p:spPr bwMode="auto">
                <a:xfrm>
                  <a:off x="3521204"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0" name="Line 45"/>
                <p:cNvSpPr>
                  <a:spLocks noChangeShapeType="1"/>
                </p:cNvSpPr>
                <p:nvPr/>
              </p:nvSpPr>
              <p:spPr bwMode="auto">
                <a:xfrm>
                  <a:off x="3250434"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1" name="Line 46"/>
                <p:cNvSpPr>
                  <a:spLocks noChangeShapeType="1"/>
                </p:cNvSpPr>
                <p:nvPr/>
              </p:nvSpPr>
              <p:spPr bwMode="auto">
                <a:xfrm>
                  <a:off x="3186071"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2" name="Line 47"/>
                <p:cNvSpPr>
                  <a:spLocks noChangeShapeType="1"/>
                </p:cNvSpPr>
                <p:nvPr/>
              </p:nvSpPr>
              <p:spPr bwMode="auto">
                <a:xfrm>
                  <a:off x="3654370"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3" name="Line 48"/>
                <p:cNvSpPr>
                  <a:spLocks noChangeShapeType="1"/>
                </p:cNvSpPr>
                <p:nvPr/>
              </p:nvSpPr>
              <p:spPr bwMode="auto">
                <a:xfrm>
                  <a:off x="3117268"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4" name="Line 49"/>
                <p:cNvSpPr>
                  <a:spLocks noChangeShapeType="1"/>
                </p:cNvSpPr>
                <p:nvPr/>
              </p:nvSpPr>
              <p:spPr bwMode="auto">
                <a:xfrm>
                  <a:off x="3585568"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5" name="Line 2"/>
                <p:cNvSpPr>
                  <a:spLocks noChangeShapeType="1"/>
                </p:cNvSpPr>
                <p:nvPr/>
              </p:nvSpPr>
              <p:spPr bwMode="auto">
                <a:xfrm>
                  <a:off x="3050685" y="2979531"/>
                  <a:ext cx="670267" cy="0"/>
                </a:xfrm>
                <a:prstGeom prst="line">
                  <a:avLst/>
                </a:prstGeom>
                <a:noFill/>
                <a:ln w="25527">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6" name="Line 142"/>
                <p:cNvSpPr>
                  <a:spLocks noChangeShapeType="1"/>
                </p:cNvSpPr>
                <p:nvPr/>
              </p:nvSpPr>
              <p:spPr bwMode="auto">
                <a:xfrm>
                  <a:off x="2045285" y="2979531"/>
                  <a:ext cx="1005400" cy="0"/>
                </a:xfrm>
                <a:prstGeom prst="line">
                  <a:avLst/>
                </a:prstGeom>
                <a:noFill/>
                <a:ln w="25527">
                  <a:solidFill>
                    <a:schemeClr val="accent6"/>
                  </a:solidFill>
                  <a:prstDash val="dash"/>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7" name="Line 144"/>
                <p:cNvSpPr>
                  <a:spLocks noChangeShapeType="1"/>
                </p:cNvSpPr>
                <p:nvPr/>
              </p:nvSpPr>
              <p:spPr bwMode="auto">
                <a:xfrm>
                  <a:off x="3654370" y="2979531"/>
                  <a:ext cx="1733374"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8" name="Line 145"/>
                <p:cNvSpPr>
                  <a:spLocks noChangeShapeType="1"/>
                </p:cNvSpPr>
                <p:nvPr/>
              </p:nvSpPr>
              <p:spPr bwMode="auto">
                <a:xfrm>
                  <a:off x="5330039" y="2979531"/>
                  <a:ext cx="335133"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129" name="Line 147"/>
                <p:cNvSpPr>
                  <a:spLocks noChangeShapeType="1"/>
                </p:cNvSpPr>
                <p:nvPr/>
              </p:nvSpPr>
              <p:spPr bwMode="auto">
                <a:xfrm>
                  <a:off x="3989504" y="5786405"/>
                  <a:ext cx="1409336"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30" name="Line 2"/>
                <p:cNvSpPr>
                  <a:spLocks noChangeShapeType="1"/>
                </p:cNvSpPr>
                <p:nvPr/>
              </p:nvSpPr>
              <p:spPr bwMode="auto">
                <a:xfrm>
                  <a:off x="3050685" y="5786405"/>
                  <a:ext cx="670267"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31" name="Line 24"/>
                <p:cNvSpPr>
                  <a:spLocks noChangeShapeType="1"/>
                </p:cNvSpPr>
                <p:nvPr/>
              </p:nvSpPr>
              <p:spPr bwMode="auto">
                <a:xfrm>
                  <a:off x="3988923"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32" name="Line 25"/>
                <p:cNvSpPr>
                  <a:spLocks noChangeShapeType="1"/>
                </p:cNvSpPr>
                <p:nvPr/>
              </p:nvSpPr>
              <p:spPr bwMode="auto">
                <a:xfrm>
                  <a:off x="445769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33" name="Line 26"/>
                <p:cNvSpPr>
                  <a:spLocks noChangeShapeType="1"/>
                </p:cNvSpPr>
                <p:nvPr/>
              </p:nvSpPr>
              <p:spPr bwMode="auto">
                <a:xfrm>
                  <a:off x="492501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34" name="Line 27"/>
                <p:cNvSpPr>
                  <a:spLocks noChangeShapeType="1"/>
                </p:cNvSpPr>
                <p:nvPr/>
              </p:nvSpPr>
              <p:spPr bwMode="auto">
                <a:xfrm>
                  <a:off x="5396690"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135" name="Line 142"/>
                <p:cNvSpPr>
                  <a:spLocks noChangeShapeType="1"/>
                </p:cNvSpPr>
                <p:nvPr/>
              </p:nvSpPr>
              <p:spPr bwMode="auto">
                <a:xfrm>
                  <a:off x="2045285" y="5786405"/>
                  <a:ext cx="1005400" cy="0"/>
                </a:xfrm>
                <a:prstGeom prst="line">
                  <a:avLst/>
                </a:prstGeom>
                <a:noFill/>
                <a:ln w="25527">
                  <a:solidFill>
                    <a:schemeClr val="accent1">
                      <a:lumMod val="75000"/>
                    </a:schemeClr>
                  </a:solidFill>
                  <a:prstDash val="dash"/>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36" name="Line 144"/>
                <p:cNvSpPr>
                  <a:spLocks noChangeShapeType="1"/>
                </p:cNvSpPr>
                <p:nvPr/>
              </p:nvSpPr>
              <p:spPr bwMode="auto">
                <a:xfrm>
                  <a:off x="3656590" y="5786405"/>
                  <a:ext cx="33291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37" name="Line 145"/>
                <p:cNvSpPr>
                  <a:spLocks noChangeShapeType="1"/>
                </p:cNvSpPr>
                <p:nvPr/>
              </p:nvSpPr>
              <p:spPr bwMode="auto">
                <a:xfrm>
                  <a:off x="5330039" y="5786405"/>
                  <a:ext cx="335133"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138" name="Oval 122"/>
                <p:cNvSpPr>
                  <a:spLocks noChangeArrowheads="1"/>
                </p:cNvSpPr>
                <p:nvPr/>
              </p:nvSpPr>
              <p:spPr bwMode="auto">
                <a:xfrm rot="-1086833">
                  <a:off x="3190704" y="3282853"/>
                  <a:ext cx="402013" cy="2038657"/>
                </a:xfrm>
                <a:prstGeom prst="ellipse">
                  <a:avLst/>
                </a:prstGeom>
                <a:solidFill>
                  <a:srgbClr val="FF6600">
                    <a:alpha val="59999"/>
                  </a:srgbClr>
                </a:solidFill>
                <a:ln w="9360">
                  <a:solidFill>
                    <a:srgbClr val="000000"/>
                  </a:solidFill>
                  <a:miter lim="800000"/>
                  <a:headEnd/>
                  <a:tailEnd/>
                </a:ln>
              </p:spPr>
              <p:txBody>
                <a:bodyPr wrap="none" lIns="91435" tIns="45717" rIns="91435" bIns="45717" anchor="ctr">
                  <a:prstTxWarp prst="textNoShape">
                    <a:avLst/>
                  </a:prstTxWarp>
                </a:bodyPr>
                <a:lstStyle/>
                <a:p>
                  <a:endParaRPr lang="it-IT" sz="1400">
                    <a:latin typeface="Calibri" pitchFamily="-123" charset="0"/>
                  </a:endParaRPr>
                </a:p>
              </p:txBody>
            </p:sp>
            <p:sp>
              <p:nvSpPr>
                <p:cNvPr id="139" name="Line 123"/>
                <p:cNvSpPr>
                  <a:spLocks noChangeShapeType="1"/>
                </p:cNvSpPr>
                <p:nvPr/>
              </p:nvSpPr>
              <p:spPr bwMode="auto">
                <a:xfrm>
                  <a:off x="3123944" y="3548885"/>
                  <a:ext cx="2172607"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0" name="Line 124"/>
                <p:cNvSpPr>
                  <a:spLocks noChangeShapeType="1"/>
                </p:cNvSpPr>
                <p:nvPr/>
              </p:nvSpPr>
              <p:spPr bwMode="auto">
                <a:xfrm>
                  <a:off x="3205217" y="3715672"/>
                  <a:ext cx="213197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1" name="Line 125"/>
                <p:cNvSpPr>
                  <a:spLocks noChangeShapeType="1"/>
                </p:cNvSpPr>
                <p:nvPr/>
              </p:nvSpPr>
              <p:spPr bwMode="auto">
                <a:xfrm>
                  <a:off x="3258916" y="3881081"/>
                  <a:ext cx="208988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2" name="Line 126"/>
                <p:cNvSpPr>
                  <a:spLocks noChangeShapeType="1"/>
                </p:cNvSpPr>
                <p:nvPr/>
              </p:nvSpPr>
              <p:spPr bwMode="auto">
                <a:xfrm>
                  <a:off x="3325676" y="4046489"/>
                  <a:ext cx="204924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3" name="Line 127"/>
                <p:cNvSpPr>
                  <a:spLocks noChangeShapeType="1"/>
                </p:cNvSpPr>
                <p:nvPr/>
              </p:nvSpPr>
              <p:spPr bwMode="auto">
                <a:xfrm>
                  <a:off x="3402595" y="4244979"/>
                  <a:ext cx="201006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4" name="Line 128"/>
                <p:cNvSpPr>
                  <a:spLocks noChangeShapeType="1"/>
                </p:cNvSpPr>
                <p:nvPr/>
              </p:nvSpPr>
              <p:spPr bwMode="auto">
                <a:xfrm>
                  <a:off x="3459196" y="4406251"/>
                  <a:ext cx="1970875"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5" name="Line 129"/>
                <p:cNvSpPr>
                  <a:spLocks noChangeShapeType="1"/>
                </p:cNvSpPr>
                <p:nvPr/>
              </p:nvSpPr>
              <p:spPr bwMode="auto">
                <a:xfrm>
                  <a:off x="3525956" y="4615768"/>
                  <a:ext cx="1930238"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6" name="Line 130"/>
                <p:cNvSpPr>
                  <a:spLocks noChangeShapeType="1"/>
                </p:cNvSpPr>
                <p:nvPr/>
              </p:nvSpPr>
              <p:spPr bwMode="auto">
                <a:xfrm>
                  <a:off x="3570946" y="4829421"/>
                  <a:ext cx="188960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7" name="Line 131"/>
                <p:cNvSpPr>
                  <a:spLocks noChangeShapeType="1"/>
                </p:cNvSpPr>
                <p:nvPr/>
              </p:nvSpPr>
              <p:spPr bwMode="auto">
                <a:xfrm>
                  <a:off x="3660928" y="5038938"/>
                  <a:ext cx="184896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48" name="AutoShape 124"/>
                <p:cNvSpPr>
                  <a:spLocks noChangeArrowheads="1"/>
                </p:cNvSpPr>
                <p:nvPr/>
              </p:nvSpPr>
              <p:spPr bwMode="auto">
                <a:xfrm>
                  <a:off x="3556715" y="5228382"/>
                  <a:ext cx="208626" cy="562812"/>
                </a:xfrm>
                <a:prstGeom prst="upArrow">
                  <a:avLst>
                    <a:gd name="adj1" fmla="val 41667"/>
                    <a:gd name="adj2" fmla="val 87506"/>
                  </a:avLst>
                </a:prstGeom>
                <a:solidFill>
                  <a:schemeClr val="accent1">
                    <a:lumMod val="75000"/>
                  </a:schemeClr>
                </a:solidFill>
                <a:ln w="9525">
                  <a:noFill/>
                  <a:miter lim="800000"/>
                  <a:headEnd/>
                  <a:tailEnd/>
                </a:ln>
              </p:spPr>
              <p:txBody>
                <a:bodyPr wrap="none" lIns="91435" tIns="45717" rIns="91435" bIns="45717" anchor="ctr">
                  <a:prstTxWarp prst="textNoShape">
                    <a:avLst/>
                  </a:prstTxWarp>
                </a:bodyPr>
                <a:lstStyle/>
                <a:p>
                  <a:pPr>
                    <a:defRPr/>
                  </a:pPr>
                  <a:endParaRPr lang="it-IT" sz="1400">
                    <a:latin typeface="Calibri" pitchFamily="-123" charset="0"/>
                  </a:endParaRPr>
                </a:p>
              </p:txBody>
            </p:sp>
            <p:sp>
              <p:nvSpPr>
                <p:cNvPr id="149" name="Line 18"/>
                <p:cNvSpPr>
                  <a:spLocks noChangeShapeType="1"/>
                </p:cNvSpPr>
                <p:nvPr/>
              </p:nvSpPr>
              <p:spPr bwMode="auto">
                <a:xfrm>
                  <a:off x="3657600" y="3017520"/>
                  <a:ext cx="1452" cy="2761488"/>
                </a:xfrm>
                <a:prstGeom prst="line">
                  <a:avLst/>
                </a:prstGeom>
                <a:noFill/>
                <a:ln w="9398">
                  <a:solidFill>
                    <a:srgbClr val="000000"/>
                  </a:solidFill>
                  <a:miter lim="800000"/>
                  <a:headEnd/>
                  <a:tailEnd/>
                </a:ln>
              </p:spPr>
              <p:txBody>
                <a:bodyPr lIns="91435" tIns="45717" rIns="91435" bIns="45717">
                  <a:prstTxWarp prst="textNoShape">
                    <a:avLst/>
                  </a:prstTxWarp>
                </a:bodyPr>
                <a:lstStyle/>
                <a:p>
                  <a:endParaRPr lang="en-US"/>
                </a:p>
              </p:txBody>
            </p:sp>
            <p:sp>
              <p:nvSpPr>
                <p:cNvPr id="150" name="Line 179"/>
                <p:cNvSpPr>
                  <a:spLocks noChangeShapeType="1"/>
                </p:cNvSpPr>
                <p:nvPr/>
              </p:nvSpPr>
              <p:spPr bwMode="auto">
                <a:xfrm>
                  <a:off x="3118138" y="3001659"/>
                  <a:ext cx="0" cy="562389"/>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1" name="Line 180"/>
                <p:cNvSpPr>
                  <a:spLocks noChangeShapeType="1"/>
                </p:cNvSpPr>
                <p:nvPr/>
              </p:nvSpPr>
              <p:spPr bwMode="auto">
                <a:xfrm flipH="1">
                  <a:off x="3184898" y="3001659"/>
                  <a:ext cx="10159" cy="702985"/>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2" name="Line 181"/>
                <p:cNvSpPr>
                  <a:spLocks noChangeShapeType="1"/>
                </p:cNvSpPr>
                <p:nvPr/>
              </p:nvSpPr>
              <p:spPr bwMode="auto">
                <a:xfrm flipH="1">
                  <a:off x="3251659" y="3001659"/>
                  <a:ext cx="0" cy="91388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3" name="Line 182"/>
                <p:cNvSpPr>
                  <a:spLocks noChangeShapeType="1"/>
                </p:cNvSpPr>
                <p:nvPr/>
              </p:nvSpPr>
              <p:spPr bwMode="auto">
                <a:xfrm flipH="1">
                  <a:off x="3318419" y="3001659"/>
                  <a:ext cx="0" cy="105447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4" name="Line 183"/>
                <p:cNvSpPr>
                  <a:spLocks noChangeShapeType="1"/>
                </p:cNvSpPr>
                <p:nvPr/>
              </p:nvSpPr>
              <p:spPr bwMode="auto">
                <a:xfrm flipH="1">
                  <a:off x="3385179" y="3001659"/>
                  <a:ext cx="0" cy="1265374"/>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5" name="Line 184"/>
                <p:cNvSpPr>
                  <a:spLocks noChangeShapeType="1"/>
                </p:cNvSpPr>
                <p:nvPr/>
              </p:nvSpPr>
              <p:spPr bwMode="auto">
                <a:xfrm flipH="1">
                  <a:off x="3451939" y="3001659"/>
                  <a:ext cx="0" cy="1405970"/>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6" name="Line 185"/>
                <p:cNvSpPr>
                  <a:spLocks noChangeShapeType="1"/>
                </p:cNvSpPr>
                <p:nvPr/>
              </p:nvSpPr>
              <p:spPr bwMode="auto">
                <a:xfrm flipH="1">
                  <a:off x="3518699" y="3001659"/>
                  <a:ext cx="0" cy="1616866"/>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7" name="Line 187"/>
                <p:cNvSpPr>
                  <a:spLocks noChangeShapeType="1"/>
                </p:cNvSpPr>
                <p:nvPr/>
              </p:nvSpPr>
              <p:spPr bwMode="auto">
                <a:xfrm flipH="1">
                  <a:off x="3585459" y="3001659"/>
                  <a:ext cx="0" cy="182776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58" name="Line 188"/>
                <p:cNvSpPr>
                  <a:spLocks noChangeShapeType="1"/>
                </p:cNvSpPr>
                <p:nvPr/>
              </p:nvSpPr>
              <p:spPr bwMode="auto">
                <a:xfrm flipH="1">
                  <a:off x="3652219" y="3001659"/>
                  <a:ext cx="0" cy="203865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grpSp>
          <p:grpSp>
            <p:nvGrpSpPr>
              <p:cNvPr id="56" name="Gruppo 114"/>
              <p:cNvGrpSpPr>
                <a:grpSpLocks/>
              </p:cNvGrpSpPr>
              <p:nvPr/>
            </p:nvGrpSpPr>
            <p:grpSpPr bwMode="auto">
              <a:xfrm>
                <a:off x="5867400" y="3048000"/>
                <a:ext cx="2589516" cy="2223997"/>
                <a:chOff x="2044860" y="2979637"/>
                <a:chExt cx="3620312" cy="2898762"/>
              </a:xfrm>
            </p:grpSpPr>
            <p:sp>
              <p:nvSpPr>
                <p:cNvPr id="63" name="Line 132"/>
                <p:cNvSpPr>
                  <a:spLocks noChangeShapeType="1"/>
                </p:cNvSpPr>
                <p:nvPr/>
              </p:nvSpPr>
              <p:spPr bwMode="auto">
                <a:xfrm>
                  <a:off x="3123944" y="3562669"/>
                  <a:ext cx="536983" cy="1476269"/>
                </a:xfrm>
                <a:prstGeom prst="line">
                  <a:avLst/>
                </a:prstGeom>
                <a:noFill/>
                <a:ln w="19050">
                  <a:solidFill>
                    <a:schemeClr val="accent2"/>
                  </a:solidFill>
                  <a:prstDash val="dash"/>
                  <a:round/>
                  <a:headEnd/>
                  <a:tailEnd/>
                </a:ln>
              </p:spPr>
              <p:txBody>
                <a:bodyPr lIns="91435" tIns="45717" rIns="91435" bIns="45717">
                  <a:prstTxWarp prst="textNoShape">
                    <a:avLst/>
                  </a:prstTxWarp>
                </a:bodyPr>
                <a:lstStyle/>
                <a:p>
                  <a:endParaRPr lang="en-US"/>
                </a:p>
              </p:txBody>
            </p:sp>
            <p:sp>
              <p:nvSpPr>
                <p:cNvPr id="64" name="Line 24"/>
                <p:cNvSpPr>
                  <a:spLocks noChangeShapeType="1"/>
                </p:cNvSpPr>
                <p:nvPr/>
              </p:nvSpPr>
              <p:spPr bwMode="auto">
                <a:xfrm>
                  <a:off x="3986861"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65" name="Line 25"/>
                <p:cNvSpPr>
                  <a:spLocks noChangeShapeType="1"/>
                </p:cNvSpPr>
                <p:nvPr/>
              </p:nvSpPr>
              <p:spPr bwMode="auto">
                <a:xfrm>
                  <a:off x="4457379"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66" name="Line 26"/>
                <p:cNvSpPr>
                  <a:spLocks noChangeShapeType="1"/>
                </p:cNvSpPr>
                <p:nvPr/>
              </p:nvSpPr>
              <p:spPr bwMode="auto">
                <a:xfrm>
                  <a:off x="4925678"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67" name="Line 27"/>
                <p:cNvSpPr>
                  <a:spLocks noChangeShapeType="1"/>
                </p:cNvSpPr>
                <p:nvPr/>
              </p:nvSpPr>
              <p:spPr bwMode="auto">
                <a:xfrm>
                  <a:off x="5393978"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68" name="Line 41"/>
                <p:cNvSpPr>
                  <a:spLocks noChangeShapeType="1"/>
                </p:cNvSpPr>
                <p:nvPr/>
              </p:nvSpPr>
              <p:spPr bwMode="auto">
                <a:xfrm>
                  <a:off x="3385395"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69" name="Line 42"/>
                <p:cNvSpPr>
                  <a:spLocks noChangeShapeType="1"/>
                </p:cNvSpPr>
                <p:nvPr/>
              </p:nvSpPr>
              <p:spPr bwMode="auto">
                <a:xfrm>
                  <a:off x="3451978"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0" name="Line 43"/>
                <p:cNvSpPr>
                  <a:spLocks noChangeShapeType="1"/>
                </p:cNvSpPr>
                <p:nvPr/>
              </p:nvSpPr>
              <p:spPr bwMode="auto">
                <a:xfrm>
                  <a:off x="3321032"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1" name="Line 44"/>
                <p:cNvSpPr>
                  <a:spLocks noChangeShapeType="1"/>
                </p:cNvSpPr>
                <p:nvPr/>
              </p:nvSpPr>
              <p:spPr bwMode="auto">
                <a:xfrm>
                  <a:off x="3520781"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2" name="Line 45"/>
                <p:cNvSpPr>
                  <a:spLocks noChangeShapeType="1"/>
                </p:cNvSpPr>
                <p:nvPr/>
              </p:nvSpPr>
              <p:spPr bwMode="auto">
                <a:xfrm>
                  <a:off x="3250010"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3" name="Line 46"/>
                <p:cNvSpPr>
                  <a:spLocks noChangeShapeType="1"/>
                </p:cNvSpPr>
                <p:nvPr/>
              </p:nvSpPr>
              <p:spPr bwMode="auto">
                <a:xfrm>
                  <a:off x="3185646" y="2979531"/>
                  <a:ext cx="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4" name="Line 47"/>
                <p:cNvSpPr>
                  <a:spLocks noChangeShapeType="1"/>
                </p:cNvSpPr>
                <p:nvPr/>
              </p:nvSpPr>
              <p:spPr bwMode="auto">
                <a:xfrm>
                  <a:off x="3653946"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5" name="Line 48"/>
                <p:cNvSpPr>
                  <a:spLocks noChangeShapeType="1"/>
                </p:cNvSpPr>
                <p:nvPr/>
              </p:nvSpPr>
              <p:spPr bwMode="auto">
                <a:xfrm>
                  <a:off x="3116845" y="2979531"/>
                  <a:ext cx="2219"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6" name="Line 49"/>
                <p:cNvSpPr>
                  <a:spLocks noChangeShapeType="1"/>
                </p:cNvSpPr>
                <p:nvPr/>
              </p:nvSpPr>
              <p:spPr bwMode="auto">
                <a:xfrm>
                  <a:off x="3585143" y="2979531"/>
                  <a:ext cx="2220" cy="93402"/>
                </a:xfrm>
                <a:prstGeom prst="line">
                  <a:avLst/>
                </a:prstGeom>
                <a:noFill/>
                <a:ln w="25560">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7" name="Line 2"/>
                <p:cNvSpPr>
                  <a:spLocks noChangeShapeType="1"/>
                </p:cNvSpPr>
                <p:nvPr/>
              </p:nvSpPr>
              <p:spPr bwMode="auto">
                <a:xfrm>
                  <a:off x="3050262" y="2979531"/>
                  <a:ext cx="670267" cy="0"/>
                </a:xfrm>
                <a:prstGeom prst="line">
                  <a:avLst/>
                </a:prstGeom>
                <a:noFill/>
                <a:ln w="25527">
                  <a:solidFill>
                    <a:schemeClr val="accent6"/>
                  </a:solidFill>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8" name="Line 142"/>
                <p:cNvSpPr>
                  <a:spLocks noChangeShapeType="1"/>
                </p:cNvSpPr>
                <p:nvPr/>
              </p:nvSpPr>
              <p:spPr bwMode="auto">
                <a:xfrm>
                  <a:off x="2044860" y="2979531"/>
                  <a:ext cx="1005402" cy="0"/>
                </a:xfrm>
                <a:prstGeom prst="line">
                  <a:avLst/>
                </a:prstGeom>
                <a:noFill/>
                <a:ln w="25527">
                  <a:solidFill>
                    <a:schemeClr val="accent6"/>
                  </a:solidFill>
                  <a:prstDash val="dash"/>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79" name="Line 144"/>
                <p:cNvSpPr>
                  <a:spLocks noChangeShapeType="1"/>
                </p:cNvSpPr>
                <p:nvPr/>
              </p:nvSpPr>
              <p:spPr bwMode="auto">
                <a:xfrm>
                  <a:off x="3653946" y="2979531"/>
                  <a:ext cx="1733373"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80" name="Line 145"/>
                <p:cNvSpPr>
                  <a:spLocks noChangeShapeType="1"/>
                </p:cNvSpPr>
                <p:nvPr/>
              </p:nvSpPr>
              <p:spPr bwMode="auto">
                <a:xfrm>
                  <a:off x="5329614" y="2979531"/>
                  <a:ext cx="335134" cy="0"/>
                </a:xfrm>
                <a:prstGeom prst="line">
                  <a:avLst/>
                </a:prstGeom>
                <a:noFill/>
                <a:ln w="25527">
                  <a:solidFill>
                    <a:schemeClr val="accent6"/>
                  </a:solidFill>
                  <a:prstDash val="sysDot"/>
                  <a:miter lim="800000"/>
                  <a:headEnd/>
                  <a:tailEnd/>
                </a:ln>
                <a:effectLst/>
              </p:spPr>
              <p:txBody>
                <a:bodyPr lIns="91435" tIns="45717" rIns="91435" bIns="45717">
                  <a:prstTxWarp prst="textNoShape">
                    <a:avLst/>
                  </a:prstTxWarp>
                </a:bodyPr>
                <a:lstStyle/>
                <a:p>
                  <a:pPr fontAlgn="auto">
                    <a:spcBef>
                      <a:spcPts val="0"/>
                    </a:spcBef>
                    <a:spcAft>
                      <a:spcPts val="0"/>
                    </a:spcAft>
                    <a:buFont typeface="Arial" charset="0"/>
                    <a:buNone/>
                    <a:defRPr/>
                  </a:pPr>
                  <a:endParaRPr lang="en-US" sz="1400">
                    <a:latin typeface="+mn-lt"/>
                    <a:ea typeface="+mn-ea"/>
                    <a:cs typeface="+mn-cs"/>
                  </a:endParaRPr>
                </a:p>
              </p:txBody>
            </p:sp>
            <p:sp>
              <p:nvSpPr>
                <p:cNvPr id="81" name="Line 147"/>
                <p:cNvSpPr>
                  <a:spLocks noChangeShapeType="1"/>
                </p:cNvSpPr>
                <p:nvPr/>
              </p:nvSpPr>
              <p:spPr bwMode="auto">
                <a:xfrm>
                  <a:off x="3989079" y="5786405"/>
                  <a:ext cx="1409338"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82" name="Line 2"/>
                <p:cNvSpPr>
                  <a:spLocks noChangeShapeType="1"/>
                </p:cNvSpPr>
                <p:nvPr/>
              </p:nvSpPr>
              <p:spPr bwMode="auto">
                <a:xfrm>
                  <a:off x="3050262" y="5786405"/>
                  <a:ext cx="670267" cy="0"/>
                </a:xfrm>
                <a:prstGeom prst="line">
                  <a:avLst/>
                </a:prstGeom>
                <a:noFill/>
                <a:ln w="25527">
                  <a:solidFill>
                    <a:schemeClr val="accent1">
                      <a:lumMod val="75000"/>
                    </a:schemeClr>
                  </a:solidFill>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83" name="Line 24"/>
                <p:cNvSpPr>
                  <a:spLocks noChangeShapeType="1"/>
                </p:cNvSpPr>
                <p:nvPr/>
              </p:nvSpPr>
              <p:spPr bwMode="auto">
                <a:xfrm>
                  <a:off x="3988923"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84" name="Line 25"/>
                <p:cNvSpPr>
                  <a:spLocks noChangeShapeType="1"/>
                </p:cNvSpPr>
                <p:nvPr/>
              </p:nvSpPr>
              <p:spPr bwMode="auto">
                <a:xfrm>
                  <a:off x="445769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85" name="Line 26"/>
                <p:cNvSpPr>
                  <a:spLocks noChangeShapeType="1"/>
                </p:cNvSpPr>
                <p:nvPr/>
              </p:nvSpPr>
              <p:spPr bwMode="auto">
                <a:xfrm>
                  <a:off x="4925016" y="5786046"/>
                  <a:ext cx="1451"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86" name="Line 27"/>
                <p:cNvSpPr>
                  <a:spLocks noChangeShapeType="1"/>
                </p:cNvSpPr>
                <p:nvPr/>
              </p:nvSpPr>
              <p:spPr bwMode="auto">
                <a:xfrm>
                  <a:off x="5396690" y="5786046"/>
                  <a:ext cx="1452" cy="92353"/>
                </a:xfrm>
                <a:prstGeom prst="line">
                  <a:avLst/>
                </a:prstGeom>
                <a:noFill/>
                <a:ln w="25560">
                  <a:solidFill>
                    <a:schemeClr val="accent1"/>
                  </a:solidFill>
                  <a:miter lim="800000"/>
                  <a:headEnd/>
                  <a:tailEnd/>
                </a:ln>
              </p:spPr>
              <p:txBody>
                <a:bodyPr lIns="91435" tIns="45717" rIns="91435" bIns="45717">
                  <a:prstTxWarp prst="textNoShape">
                    <a:avLst/>
                  </a:prstTxWarp>
                </a:bodyPr>
                <a:lstStyle/>
                <a:p>
                  <a:endParaRPr lang="en-US"/>
                </a:p>
              </p:txBody>
            </p:sp>
            <p:sp>
              <p:nvSpPr>
                <p:cNvPr id="87" name="Line 142"/>
                <p:cNvSpPr>
                  <a:spLocks noChangeShapeType="1"/>
                </p:cNvSpPr>
                <p:nvPr/>
              </p:nvSpPr>
              <p:spPr bwMode="auto">
                <a:xfrm>
                  <a:off x="2044860" y="5786405"/>
                  <a:ext cx="1005402" cy="0"/>
                </a:xfrm>
                <a:prstGeom prst="line">
                  <a:avLst/>
                </a:prstGeom>
                <a:noFill/>
                <a:ln w="25527">
                  <a:solidFill>
                    <a:schemeClr val="accent1">
                      <a:lumMod val="75000"/>
                    </a:schemeClr>
                  </a:solidFill>
                  <a:prstDash val="dash"/>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88" name="Line 144"/>
                <p:cNvSpPr>
                  <a:spLocks noChangeShapeType="1"/>
                </p:cNvSpPr>
                <p:nvPr/>
              </p:nvSpPr>
              <p:spPr bwMode="auto">
                <a:xfrm>
                  <a:off x="3656165" y="5786405"/>
                  <a:ext cx="33291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89" name="Line 145"/>
                <p:cNvSpPr>
                  <a:spLocks noChangeShapeType="1"/>
                </p:cNvSpPr>
                <p:nvPr/>
              </p:nvSpPr>
              <p:spPr bwMode="auto">
                <a:xfrm>
                  <a:off x="5329614" y="5786405"/>
                  <a:ext cx="335134" cy="0"/>
                </a:xfrm>
                <a:prstGeom prst="line">
                  <a:avLst/>
                </a:prstGeom>
                <a:noFill/>
                <a:ln w="25527">
                  <a:solidFill>
                    <a:schemeClr val="accent1">
                      <a:lumMod val="75000"/>
                    </a:schemeClr>
                  </a:solidFill>
                  <a:prstDash val="sysDot"/>
                  <a:miter lim="800000"/>
                  <a:headEnd/>
                  <a:tailEnd/>
                </a:ln>
              </p:spPr>
              <p:txBody>
                <a:bodyPr lIns="91435" tIns="45717" rIns="91435" bIns="45717">
                  <a:prstTxWarp prst="textNoShape">
                    <a:avLst/>
                  </a:prstTxWarp>
                </a:bodyPr>
                <a:lstStyle/>
                <a:p>
                  <a:pPr fontAlgn="auto">
                    <a:spcBef>
                      <a:spcPts val="0"/>
                    </a:spcBef>
                    <a:spcAft>
                      <a:spcPts val="0"/>
                    </a:spcAft>
                    <a:defRPr/>
                  </a:pPr>
                  <a:endParaRPr lang="en-US" sz="1400">
                    <a:latin typeface="Arial" pitchFamily="-108" charset="0"/>
                    <a:ea typeface="+mn-ea"/>
                    <a:cs typeface="+mn-cs"/>
                  </a:endParaRPr>
                </a:p>
              </p:txBody>
            </p:sp>
            <p:sp>
              <p:nvSpPr>
                <p:cNvPr id="90" name="Oval 122"/>
                <p:cNvSpPr>
                  <a:spLocks noChangeArrowheads="1"/>
                </p:cNvSpPr>
                <p:nvPr/>
              </p:nvSpPr>
              <p:spPr bwMode="auto">
                <a:xfrm rot="-1086833">
                  <a:off x="3190704" y="3282853"/>
                  <a:ext cx="402013" cy="2038657"/>
                </a:xfrm>
                <a:prstGeom prst="ellipse">
                  <a:avLst/>
                </a:prstGeom>
                <a:solidFill>
                  <a:srgbClr val="FF6600">
                    <a:alpha val="59999"/>
                  </a:srgbClr>
                </a:solidFill>
                <a:ln w="9360">
                  <a:solidFill>
                    <a:srgbClr val="000000"/>
                  </a:solidFill>
                  <a:miter lim="800000"/>
                  <a:headEnd/>
                  <a:tailEnd/>
                </a:ln>
              </p:spPr>
              <p:txBody>
                <a:bodyPr wrap="none" lIns="91435" tIns="45717" rIns="91435" bIns="45717" anchor="ctr">
                  <a:prstTxWarp prst="textNoShape">
                    <a:avLst/>
                  </a:prstTxWarp>
                </a:bodyPr>
                <a:lstStyle/>
                <a:p>
                  <a:endParaRPr lang="it-IT" sz="1400">
                    <a:latin typeface="Calibri" pitchFamily="-123" charset="0"/>
                  </a:endParaRPr>
                </a:p>
              </p:txBody>
            </p:sp>
            <p:sp>
              <p:nvSpPr>
                <p:cNvPr id="91" name="Line 123"/>
                <p:cNvSpPr>
                  <a:spLocks noChangeShapeType="1"/>
                </p:cNvSpPr>
                <p:nvPr/>
              </p:nvSpPr>
              <p:spPr bwMode="auto">
                <a:xfrm>
                  <a:off x="3123944" y="3548885"/>
                  <a:ext cx="2172607"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2" name="Line 124"/>
                <p:cNvSpPr>
                  <a:spLocks noChangeShapeType="1"/>
                </p:cNvSpPr>
                <p:nvPr/>
              </p:nvSpPr>
              <p:spPr bwMode="auto">
                <a:xfrm>
                  <a:off x="3205217" y="3715672"/>
                  <a:ext cx="213197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3" name="Line 125"/>
                <p:cNvSpPr>
                  <a:spLocks noChangeShapeType="1"/>
                </p:cNvSpPr>
                <p:nvPr/>
              </p:nvSpPr>
              <p:spPr bwMode="auto">
                <a:xfrm>
                  <a:off x="3258916" y="3881081"/>
                  <a:ext cx="208988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4" name="Line 126"/>
                <p:cNvSpPr>
                  <a:spLocks noChangeShapeType="1"/>
                </p:cNvSpPr>
                <p:nvPr/>
              </p:nvSpPr>
              <p:spPr bwMode="auto">
                <a:xfrm>
                  <a:off x="3325676" y="4046489"/>
                  <a:ext cx="204924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5" name="Line 127"/>
                <p:cNvSpPr>
                  <a:spLocks noChangeShapeType="1"/>
                </p:cNvSpPr>
                <p:nvPr/>
              </p:nvSpPr>
              <p:spPr bwMode="auto">
                <a:xfrm>
                  <a:off x="3402595" y="4244979"/>
                  <a:ext cx="2010060"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6" name="Line 128"/>
                <p:cNvSpPr>
                  <a:spLocks noChangeShapeType="1"/>
                </p:cNvSpPr>
                <p:nvPr/>
              </p:nvSpPr>
              <p:spPr bwMode="auto">
                <a:xfrm>
                  <a:off x="3459196" y="4406251"/>
                  <a:ext cx="1970875"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7" name="Line 129"/>
                <p:cNvSpPr>
                  <a:spLocks noChangeShapeType="1"/>
                </p:cNvSpPr>
                <p:nvPr/>
              </p:nvSpPr>
              <p:spPr bwMode="auto">
                <a:xfrm>
                  <a:off x="3525956" y="4615768"/>
                  <a:ext cx="1930238" cy="1379"/>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8" name="Line 130"/>
                <p:cNvSpPr>
                  <a:spLocks noChangeShapeType="1"/>
                </p:cNvSpPr>
                <p:nvPr/>
              </p:nvSpPr>
              <p:spPr bwMode="auto">
                <a:xfrm>
                  <a:off x="3570946" y="4829421"/>
                  <a:ext cx="1889601"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99" name="Line 131"/>
                <p:cNvSpPr>
                  <a:spLocks noChangeShapeType="1"/>
                </p:cNvSpPr>
                <p:nvPr/>
              </p:nvSpPr>
              <p:spPr bwMode="auto">
                <a:xfrm>
                  <a:off x="3660928" y="5038938"/>
                  <a:ext cx="1848965" cy="1378"/>
                </a:xfrm>
                <a:prstGeom prst="line">
                  <a:avLst/>
                </a:prstGeom>
                <a:noFill/>
                <a:ln w="19050">
                  <a:solidFill>
                    <a:srgbClr val="FF6600"/>
                  </a:solidFill>
                  <a:miter lim="800000"/>
                  <a:headEnd/>
                  <a:tailEnd type="triangle" w="med" len="med"/>
                </a:ln>
              </p:spPr>
              <p:txBody>
                <a:bodyPr lIns="91435" tIns="45717" rIns="91435" bIns="45717">
                  <a:prstTxWarp prst="textNoShape">
                    <a:avLst/>
                  </a:prstTxWarp>
                </a:bodyPr>
                <a:lstStyle/>
                <a:p>
                  <a:endParaRPr lang="en-US"/>
                </a:p>
              </p:txBody>
            </p:sp>
            <p:sp>
              <p:nvSpPr>
                <p:cNvPr id="100" name="AutoShape 124"/>
                <p:cNvSpPr>
                  <a:spLocks noChangeArrowheads="1"/>
                </p:cNvSpPr>
                <p:nvPr/>
              </p:nvSpPr>
              <p:spPr bwMode="auto">
                <a:xfrm>
                  <a:off x="3556291" y="5228382"/>
                  <a:ext cx="208626" cy="562812"/>
                </a:xfrm>
                <a:prstGeom prst="upArrow">
                  <a:avLst>
                    <a:gd name="adj1" fmla="val 41667"/>
                    <a:gd name="adj2" fmla="val 87506"/>
                  </a:avLst>
                </a:prstGeom>
                <a:solidFill>
                  <a:schemeClr val="accent1">
                    <a:lumMod val="75000"/>
                  </a:schemeClr>
                </a:solidFill>
                <a:ln w="9525">
                  <a:noFill/>
                  <a:miter lim="800000"/>
                  <a:headEnd/>
                  <a:tailEnd/>
                </a:ln>
              </p:spPr>
              <p:txBody>
                <a:bodyPr wrap="none" lIns="91435" tIns="45717" rIns="91435" bIns="45717" anchor="ctr">
                  <a:prstTxWarp prst="textNoShape">
                    <a:avLst/>
                  </a:prstTxWarp>
                </a:bodyPr>
                <a:lstStyle/>
                <a:p>
                  <a:pPr>
                    <a:defRPr/>
                  </a:pPr>
                  <a:endParaRPr lang="it-IT" sz="1400">
                    <a:latin typeface="Calibri" pitchFamily="-123" charset="0"/>
                  </a:endParaRPr>
                </a:p>
              </p:txBody>
            </p:sp>
            <p:sp>
              <p:nvSpPr>
                <p:cNvPr id="101" name="Line 18"/>
                <p:cNvSpPr>
                  <a:spLocks noChangeShapeType="1"/>
                </p:cNvSpPr>
                <p:nvPr/>
              </p:nvSpPr>
              <p:spPr bwMode="auto">
                <a:xfrm>
                  <a:off x="3657600" y="3017520"/>
                  <a:ext cx="1452" cy="2761488"/>
                </a:xfrm>
                <a:prstGeom prst="line">
                  <a:avLst/>
                </a:prstGeom>
                <a:noFill/>
                <a:ln w="9398">
                  <a:solidFill>
                    <a:srgbClr val="000000"/>
                  </a:solidFill>
                  <a:miter lim="800000"/>
                  <a:headEnd/>
                  <a:tailEnd/>
                </a:ln>
              </p:spPr>
              <p:txBody>
                <a:bodyPr lIns="91435" tIns="45717" rIns="91435" bIns="45717">
                  <a:prstTxWarp prst="textNoShape">
                    <a:avLst/>
                  </a:prstTxWarp>
                </a:bodyPr>
                <a:lstStyle/>
                <a:p>
                  <a:endParaRPr lang="en-US"/>
                </a:p>
              </p:txBody>
            </p:sp>
            <p:sp>
              <p:nvSpPr>
                <p:cNvPr id="102" name="Line 179"/>
                <p:cNvSpPr>
                  <a:spLocks noChangeShapeType="1"/>
                </p:cNvSpPr>
                <p:nvPr/>
              </p:nvSpPr>
              <p:spPr bwMode="auto">
                <a:xfrm>
                  <a:off x="3118138" y="3001659"/>
                  <a:ext cx="0" cy="562389"/>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3" name="Line 180"/>
                <p:cNvSpPr>
                  <a:spLocks noChangeShapeType="1"/>
                </p:cNvSpPr>
                <p:nvPr/>
              </p:nvSpPr>
              <p:spPr bwMode="auto">
                <a:xfrm flipH="1">
                  <a:off x="3184898" y="3001659"/>
                  <a:ext cx="10159" cy="702985"/>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4" name="Line 181"/>
                <p:cNvSpPr>
                  <a:spLocks noChangeShapeType="1"/>
                </p:cNvSpPr>
                <p:nvPr/>
              </p:nvSpPr>
              <p:spPr bwMode="auto">
                <a:xfrm flipH="1">
                  <a:off x="3251659" y="3001659"/>
                  <a:ext cx="0" cy="91388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5" name="Line 182"/>
                <p:cNvSpPr>
                  <a:spLocks noChangeShapeType="1"/>
                </p:cNvSpPr>
                <p:nvPr/>
              </p:nvSpPr>
              <p:spPr bwMode="auto">
                <a:xfrm flipH="1">
                  <a:off x="3318419" y="3001659"/>
                  <a:ext cx="0" cy="105447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6" name="Line 183"/>
                <p:cNvSpPr>
                  <a:spLocks noChangeShapeType="1"/>
                </p:cNvSpPr>
                <p:nvPr/>
              </p:nvSpPr>
              <p:spPr bwMode="auto">
                <a:xfrm flipH="1">
                  <a:off x="3385179" y="3001659"/>
                  <a:ext cx="0" cy="1265374"/>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7" name="Line 184"/>
                <p:cNvSpPr>
                  <a:spLocks noChangeShapeType="1"/>
                </p:cNvSpPr>
                <p:nvPr/>
              </p:nvSpPr>
              <p:spPr bwMode="auto">
                <a:xfrm flipH="1">
                  <a:off x="3451939" y="3001659"/>
                  <a:ext cx="0" cy="1405970"/>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8" name="Line 185"/>
                <p:cNvSpPr>
                  <a:spLocks noChangeShapeType="1"/>
                </p:cNvSpPr>
                <p:nvPr/>
              </p:nvSpPr>
              <p:spPr bwMode="auto">
                <a:xfrm flipH="1">
                  <a:off x="3518699" y="3001659"/>
                  <a:ext cx="0" cy="1616866"/>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09" name="Line 187"/>
                <p:cNvSpPr>
                  <a:spLocks noChangeShapeType="1"/>
                </p:cNvSpPr>
                <p:nvPr/>
              </p:nvSpPr>
              <p:spPr bwMode="auto">
                <a:xfrm flipH="1">
                  <a:off x="3585459" y="3001659"/>
                  <a:ext cx="0" cy="1827761"/>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sp>
              <p:nvSpPr>
                <p:cNvPr id="110" name="Line 188"/>
                <p:cNvSpPr>
                  <a:spLocks noChangeShapeType="1"/>
                </p:cNvSpPr>
                <p:nvPr/>
              </p:nvSpPr>
              <p:spPr bwMode="auto">
                <a:xfrm flipH="1">
                  <a:off x="3652219" y="3001659"/>
                  <a:ext cx="0" cy="2038657"/>
                </a:xfrm>
                <a:prstGeom prst="line">
                  <a:avLst/>
                </a:prstGeom>
                <a:noFill/>
                <a:ln w="19050">
                  <a:solidFill>
                    <a:schemeClr val="accent2"/>
                  </a:solidFill>
                  <a:prstDash val="dash"/>
                  <a:round/>
                  <a:headEnd/>
                  <a:tailEnd type="triangle" w="med" len="med"/>
                </a:ln>
              </p:spPr>
              <p:txBody>
                <a:bodyPr lIns="91435" tIns="45717" rIns="91435" bIns="45717">
                  <a:prstTxWarp prst="textNoShape">
                    <a:avLst/>
                  </a:prstTxWarp>
                </a:bodyPr>
                <a:lstStyle/>
                <a:p>
                  <a:endParaRPr lang="en-US"/>
                </a:p>
              </p:txBody>
            </p:sp>
          </p:grpSp>
          <p:sp>
            <p:nvSpPr>
              <p:cNvPr id="57" name="Rectangle 16"/>
              <p:cNvSpPr>
                <a:spLocks noChangeArrowheads="1"/>
              </p:cNvSpPr>
              <p:nvPr/>
            </p:nvSpPr>
            <p:spPr bwMode="auto">
              <a:xfrm>
                <a:off x="3048000" y="2743200"/>
                <a:ext cx="813262" cy="304800"/>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-5        0    </a:t>
                </a:r>
              </a:p>
            </p:txBody>
          </p:sp>
          <p:sp>
            <p:nvSpPr>
              <p:cNvPr id="58" name="Rectangle 16"/>
              <p:cNvSpPr>
                <a:spLocks noChangeArrowheads="1"/>
              </p:cNvSpPr>
              <p:nvPr/>
            </p:nvSpPr>
            <p:spPr bwMode="auto">
              <a:xfrm>
                <a:off x="4749338" y="2743200"/>
                <a:ext cx="813262" cy="304800"/>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-5        0    </a:t>
                </a:r>
              </a:p>
            </p:txBody>
          </p:sp>
          <p:sp>
            <p:nvSpPr>
              <p:cNvPr id="59" name="Rectangle 16"/>
              <p:cNvSpPr>
                <a:spLocks noChangeArrowheads="1"/>
              </p:cNvSpPr>
              <p:nvPr/>
            </p:nvSpPr>
            <p:spPr bwMode="auto">
              <a:xfrm>
                <a:off x="6400800" y="2743200"/>
                <a:ext cx="813262" cy="304800"/>
              </a:xfrm>
              <a:prstGeom prst="rect">
                <a:avLst/>
              </a:prstGeom>
              <a:noFill/>
              <a:ln w="9525">
                <a:noFill/>
                <a:round/>
                <a:headEnd/>
                <a:tailEnd/>
              </a:ln>
            </p:spPr>
            <p:txBody>
              <a:bodyPr wrap="none" lIns="89995" tIns="46798" rIns="89995" bIns="46798" anchor="ctr">
                <a:prstTxWarp prst="textNoShape">
                  <a:avLst/>
                </a:prstTxWarp>
              </a:bodyPr>
              <a:lstStyle/>
              <a:p>
                <a:pPr algn="ct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a:solidFill>
                      <a:srgbClr val="000000"/>
                    </a:solidFill>
                    <a:latin typeface="Calibri" pitchFamily="-123" charset="0"/>
                  </a:rPr>
                  <a:t>-5        0    </a:t>
                </a:r>
              </a:p>
            </p:txBody>
          </p:sp>
          <p:sp>
            <p:nvSpPr>
              <p:cNvPr id="60" name="Text Box 35"/>
              <p:cNvSpPr txBox="1">
                <a:spLocks noChangeArrowheads="1"/>
              </p:cNvSpPr>
              <p:nvPr/>
            </p:nvSpPr>
            <p:spPr bwMode="auto">
              <a:xfrm>
                <a:off x="2971800" y="5181204"/>
                <a:ext cx="1425678" cy="331712"/>
              </a:xfrm>
              <a:prstGeom prst="rect">
                <a:avLst/>
              </a:prstGeom>
              <a:noFill/>
              <a:ln w="9525">
                <a:noFill/>
                <a:round/>
                <a:headEnd/>
                <a:tailEnd/>
              </a:ln>
            </p:spPr>
            <p:txBody>
              <a:bodyPr wrap="none" lIns="89995" tIns="46798" rIns="89995" bIns="46798">
                <a:prstTxWarp prst="textNoShape">
                  <a:avLst/>
                </a:prstTxWarp>
                <a:spAutoFit/>
              </a:bodyPr>
              <a:lstStyle/>
              <a:p>
                <a:pP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dirty="0">
                    <a:solidFill>
                      <a:srgbClr val="000000"/>
                    </a:solidFill>
                    <a:latin typeface="Calibri" pitchFamily="-123" charset="0"/>
                  </a:rPr>
                  <a:t>1</a:t>
                </a:r>
                <a:r>
                  <a:rPr lang="it-IT" sz="1400" b="1" baseline="30000" dirty="0">
                    <a:solidFill>
                      <a:srgbClr val="000000"/>
                    </a:solidFill>
                    <a:latin typeface="Calibri" pitchFamily="-123" charset="0"/>
                  </a:rPr>
                  <a:t>°</a:t>
                </a:r>
                <a:r>
                  <a:rPr lang="it-IT" sz="1400" b="1" dirty="0" smtClean="0">
                    <a:solidFill>
                      <a:srgbClr val="000000"/>
                    </a:solidFill>
                    <a:latin typeface="Calibri" pitchFamily="-123" charset="0"/>
                  </a:rPr>
                  <a:t> Mar start </a:t>
                </a:r>
                <a:r>
                  <a:rPr lang="it-IT" sz="1400" b="1" dirty="0">
                    <a:solidFill>
                      <a:srgbClr val="000000"/>
                    </a:solidFill>
                    <a:latin typeface="Calibri" pitchFamily="-123" charset="0"/>
                  </a:rPr>
                  <a:t>date</a:t>
                </a:r>
              </a:p>
            </p:txBody>
          </p:sp>
          <p:sp>
            <p:nvSpPr>
              <p:cNvPr id="61" name="Text Box 35"/>
              <p:cNvSpPr txBox="1">
                <a:spLocks noChangeArrowheads="1"/>
              </p:cNvSpPr>
              <p:nvPr/>
            </p:nvSpPr>
            <p:spPr bwMode="auto">
              <a:xfrm>
                <a:off x="4648200" y="5181204"/>
                <a:ext cx="1387206" cy="331712"/>
              </a:xfrm>
              <a:prstGeom prst="rect">
                <a:avLst/>
              </a:prstGeom>
              <a:noFill/>
              <a:ln w="9525">
                <a:noFill/>
                <a:round/>
                <a:headEnd/>
                <a:tailEnd/>
              </a:ln>
            </p:spPr>
            <p:txBody>
              <a:bodyPr wrap="none" lIns="89995" tIns="46798" rIns="89995" bIns="46798">
                <a:prstTxWarp prst="textNoShape">
                  <a:avLst/>
                </a:prstTxWarp>
                <a:spAutoFit/>
              </a:bodyPr>
              <a:lstStyle/>
              <a:p>
                <a:pP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dirty="0">
                    <a:solidFill>
                      <a:srgbClr val="000000"/>
                    </a:solidFill>
                    <a:latin typeface="Calibri" pitchFamily="-123" charset="0"/>
                  </a:rPr>
                  <a:t>1</a:t>
                </a:r>
                <a:r>
                  <a:rPr lang="it-IT" sz="1400" b="1" baseline="30000" dirty="0">
                    <a:solidFill>
                      <a:srgbClr val="000000"/>
                    </a:solidFill>
                    <a:latin typeface="Calibri" pitchFamily="-123" charset="0"/>
                  </a:rPr>
                  <a:t>°</a:t>
                </a:r>
                <a:r>
                  <a:rPr lang="it-IT" sz="1400" b="1" dirty="0" smtClean="0">
                    <a:solidFill>
                      <a:srgbClr val="000000"/>
                    </a:solidFill>
                    <a:latin typeface="Calibri" pitchFamily="-123" charset="0"/>
                  </a:rPr>
                  <a:t> </a:t>
                </a:r>
                <a:r>
                  <a:rPr lang="it-IT" sz="1400" b="1" dirty="0" err="1" smtClean="0">
                    <a:solidFill>
                      <a:srgbClr val="000000"/>
                    </a:solidFill>
                    <a:latin typeface="Calibri" pitchFamily="-123" charset="0"/>
                  </a:rPr>
                  <a:t>Apr</a:t>
                </a:r>
                <a:r>
                  <a:rPr lang="it-IT" sz="1400" b="1" dirty="0" smtClean="0">
                    <a:solidFill>
                      <a:srgbClr val="000000"/>
                    </a:solidFill>
                    <a:latin typeface="Calibri" pitchFamily="-123" charset="0"/>
                  </a:rPr>
                  <a:t> start </a:t>
                </a:r>
                <a:r>
                  <a:rPr lang="it-IT" sz="1400" b="1" dirty="0">
                    <a:solidFill>
                      <a:srgbClr val="000000"/>
                    </a:solidFill>
                    <a:latin typeface="Calibri" pitchFamily="-123" charset="0"/>
                  </a:rPr>
                  <a:t>date</a:t>
                </a:r>
              </a:p>
            </p:txBody>
          </p:sp>
          <p:sp>
            <p:nvSpPr>
              <p:cNvPr id="62" name="Text Box 35"/>
              <p:cNvSpPr txBox="1">
                <a:spLocks noChangeArrowheads="1"/>
              </p:cNvSpPr>
              <p:nvPr/>
            </p:nvSpPr>
            <p:spPr bwMode="auto">
              <a:xfrm>
                <a:off x="6324600" y="5183041"/>
                <a:ext cx="1441336" cy="331712"/>
              </a:xfrm>
              <a:prstGeom prst="rect">
                <a:avLst/>
              </a:prstGeom>
              <a:noFill/>
              <a:ln w="9525">
                <a:noFill/>
                <a:round/>
                <a:headEnd/>
                <a:tailEnd/>
              </a:ln>
            </p:spPr>
            <p:txBody>
              <a:bodyPr wrap="none" lIns="89995" tIns="46798" rIns="89995" bIns="46798">
                <a:prstTxWarp prst="textNoShape">
                  <a:avLst/>
                </a:prstTxWarp>
                <a:spAutoFit/>
              </a:bodyPr>
              <a:lstStyle/>
              <a:p>
                <a:pPr>
                  <a:tabLst>
                    <a:tab pos="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sz="1400" b="1" dirty="0">
                    <a:solidFill>
                      <a:srgbClr val="000000"/>
                    </a:solidFill>
                    <a:latin typeface="Calibri" pitchFamily="-123" charset="0"/>
                  </a:rPr>
                  <a:t>1</a:t>
                </a:r>
                <a:r>
                  <a:rPr lang="it-IT" sz="1400" b="1" baseline="30000" dirty="0">
                    <a:solidFill>
                      <a:srgbClr val="000000"/>
                    </a:solidFill>
                    <a:latin typeface="Calibri" pitchFamily="-123" charset="0"/>
                  </a:rPr>
                  <a:t>°</a:t>
                </a:r>
                <a:r>
                  <a:rPr lang="it-IT" sz="1400" b="1" dirty="0" smtClean="0">
                    <a:solidFill>
                      <a:srgbClr val="000000"/>
                    </a:solidFill>
                    <a:latin typeface="Calibri" pitchFamily="-123" charset="0"/>
                  </a:rPr>
                  <a:t> May start </a:t>
                </a:r>
                <a:r>
                  <a:rPr lang="it-IT" sz="1400" b="1" dirty="0">
                    <a:solidFill>
                      <a:srgbClr val="000000"/>
                    </a:solidFill>
                    <a:latin typeface="Calibri" pitchFamily="-123" charset="0"/>
                  </a:rPr>
                  <a:t>date</a:t>
                </a:r>
              </a:p>
            </p:txBody>
          </p:sp>
        </p:grpSp>
      </p:grpSp>
      <p:sp>
        <p:nvSpPr>
          <p:cNvPr id="256" name="Text Box 1043"/>
          <p:cNvSpPr txBox="1">
            <a:spLocks noChangeArrowheads="1"/>
          </p:cNvSpPr>
          <p:nvPr/>
        </p:nvSpPr>
        <p:spPr bwMode="auto">
          <a:xfrm>
            <a:off x="107504" y="5517232"/>
            <a:ext cx="4752528" cy="923330"/>
          </a:xfrm>
          <a:prstGeom prst="rect">
            <a:avLst/>
          </a:prstGeom>
          <a:noFill/>
          <a:ln w="9525">
            <a:noFill/>
            <a:miter lim="800000"/>
            <a:headEnd/>
            <a:tailEnd/>
          </a:ln>
        </p:spPr>
        <p:txBody>
          <a:bodyPr wrap="square">
            <a:prstTxWarp prst="textNoShape">
              <a:avLst/>
            </a:prstTxWarp>
            <a:spAutoFit/>
          </a:bodyPr>
          <a:lstStyle/>
          <a:p>
            <a:pPr>
              <a:buFontTx/>
              <a:buChar char="•"/>
            </a:pPr>
            <a:r>
              <a:rPr lang="it-IT" sz="1800" dirty="0"/>
              <a:t>  6-month-</a:t>
            </a:r>
            <a:r>
              <a:rPr lang="it-IT" sz="1800" dirty="0" smtClean="0"/>
              <a:t>integration for the </a:t>
            </a:r>
            <a:r>
              <a:rPr lang="it-IT" sz="1800" dirty="0" err="1" smtClean="0"/>
              <a:t>period</a:t>
            </a:r>
            <a:r>
              <a:rPr lang="it-IT" sz="1800" dirty="0" smtClean="0"/>
              <a:t> 1989-2010</a:t>
            </a:r>
            <a:endParaRPr lang="it-IT" sz="1800" dirty="0"/>
          </a:p>
          <a:p>
            <a:pPr>
              <a:buFontTx/>
              <a:buChar char="•"/>
            </a:pPr>
            <a:r>
              <a:rPr lang="it-IT" sz="1800" dirty="0"/>
              <a:t> </a:t>
            </a:r>
            <a:r>
              <a:rPr lang="it-IT" sz="1800" dirty="0" smtClean="0"/>
              <a:t> </a:t>
            </a:r>
            <a:r>
              <a:rPr lang="it-IT" dirty="0" smtClean="0"/>
              <a:t>12</a:t>
            </a:r>
            <a:r>
              <a:rPr lang="it-IT" sz="1800" dirty="0" smtClean="0"/>
              <a:t> start </a:t>
            </a:r>
            <a:r>
              <a:rPr lang="it-IT" sz="1800" dirty="0" err="1"/>
              <a:t>dates</a:t>
            </a:r>
            <a:r>
              <a:rPr lang="it-IT" sz="1800" dirty="0"/>
              <a:t> per </a:t>
            </a:r>
            <a:r>
              <a:rPr lang="it-IT" sz="1800" dirty="0" err="1"/>
              <a:t>year</a:t>
            </a:r>
            <a:r>
              <a:rPr lang="it-IT" sz="1800" dirty="0"/>
              <a:t> </a:t>
            </a:r>
            <a:r>
              <a:rPr lang="it-IT" sz="1800" dirty="0" smtClean="0"/>
              <a:t>(once a </a:t>
            </a:r>
            <a:r>
              <a:rPr lang="it-IT" sz="1800" dirty="0" err="1" smtClean="0"/>
              <a:t>month</a:t>
            </a:r>
            <a:r>
              <a:rPr lang="it-IT" sz="1800" dirty="0" smtClean="0"/>
              <a:t>)</a:t>
            </a:r>
            <a:endParaRPr lang="it-IT" sz="1800" dirty="0"/>
          </a:p>
          <a:p>
            <a:pPr>
              <a:buFontTx/>
              <a:buChar char="•"/>
            </a:pPr>
            <a:r>
              <a:rPr lang="it-IT" sz="1800" dirty="0"/>
              <a:t>  9 ensemble </a:t>
            </a:r>
            <a:r>
              <a:rPr lang="it-IT" sz="1800" dirty="0" err="1"/>
              <a:t>members</a:t>
            </a:r>
            <a:r>
              <a:rPr lang="it-IT" sz="1800" dirty="0"/>
              <a:t> for </a:t>
            </a:r>
            <a:r>
              <a:rPr lang="it-IT" sz="1800" dirty="0" err="1"/>
              <a:t>each</a:t>
            </a:r>
            <a:r>
              <a:rPr lang="it-IT" sz="1800" dirty="0"/>
              <a:t> start date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14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anim calcmode="lin" valueType="num">
                                      <p:cBhvr additive="base">
                                        <p:cTn id="7" dur="500" fill="hold"/>
                                        <p:tgtEl>
                                          <p:spTgt spid="256"/>
                                        </p:tgtEl>
                                        <p:attrNameLst>
                                          <p:attrName>ppt_x</p:attrName>
                                        </p:attrNameLst>
                                      </p:cBhvr>
                                      <p:tavLst>
                                        <p:tav tm="0">
                                          <p:val>
                                            <p:strVal val="#ppt_x"/>
                                          </p:val>
                                        </p:tav>
                                        <p:tav tm="100000">
                                          <p:val>
                                            <p:strVal val="#ppt_x"/>
                                          </p:val>
                                        </p:tav>
                                      </p:tavLst>
                                    </p:anim>
                                    <p:anim calcmode="lin" valueType="num">
                                      <p:cBhvr additive="base">
                                        <p:cTn id="8"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8674"/>
                                        </p:tgtEl>
                                        <p:attrNameLst>
                                          <p:attrName>style.visibility</p:attrName>
                                        </p:attrNameLst>
                                      </p:cBhvr>
                                      <p:to>
                                        <p:strVal val="visible"/>
                                      </p:to>
                                    </p:set>
                                    <p:anim calcmode="lin" valueType="num">
                                      <p:cBhvr additive="base">
                                        <p:cTn id="13" dur="500"/>
                                        <p:tgtEl>
                                          <p:spTgt spid="28674"/>
                                        </p:tgtEl>
                                        <p:attrNameLst>
                                          <p:attrName>ppt_y</p:attrName>
                                        </p:attrNameLst>
                                      </p:cBhvr>
                                      <p:tavLst>
                                        <p:tav tm="0">
                                          <p:val>
                                            <p:strVal val="#ppt_y+#ppt_h*1.125000"/>
                                          </p:val>
                                        </p:tav>
                                        <p:tav tm="100000">
                                          <p:val>
                                            <p:strVal val="#ppt_y"/>
                                          </p:val>
                                        </p:tav>
                                      </p:tavLst>
                                    </p:anim>
                                    <p:animEffect transition="in" filter="wipe(up)">
                                      <p:cBhvr>
                                        <p:cTn id="14"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56"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6" name="Immagine 6" descr="logo cmcc.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aphicFrame>
        <p:nvGraphicFramePr>
          <p:cNvPr id="2" name="Oggetto 1"/>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19502162"/>
              </p:ext>
            </p:extLst>
          </p:nvPr>
        </p:nvGraphicFramePr>
        <p:xfrm>
          <a:off x="395536" y="2348880"/>
          <a:ext cx="10505167" cy="1872208"/>
        </p:xfrm>
        <a:graphic>
          <a:graphicData uri="http://schemas.openxmlformats.org/presentationml/2006/ole">
            <p:oleObj spid="_x0000_s6150" name="Documento" r:id="rId4" imgW="6477000" imgH="1079500" progId="Word.Document.12">
              <p:link updateAutomatic="1"/>
            </p:oleObj>
          </a:graphicData>
        </a:graphic>
      </p:graphicFrame>
      <p:sp>
        <p:nvSpPr>
          <p:cNvPr id="257" name="Rectangle 1"/>
          <p:cNvSpPr>
            <a:spLocks noChangeArrowheads="1"/>
          </p:cNvSpPr>
          <p:nvPr/>
        </p:nvSpPr>
        <p:spPr bwMode="auto">
          <a:xfrm>
            <a:off x="1619672" y="620108"/>
            <a:ext cx="5400600" cy="954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p>
            <a:pPr algn="ctr">
              <a:tabLst>
                <a:tab pos="906463" algn="l"/>
              </a:tabLst>
            </a:pPr>
            <a:r>
              <a:rPr lang="it-IT" sz="2800" b="1" dirty="0" err="1" smtClean="0">
                <a:solidFill>
                  <a:srgbClr val="1A60A6"/>
                </a:solidFill>
                <a:latin typeface="Helvetica" charset="0"/>
              </a:rPr>
              <a:t>Results</a:t>
            </a:r>
            <a:r>
              <a:rPr lang="it-IT" sz="2800" b="1" dirty="0" smtClean="0">
                <a:solidFill>
                  <a:srgbClr val="1A60A6"/>
                </a:solidFill>
                <a:latin typeface="Helvetica" charset="0"/>
              </a:rPr>
              <a:t> from </a:t>
            </a:r>
            <a:r>
              <a:rPr lang="it-IT" sz="2800" b="1" dirty="0" err="1" smtClean="0">
                <a:solidFill>
                  <a:srgbClr val="1A60A6"/>
                </a:solidFill>
                <a:latin typeface="Helvetica" charset="0"/>
              </a:rPr>
              <a:t>three</a:t>
            </a:r>
            <a:r>
              <a:rPr lang="it-IT" sz="2800" b="1" dirty="0" smtClean="0">
                <a:solidFill>
                  <a:srgbClr val="1A60A6"/>
                </a:solidFill>
                <a:latin typeface="Helvetica" charset="0"/>
              </a:rPr>
              <a:t> </a:t>
            </a:r>
            <a:r>
              <a:rPr lang="it-IT" sz="2800" b="1" dirty="0" err="1" smtClean="0">
                <a:solidFill>
                  <a:srgbClr val="1A60A6"/>
                </a:solidFill>
                <a:latin typeface="Helvetica" charset="0"/>
              </a:rPr>
              <a:t>different</a:t>
            </a:r>
            <a:r>
              <a:rPr lang="it-IT" sz="2800" b="1" dirty="0" smtClean="0">
                <a:solidFill>
                  <a:srgbClr val="1A60A6"/>
                </a:solidFill>
                <a:latin typeface="Helvetica" charset="0"/>
              </a:rPr>
              <a:t> </a:t>
            </a:r>
            <a:r>
              <a:rPr lang="it-IT" sz="2800" b="1" dirty="0" err="1" smtClean="0">
                <a:solidFill>
                  <a:srgbClr val="1A60A6"/>
                </a:solidFill>
                <a:latin typeface="Helvetica" charset="0"/>
              </a:rPr>
              <a:t>versions</a:t>
            </a:r>
            <a:r>
              <a:rPr lang="it-IT" sz="2800" b="1" dirty="0" smtClean="0">
                <a:solidFill>
                  <a:srgbClr val="1A60A6"/>
                </a:solidFill>
                <a:latin typeface="Helvetica" charset="0"/>
              </a:rPr>
              <a:t> of the CMCC-SPS</a:t>
            </a:r>
            <a:endParaRPr lang="it-IT" sz="2400" b="1" dirty="0">
              <a:solidFill>
                <a:srgbClr val="1A60A6"/>
              </a:solidFill>
              <a:latin typeface="Helvetica" charset="0"/>
            </a:endParaRPr>
          </a:p>
        </p:txBody>
      </p:sp>
      <p:sp>
        <p:nvSpPr>
          <p:cNvPr id="7" name="CasellaDiTesto 6"/>
          <p:cNvSpPr txBox="1"/>
          <p:nvPr/>
        </p:nvSpPr>
        <p:spPr>
          <a:xfrm>
            <a:off x="6362960" y="4191000"/>
            <a:ext cx="2019040" cy="369332"/>
          </a:xfrm>
          <a:prstGeom prst="rect">
            <a:avLst/>
          </a:prstGeom>
          <a:noFill/>
        </p:spPr>
        <p:txBody>
          <a:bodyPr wrap="none" rtlCol="0">
            <a:spAutoFit/>
          </a:bodyPr>
          <a:lstStyle/>
          <a:p>
            <a:r>
              <a:rPr lang="it-IT" dirty="0" smtClean="0"/>
              <a:t>Materia </a:t>
            </a:r>
            <a:r>
              <a:rPr lang="it-IT" dirty="0" err="1" smtClean="0"/>
              <a:t>et</a:t>
            </a:r>
            <a:r>
              <a:rPr lang="it-IT" dirty="0" smtClean="0"/>
              <a:t> al., 2013</a:t>
            </a:r>
            <a:endParaRPr lang="it-IT" dirty="0"/>
          </a:p>
        </p:txBody>
      </p:sp>
      <p:sp>
        <p:nvSpPr>
          <p:cNvPr id="9" name="Rettangolo 8"/>
          <p:cNvSpPr/>
          <p:nvPr/>
        </p:nvSpPr>
        <p:spPr>
          <a:xfrm>
            <a:off x="381000" y="4687669"/>
            <a:ext cx="7848600" cy="646331"/>
          </a:xfrm>
          <a:prstGeom prst="rect">
            <a:avLst/>
          </a:prstGeom>
        </p:spPr>
        <p:txBody>
          <a:bodyPr wrap="square">
            <a:spAutoFit/>
          </a:bodyPr>
          <a:lstStyle/>
          <a:p>
            <a:r>
              <a:rPr lang="it-IT" dirty="0" smtClean="0"/>
              <a:t>CIGODAS </a:t>
            </a:r>
            <a:r>
              <a:rPr lang="it-IT" dirty="0" err="1" smtClean="0"/>
              <a:t>is</a:t>
            </a:r>
            <a:r>
              <a:rPr lang="it-IT" dirty="0" smtClean="0"/>
              <a:t> the CMCC-INGV Global </a:t>
            </a:r>
            <a:r>
              <a:rPr lang="it-IT" dirty="0" err="1" smtClean="0"/>
              <a:t>Ocean</a:t>
            </a:r>
            <a:r>
              <a:rPr lang="it-IT" dirty="0" smtClean="0"/>
              <a:t> Data </a:t>
            </a:r>
            <a:r>
              <a:rPr lang="it-IT" dirty="0" err="1" smtClean="0"/>
              <a:t>Assimilation</a:t>
            </a:r>
            <a:r>
              <a:rPr lang="it-IT" dirty="0" smtClean="0"/>
              <a:t> System</a:t>
            </a:r>
          </a:p>
          <a:p>
            <a:r>
              <a:rPr lang="it-IT" dirty="0" smtClean="0"/>
              <a:t>ERA Interim </a:t>
            </a:r>
            <a:r>
              <a:rPr lang="it-IT" dirty="0" err="1" smtClean="0"/>
              <a:t>is</a:t>
            </a:r>
            <a:r>
              <a:rPr lang="it-IT" dirty="0" smtClean="0"/>
              <a:t> the ECMWF </a:t>
            </a:r>
            <a:r>
              <a:rPr lang="it-IT" dirty="0" err="1" smtClean="0"/>
              <a:t>Re-Analysis</a:t>
            </a:r>
            <a:r>
              <a:rPr lang="it-IT" dirty="0" smtClean="0"/>
              <a:t> </a:t>
            </a:r>
            <a:r>
              <a:rPr lang="it-IT" dirty="0" err="1" smtClean="0"/>
              <a:t>product</a:t>
            </a:r>
            <a:r>
              <a:rPr lang="it-IT" dirty="0" smtClean="0"/>
              <a:t> at T255 (</a:t>
            </a:r>
            <a:r>
              <a:rPr lang="it-IT" dirty="0" err="1" smtClean="0"/>
              <a:t>about</a:t>
            </a:r>
            <a:r>
              <a:rPr lang="it-IT" dirty="0" smtClean="0"/>
              <a:t> 60 km). </a:t>
            </a:r>
            <a:endParaRPr lang="it-IT" dirty="0"/>
          </a:p>
        </p:txBody>
      </p:sp>
      <p:sp>
        <p:nvSpPr>
          <p:cNvPr id="10" name="CasellaDiTesto 9"/>
          <p:cNvSpPr txBox="1"/>
          <p:nvPr/>
        </p:nvSpPr>
        <p:spPr>
          <a:xfrm>
            <a:off x="381000" y="5955268"/>
            <a:ext cx="5782577" cy="369332"/>
          </a:xfrm>
          <a:prstGeom prst="rect">
            <a:avLst/>
          </a:prstGeom>
          <a:noFill/>
        </p:spPr>
        <p:txBody>
          <a:bodyPr wrap="none" rtlCol="0">
            <a:spAutoFit/>
          </a:bodyPr>
          <a:lstStyle/>
          <a:p>
            <a:r>
              <a:rPr lang="it-IT" dirty="0" err="1" smtClean="0">
                <a:solidFill>
                  <a:srgbClr val="008000"/>
                </a:solidFill>
              </a:rPr>
              <a:t>Land</a:t>
            </a:r>
            <a:r>
              <a:rPr lang="it-IT" dirty="0" smtClean="0">
                <a:solidFill>
                  <a:srgbClr val="008000"/>
                </a:solidFill>
              </a:rPr>
              <a:t> </a:t>
            </a:r>
            <a:r>
              <a:rPr lang="it-IT" dirty="0" err="1" smtClean="0">
                <a:solidFill>
                  <a:srgbClr val="008000"/>
                </a:solidFill>
              </a:rPr>
              <a:t>surface</a:t>
            </a:r>
            <a:r>
              <a:rPr lang="it-IT" dirty="0" smtClean="0">
                <a:solidFill>
                  <a:srgbClr val="008000"/>
                </a:solidFill>
              </a:rPr>
              <a:t> </a:t>
            </a:r>
            <a:r>
              <a:rPr lang="it-IT" dirty="0" err="1" smtClean="0">
                <a:solidFill>
                  <a:srgbClr val="008000"/>
                </a:solidFill>
              </a:rPr>
              <a:t>initialization</a:t>
            </a:r>
            <a:r>
              <a:rPr lang="it-IT" dirty="0" smtClean="0">
                <a:solidFill>
                  <a:srgbClr val="008000"/>
                </a:solidFill>
              </a:rPr>
              <a:t>: </a:t>
            </a:r>
            <a:r>
              <a:rPr lang="it-IT" dirty="0" err="1" smtClean="0">
                <a:solidFill>
                  <a:srgbClr val="008000"/>
                </a:solidFill>
              </a:rPr>
              <a:t>Soil</a:t>
            </a:r>
            <a:r>
              <a:rPr lang="it-IT" dirty="0" smtClean="0">
                <a:solidFill>
                  <a:srgbClr val="008000"/>
                </a:solidFill>
              </a:rPr>
              <a:t> </a:t>
            </a:r>
            <a:r>
              <a:rPr lang="it-IT" dirty="0" err="1" smtClean="0">
                <a:solidFill>
                  <a:srgbClr val="008000"/>
                </a:solidFill>
              </a:rPr>
              <a:t>moisture</a:t>
            </a:r>
            <a:r>
              <a:rPr lang="it-IT" dirty="0" smtClean="0">
                <a:solidFill>
                  <a:srgbClr val="008000"/>
                </a:solidFill>
              </a:rPr>
              <a:t>, Temperature, </a:t>
            </a:r>
            <a:r>
              <a:rPr lang="it-IT" dirty="0" err="1" smtClean="0">
                <a:solidFill>
                  <a:srgbClr val="008000"/>
                </a:solidFill>
              </a:rPr>
              <a:t>Snow</a:t>
            </a:r>
            <a:endParaRPr lang="it-IT" dirty="0">
              <a:solidFill>
                <a:srgbClr val="008000"/>
              </a:solidFill>
            </a:endParaRPr>
          </a:p>
        </p:txBody>
      </p:sp>
      <p:sp>
        <p:nvSpPr>
          <p:cNvPr id="11" name="CasellaDiTesto 10"/>
          <p:cNvSpPr txBox="1"/>
          <p:nvPr/>
        </p:nvSpPr>
        <p:spPr>
          <a:xfrm>
            <a:off x="390404" y="5509736"/>
            <a:ext cx="8155034" cy="369332"/>
          </a:xfrm>
          <a:prstGeom prst="rect">
            <a:avLst/>
          </a:prstGeom>
          <a:noFill/>
        </p:spPr>
        <p:txBody>
          <a:bodyPr wrap="none" rtlCol="0">
            <a:spAutoFit/>
          </a:bodyPr>
          <a:lstStyle/>
          <a:p>
            <a:r>
              <a:rPr lang="it-IT" dirty="0" smtClean="0">
                <a:solidFill>
                  <a:srgbClr val="800000"/>
                </a:solidFill>
              </a:rPr>
              <a:t>Atmosphere </a:t>
            </a:r>
            <a:r>
              <a:rPr lang="it-IT" dirty="0" err="1" smtClean="0">
                <a:solidFill>
                  <a:srgbClr val="800000"/>
                </a:solidFill>
              </a:rPr>
              <a:t>initialization</a:t>
            </a:r>
            <a:r>
              <a:rPr lang="it-IT" dirty="0" smtClean="0">
                <a:solidFill>
                  <a:srgbClr val="800000"/>
                </a:solidFill>
              </a:rPr>
              <a:t>: Temperature, </a:t>
            </a:r>
            <a:r>
              <a:rPr lang="it-IT" dirty="0" err="1" smtClean="0">
                <a:solidFill>
                  <a:srgbClr val="800000"/>
                </a:solidFill>
              </a:rPr>
              <a:t>Winds</a:t>
            </a:r>
            <a:r>
              <a:rPr lang="it-IT" dirty="0" smtClean="0">
                <a:solidFill>
                  <a:srgbClr val="800000"/>
                </a:solidFill>
              </a:rPr>
              <a:t>, </a:t>
            </a:r>
            <a:r>
              <a:rPr lang="it-IT" dirty="0" err="1" smtClean="0">
                <a:solidFill>
                  <a:srgbClr val="800000"/>
                </a:solidFill>
              </a:rPr>
              <a:t>Specific</a:t>
            </a:r>
            <a:r>
              <a:rPr lang="it-IT" dirty="0" smtClean="0">
                <a:solidFill>
                  <a:srgbClr val="800000"/>
                </a:solidFill>
              </a:rPr>
              <a:t> </a:t>
            </a:r>
            <a:r>
              <a:rPr lang="it-IT" dirty="0" err="1" smtClean="0">
                <a:solidFill>
                  <a:srgbClr val="800000"/>
                </a:solidFill>
              </a:rPr>
              <a:t>Humidity</a:t>
            </a:r>
            <a:r>
              <a:rPr lang="it-IT" dirty="0" smtClean="0">
                <a:solidFill>
                  <a:srgbClr val="800000"/>
                </a:solidFill>
              </a:rPr>
              <a:t>, </a:t>
            </a:r>
            <a:r>
              <a:rPr lang="it-IT" dirty="0" err="1" smtClean="0">
                <a:solidFill>
                  <a:srgbClr val="800000"/>
                </a:solidFill>
              </a:rPr>
              <a:t>etc</a:t>
            </a:r>
            <a:r>
              <a:rPr lang="it-IT" dirty="0" smtClean="0">
                <a:solidFill>
                  <a:srgbClr val="800000"/>
                </a:solidFill>
              </a:rPr>
              <a:t> on the </a:t>
            </a:r>
            <a:r>
              <a:rPr lang="it-IT" dirty="0" err="1" smtClean="0">
                <a:solidFill>
                  <a:srgbClr val="800000"/>
                </a:solidFill>
              </a:rPr>
              <a:t>atm</a:t>
            </a:r>
            <a:r>
              <a:rPr lang="it-IT" dirty="0" smtClean="0">
                <a:solidFill>
                  <a:srgbClr val="800000"/>
                </a:solidFill>
              </a:rPr>
              <a:t>. </a:t>
            </a:r>
            <a:r>
              <a:rPr lang="it-IT" dirty="0" err="1" smtClean="0">
                <a:solidFill>
                  <a:srgbClr val="800000"/>
                </a:solidFill>
              </a:rPr>
              <a:t>Lev</a:t>
            </a:r>
            <a:r>
              <a:rPr lang="it-IT" dirty="0" smtClean="0">
                <a:solidFill>
                  <a:srgbClr val="800000"/>
                </a:solidFill>
              </a:rPr>
              <a:t>.</a:t>
            </a:r>
            <a:endParaRPr lang="it-IT" dirty="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2179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descr="tsurf_ACC_lag1_ISO_1989-2009_Global.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673" t="18119" r="3523" b="14204"/>
          <a:stretch/>
        </p:blipFill>
        <p:spPr>
          <a:xfrm>
            <a:off x="2324504" y="1044687"/>
            <a:ext cx="6495967" cy="3968489"/>
          </a:xfrm>
          <a:prstGeom prst="rect">
            <a:avLst/>
          </a:prstGeom>
        </p:spPr>
      </p:pic>
      <p:sp>
        <p:nvSpPr>
          <p:cNvPr id="46" name="Ovale 45"/>
          <p:cNvSpPr/>
          <p:nvPr/>
        </p:nvSpPr>
        <p:spPr>
          <a:xfrm>
            <a:off x="5724128" y="3933056"/>
            <a:ext cx="792088" cy="216024"/>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47" name="Ovale 46"/>
          <p:cNvSpPr/>
          <p:nvPr/>
        </p:nvSpPr>
        <p:spPr>
          <a:xfrm>
            <a:off x="5076056" y="1844824"/>
            <a:ext cx="360040" cy="36004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48" name="Ovale 47"/>
          <p:cNvSpPr/>
          <p:nvPr/>
        </p:nvSpPr>
        <p:spPr>
          <a:xfrm>
            <a:off x="3563888" y="1412776"/>
            <a:ext cx="360040" cy="36004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49" name="Ovale 48"/>
          <p:cNvSpPr/>
          <p:nvPr/>
        </p:nvSpPr>
        <p:spPr>
          <a:xfrm>
            <a:off x="6876256" y="3429000"/>
            <a:ext cx="360040" cy="288032"/>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8674" name="Segnaposto contenuto 12"/>
          <p:cNvSpPr txBox="1">
            <a:spLocks/>
          </p:cNvSpPr>
          <p:nvPr/>
        </p:nvSpPr>
        <p:spPr bwMode="auto">
          <a:xfrm>
            <a:off x="467544" y="5157192"/>
            <a:ext cx="8352928" cy="792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90000"/>
              </a:lnSpc>
            </a:pPr>
            <a:r>
              <a:rPr lang="it-IT" sz="1800" dirty="0" smtClean="0">
                <a:latin typeface="+mn-lt"/>
              </a:rPr>
              <a:t>ACC </a:t>
            </a:r>
            <a:r>
              <a:rPr lang="it-IT" sz="1800" dirty="0" err="1" smtClean="0">
                <a:latin typeface="+mn-lt"/>
              </a:rPr>
              <a:t>is</a:t>
            </a:r>
            <a:r>
              <a:rPr lang="it-IT" sz="1800" dirty="0" smtClean="0">
                <a:latin typeface="+mn-lt"/>
              </a:rPr>
              <a:t> a </a:t>
            </a:r>
            <a:r>
              <a:rPr lang="it-IT" sz="1800" dirty="0" err="1" smtClean="0">
                <a:latin typeface="+mn-lt"/>
              </a:rPr>
              <a:t>measure</a:t>
            </a:r>
            <a:r>
              <a:rPr lang="it-IT" sz="1800" dirty="0" smtClean="0">
                <a:latin typeface="+mn-lt"/>
              </a:rPr>
              <a:t> of the </a:t>
            </a:r>
            <a:r>
              <a:rPr lang="it-IT" sz="1800" dirty="0" err="1" smtClean="0">
                <a:latin typeface="+mn-lt"/>
              </a:rPr>
              <a:t>skill</a:t>
            </a:r>
            <a:r>
              <a:rPr lang="it-IT" sz="1800" dirty="0" smtClean="0">
                <a:latin typeface="+mn-lt"/>
              </a:rPr>
              <a:t> of the </a:t>
            </a:r>
            <a:r>
              <a:rPr lang="it-IT" sz="1800" dirty="0" err="1" smtClean="0">
                <a:latin typeface="+mn-lt"/>
              </a:rPr>
              <a:t>system</a:t>
            </a:r>
            <a:r>
              <a:rPr lang="it-IT" sz="1800" dirty="0" smtClean="0">
                <a:latin typeface="+mn-lt"/>
              </a:rPr>
              <a:t>, </a:t>
            </a:r>
            <a:r>
              <a:rPr lang="it-IT" sz="1800" dirty="0" err="1" smtClean="0">
                <a:latin typeface="+mn-lt"/>
              </a:rPr>
              <a:t>indicating</a:t>
            </a:r>
            <a:r>
              <a:rPr lang="it-IT" sz="1800" dirty="0" smtClean="0">
                <a:latin typeface="+mn-lt"/>
              </a:rPr>
              <a:t> the </a:t>
            </a:r>
            <a:r>
              <a:rPr lang="it-IT" sz="1800" dirty="0" err="1" smtClean="0">
                <a:latin typeface="+mn-lt"/>
              </a:rPr>
              <a:t>correlation</a:t>
            </a:r>
            <a:r>
              <a:rPr lang="it-IT" sz="1800" dirty="0" smtClean="0">
                <a:latin typeface="+mn-lt"/>
              </a:rPr>
              <a:t> </a:t>
            </a:r>
            <a:r>
              <a:rPr lang="it-IT" sz="1800" dirty="0" err="1" smtClean="0">
                <a:latin typeface="+mn-lt"/>
              </a:rPr>
              <a:t>between</a:t>
            </a:r>
            <a:r>
              <a:rPr lang="it-IT" sz="1800" dirty="0" smtClean="0">
                <a:latin typeface="+mn-lt"/>
              </a:rPr>
              <a:t> </a:t>
            </a:r>
            <a:r>
              <a:rPr lang="it-IT" sz="1800" dirty="0" err="1" smtClean="0">
                <a:latin typeface="+mn-lt"/>
              </a:rPr>
              <a:t>forecast</a:t>
            </a:r>
            <a:r>
              <a:rPr lang="it-IT" sz="1800" dirty="0" smtClean="0">
                <a:latin typeface="+mn-lt"/>
              </a:rPr>
              <a:t> and </a:t>
            </a:r>
            <a:r>
              <a:rPr lang="it-IT" sz="1800" dirty="0" err="1" smtClean="0">
                <a:latin typeface="+mn-lt"/>
              </a:rPr>
              <a:t>ERAinterim</a:t>
            </a:r>
            <a:r>
              <a:rPr lang="it-IT" sz="1800" dirty="0">
                <a:latin typeface="+mn-lt"/>
              </a:rPr>
              <a:t> </a:t>
            </a:r>
            <a:r>
              <a:rPr lang="it-IT" sz="1800" dirty="0" err="1" smtClean="0">
                <a:latin typeface="+mn-lt"/>
              </a:rPr>
              <a:t>reanalyses</a:t>
            </a:r>
            <a:r>
              <a:rPr lang="it-IT" sz="1800" dirty="0" smtClean="0">
                <a:latin typeface="+mn-lt"/>
              </a:rPr>
              <a:t> </a:t>
            </a:r>
            <a:r>
              <a:rPr lang="it-IT" sz="1800" dirty="0" err="1" smtClean="0">
                <a:latin typeface="+mn-lt"/>
              </a:rPr>
              <a:t>between</a:t>
            </a:r>
            <a:r>
              <a:rPr lang="it-IT" sz="1800" dirty="0" smtClean="0">
                <a:latin typeface="+mn-lt"/>
              </a:rPr>
              <a:t> 1989-2010. </a:t>
            </a:r>
            <a:r>
              <a:rPr lang="it-IT" sz="1800" dirty="0" err="1" smtClean="0">
                <a:latin typeface="+mn-lt"/>
              </a:rPr>
              <a:t>Values</a:t>
            </a:r>
            <a:r>
              <a:rPr lang="it-IT" sz="1800" dirty="0" smtClean="0">
                <a:latin typeface="+mn-lt"/>
              </a:rPr>
              <a:t> </a:t>
            </a:r>
            <a:r>
              <a:rPr lang="it-IT" sz="1800" dirty="0" err="1" smtClean="0">
                <a:latin typeface="+mn-lt"/>
              </a:rPr>
              <a:t>close</a:t>
            </a:r>
            <a:r>
              <a:rPr lang="it-IT" sz="1800" dirty="0" smtClean="0">
                <a:latin typeface="+mn-lt"/>
              </a:rPr>
              <a:t> to 1 =&gt; high </a:t>
            </a:r>
            <a:r>
              <a:rPr lang="it-IT" sz="1800" dirty="0" err="1" smtClean="0">
                <a:latin typeface="+mn-lt"/>
              </a:rPr>
              <a:t>predictability</a:t>
            </a:r>
            <a:r>
              <a:rPr lang="it-IT" sz="1800" dirty="0" smtClean="0">
                <a:latin typeface="+mn-lt"/>
              </a:rPr>
              <a:t>.</a:t>
            </a:r>
          </a:p>
          <a:p>
            <a:pPr marL="285750" indent="-285750" eaLnBrk="1" hangingPunct="1">
              <a:lnSpc>
                <a:spcPct val="90000"/>
              </a:lnSpc>
              <a:buFont typeface="Arial"/>
              <a:buChar char="•"/>
            </a:pPr>
            <a:r>
              <a:rPr lang="it-IT" sz="1800" dirty="0" err="1" smtClean="0">
                <a:latin typeface="+mn-lt"/>
              </a:rPr>
              <a:t>Predictability</a:t>
            </a:r>
            <a:r>
              <a:rPr lang="it-IT" sz="1800" dirty="0" smtClean="0">
                <a:latin typeface="+mn-lt"/>
              </a:rPr>
              <a:t> </a:t>
            </a:r>
            <a:r>
              <a:rPr lang="it-IT" sz="1800" dirty="0" err="1" smtClean="0">
                <a:latin typeface="+mn-lt"/>
              </a:rPr>
              <a:t>is</a:t>
            </a:r>
            <a:r>
              <a:rPr lang="it-IT" sz="1800" dirty="0" smtClean="0">
                <a:latin typeface="+mn-lt"/>
              </a:rPr>
              <a:t> </a:t>
            </a:r>
            <a:r>
              <a:rPr lang="it-IT" sz="1800" dirty="0" err="1" smtClean="0">
                <a:latin typeface="+mn-lt"/>
              </a:rPr>
              <a:t>higher</a:t>
            </a:r>
            <a:r>
              <a:rPr lang="it-IT" sz="1800" dirty="0" smtClean="0">
                <a:latin typeface="+mn-lt"/>
              </a:rPr>
              <a:t> in the </a:t>
            </a:r>
            <a:r>
              <a:rPr lang="it-IT" sz="1800" dirty="0" err="1" smtClean="0">
                <a:latin typeface="+mn-lt"/>
              </a:rPr>
              <a:t>Tropics</a:t>
            </a:r>
            <a:r>
              <a:rPr lang="it-IT" sz="1800" dirty="0" smtClean="0">
                <a:latin typeface="+mn-lt"/>
              </a:rPr>
              <a:t> and in the </a:t>
            </a:r>
            <a:r>
              <a:rPr lang="it-IT" sz="1800" dirty="0" err="1" smtClean="0">
                <a:latin typeface="+mn-lt"/>
              </a:rPr>
              <a:t>oceans</a:t>
            </a:r>
            <a:r>
              <a:rPr lang="it-IT" sz="1800" dirty="0" smtClean="0">
                <a:latin typeface="+mn-lt"/>
              </a:rPr>
              <a:t> </a:t>
            </a:r>
            <a:r>
              <a:rPr lang="it-IT" sz="1800" dirty="0" err="1" smtClean="0">
                <a:latin typeface="+mn-lt"/>
              </a:rPr>
              <a:t>than</a:t>
            </a:r>
            <a:r>
              <a:rPr lang="it-IT" sz="1800" dirty="0" smtClean="0">
                <a:latin typeface="+mn-lt"/>
              </a:rPr>
              <a:t> on </a:t>
            </a:r>
            <a:r>
              <a:rPr lang="it-IT" sz="1800" dirty="0" err="1" smtClean="0">
                <a:latin typeface="+mn-lt"/>
              </a:rPr>
              <a:t>continents</a:t>
            </a:r>
            <a:r>
              <a:rPr lang="it-IT" sz="1800" dirty="0" smtClean="0">
                <a:latin typeface="+mn-lt"/>
              </a:rPr>
              <a:t>.</a:t>
            </a:r>
          </a:p>
        </p:txBody>
      </p:sp>
      <p:sp>
        <p:nvSpPr>
          <p:cNvPr id="28675" name="Rectangle 1"/>
          <p:cNvSpPr>
            <a:spLocks noChangeArrowheads="1"/>
          </p:cNvSpPr>
          <p:nvPr/>
        </p:nvSpPr>
        <p:spPr bwMode="auto">
          <a:xfrm>
            <a:off x="2123728" y="260648"/>
            <a:ext cx="4972710"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err="1" smtClean="0">
                <a:solidFill>
                  <a:srgbClr val="1A60A6"/>
                </a:solidFill>
                <a:latin typeface="Helvetica" charset="0"/>
              </a:rPr>
              <a:t>Validation</a:t>
            </a:r>
            <a:r>
              <a:rPr lang="it-IT" sz="2800" b="1" dirty="0" smtClean="0">
                <a:solidFill>
                  <a:srgbClr val="1A60A6"/>
                </a:solidFill>
                <a:latin typeface="Helvetica" charset="0"/>
              </a:rPr>
              <a:t> of the CMCC-SPS</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CasellaDiTesto 1"/>
          <p:cNvSpPr txBox="1"/>
          <p:nvPr/>
        </p:nvSpPr>
        <p:spPr>
          <a:xfrm>
            <a:off x="107504" y="1844824"/>
            <a:ext cx="2123727" cy="954107"/>
          </a:xfrm>
          <a:prstGeom prst="rect">
            <a:avLst/>
          </a:prstGeom>
          <a:noFill/>
          <a:ln>
            <a:solidFill>
              <a:schemeClr val="tx1"/>
            </a:solidFill>
          </a:ln>
        </p:spPr>
        <p:txBody>
          <a:bodyPr wrap="square" rtlCol="0">
            <a:spAutoFit/>
          </a:bodyPr>
          <a:lstStyle/>
          <a:p>
            <a:pPr algn="just"/>
            <a:r>
              <a:rPr lang="it-IT" sz="1400" dirty="0" smtClean="0"/>
              <a:t>Lead time 1 </a:t>
            </a:r>
            <a:r>
              <a:rPr lang="it-IT" sz="1400" dirty="0" err="1" smtClean="0"/>
              <a:t>refers</a:t>
            </a:r>
            <a:r>
              <a:rPr lang="it-IT" sz="1400" dirty="0" smtClean="0"/>
              <a:t> to the season </a:t>
            </a:r>
            <a:r>
              <a:rPr lang="it-IT" sz="1400" dirty="0" err="1" smtClean="0"/>
              <a:t>starting</a:t>
            </a:r>
            <a:r>
              <a:rPr lang="it-IT" sz="1400" dirty="0" smtClean="0"/>
              <a:t> </a:t>
            </a:r>
            <a:r>
              <a:rPr lang="it-IT" sz="1400" dirty="0" err="1" smtClean="0"/>
              <a:t>one</a:t>
            </a:r>
            <a:r>
              <a:rPr lang="it-IT" sz="1400" dirty="0" smtClean="0"/>
              <a:t> </a:t>
            </a:r>
            <a:r>
              <a:rPr lang="it-IT" sz="1400" dirty="0" err="1" smtClean="0"/>
              <a:t>month</a:t>
            </a:r>
            <a:r>
              <a:rPr lang="it-IT" sz="1400" dirty="0" smtClean="0"/>
              <a:t> </a:t>
            </a:r>
            <a:r>
              <a:rPr lang="it-IT" sz="1400" dirty="0" err="1" smtClean="0"/>
              <a:t>after</a:t>
            </a:r>
            <a:r>
              <a:rPr lang="it-IT" sz="1400" dirty="0" smtClean="0"/>
              <a:t> the start date (e.g. </a:t>
            </a:r>
            <a:r>
              <a:rPr lang="it-IT" sz="1400" dirty="0" err="1" smtClean="0"/>
              <a:t>Feb</a:t>
            </a:r>
            <a:r>
              <a:rPr lang="it-IT" sz="1400" dirty="0" smtClean="0"/>
              <a:t> </a:t>
            </a:r>
            <a:r>
              <a:rPr lang="it-IT" sz="1400" dirty="0" err="1" smtClean="0"/>
              <a:t>lead</a:t>
            </a:r>
            <a:r>
              <a:rPr lang="it-IT" sz="1400" dirty="0" smtClean="0"/>
              <a:t> 1 = MAM)</a:t>
            </a:r>
            <a:endParaRPr lang="it-IT" sz="1400" dirty="0"/>
          </a:p>
        </p:txBody>
      </p:sp>
      <p:sp>
        <p:nvSpPr>
          <p:cNvPr id="6" name="CasellaDiTesto 5"/>
          <p:cNvSpPr txBox="1"/>
          <p:nvPr/>
        </p:nvSpPr>
        <p:spPr>
          <a:xfrm>
            <a:off x="3923928" y="606623"/>
            <a:ext cx="3402381" cy="307777"/>
          </a:xfrm>
          <a:prstGeom prst="rect">
            <a:avLst/>
          </a:prstGeom>
          <a:noFill/>
        </p:spPr>
        <p:txBody>
          <a:bodyPr wrap="none" rtlCol="0">
            <a:spAutoFit/>
          </a:bodyPr>
          <a:lstStyle/>
          <a:p>
            <a:r>
              <a:rPr lang="it-IT" sz="1400" dirty="0" err="1" smtClean="0"/>
              <a:t>Tsurf</a:t>
            </a:r>
            <a:r>
              <a:rPr lang="it-IT" sz="1400" dirty="0" smtClean="0"/>
              <a:t> </a:t>
            </a:r>
            <a:r>
              <a:rPr lang="it-IT" sz="1400" dirty="0" err="1" smtClean="0"/>
              <a:t>Anomaly</a:t>
            </a:r>
            <a:r>
              <a:rPr lang="it-IT" sz="1400" dirty="0" smtClean="0"/>
              <a:t> </a:t>
            </a:r>
            <a:r>
              <a:rPr lang="it-IT" sz="1400" dirty="0" err="1" smtClean="0"/>
              <a:t>Correlation</a:t>
            </a:r>
            <a:r>
              <a:rPr lang="it-IT" sz="1400" dirty="0" smtClean="0"/>
              <a:t> (ACC) </a:t>
            </a:r>
            <a:r>
              <a:rPr lang="it-IT" sz="1400" dirty="0" err="1" smtClean="0"/>
              <a:t>lead</a:t>
            </a:r>
            <a:r>
              <a:rPr lang="it-IT" sz="1400" dirty="0" smtClean="0"/>
              <a:t> time 1</a:t>
            </a:r>
            <a:endParaRPr lang="it-IT" sz="1400" dirty="0"/>
          </a:p>
        </p:txBody>
      </p:sp>
      <p:sp>
        <p:nvSpPr>
          <p:cNvPr id="51" name="Segnaposto contenuto 12"/>
          <p:cNvSpPr txBox="1">
            <a:spLocks/>
          </p:cNvSpPr>
          <p:nvPr/>
        </p:nvSpPr>
        <p:spPr bwMode="auto">
          <a:xfrm>
            <a:off x="467544" y="5877272"/>
            <a:ext cx="8352928" cy="3600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lnSpc>
                <a:spcPct val="90000"/>
              </a:lnSpc>
              <a:buFont typeface="Arial"/>
              <a:buChar char="•"/>
            </a:pPr>
            <a:r>
              <a:rPr lang="it-IT" sz="1800" dirty="0" smtClean="0">
                <a:latin typeface="+mn-lt"/>
              </a:rPr>
              <a:t>High </a:t>
            </a:r>
            <a:r>
              <a:rPr lang="it-IT" sz="1800" dirty="0" err="1" smtClean="0">
                <a:latin typeface="+mn-lt"/>
              </a:rPr>
              <a:t>skill</a:t>
            </a:r>
            <a:r>
              <a:rPr lang="it-IT" sz="1800" dirty="0" smtClean="0">
                <a:latin typeface="+mn-lt"/>
              </a:rPr>
              <a:t> in the ENSO area and </a:t>
            </a:r>
            <a:r>
              <a:rPr lang="it-IT" sz="1800" dirty="0" err="1" smtClean="0">
                <a:latin typeface="+mn-lt"/>
              </a:rPr>
              <a:t>teleconnected</a:t>
            </a:r>
            <a:r>
              <a:rPr lang="it-IT" sz="1800" dirty="0" smtClean="0">
                <a:latin typeface="+mn-lt"/>
              </a:rPr>
              <a:t> </a:t>
            </a:r>
            <a:r>
              <a:rPr lang="it-IT" sz="1800" dirty="0" err="1" smtClean="0">
                <a:latin typeface="+mn-lt"/>
              </a:rPr>
              <a:t>regions</a:t>
            </a:r>
            <a:r>
              <a:rPr lang="it-IT" sz="1800" dirty="0" smtClean="0"/>
              <a:t>.</a:t>
            </a:r>
          </a:p>
          <a:p>
            <a:pPr marL="285750" indent="-285750" eaLnBrk="1" hangingPunct="1">
              <a:lnSpc>
                <a:spcPct val="90000"/>
              </a:lnSpc>
              <a:buFont typeface="Arial"/>
              <a:buChar char="•"/>
            </a:pPr>
            <a:endParaRPr lang="it-IT" sz="1800" dirty="0">
              <a:latin typeface="+mn-lt"/>
            </a:endParaRPr>
          </a:p>
        </p:txBody>
      </p:sp>
      <p:sp>
        <p:nvSpPr>
          <p:cNvPr id="52" name="Segnaposto contenuto 12"/>
          <p:cNvSpPr txBox="1">
            <a:spLocks/>
          </p:cNvSpPr>
          <p:nvPr/>
        </p:nvSpPr>
        <p:spPr bwMode="auto">
          <a:xfrm>
            <a:off x="467544" y="6093296"/>
            <a:ext cx="8064896" cy="3600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lnSpc>
                <a:spcPct val="90000"/>
              </a:lnSpc>
              <a:buFont typeface="Arial"/>
              <a:buChar char="•"/>
            </a:pPr>
            <a:r>
              <a:rPr lang="it-IT" sz="1800" dirty="0" err="1" smtClean="0"/>
              <a:t>Good</a:t>
            </a:r>
            <a:r>
              <a:rPr lang="it-IT" sz="1800" dirty="0" smtClean="0"/>
              <a:t> </a:t>
            </a:r>
            <a:r>
              <a:rPr lang="it-IT" sz="1800" dirty="0" err="1" smtClean="0"/>
              <a:t>skill</a:t>
            </a:r>
            <a:r>
              <a:rPr lang="it-IT" sz="1800" dirty="0" smtClean="0"/>
              <a:t> in the </a:t>
            </a:r>
            <a:r>
              <a:rPr lang="it-IT" sz="1800" dirty="0" err="1" smtClean="0"/>
              <a:t>northern</a:t>
            </a:r>
            <a:r>
              <a:rPr lang="it-IT" sz="1800" dirty="0" smtClean="0"/>
              <a:t> Atlantic </a:t>
            </a:r>
            <a:r>
              <a:rPr lang="it-IT" sz="1800" dirty="0" err="1" smtClean="0"/>
              <a:t>region</a:t>
            </a:r>
            <a:r>
              <a:rPr lang="it-IT" sz="1800" dirty="0" smtClean="0"/>
              <a:t>, </a:t>
            </a:r>
            <a:r>
              <a:rPr lang="it-IT" sz="1800" dirty="0" err="1" smtClean="0"/>
              <a:t>particularly</a:t>
            </a:r>
            <a:r>
              <a:rPr lang="it-IT" sz="1800" dirty="0" smtClean="0"/>
              <a:t> in the </a:t>
            </a:r>
            <a:r>
              <a:rPr lang="it-IT" sz="1800" dirty="0" err="1" smtClean="0"/>
              <a:t>winter</a:t>
            </a:r>
            <a:r>
              <a:rPr lang="it-IT" sz="1800" dirty="0" smtClean="0"/>
              <a:t> and the </a:t>
            </a:r>
            <a:r>
              <a:rPr lang="it-IT" sz="1800" dirty="0" err="1" smtClean="0"/>
              <a:t>spring</a:t>
            </a:r>
            <a:endParaRPr lang="it-IT" sz="1800" dirty="0" smtClean="0"/>
          </a:p>
          <a:p>
            <a:pPr marL="285750" indent="-285750" eaLnBrk="1" hangingPunct="1">
              <a:lnSpc>
                <a:spcPct val="90000"/>
              </a:lnSpc>
              <a:buFont typeface="Arial"/>
              <a:buChar char="•"/>
            </a:pPr>
            <a:endParaRPr lang="it-IT" sz="1800"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20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p:tgtEl>
                                          <p:spTgt spid="47"/>
                                        </p:tgtEl>
                                        <p:attrNameLst>
                                          <p:attrName>ppt_y</p:attrName>
                                        </p:attrNameLst>
                                      </p:cBhvr>
                                      <p:tavLst>
                                        <p:tav tm="0">
                                          <p:val>
                                            <p:strVal val="#ppt_y+#ppt_h*1.125000"/>
                                          </p:val>
                                        </p:tav>
                                        <p:tav tm="100000">
                                          <p:val>
                                            <p:strVal val="#ppt_y"/>
                                          </p:val>
                                        </p:tav>
                                      </p:tavLst>
                                    </p:anim>
                                    <p:animEffect transition="in" filter="wipe(up)">
                                      <p:cBhvr>
                                        <p:cTn id="14" dur="500"/>
                                        <p:tgtEl>
                                          <p:spTgt spid="47"/>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p:tgtEl>
                                          <p:spTgt spid="46"/>
                                        </p:tgtEl>
                                        <p:attrNameLst>
                                          <p:attrName>ppt_y</p:attrName>
                                        </p:attrNameLst>
                                      </p:cBhvr>
                                      <p:tavLst>
                                        <p:tav tm="0">
                                          <p:val>
                                            <p:strVal val="#ppt_y+#ppt_h*1.125000"/>
                                          </p:val>
                                        </p:tav>
                                        <p:tav tm="100000">
                                          <p:val>
                                            <p:strVal val="#ppt_y"/>
                                          </p:val>
                                        </p:tav>
                                      </p:tavLst>
                                    </p:anim>
                                    <p:animEffect transition="in" filter="wipe(up)">
                                      <p:cBhvr>
                                        <p:cTn id="18" dur="500"/>
                                        <p:tgtEl>
                                          <p:spTgt spid="46"/>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ppt_x"/>
                                          </p:val>
                                        </p:tav>
                                        <p:tav tm="100000">
                                          <p:val>
                                            <p:strVal val="#ppt_x"/>
                                          </p:val>
                                        </p:tav>
                                      </p:tavLst>
                                    </p:anim>
                                    <p:anim calcmode="lin" valueType="num">
                                      <p:cBhvr additive="base">
                                        <p:cTn id="2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p:tgtEl>
                                          <p:spTgt spid="48"/>
                                        </p:tgtEl>
                                        <p:attrNameLst>
                                          <p:attrName>ppt_y</p:attrName>
                                        </p:attrNameLst>
                                      </p:cBhvr>
                                      <p:tavLst>
                                        <p:tav tm="0">
                                          <p:val>
                                            <p:strVal val="#ppt_y+#ppt_h*1.125000"/>
                                          </p:val>
                                        </p:tav>
                                        <p:tav tm="100000">
                                          <p:val>
                                            <p:strVal val="#ppt_y"/>
                                          </p:val>
                                        </p:tav>
                                      </p:tavLst>
                                    </p:anim>
                                    <p:animEffect transition="in" filter="wipe(up)">
                                      <p:cBhvr>
                                        <p:cTn id="28" dur="500"/>
                                        <p:tgtEl>
                                          <p:spTgt spid="4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p:tgtEl>
                                          <p:spTgt spid="49"/>
                                        </p:tgtEl>
                                        <p:attrNameLst>
                                          <p:attrName>ppt_y</p:attrName>
                                        </p:attrNameLst>
                                      </p:cBhvr>
                                      <p:tavLst>
                                        <p:tav tm="0">
                                          <p:val>
                                            <p:strVal val="#ppt_y+#ppt_h*1.125000"/>
                                          </p:val>
                                        </p:tav>
                                        <p:tav tm="100000">
                                          <p:val>
                                            <p:strVal val="#ppt_y"/>
                                          </p:val>
                                        </p:tav>
                                      </p:tavLst>
                                    </p:anim>
                                    <p:animEffect transition="in" filter="wipe(up)">
                                      <p:cBhvr>
                                        <p:cTn id="32" dur="500"/>
                                        <p:tgtEl>
                                          <p:spTgt spid="49"/>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28674" grpId="0"/>
      <p:bldP spid="51" grpId="0"/>
      <p:bldP spid="52"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egnaposto contenuto 12"/>
          <p:cNvSpPr txBox="1">
            <a:spLocks/>
          </p:cNvSpPr>
          <p:nvPr/>
        </p:nvSpPr>
        <p:spPr bwMode="auto">
          <a:xfrm>
            <a:off x="323528" y="5157192"/>
            <a:ext cx="7560840" cy="7200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90000"/>
              </a:lnSpc>
            </a:pPr>
            <a:r>
              <a:rPr lang="en-US" sz="1800" dirty="0" smtClean="0">
                <a:latin typeface="+mn-lt"/>
              </a:rPr>
              <a:t>The ENSO signal is well predicted by the CMCC-SPS, with anomaly correlation coefficients higher than 95% in the NINO3.4 region</a:t>
            </a:r>
            <a:endParaRPr lang="it-IT" sz="1800" dirty="0" smtClean="0">
              <a:latin typeface="+mn-lt"/>
            </a:endParaRPr>
          </a:p>
        </p:txBody>
      </p:sp>
      <p:sp>
        <p:nvSpPr>
          <p:cNvPr id="28675" name="Rectangle 1"/>
          <p:cNvSpPr>
            <a:spLocks noChangeArrowheads="1"/>
          </p:cNvSpPr>
          <p:nvPr/>
        </p:nvSpPr>
        <p:spPr bwMode="auto">
          <a:xfrm>
            <a:off x="2123728" y="260648"/>
            <a:ext cx="5372109"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err="1" smtClean="0">
                <a:solidFill>
                  <a:srgbClr val="1A60A6"/>
                </a:solidFill>
                <a:latin typeface="Helvetica" charset="0"/>
              </a:rPr>
              <a:t>Validation</a:t>
            </a:r>
            <a:r>
              <a:rPr lang="it-IT" sz="2800" b="1" dirty="0" smtClean="0">
                <a:solidFill>
                  <a:srgbClr val="1A60A6"/>
                </a:solidFill>
                <a:latin typeface="Helvetica" charset="0"/>
              </a:rPr>
              <a:t> of the CMCC-SPSv2</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CasellaDiTesto 1"/>
          <p:cNvSpPr txBox="1"/>
          <p:nvPr/>
        </p:nvSpPr>
        <p:spPr>
          <a:xfrm>
            <a:off x="6588224" y="3356992"/>
            <a:ext cx="2376264" cy="954107"/>
          </a:xfrm>
          <a:prstGeom prst="rect">
            <a:avLst/>
          </a:prstGeom>
          <a:noFill/>
          <a:ln>
            <a:solidFill>
              <a:schemeClr val="tx1"/>
            </a:solidFill>
          </a:ln>
        </p:spPr>
        <p:txBody>
          <a:bodyPr wrap="square" rtlCol="0">
            <a:spAutoFit/>
          </a:bodyPr>
          <a:lstStyle/>
          <a:p>
            <a:pPr algn="just"/>
            <a:r>
              <a:rPr lang="it-IT" sz="1400" dirty="0" smtClean="0"/>
              <a:t>Lead 1 (2) </a:t>
            </a:r>
            <a:r>
              <a:rPr lang="it-IT" sz="1400" dirty="0" err="1" smtClean="0"/>
              <a:t>refers</a:t>
            </a:r>
            <a:r>
              <a:rPr lang="it-IT" sz="1400" dirty="0" smtClean="0"/>
              <a:t> to the season </a:t>
            </a:r>
            <a:r>
              <a:rPr lang="it-IT" sz="1400" dirty="0" err="1" smtClean="0"/>
              <a:t>starting</a:t>
            </a:r>
            <a:r>
              <a:rPr lang="it-IT" sz="1400" dirty="0" smtClean="0"/>
              <a:t> </a:t>
            </a:r>
            <a:r>
              <a:rPr lang="it-IT" sz="1400" dirty="0" err="1" smtClean="0"/>
              <a:t>one</a:t>
            </a:r>
            <a:r>
              <a:rPr lang="it-IT" sz="1400" dirty="0" smtClean="0"/>
              <a:t> (</a:t>
            </a:r>
            <a:r>
              <a:rPr lang="it-IT" sz="1400" dirty="0" err="1" smtClean="0"/>
              <a:t>two</a:t>
            </a:r>
            <a:r>
              <a:rPr lang="it-IT" sz="1400" dirty="0" smtClean="0"/>
              <a:t>) </a:t>
            </a:r>
            <a:r>
              <a:rPr lang="it-IT" sz="1400" dirty="0" err="1" smtClean="0"/>
              <a:t>month</a:t>
            </a:r>
            <a:r>
              <a:rPr lang="it-IT" sz="1400" dirty="0" smtClean="0"/>
              <a:t> </a:t>
            </a:r>
            <a:r>
              <a:rPr lang="it-IT" sz="1400" dirty="0" err="1" smtClean="0"/>
              <a:t>after</a:t>
            </a:r>
            <a:r>
              <a:rPr lang="it-IT" sz="1400" dirty="0" smtClean="0"/>
              <a:t> the start date (</a:t>
            </a:r>
            <a:r>
              <a:rPr lang="it-IT" sz="1400" dirty="0" err="1" smtClean="0"/>
              <a:t>here</a:t>
            </a:r>
            <a:r>
              <a:rPr lang="it-IT" sz="1400" dirty="0" smtClean="0"/>
              <a:t>, </a:t>
            </a:r>
            <a:r>
              <a:rPr lang="it-IT" sz="1400" dirty="0" err="1" smtClean="0"/>
              <a:t>Nov</a:t>
            </a:r>
            <a:r>
              <a:rPr lang="it-IT" sz="1400" dirty="0" smtClean="0"/>
              <a:t> </a:t>
            </a:r>
            <a:r>
              <a:rPr lang="it-IT" sz="1400" dirty="0" err="1" smtClean="0"/>
              <a:t>lead</a:t>
            </a:r>
            <a:r>
              <a:rPr lang="it-IT" sz="1400" dirty="0" smtClean="0"/>
              <a:t> 1 (2) = DJF (JFM))</a:t>
            </a:r>
            <a:endParaRPr lang="it-IT" sz="1400" dirty="0"/>
          </a:p>
        </p:txBody>
      </p:sp>
      <p:pic>
        <p:nvPicPr>
          <p:cNvPr id="3" name="Immagine 2" descr="ISO_nino34_index_11.eps"/>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294" t="2022" r="7369" b="3502"/>
          <a:stretch/>
        </p:blipFill>
        <p:spPr>
          <a:xfrm>
            <a:off x="251520" y="1196751"/>
            <a:ext cx="6192688" cy="3612401"/>
          </a:xfrm>
          <a:prstGeom prst="rect">
            <a:avLst/>
          </a:prstGeom>
        </p:spPr>
      </p:pic>
      <p:sp>
        <p:nvSpPr>
          <p:cNvPr id="10" name="Rectangle 1"/>
          <p:cNvSpPr>
            <a:spLocks noChangeArrowheads="1"/>
          </p:cNvSpPr>
          <p:nvPr/>
        </p:nvSpPr>
        <p:spPr bwMode="auto">
          <a:xfrm>
            <a:off x="5508104" y="836712"/>
            <a:ext cx="2808312"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p>
            <a:pPr algn="ctr">
              <a:tabLst>
                <a:tab pos="906463" algn="l"/>
              </a:tabLst>
            </a:pPr>
            <a:r>
              <a:rPr lang="it-IT" b="1" dirty="0" err="1" smtClean="0">
                <a:solidFill>
                  <a:srgbClr val="1A60A6"/>
                </a:solidFill>
                <a:latin typeface="Helvetica" charset="0"/>
              </a:rPr>
              <a:t>Predictability</a:t>
            </a:r>
            <a:r>
              <a:rPr lang="it-IT" b="1" dirty="0" smtClean="0">
                <a:solidFill>
                  <a:srgbClr val="1A60A6"/>
                </a:solidFill>
                <a:latin typeface="Helvetica" charset="0"/>
              </a:rPr>
              <a:t> of ENSO</a:t>
            </a:r>
            <a:endParaRPr lang="it-IT" b="1" dirty="0">
              <a:solidFill>
                <a:srgbClr val="1A60A6"/>
              </a:solidFill>
              <a:latin typeface="Helvetica" charset="0"/>
            </a:endParaRPr>
          </a:p>
        </p:txBody>
      </p:sp>
      <p:pic>
        <p:nvPicPr>
          <p:cNvPr id="5" name="Immagine 4" descr="nino3.4region.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44208" y="2348880"/>
            <a:ext cx="2635778" cy="761698"/>
          </a:xfrm>
          <a:prstGeom prst="rect">
            <a:avLst/>
          </a:prstGeom>
        </p:spPr>
      </p:pic>
      <p:sp>
        <p:nvSpPr>
          <p:cNvPr id="6" name="CasellaDiTesto 5"/>
          <p:cNvSpPr txBox="1"/>
          <p:nvPr/>
        </p:nvSpPr>
        <p:spPr>
          <a:xfrm>
            <a:off x="6588224" y="1484784"/>
            <a:ext cx="2376264" cy="646331"/>
          </a:xfrm>
          <a:prstGeom prst="rect">
            <a:avLst/>
          </a:prstGeom>
          <a:noFill/>
        </p:spPr>
        <p:txBody>
          <a:bodyPr wrap="square" rtlCol="0">
            <a:spAutoFit/>
          </a:bodyPr>
          <a:lstStyle/>
          <a:p>
            <a:pPr algn="ctr"/>
            <a:r>
              <a:rPr lang="it-IT" dirty="0" smtClean="0"/>
              <a:t>SST </a:t>
            </a:r>
            <a:r>
              <a:rPr lang="it-IT" dirty="0" err="1" smtClean="0"/>
              <a:t>anomalies</a:t>
            </a:r>
            <a:r>
              <a:rPr lang="it-IT" dirty="0" smtClean="0"/>
              <a:t> in the NINO 3.4 </a:t>
            </a:r>
            <a:r>
              <a:rPr lang="it-IT" dirty="0" err="1" smtClean="0"/>
              <a:t>region</a:t>
            </a:r>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9306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1"/>
          <p:cNvSpPr>
            <a:spLocks noChangeArrowheads="1"/>
          </p:cNvSpPr>
          <p:nvPr/>
        </p:nvSpPr>
        <p:spPr bwMode="auto">
          <a:xfrm>
            <a:off x="2123728" y="188640"/>
            <a:ext cx="5372109"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err="1" smtClean="0">
                <a:solidFill>
                  <a:srgbClr val="1A60A6"/>
                </a:solidFill>
                <a:latin typeface="Helvetica" charset="0"/>
              </a:rPr>
              <a:t>Validation</a:t>
            </a:r>
            <a:r>
              <a:rPr lang="it-IT" sz="2800" b="1" dirty="0" smtClean="0">
                <a:solidFill>
                  <a:srgbClr val="1A60A6"/>
                </a:solidFill>
                <a:latin typeface="Helvetica" charset="0"/>
              </a:rPr>
              <a:t> of the CMCC-SPSv2</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Text Box 1051"/>
          <p:cNvSpPr txBox="1">
            <a:spLocks noChangeArrowheads="1"/>
          </p:cNvSpPr>
          <p:nvPr/>
        </p:nvSpPr>
        <p:spPr bwMode="auto">
          <a:xfrm>
            <a:off x="4716016" y="1484784"/>
            <a:ext cx="2088232" cy="338554"/>
          </a:xfrm>
          <a:prstGeom prst="rect">
            <a:avLst/>
          </a:prstGeom>
          <a:noFill/>
          <a:ln w="9525">
            <a:noFill/>
            <a:miter lim="800000"/>
            <a:headEnd/>
            <a:tailEnd/>
          </a:ln>
        </p:spPr>
        <p:txBody>
          <a:bodyPr wrap="square">
            <a:prstTxWarp prst="textNoShape">
              <a:avLst/>
            </a:prstTxWarp>
            <a:spAutoFit/>
          </a:bodyPr>
          <a:lstStyle/>
          <a:p>
            <a:r>
              <a:rPr lang="it-IT" sz="1600" dirty="0"/>
              <a:t>WAMI = u</a:t>
            </a:r>
            <a:r>
              <a:rPr lang="it-IT" sz="1600" baseline="-25000" dirty="0"/>
              <a:t>850hPa</a:t>
            </a:r>
            <a:r>
              <a:rPr lang="it-IT" sz="1600" dirty="0"/>
              <a:t> - u</a:t>
            </a:r>
            <a:r>
              <a:rPr lang="it-IT" sz="1600" baseline="-25000" dirty="0"/>
              <a:t>200hPa</a:t>
            </a:r>
            <a:endParaRPr lang="it-IT" sz="1600" dirty="0"/>
          </a:p>
        </p:txBody>
      </p:sp>
      <p:sp>
        <p:nvSpPr>
          <p:cNvPr id="12" name="Text Box 1033"/>
          <p:cNvSpPr txBox="1">
            <a:spLocks noChangeArrowheads="1"/>
          </p:cNvSpPr>
          <p:nvPr/>
        </p:nvSpPr>
        <p:spPr bwMode="auto">
          <a:xfrm>
            <a:off x="4716016" y="1844825"/>
            <a:ext cx="2232248" cy="307777"/>
          </a:xfrm>
          <a:prstGeom prst="rect">
            <a:avLst/>
          </a:prstGeom>
          <a:noFill/>
          <a:ln w="9525">
            <a:noFill/>
            <a:miter lim="800000"/>
            <a:headEnd/>
            <a:tailEnd/>
          </a:ln>
        </p:spPr>
        <p:txBody>
          <a:bodyPr wrap="square">
            <a:prstTxWarp prst="textNoShape">
              <a:avLst/>
            </a:prstTxWarp>
            <a:spAutoFit/>
          </a:bodyPr>
          <a:lstStyle/>
          <a:p>
            <a:r>
              <a:rPr lang="it-IT" sz="1400" dirty="0" err="1">
                <a:latin typeface="+mj-lt"/>
              </a:rPr>
              <a:t>Fontaine</a:t>
            </a:r>
            <a:r>
              <a:rPr lang="it-IT" sz="1400" dirty="0">
                <a:latin typeface="+mj-lt"/>
              </a:rPr>
              <a:t> et al., 1995 </a:t>
            </a:r>
            <a:r>
              <a:rPr lang="it-IT" sz="1400" dirty="0" err="1">
                <a:latin typeface="+mj-lt"/>
              </a:rPr>
              <a:t>J.Clim</a:t>
            </a:r>
            <a:endParaRPr lang="it-IT" sz="1400" dirty="0">
              <a:latin typeface="+mj-lt"/>
            </a:endParaRPr>
          </a:p>
        </p:txBody>
      </p:sp>
      <p:pic>
        <p:nvPicPr>
          <p:cNvPr id="13" name="Immagine 4" descr="Africa.eps"/>
          <p:cNvPicPr>
            <a:picLocks noChangeAspect="1"/>
          </p:cNvPicPr>
          <p:nvPr/>
        </p:nvPicPr>
        <p:blipFill>
          <a:blip r:embed="rId3"/>
          <a:srcRect l="18365" t="2516" r="16170" b="82"/>
          <a:stretch>
            <a:fillRect/>
          </a:stretch>
        </p:blipFill>
        <p:spPr bwMode="auto">
          <a:xfrm rot="16200000">
            <a:off x="5004147" y="1988741"/>
            <a:ext cx="1404938" cy="1981200"/>
          </a:xfrm>
          <a:prstGeom prst="rect">
            <a:avLst/>
          </a:prstGeom>
          <a:noFill/>
          <a:ln w="9525">
            <a:noFill/>
            <a:miter lim="800000"/>
            <a:headEnd/>
            <a:tailEnd/>
          </a:ln>
        </p:spPr>
      </p:pic>
      <p:sp>
        <p:nvSpPr>
          <p:cNvPr id="15" name="Rectangle 1"/>
          <p:cNvSpPr>
            <a:spLocks noChangeArrowheads="1"/>
          </p:cNvSpPr>
          <p:nvPr/>
        </p:nvSpPr>
        <p:spPr bwMode="auto">
          <a:xfrm>
            <a:off x="5508104" y="764704"/>
            <a:ext cx="280831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nchor="ctr">
            <a:spAutoFit/>
          </a:bodyPr>
          <a:lstStyle/>
          <a:p>
            <a:pPr algn="ctr">
              <a:tabLst>
                <a:tab pos="906463" algn="l"/>
              </a:tabLst>
            </a:pPr>
            <a:r>
              <a:rPr lang="it-IT" b="1" dirty="0" err="1" smtClean="0">
                <a:solidFill>
                  <a:srgbClr val="1A60A6"/>
                </a:solidFill>
                <a:latin typeface="Helvetica" charset="0"/>
              </a:rPr>
              <a:t>Predictability</a:t>
            </a:r>
            <a:r>
              <a:rPr lang="it-IT" b="1" dirty="0" smtClean="0">
                <a:solidFill>
                  <a:srgbClr val="1A60A6"/>
                </a:solidFill>
                <a:latin typeface="Helvetica" charset="0"/>
              </a:rPr>
              <a:t> of the </a:t>
            </a:r>
          </a:p>
          <a:p>
            <a:pPr algn="ctr">
              <a:tabLst>
                <a:tab pos="906463" algn="l"/>
              </a:tabLst>
            </a:pPr>
            <a:r>
              <a:rPr lang="it-IT" b="1" dirty="0" smtClean="0">
                <a:solidFill>
                  <a:srgbClr val="1A60A6"/>
                </a:solidFill>
                <a:latin typeface="Helvetica" charset="0"/>
              </a:rPr>
              <a:t>West </a:t>
            </a:r>
            <a:r>
              <a:rPr lang="it-IT" b="1" dirty="0" err="1" smtClean="0">
                <a:solidFill>
                  <a:srgbClr val="1A60A6"/>
                </a:solidFill>
                <a:latin typeface="Helvetica" charset="0"/>
              </a:rPr>
              <a:t>African</a:t>
            </a:r>
            <a:r>
              <a:rPr lang="it-IT" b="1" dirty="0" smtClean="0">
                <a:solidFill>
                  <a:srgbClr val="1A60A6"/>
                </a:solidFill>
                <a:latin typeface="Helvetica" charset="0"/>
              </a:rPr>
              <a:t> Monsoon</a:t>
            </a:r>
            <a:endParaRPr lang="it-IT" b="1" dirty="0">
              <a:solidFill>
                <a:srgbClr val="1A60A6"/>
              </a:solidFill>
              <a:latin typeface="Helvetica" charset="0"/>
            </a:endParaRPr>
          </a:p>
        </p:txBody>
      </p:sp>
      <p:pic>
        <p:nvPicPr>
          <p:cNvPr id="4" name="Immagine 3" descr="PrecAfrica_sdMay_lead1.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1520" y="3933056"/>
            <a:ext cx="5175778" cy="2448272"/>
          </a:xfrm>
          <a:prstGeom prst="rect">
            <a:avLst/>
          </a:prstGeom>
        </p:spPr>
      </p:pic>
      <p:sp>
        <p:nvSpPr>
          <p:cNvPr id="16" name="Rectangle 1041"/>
          <p:cNvSpPr txBox="1">
            <a:spLocks/>
          </p:cNvSpPr>
          <p:nvPr/>
        </p:nvSpPr>
        <p:spPr bwMode="auto">
          <a:xfrm>
            <a:off x="6732240" y="2348880"/>
            <a:ext cx="2411760" cy="12241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1600" dirty="0" smtClean="0"/>
              <a:t>CMCC-SPSv2 </a:t>
            </a:r>
            <a:r>
              <a:rPr lang="en-US" sz="1600" dirty="0" smtClean="0"/>
              <a:t>intercepts</a:t>
            </a:r>
            <a:r>
              <a:rPr lang="it-IT" sz="1600" dirty="0" smtClean="0"/>
              <a:t> the </a:t>
            </a:r>
            <a:r>
              <a:rPr lang="it-IT" sz="1600" dirty="0" err="1" smtClean="0"/>
              <a:t>interannual</a:t>
            </a:r>
            <a:r>
              <a:rPr lang="it-IT" sz="1600" dirty="0" smtClean="0"/>
              <a:t> </a:t>
            </a:r>
            <a:r>
              <a:rPr lang="it-IT" sz="1600" dirty="0" err="1" smtClean="0"/>
              <a:t>variability</a:t>
            </a:r>
            <a:r>
              <a:rPr lang="it-IT" sz="1600" dirty="0" smtClean="0"/>
              <a:t> of Monsoon </a:t>
            </a:r>
            <a:r>
              <a:rPr lang="it-IT" sz="1600" dirty="0" err="1" smtClean="0"/>
              <a:t>winds</a:t>
            </a:r>
            <a:r>
              <a:rPr lang="it-IT" sz="1600" dirty="0" smtClean="0"/>
              <a:t>. </a:t>
            </a:r>
          </a:p>
          <a:p>
            <a:pPr marL="0" indent="0">
              <a:buNone/>
            </a:pPr>
            <a:r>
              <a:rPr lang="it-IT" sz="1600" dirty="0" smtClean="0"/>
              <a:t>CC model/</a:t>
            </a:r>
            <a:r>
              <a:rPr lang="it-IT" sz="1600" dirty="0" err="1" smtClean="0"/>
              <a:t>obs</a:t>
            </a:r>
            <a:r>
              <a:rPr lang="it-IT" sz="1600" dirty="0" smtClean="0"/>
              <a:t> = 0.66</a:t>
            </a:r>
            <a:endParaRPr lang="it-IT" sz="1600" dirty="0"/>
          </a:p>
        </p:txBody>
      </p:sp>
      <p:grpSp>
        <p:nvGrpSpPr>
          <p:cNvPr id="9" name="Gruppo 8"/>
          <p:cNvGrpSpPr/>
          <p:nvPr/>
        </p:nvGrpSpPr>
        <p:grpSpPr>
          <a:xfrm>
            <a:off x="179512" y="1160321"/>
            <a:ext cx="4495800" cy="2762044"/>
            <a:chOff x="179512" y="1160321"/>
            <a:chExt cx="4495800" cy="2762044"/>
          </a:xfrm>
        </p:grpSpPr>
        <p:pic>
          <p:nvPicPr>
            <p:cNvPr id="10" name="Segnaposto contenuto 3" descr="WAMI_jjas_ano_all_mem_norm_1989-2009_save.pdf"/>
            <p:cNvPicPr>
              <a:picLocks noChangeAspect="1"/>
            </p:cNvPicPr>
            <p:nvPr/>
          </p:nvPicPr>
          <p:blipFill rotWithShape="1">
            <a:blip r:embed="rId5"/>
            <a:srcRect l="7816" t="6165" r="7816" b="2798"/>
            <a:stretch/>
          </p:blipFill>
          <p:spPr bwMode="auto">
            <a:xfrm>
              <a:off x="179512" y="1160321"/>
              <a:ext cx="4495800" cy="2762044"/>
            </a:xfrm>
            <a:prstGeom prst="rect">
              <a:avLst/>
            </a:prstGeom>
            <a:noFill/>
            <a:ln w="9525">
              <a:noFill/>
              <a:miter lim="800000"/>
              <a:headEnd/>
              <a:tailEnd/>
            </a:ln>
          </p:spPr>
        </p:pic>
        <p:sp>
          <p:nvSpPr>
            <p:cNvPr id="6" name="CasellaDiTesto 5"/>
            <p:cNvSpPr txBox="1"/>
            <p:nvPr/>
          </p:nvSpPr>
          <p:spPr>
            <a:xfrm>
              <a:off x="1403648" y="1556792"/>
              <a:ext cx="926831" cy="276999"/>
            </a:xfrm>
            <a:prstGeom prst="rect">
              <a:avLst/>
            </a:prstGeom>
            <a:noFill/>
          </p:spPr>
          <p:txBody>
            <a:bodyPr wrap="none" rtlCol="0">
              <a:spAutoFit/>
            </a:bodyPr>
            <a:lstStyle/>
            <a:p>
              <a:r>
                <a:rPr lang="it-IT" sz="1200" dirty="0" smtClean="0">
                  <a:solidFill>
                    <a:srgbClr val="FF0000"/>
                  </a:solidFill>
                </a:rPr>
                <a:t>ERA Interim</a:t>
              </a:r>
              <a:endParaRPr lang="it-IT" sz="1200" dirty="0">
                <a:solidFill>
                  <a:srgbClr val="FF0000"/>
                </a:solidFill>
              </a:endParaRPr>
            </a:p>
          </p:txBody>
        </p:sp>
        <p:sp>
          <p:nvSpPr>
            <p:cNvPr id="19" name="CasellaDiTesto 18"/>
            <p:cNvSpPr txBox="1"/>
            <p:nvPr/>
          </p:nvSpPr>
          <p:spPr>
            <a:xfrm>
              <a:off x="2267744" y="2708920"/>
              <a:ext cx="830426" cy="276999"/>
            </a:xfrm>
            <a:prstGeom prst="rect">
              <a:avLst/>
            </a:prstGeom>
            <a:noFill/>
          </p:spPr>
          <p:txBody>
            <a:bodyPr wrap="none" rtlCol="0">
              <a:spAutoFit/>
            </a:bodyPr>
            <a:lstStyle/>
            <a:p>
              <a:r>
                <a:rPr lang="it-IT" sz="1200" dirty="0" smtClean="0">
                  <a:solidFill>
                    <a:srgbClr val="0000FF"/>
                  </a:solidFill>
                </a:rPr>
                <a:t>CMCC-SPS</a:t>
              </a:r>
              <a:endParaRPr lang="it-IT" sz="1200" dirty="0">
                <a:solidFill>
                  <a:srgbClr val="0000FF"/>
                </a:solidFill>
              </a:endParaRPr>
            </a:p>
          </p:txBody>
        </p:sp>
        <p:sp>
          <p:nvSpPr>
            <p:cNvPr id="7" name="Rettangolo 6"/>
            <p:cNvSpPr/>
            <p:nvPr/>
          </p:nvSpPr>
          <p:spPr>
            <a:xfrm>
              <a:off x="539552" y="1268760"/>
              <a:ext cx="576064" cy="3600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17" name="Rettangolo 16"/>
          <p:cNvSpPr/>
          <p:nvPr/>
        </p:nvSpPr>
        <p:spPr>
          <a:xfrm>
            <a:off x="5580112" y="4365104"/>
            <a:ext cx="3275856" cy="1477328"/>
          </a:xfrm>
          <a:prstGeom prst="rect">
            <a:avLst/>
          </a:prstGeom>
        </p:spPr>
        <p:txBody>
          <a:bodyPr wrap="square">
            <a:spAutoFit/>
          </a:bodyPr>
          <a:lstStyle/>
          <a:p>
            <a:pPr algn="ctr"/>
            <a:r>
              <a:rPr lang="it-IT" dirty="0" err="1" smtClean="0"/>
              <a:t>Nevertheless</a:t>
            </a:r>
            <a:r>
              <a:rPr lang="it-IT" dirty="0" smtClean="0"/>
              <a:t>, </a:t>
            </a:r>
            <a:r>
              <a:rPr lang="it-IT" dirty="0" err="1"/>
              <a:t>p</a:t>
            </a:r>
            <a:r>
              <a:rPr lang="it-IT" dirty="0" err="1" smtClean="0"/>
              <a:t>recipitation</a:t>
            </a:r>
            <a:r>
              <a:rPr lang="it-IT" dirty="0" smtClean="0"/>
              <a:t> </a:t>
            </a:r>
            <a:r>
              <a:rPr lang="it-IT" dirty="0" err="1" smtClean="0">
                <a:latin typeface="+mn-lt"/>
              </a:rPr>
              <a:t>during</a:t>
            </a:r>
            <a:r>
              <a:rPr lang="it-IT" dirty="0" smtClean="0"/>
              <a:t> the </a:t>
            </a:r>
            <a:r>
              <a:rPr lang="it-IT" dirty="0" err="1" smtClean="0"/>
              <a:t>summer</a:t>
            </a:r>
            <a:r>
              <a:rPr lang="it-IT" dirty="0" smtClean="0"/>
              <a:t>, </a:t>
            </a:r>
            <a:r>
              <a:rPr lang="it-IT" dirty="0" err="1" smtClean="0"/>
              <a:t>turns</a:t>
            </a:r>
            <a:r>
              <a:rPr lang="it-IT" dirty="0" smtClean="0"/>
              <a:t> </a:t>
            </a:r>
            <a:r>
              <a:rPr lang="it-IT" dirty="0"/>
              <a:t>out to be </a:t>
            </a:r>
            <a:r>
              <a:rPr lang="it-IT" dirty="0" err="1"/>
              <a:t>too</a:t>
            </a:r>
            <a:r>
              <a:rPr lang="it-IT" dirty="0"/>
              <a:t> </a:t>
            </a:r>
            <a:r>
              <a:rPr lang="it-IT" dirty="0" err="1"/>
              <a:t>weak</a:t>
            </a:r>
            <a:r>
              <a:rPr lang="it-IT" dirty="0"/>
              <a:t> and to penetrate </a:t>
            </a:r>
            <a:r>
              <a:rPr lang="it-IT" dirty="0" err="1"/>
              <a:t>too</a:t>
            </a:r>
            <a:r>
              <a:rPr lang="it-IT" dirty="0"/>
              <a:t> </a:t>
            </a:r>
            <a:r>
              <a:rPr lang="it-IT" dirty="0" err="1"/>
              <a:t>much</a:t>
            </a:r>
            <a:r>
              <a:rPr lang="it-IT" dirty="0" smtClean="0"/>
              <a:t> </a:t>
            </a:r>
            <a:r>
              <a:rPr lang="it-IT" dirty="0" err="1" smtClean="0"/>
              <a:t>northward</a:t>
            </a:r>
            <a:r>
              <a:rPr lang="it-IT" dirty="0" smtClean="0"/>
              <a:t> </a:t>
            </a:r>
            <a:r>
              <a:rPr lang="it-IT" dirty="0" err="1" smtClean="0"/>
              <a:t>compared</a:t>
            </a:r>
            <a:r>
              <a:rPr lang="it-IT" dirty="0" smtClean="0"/>
              <a:t> </a:t>
            </a:r>
            <a:r>
              <a:rPr lang="it-IT" dirty="0" err="1" smtClean="0"/>
              <a:t>to</a:t>
            </a:r>
            <a:r>
              <a:rPr lang="it-IT" dirty="0" smtClean="0"/>
              <a:t> GPCP </a:t>
            </a:r>
            <a:r>
              <a:rPr lang="it-IT" dirty="0" err="1" smtClean="0"/>
              <a:t>observations</a:t>
            </a:r>
            <a:r>
              <a:rPr lang="it-IT" dirty="0" smtClean="0"/>
              <a:t>. </a:t>
            </a:r>
            <a:endParaRPr lang="it-IT" dirty="0"/>
          </a:p>
        </p:txBody>
      </p:sp>
      <p:sp>
        <p:nvSpPr>
          <p:cNvPr id="18" name="CasellaDiTesto 17"/>
          <p:cNvSpPr txBox="1"/>
          <p:nvPr/>
        </p:nvSpPr>
        <p:spPr>
          <a:xfrm>
            <a:off x="683568" y="836712"/>
            <a:ext cx="3754002" cy="307777"/>
          </a:xfrm>
          <a:prstGeom prst="rect">
            <a:avLst/>
          </a:prstGeom>
          <a:noFill/>
        </p:spPr>
        <p:txBody>
          <a:bodyPr wrap="none" rtlCol="0">
            <a:spAutoFit/>
          </a:bodyPr>
          <a:lstStyle/>
          <a:p>
            <a:r>
              <a:rPr lang="it-IT" sz="1400" dirty="0" smtClean="0"/>
              <a:t>WAMI </a:t>
            </a:r>
            <a:r>
              <a:rPr lang="it-IT" sz="1400" dirty="0" err="1" smtClean="0"/>
              <a:t>anomaly</a:t>
            </a:r>
            <a:r>
              <a:rPr lang="it-IT" sz="1400" dirty="0" smtClean="0"/>
              <a:t> (m/</a:t>
            </a:r>
            <a:r>
              <a:rPr lang="it-IT" sz="1400" dirty="0" err="1" smtClean="0"/>
              <a:t>s</a:t>
            </a:r>
            <a:r>
              <a:rPr lang="it-IT" sz="1400" dirty="0" smtClean="0"/>
              <a:t>) </a:t>
            </a:r>
            <a:r>
              <a:rPr lang="it-IT" sz="1400" dirty="0" err="1" smtClean="0"/>
              <a:t>May</a:t>
            </a:r>
            <a:r>
              <a:rPr lang="it-IT" sz="1400" dirty="0" smtClean="0"/>
              <a:t> start date, </a:t>
            </a:r>
            <a:r>
              <a:rPr lang="it-IT" sz="1400" dirty="0" err="1" smtClean="0"/>
              <a:t>lead</a:t>
            </a:r>
            <a:r>
              <a:rPr lang="it-IT" sz="1400" dirty="0" smtClean="0"/>
              <a:t> 1 (JJA)</a:t>
            </a:r>
            <a:endParaRPr lang="it-IT"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4429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296400" cy="634082"/>
          </a:xfrm>
        </p:spPr>
        <p:txBody>
          <a:bodyPr/>
          <a:lstStyle/>
          <a:p>
            <a:pPr>
              <a:tabLst>
                <a:tab pos="906463" algn="l"/>
              </a:tabLst>
            </a:pPr>
            <a:r>
              <a:rPr lang="it-IT" sz="2400" b="1" dirty="0">
                <a:solidFill>
                  <a:srgbClr val="1A60A6"/>
                </a:solidFill>
                <a:latin typeface="Helvetica" charset="0"/>
                <a:ea typeface="MS PGothic" charset="0"/>
              </a:rPr>
              <a:t>The </a:t>
            </a:r>
            <a:r>
              <a:rPr lang="it-IT" sz="2400" b="1" dirty="0" err="1">
                <a:solidFill>
                  <a:srgbClr val="1A60A6"/>
                </a:solidFill>
                <a:latin typeface="Helvetica" charset="0"/>
                <a:ea typeface="MS PGothic" charset="0"/>
              </a:rPr>
              <a:t>importance</a:t>
            </a:r>
            <a:r>
              <a:rPr lang="it-IT" sz="2400" b="1" dirty="0">
                <a:solidFill>
                  <a:srgbClr val="1A60A6"/>
                </a:solidFill>
                <a:latin typeface="Helvetica" charset="0"/>
                <a:ea typeface="MS PGothic" charset="0"/>
              </a:rPr>
              <a:t> of an accurate </a:t>
            </a:r>
            <a:r>
              <a:rPr lang="it-IT" sz="2400" b="1" dirty="0" err="1" smtClean="0">
                <a:solidFill>
                  <a:srgbClr val="1A60A6"/>
                </a:solidFill>
                <a:latin typeface="Helvetica" charset="0"/>
                <a:ea typeface="MS PGothic" charset="0"/>
              </a:rPr>
              <a:t>ocean</a:t>
            </a:r>
            <a:r>
              <a:rPr lang="it-IT" sz="2400" b="1" dirty="0" smtClean="0">
                <a:solidFill>
                  <a:srgbClr val="1A60A6"/>
                </a:solidFill>
                <a:latin typeface="Helvetica" charset="0"/>
                <a:ea typeface="MS PGothic" charset="0"/>
              </a:rPr>
              <a:t> (CIGODAS </a:t>
            </a:r>
            <a:r>
              <a:rPr lang="it-IT" sz="2400" b="1" dirty="0" err="1" smtClean="0">
                <a:solidFill>
                  <a:srgbClr val="1A60A6"/>
                </a:solidFill>
                <a:latin typeface="Helvetica" charset="0"/>
                <a:ea typeface="MS PGothic" charset="0"/>
              </a:rPr>
              <a:t>Reanalysis</a:t>
            </a:r>
            <a:r>
              <a:rPr lang="it-IT" sz="2400" b="1" dirty="0" smtClean="0">
                <a:solidFill>
                  <a:srgbClr val="1A60A6"/>
                </a:solidFill>
                <a:latin typeface="Helvetica" charset="0"/>
                <a:ea typeface="MS PGothic" charset="0"/>
              </a:rPr>
              <a:t>)</a:t>
            </a:r>
            <a:endParaRPr lang="it-IT" sz="2400" b="1" dirty="0">
              <a:solidFill>
                <a:srgbClr val="1A60A6"/>
              </a:solidFill>
              <a:latin typeface="Helvetica" charset="0"/>
              <a:ea typeface="MS PGothic" charset="0"/>
            </a:endParaRPr>
          </a:p>
        </p:txBody>
      </p:sp>
      <p:pic>
        <p:nvPicPr>
          <p:cNvPr id="5" name="Segnaposto contenuto 4" descr="ACC_DAS_NODAS.jpeg"/>
          <p:cNvPicPr>
            <a:picLocks noGrp="1" noChangeAspect="1"/>
          </p:cNvPicPr>
          <p:nvPr>
            <p:ph sz="half" idx="1"/>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 t="-3794" r="-2010" b="-1474"/>
          <a:stretch/>
        </p:blipFill>
        <p:spPr>
          <a:xfrm>
            <a:off x="1013792" y="1007786"/>
            <a:ext cx="4690864" cy="5549403"/>
          </a:xfrm>
        </p:spPr>
      </p:pic>
      <p:pic>
        <p:nvPicPr>
          <p:cNvPr id="9" name="Segnaposto contenuto 4" descr="ACC_DAS_NODAS.jpeg"/>
          <p:cNvPicPr>
            <a:picLocks noGrp="1" noChangeAspect="1"/>
          </p:cNvPicPr>
          <p:nvPr>
            <p:ph sz="half" idx="1"/>
          </p:nvPr>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 t="-3794" r="-2010" b="68313"/>
          <a:stretch/>
        </p:blipFill>
        <p:spPr>
          <a:xfrm>
            <a:off x="1024136" y="980728"/>
            <a:ext cx="4690864" cy="1870472"/>
          </a:xfrm>
        </p:spPr>
      </p:pic>
      <p:sp>
        <p:nvSpPr>
          <p:cNvPr id="10" name="CasellaDiTesto 9"/>
          <p:cNvSpPr txBox="1"/>
          <p:nvPr/>
        </p:nvSpPr>
        <p:spPr>
          <a:xfrm>
            <a:off x="5791200" y="1556792"/>
            <a:ext cx="3240360" cy="1569660"/>
          </a:xfrm>
          <a:prstGeom prst="rect">
            <a:avLst/>
          </a:prstGeom>
          <a:noFill/>
        </p:spPr>
        <p:txBody>
          <a:bodyPr wrap="square" rtlCol="0">
            <a:spAutoFit/>
          </a:bodyPr>
          <a:lstStyle/>
          <a:p>
            <a:r>
              <a:rPr lang="it-IT" sz="1600" dirty="0" smtClean="0"/>
              <a:t>ACC for the start date of </a:t>
            </a:r>
            <a:r>
              <a:rPr lang="it-IT" sz="1600" dirty="0" err="1" smtClean="0"/>
              <a:t>May</a:t>
            </a:r>
            <a:r>
              <a:rPr lang="it-IT" sz="1600" dirty="0" smtClean="0"/>
              <a:t> and </a:t>
            </a:r>
            <a:r>
              <a:rPr lang="it-IT" sz="1600" dirty="0" err="1" smtClean="0"/>
              <a:t>November</a:t>
            </a:r>
            <a:r>
              <a:rPr lang="it-IT" sz="1600" dirty="0" smtClean="0"/>
              <a:t> (SPSv1)</a:t>
            </a:r>
            <a:r>
              <a:rPr lang="en-US" sz="1600" dirty="0"/>
              <a:t> </a:t>
            </a:r>
            <a:r>
              <a:rPr lang="en-US" sz="1600" dirty="0" smtClean="0"/>
              <a:t>which assimilates </a:t>
            </a:r>
            <a:r>
              <a:rPr lang="en-US" sz="1600" dirty="0"/>
              <a:t>observed profiles of </a:t>
            </a:r>
            <a:r>
              <a:rPr lang="en-US" sz="1600" dirty="0" smtClean="0"/>
              <a:t>temperature and salinity through </a:t>
            </a:r>
            <a:r>
              <a:rPr lang="en-US" sz="1600" dirty="0"/>
              <a:t>the </a:t>
            </a:r>
            <a:r>
              <a:rPr lang="en-US" sz="1600" dirty="0" smtClean="0"/>
              <a:t>water column </a:t>
            </a:r>
            <a:r>
              <a:rPr lang="en-US" sz="1600" dirty="0"/>
              <a:t>of the global </a:t>
            </a:r>
            <a:r>
              <a:rPr lang="en-US" sz="1600" dirty="0" smtClean="0"/>
              <a:t>configuration of </a:t>
            </a:r>
            <a:r>
              <a:rPr lang="en-US" sz="1600" dirty="0"/>
              <a:t>the OPA8.2 ocean model</a:t>
            </a:r>
            <a:r>
              <a:rPr lang="en-US" sz="1600" dirty="0" smtClean="0"/>
              <a:t>.</a:t>
            </a:r>
          </a:p>
        </p:txBody>
      </p:sp>
      <p:sp>
        <p:nvSpPr>
          <p:cNvPr id="11" name="CasellaDiTesto 10"/>
          <p:cNvSpPr txBox="1"/>
          <p:nvPr/>
        </p:nvSpPr>
        <p:spPr>
          <a:xfrm>
            <a:off x="5791200" y="3429000"/>
            <a:ext cx="3384376" cy="1323439"/>
          </a:xfrm>
          <a:prstGeom prst="rect">
            <a:avLst/>
          </a:prstGeom>
          <a:noFill/>
        </p:spPr>
        <p:txBody>
          <a:bodyPr wrap="square" rtlCol="0">
            <a:spAutoFit/>
          </a:bodyPr>
          <a:lstStyle/>
          <a:p>
            <a:r>
              <a:rPr lang="en-US" sz="1600" dirty="0" smtClean="0"/>
              <a:t>Comparison with an AMIP-like initialization, performed by </a:t>
            </a:r>
            <a:r>
              <a:rPr lang="en-US" sz="1600" dirty="0"/>
              <a:t>prescribing observed </a:t>
            </a:r>
            <a:r>
              <a:rPr lang="en-US" sz="1600" dirty="0" smtClean="0"/>
              <a:t>SST (</a:t>
            </a:r>
            <a:r>
              <a:rPr lang="tr-TR" sz="1600" dirty="0" smtClean="0"/>
              <a:t>HadISST1.1</a:t>
            </a:r>
            <a:r>
              <a:rPr lang="tr-TR" sz="1600" dirty="0"/>
              <a:t>; </a:t>
            </a:r>
            <a:r>
              <a:rPr lang="tr-TR" sz="1600" dirty="0" err="1"/>
              <a:t>Rayner</a:t>
            </a:r>
            <a:endParaRPr lang="tr-TR" sz="1600" dirty="0"/>
          </a:p>
          <a:p>
            <a:r>
              <a:rPr lang="da-DK" sz="1600" dirty="0"/>
              <a:t>et al. </a:t>
            </a:r>
            <a:r>
              <a:rPr lang="da-DK" sz="1600" dirty="0" smtClean="0"/>
              <a:t>2003)</a:t>
            </a:r>
            <a:r>
              <a:rPr lang="en-US" sz="1600" dirty="0" smtClean="0"/>
              <a:t> </a:t>
            </a:r>
            <a:r>
              <a:rPr lang="en-US" sz="1600" dirty="0"/>
              <a:t>boundary forcing to the </a:t>
            </a:r>
            <a:r>
              <a:rPr lang="en-US" sz="1600" dirty="0" smtClean="0"/>
              <a:t>atmospheric </a:t>
            </a:r>
            <a:r>
              <a:rPr lang="it-IT" sz="1600" dirty="0" smtClean="0"/>
              <a:t>model.</a:t>
            </a:r>
            <a:endParaRPr lang="en-US" sz="1600" dirty="0" smtClean="0"/>
          </a:p>
        </p:txBody>
      </p:sp>
      <p:sp>
        <p:nvSpPr>
          <p:cNvPr id="12" name="CasellaDiTesto 11"/>
          <p:cNvSpPr txBox="1"/>
          <p:nvPr/>
        </p:nvSpPr>
        <p:spPr>
          <a:xfrm>
            <a:off x="6553200" y="5805264"/>
            <a:ext cx="2520280" cy="338554"/>
          </a:xfrm>
          <a:prstGeom prst="rect">
            <a:avLst/>
          </a:prstGeom>
          <a:noFill/>
        </p:spPr>
        <p:txBody>
          <a:bodyPr wrap="square" rtlCol="0">
            <a:spAutoFit/>
          </a:bodyPr>
          <a:lstStyle/>
          <a:p>
            <a:r>
              <a:rPr lang="en-US" sz="1600" dirty="0" smtClean="0"/>
              <a:t>From </a:t>
            </a:r>
            <a:r>
              <a:rPr lang="en-US" sz="1600" dirty="0" err="1" smtClean="0"/>
              <a:t>Alessandri</a:t>
            </a:r>
            <a:r>
              <a:rPr lang="en-US" sz="1600" dirty="0" smtClean="0"/>
              <a:t> et al., 2010</a:t>
            </a:r>
          </a:p>
        </p:txBody>
      </p:sp>
      <p:sp>
        <p:nvSpPr>
          <p:cNvPr id="8" name="CasellaDiTesto 7"/>
          <p:cNvSpPr txBox="1"/>
          <p:nvPr/>
        </p:nvSpPr>
        <p:spPr>
          <a:xfrm>
            <a:off x="3868420" y="762000"/>
            <a:ext cx="1313180" cy="369332"/>
          </a:xfrm>
          <a:prstGeom prst="rect">
            <a:avLst/>
          </a:prstGeom>
          <a:noFill/>
        </p:spPr>
        <p:txBody>
          <a:bodyPr wrap="none" rtlCol="0">
            <a:spAutoFit/>
          </a:bodyPr>
          <a:lstStyle/>
          <a:p>
            <a:r>
              <a:rPr lang="it-IT" b="1" dirty="0" smtClean="0"/>
              <a:t>NOVEMBER</a:t>
            </a:r>
            <a:endParaRPr lang="it-IT" b="1" dirty="0"/>
          </a:p>
        </p:txBody>
      </p:sp>
      <p:sp>
        <p:nvSpPr>
          <p:cNvPr id="13" name="CasellaDiTesto 12"/>
          <p:cNvSpPr txBox="1"/>
          <p:nvPr/>
        </p:nvSpPr>
        <p:spPr>
          <a:xfrm>
            <a:off x="1963420" y="762000"/>
            <a:ext cx="633507" cy="369332"/>
          </a:xfrm>
          <a:prstGeom prst="rect">
            <a:avLst/>
          </a:prstGeom>
          <a:noFill/>
        </p:spPr>
        <p:txBody>
          <a:bodyPr wrap="none" rtlCol="0">
            <a:spAutoFit/>
          </a:bodyPr>
          <a:lstStyle/>
          <a:p>
            <a:r>
              <a:rPr lang="it-IT" b="1" dirty="0" smtClean="0"/>
              <a:t>MAY</a:t>
            </a:r>
            <a:endParaRPr lang="it-IT" b="1" dirty="0"/>
          </a:p>
        </p:txBody>
      </p:sp>
      <p:sp>
        <p:nvSpPr>
          <p:cNvPr id="14" name="CasellaDiTesto 13"/>
          <p:cNvSpPr txBox="1"/>
          <p:nvPr/>
        </p:nvSpPr>
        <p:spPr>
          <a:xfrm>
            <a:off x="-27627" y="1743670"/>
            <a:ext cx="1018227" cy="923330"/>
          </a:xfrm>
          <a:prstGeom prst="rect">
            <a:avLst/>
          </a:prstGeom>
          <a:noFill/>
        </p:spPr>
        <p:txBody>
          <a:bodyPr wrap="none" rtlCol="0">
            <a:spAutoFit/>
          </a:bodyPr>
          <a:lstStyle/>
          <a:p>
            <a:r>
              <a:rPr lang="it-IT" dirty="0" err="1" smtClean="0"/>
              <a:t>Ocean</a:t>
            </a:r>
            <a:r>
              <a:rPr lang="it-IT" dirty="0" smtClean="0"/>
              <a:t> IC </a:t>
            </a:r>
          </a:p>
          <a:p>
            <a:r>
              <a:rPr lang="it-IT" b="1" dirty="0" err="1" smtClean="0"/>
              <a:t>with</a:t>
            </a:r>
            <a:r>
              <a:rPr lang="it-IT" b="1" dirty="0" smtClean="0"/>
              <a:t> </a:t>
            </a:r>
          </a:p>
          <a:p>
            <a:r>
              <a:rPr lang="it-IT" dirty="0" err="1" smtClean="0"/>
              <a:t>Assimil</a:t>
            </a:r>
            <a:r>
              <a:rPr lang="it-IT" dirty="0" smtClean="0"/>
              <a:t>.</a:t>
            </a:r>
            <a:endParaRPr lang="it-IT" dirty="0"/>
          </a:p>
        </p:txBody>
      </p:sp>
      <p:sp>
        <p:nvSpPr>
          <p:cNvPr id="15" name="CasellaDiTesto 14"/>
          <p:cNvSpPr txBox="1"/>
          <p:nvPr/>
        </p:nvSpPr>
        <p:spPr>
          <a:xfrm>
            <a:off x="0" y="3505200"/>
            <a:ext cx="1018227" cy="923330"/>
          </a:xfrm>
          <a:prstGeom prst="rect">
            <a:avLst/>
          </a:prstGeom>
          <a:noFill/>
        </p:spPr>
        <p:txBody>
          <a:bodyPr wrap="none" rtlCol="0">
            <a:spAutoFit/>
          </a:bodyPr>
          <a:lstStyle/>
          <a:p>
            <a:r>
              <a:rPr lang="it-IT" dirty="0" err="1" smtClean="0"/>
              <a:t>Ocean</a:t>
            </a:r>
            <a:r>
              <a:rPr lang="it-IT" dirty="0" smtClean="0"/>
              <a:t> IC </a:t>
            </a:r>
          </a:p>
          <a:p>
            <a:r>
              <a:rPr lang="it-IT" b="1" dirty="0" err="1" smtClean="0"/>
              <a:t>without</a:t>
            </a:r>
            <a:r>
              <a:rPr lang="it-IT" b="1" dirty="0" smtClean="0"/>
              <a:t> </a:t>
            </a:r>
          </a:p>
          <a:p>
            <a:r>
              <a:rPr lang="it-IT" dirty="0" err="1" smtClean="0"/>
              <a:t>Assimil</a:t>
            </a:r>
            <a:r>
              <a:rPr lang="it-IT" dirty="0" smtClean="0"/>
              <a:t>.</a:t>
            </a:r>
            <a:endParaRPr lang="it-IT" dirty="0"/>
          </a:p>
        </p:txBody>
      </p:sp>
      <p:sp>
        <p:nvSpPr>
          <p:cNvPr id="16" name="CasellaDiTesto 15"/>
          <p:cNvSpPr txBox="1"/>
          <p:nvPr/>
        </p:nvSpPr>
        <p:spPr>
          <a:xfrm>
            <a:off x="-76200" y="5562600"/>
            <a:ext cx="1149473" cy="369332"/>
          </a:xfrm>
          <a:prstGeom prst="rect">
            <a:avLst/>
          </a:prstGeom>
          <a:noFill/>
        </p:spPr>
        <p:txBody>
          <a:bodyPr wrap="none" rtlCol="0">
            <a:spAutoFit/>
          </a:bodyPr>
          <a:lstStyle/>
          <a:p>
            <a:r>
              <a:rPr lang="it-IT" dirty="0" err="1" smtClean="0"/>
              <a:t>Difference</a:t>
            </a:r>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93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2" presetClass="entr" presetSubtype="4"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p:tgtEl>
                                          <p:spTgt spid="11"/>
                                        </p:tgtEl>
                                        <p:attrNameLst>
                                          <p:attrName>ppt_y</p:attrName>
                                        </p:attrNameLst>
                                      </p:cBhvr>
                                      <p:tavLst>
                                        <p:tav tm="0">
                                          <p:val>
                                            <p:strVal val="#ppt_y+#ppt_h*1.125000"/>
                                          </p:val>
                                        </p:tav>
                                        <p:tav tm="100000">
                                          <p:val>
                                            <p:strVal val="#ppt_y"/>
                                          </p:val>
                                        </p:tav>
                                      </p:tavLst>
                                    </p:anim>
                                    <p:animEffect transition="in" filter="wipe(up)">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olo 1"/>
          <p:cNvSpPr>
            <a:spLocks noGrp="1"/>
          </p:cNvSpPr>
          <p:nvPr>
            <p:ph type="title"/>
          </p:nvPr>
        </p:nvSpPr>
        <p:spPr>
          <a:xfrm>
            <a:off x="683568" y="188640"/>
            <a:ext cx="8229600" cy="634082"/>
          </a:xfrm>
        </p:spPr>
        <p:txBody>
          <a:bodyPr/>
          <a:lstStyle/>
          <a:p>
            <a:pPr>
              <a:tabLst>
                <a:tab pos="906463" algn="l"/>
              </a:tabLst>
            </a:pPr>
            <a:r>
              <a:rPr lang="it-IT" sz="2400" b="1" dirty="0">
                <a:solidFill>
                  <a:srgbClr val="1A60A6"/>
                </a:solidFill>
                <a:latin typeface="Helvetica" charset="0"/>
                <a:ea typeface="MS PGothic" charset="0"/>
              </a:rPr>
              <a:t>The </a:t>
            </a:r>
            <a:r>
              <a:rPr lang="it-IT" sz="2400" b="1" dirty="0" err="1">
                <a:solidFill>
                  <a:srgbClr val="1A60A6"/>
                </a:solidFill>
                <a:latin typeface="Helvetica" charset="0"/>
                <a:ea typeface="MS PGothic" charset="0"/>
              </a:rPr>
              <a:t>introduction</a:t>
            </a:r>
            <a:r>
              <a:rPr lang="it-IT" sz="2400" b="1" dirty="0">
                <a:solidFill>
                  <a:srgbClr val="1A60A6"/>
                </a:solidFill>
                <a:latin typeface="Helvetica" charset="0"/>
                <a:ea typeface="MS PGothic" charset="0"/>
              </a:rPr>
              <a:t> of </a:t>
            </a:r>
            <a:r>
              <a:rPr lang="it-IT" sz="2400" b="1" dirty="0" err="1">
                <a:solidFill>
                  <a:srgbClr val="1A60A6"/>
                </a:solidFill>
                <a:latin typeface="Helvetica" charset="0"/>
                <a:ea typeface="MS PGothic" charset="0"/>
              </a:rPr>
              <a:t>land-atmosphere</a:t>
            </a:r>
            <a:r>
              <a:rPr lang="it-IT" sz="2400" b="1" dirty="0">
                <a:solidFill>
                  <a:srgbClr val="1A60A6"/>
                </a:solidFill>
                <a:latin typeface="Helvetica" charset="0"/>
                <a:ea typeface="MS PGothic" charset="0"/>
              </a:rPr>
              <a:t> </a:t>
            </a:r>
            <a:r>
              <a:rPr lang="it-IT" sz="2400" b="1" dirty="0" err="1" smtClean="0">
                <a:solidFill>
                  <a:srgbClr val="1A60A6"/>
                </a:solidFill>
                <a:latin typeface="Helvetica" charset="0"/>
                <a:ea typeface="MS PGothic" charset="0"/>
              </a:rPr>
              <a:t>initial</a:t>
            </a:r>
            <a:r>
              <a:rPr lang="it-IT" sz="2400" b="1" dirty="0" smtClean="0">
                <a:solidFill>
                  <a:srgbClr val="1A60A6"/>
                </a:solidFill>
                <a:latin typeface="Helvetica" charset="0"/>
                <a:ea typeface="MS PGothic" charset="0"/>
              </a:rPr>
              <a:t> state</a:t>
            </a:r>
            <a:endParaRPr lang="it-IT" sz="2400" b="1" dirty="0">
              <a:solidFill>
                <a:srgbClr val="1A60A6"/>
              </a:solidFill>
              <a:latin typeface="Helvetica" charset="0"/>
              <a:ea typeface="MS PGothic" charset="0"/>
            </a:endParaRPr>
          </a:p>
        </p:txBody>
      </p:sp>
      <p:sp>
        <p:nvSpPr>
          <p:cNvPr id="8" name="CasellaDiTesto 7"/>
          <p:cNvSpPr txBox="1"/>
          <p:nvPr/>
        </p:nvSpPr>
        <p:spPr>
          <a:xfrm>
            <a:off x="332771" y="2060848"/>
            <a:ext cx="505429" cy="307777"/>
          </a:xfrm>
          <a:prstGeom prst="rect">
            <a:avLst/>
          </a:prstGeom>
          <a:noFill/>
        </p:spPr>
        <p:txBody>
          <a:bodyPr wrap="none" rtlCol="0">
            <a:spAutoFit/>
          </a:bodyPr>
          <a:lstStyle/>
          <a:p>
            <a:r>
              <a:rPr lang="it-IT" sz="1400" dirty="0" err="1" smtClean="0"/>
              <a:t>May</a:t>
            </a:r>
            <a:endParaRPr lang="it-IT" sz="1400" dirty="0"/>
          </a:p>
        </p:txBody>
      </p:sp>
      <p:sp>
        <p:nvSpPr>
          <p:cNvPr id="9" name="CasellaDiTesto 8"/>
          <p:cNvSpPr txBox="1"/>
          <p:nvPr/>
        </p:nvSpPr>
        <p:spPr>
          <a:xfrm>
            <a:off x="107504" y="3501008"/>
            <a:ext cx="955322" cy="307777"/>
          </a:xfrm>
          <a:prstGeom prst="rect">
            <a:avLst/>
          </a:prstGeom>
          <a:noFill/>
        </p:spPr>
        <p:txBody>
          <a:bodyPr wrap="none" rtlCol="0">
            <a:spAutoFit/>
          </a:bodyPr>
          <a:lstStyle/>
          <a:p>
            <a:r>
              <a:rPr lang="it-IT" sz="1400" dirty="0" err="1" smtClean="0"/>
              <a:t>November</a:t>
            </a:r>
            <a:endParaRPr lang="it-IT" sz="1400" dirty="0"/>
          </a:p>
        </p:txBody>
      </p:sp>
      <p:sp>
        <p:nvSpPr>
          <p:cNvPr id="10" name="CasellaDiTesto 9"/>
          <p:cNvSpPr txBox="1"/>
          <p:nvPr/>
        </p:nvSpPr>
        <p:spPr>
          <a:xfrm>
            <a:off x="3429000" y="762000"/>
            <a:ext cx="2476760" cy="369332"/>
          </a:xfrm>
          <a:prstGeom prst="rect">
            <a:avLst/>
          </a:prstGeom>
          <a:noFill/>
        </p:spPr>
        <p:txBody>
          <a:bodyPr wrap="none" rtlCol="0">
            <a:spAutoFit/>
          </a:bodyPr>
          <a:lstStyle/>
          <a:p>
            <a:r>
              <a:rPr lang="it-IT" dirty="0" err="1" smtClean="0"/>
              <a:t>Difference</a:t>
            </a:r>
            <a:r>
              <a:rPr lang="it-IT" dirty="0" smtClean="0"/>
              <a:t> SPSv2 - SPSv1</a:t>
            </a:r>
            <a:endParaRPr lang="it-IT" dirty="0"/>
          </a:p>
        </p:txBody>
      </p:sp>
      <p:sp>
        <p:nvSpPr>
          <p:cNvPr id="11" name="CasellaDiTesto 10"/>
          <p:cNvSpPr txBox="1"/>
          <p:nvPr/>
        </p:nvSpPr>
        <p:spPr>
          <a:xfrm>
            <a:off x="1143000" y="4495800"/>
            <a:ext cx="7488832" cy="276999"/>
          </a:xfrm>
          <a:prstGeom prst="rect">
            <a:avLst/>
          </a:prstGeom>
          <a:noFill/>
        </p:spPr>
        <p:txBody>
          <a:bodyPr wrap="square" rtlCol="0">
            <a:spAutoFit/>
          </a:bodyPr>
          <a:lstStyle/>
          <a:p>
            <a:pPr algn="ctr"/>
            <a:r>
              <a:rPr lang="it-IT" sz="1200" b="1" dirty="0" err="1" smtClean="0"/>
              <a:t>Surface</a:t>
            </a:r>
            <a:r>
              <a:rPr lang="it-IT" sz="1200" b="1" dirty="0" smtClean="0"/>
              <a:t> temperature ACC </a:t>
            </a:r>
            <a:r>
              <a:rPr lang="it-IT" sz="1200" dirty="0" smtClean="0"/>
              <a:t>(</a:t>
            </a:r>
            <a:r>
              <a:rPr lang="it-IT" sz="1200" dirty="0" err="1" smtClean="0"/>
              <a:t>reference</a:t>
            </a:r>
            <a:r>
              <a:rPr lang="it-IT" sz="1200" dirty="0" smtClean="0"/>
              <a:t> </a:t>
            </a:r>
            <a:r>
              <a:rPr lang="it-IT" sz="1200" dirty="0" err="1" smtClean="0"/>
              <a:t>ERAinterim</a:t>
            </a:r>
            <a:r>
              <a:rPr lang="it-IT" sz="1200" dirty="0" smtClean="0"/>
              <a:t>), </a:t>
            </a:r>
            <a:r>
              <a:rPr lang="it-IT" sz="1200" dirty="0" err="1" smtClean="0"/>
              <a:t>difference</a:t>
            </a:r>
            <a:r>
              <a:rPr lang="it-IT" sz="1200" dirty="0" smtClean="0"/>
              <a:t> </a:t>
            </a:r>
            <a:r>
              <a:rPr lang="it-IT" sz="1200" dirty="0" err="1" smtClean="0"/>
              <a:t>between</a:t>
            </a:r>
            <a:r>
              <a:rPr lang="it-IT" sz="1200" dirty="0" smtClean="0"/>
              <a:t> SPSv2 and SPSv1 </a:t>
            </a:r>
            <a:endParaRPr lang="it-IT" sz="1200" dirty="0"/>
          </a:p>
        </p:txBody>
      </p:sp>
      <p:sp>
        <p:nvSpPr>
          <p:cNvPr id="12" name="CasellaDiTesto 11"/>
          <p:cNvSpPr txBox="1"/>
          <p:nvPr/>
        </p:nvSpPr>
        <p:spPr>
          <a:xfrm>
            <a:off x="152400" y="4724400"/>
            <a:ext cx="8839200" cy="1815882"/>
          </a:xfrm>
          <a:prstGeom prst="rect">
            <a:avLst/>
          </a:prstGeom>
          <a:noFill/>
        </p:spPr>
        <p:txBody>
          <a:bodyPr wrap="square" rtlCol="0">
            <a:spAutoFit/>
          </a:bodyPr>
          <a:lstStyle/>
          <a:p>
            <a:r>
              <a:rPr lang="en-US" sz="1600" dirty="0"/>
              <a:t>SPS2 provides a remarkable improvement of the forecast skill at lead-season 0</a:t>
            </a:r>
            <a:r>
              <a:rPr lang="en-US" sz="1600" dirty="0" smtClean="0"/>
              <a:t>, </a:t>
            </a:r>
            <a:r>
              <a:rPr lang="en-US" sz="1600" dirty="0"/>
              <a:t>where the effect </a:t>
            </a:r>
            <a:r>
              <a:rPr lang="en-US" sz="1600" dirty="0" smtClean="0"/>
              <a:t>of initialization </a:t>
            </a:r>
            <a:r>
              <a:rPr lang="en-US" sz="1600" dirty="0"/>
              <a:t>is clearly </a:t>
            </a:r>
            <a:r>
              <a:rPr lang="en-US" sz="1600" dirty="0" smtClean="0"/>
              <a:t>reflected. Continental areas benefit the most from the more realistic initial state, but enhancements are mainly lost after lead-season 0. In the ocean instead</a:t>
            </a:r>
          </a:p>
          <a:p>
            <a:pPr marL="285750" indent="-285750">
              <a:buFont typeface="Arial"/>
              <a:buChar char="•"/>
            </a:pPr>
            <a:r>
              <a:rPr lang="en-GB" sz="1600" dirty="0" smtClean="0"/>
              <a:t>northern Pacific, long-lasting skill improvements due to strong air-sea coupling in the region during the fall. SSTAs force a PNA pattern response, </a:t>
            </a:r>
            <a:r>
              <a:rPr lang="en-GB" sz="1600" dirty="0" err="1" smtClean="0"/>
              <a:t>atmo</a:t>
            </a:r>
            <a:r>
              <a:rPr lang="en-GB" sz="1600" dirty="0" smtClean="0"/>
              <a:t> reaction could in turn change SSTs</a:t>
            </a:r>
          </a:p>
          <a:p>
            <a:pPr marL="285750" indent="-285750">
              <a:buFont typeface="Arial"/>
              <a:buChar char="•"/>
            </a:pPr>
            <a:r>
              <a:rPr lang="en-GB" sz="1600" dirty="0" smtClean="0"/>
              <a:t>ENSO region in May. In the season of major upwelling, SSTs are mostly determined by upwelling of deep water, which does not change in the two experiments</a:t>
            </a:r>
          </a:p>
        </p:txBody>
      </p:sp>
      <p:sp>
        <p:nvSpPr>
          <p:cNvPr id="13" name="CasellaDiTesto 12"/>
          <p:cNvSpPr txBox="1"/>
          <p:nvPr/>
        </p:nvSpPr>
        <p:spPr>
          <a:xfrm>
            <a:off x="1219200" y="1066800"/>
            <a:ext cx="1576598" cy="307777"/>
          </a:xfrm>
          <a:prstGeom prst="rect">
            <a:avLst/>
          </a:prstGeom>
          <a:noFill/>
        </p:spPr>
        <p:txBody>
          <a:bodyPr wrap="none" rtlCol="0">
            <a:spAutoFit/>
          </a:bodyPr>
          <a:lstStyle/>
          <a:p>
            <a:r>
              <a:rPr lang="it-IT" sz="1400" dirty="0" err="1" smtClean="0"/>
              <a:t>lead</a:t>
            </a:r>
            <a:r>
              <a:rPr lang="it-IT" sz="1400" dirty="0" smtClean="0"/>
              <a:t> </a:t>
            </a:r>
            <a:r>
              <a:rPr lang="it-IT" sz="1400" dirty="0" err="1" smtClean="0"/>
              <a:t>season</a:t>
            </a:r>
            <a:r>
              <a:rPr lang="it-IT" sz="1400" dirty="0" smtClean="0"/>
              <a:t> </a:t>
            </a:r>
            <a:r>
              <a:rPr lang="it-IT" sz="1400" dirty="0" err="1" smtClean="0"/>
              <a:t>0</a:t>
            </a:r>
            <a:r>
              <a:rPr lang="it-IT" sz="1400" dirty="0" smtClean="0"/>
              <a:t> - MJJ</a:t>
            </a:r>
            <a:endParaRPr lang="it-IT" sz="1400" dirty="0"/>
          </a:p>
        </p:txBody>
      </p:sp>
      <p:sp>
        <p:nvSpPr>
          <p:cNvPr id="14" name="CasellaDiTesto 13"/>
          <p:cNvSpPr txBox="1"/>
          <p:nvPr/>
        </p:nvSpPr>
        <p:spPr>
          <a:xfrm>
            <a:off x="7308304" y="1066800"/>
            <a:ext cx="1613856" cy="307777"/>
          </a:xfrm>
          <a:prstGeom prst="rect">
            <a:avLst/>
          </a:prstGeom>
          <a:noFill/>
        </p:spPr>
        <p:txBody>
          <a:bodyPr wrap="none" rtlCol="0">
            <a:spAutoFit/>
          </a:bodyPr>
          <a:lstStyle/>
          <a:p>
            <a:r>
              <a:rPr lang="it-IT" sz="1400" dirty="0" err="1" smtClean="0"/>
              <a:t>lead</a:t>
            </a:r>
            <a:r>
              <a:rPr lang="it-IT" sz="1400" dirty="0" smtClean="0"/>
              <a:t> </a:t>
            </a:r>
            <a:r>
              <a:rPr lang="it-IT" sz="1400" dirty="0" err="1" smtClean="0"/>
              <a:t>season</a:t>
            </a:r>
            <a:r>
              <a:rPr lang="it-IT" sz="1400" dirty="0" smtClean="0"/>
              <a:t> </a:t>
            </a:r>
            <a:r>
              <a:rPr lang="it-IT" sz="1400" dirty="0" err="1" smtClean="0"/>
              <a:t>3</a:t>
            </a:r>
            <a:r>
              <a:rPr lang="it-IT" sz="1400" dirty="0" smtClean="0"/>
              <a:t> - ASO</a:t>
            </a:r>
            <a:endParaRPr lang="it-IT" sz="1400" dirty="0"/>
          </a:p>
        </p:txBody>
      </p:sp>
      <p:sp>
        <p:nvSpPr>
          <p:cNvPr id="15" name="CasellaDiTesto 14"/>
          <p:cNvSpPr txBox="1"/>
          <p:nvPr/>
        </p:nvSpPr>
        <p:spPr>
          <a:xfrm>
            <a:off x="5181600" y="1063823"/>
            <a:ext cx="1549160" cy="307777"/>
          </a:xfrm>
          <a:prstGeom prst="rect">
            <a:avLst/>
          </a:prstGeom>
          <a:noFill/>
        </p:spPr>
        <p:txBody>
          <a:bodyPr wrap="none" rtlCol="0">
            <a:spAutoFit/>
          </a:bodyPr>
          <a:lstStyle/>
          <a:p>
            <a:r>
              <a:rPr lang="it-IT" sz="1400" dirty="0" err="1" smtClean="0"/>
              <a:t>lead</a:t>
            </a:r>
            <a:r>
              <a:rPr lang="it-IT" sz="1400" dirty="0" smtClean="0"/>
              <a:t> </a:t>
            </a:r>
            <a:r>
              <a:rPr lang="it-IT" sz="1400" dirty="0" err="1" smtClean="0"/>
              <a:t>season</a:t>
            </a:r>
            <a:r>
              <a:rPr lang="it-IT" sz="1400" dirty="0" smtClean="0"/>
              <a:t> </a:t>
            </a:r>
            <a:r>
              <a:rPr lang="it-IT" sz="1400" dirty="0" err="1" smtClean="0"/>
              <a:t>2</a:t>
            </a:r>
            <a:r>
              <a:rPr lang="it-IT" sz="1400" dirty="0" smtClean="0"/>
              <a:t> - JAS</a:t>
            </a:r>
            <a:endParaRPr lang="it-IT" sz="1400" dirty="0"/>
          </a:p>
        </p:txBody>
      </p:sp>
      <p:sp>
        <p:nvSpPr>
          <p:cNvPr id="16" name="CasellaDiTesto 15"/>
          <p:cNvSpPr txBox="1"/>
          <p:nvPr/>
        </p:nvSpPr>
        <p:spPr>
          <a:xfrm>
            <a:off x="3276688" y="1066800"/>
            <a:ext cx="1523912" cy="307777"/>
          </a:xfrm>
          <a:prstGeom prst="rect">
            <a:avLst/>
          </a:prstGeom>
          <a:noFill/>
        </p:spPr>
        <p:txBody>
          <a:bodyPr wrap="none" rtlCol="0">
            <a:spAutoFit/>
          </a:bodyPr>
          <a:lstStyle/>
          <a:p>
            <a:r>
              <a:rPr lang="it-IT" sz="1400" dirty="0" err="1" smtClean="0"/>
              <a:t>lead</a:t>
            </a:r>
            <a:r>
              <a:rPr lang="it-IT" sz="1400" dirty="0" smtClean="0"/>
              <a:t> </a:t>
            </a:r>
            <a:r>
              <a:rPr lang="it-IT" sz="1400" dirty="0" err="1" smtClean="0"/>
              <a:t>season</a:t>
            </a:r>
            <a:r>
              <a:rPr lang="it-IT" sz="1400" dirty="0" smtClean="0"/>
              <a:t> </a:t>
            </a:r>
            <a:r>
              <a:rPr lang="it-IT" sz="1400" dirty="0" err="1" smtClean="0"/>
              <a:t>1</a:t>
            </a:r>
            <a:r>
              <a:rPr lang="it-IT" sz="1400" dirty="0" smtClean="0"/>
              <a:t> - JJA</a:t>
            </a:r>
            <a:endParaRPr lang="it-IT" sz="1400" dirty="0"/>
          </a:p>
        </p:txBody>
      </p:sp>
      <p:pic>
        <p:nvPicPr>
          <p:cNvPr id="17" name="Immagine 1" descr="ISOvsENS_diff_acc_Global_new_blured2_signif_v2.pdf"/>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6824" b="50288"/>
          <a:stretch/>
        </p:blipFill>
        <p:spPr bwMode="auto">
          <a:xfrm>
            <a:off x="899592" y="1371600"/>
            <a:ext cx="8064896" cy="14245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 name="Immagine 1" descr="ISOvsENS_diff_acc_Global_new_blured2_signif_v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5914"/>
          <a:stretch/>
        </p:blipFill>
        <p:spPr bwMode="auto">
          <a:xfrm>
            <a:off x="899592" y="3053914"/>
            <a:ext cx="8064896" cy="15180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 name="Rettangolo 1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Rettangolo 19"/>
          <p:cNvSpPr/>
          <p:nvPr/>
        </p:nvSpPr>
        <p:spPr>
          <a:xfrm>
            <a:off x="1871260" y="2754868"/>
            <a:ext cx="643339" cy="338554"/>
          </a:xfrm>
          <a:prstGeom prst="rect">
            <a:avLst/>
          </a:prstGeom>
        </p:spPr>
        <p:txBody>
          <a:bodyPr wrap="square">
            <a:spAutoFit/>
          </a:bodyPr>
          <a:lstStyle/>
          <a:p>
            <a:r>
              <a:rPr lang="it-IT" sz="1600" dirty="0" smtClean="0"/>
              <a:t>NDJ</a:t>
            </a:r>
            <a:endParaRPr lang="it-IT" sz="1600" dirty="0"/>
          </a:p>
        </p:txBody>
      </p:sp>
      <p:sp>
        <p:nvSpPr>
          <p:cNvPr id="24" name="Rettangolo 23"/>
          <p:cNvSpPr/>
          <p:nvPr/>
        </p:nvSpPr>
        <p:spPr>
          <a:xfrm>
            <a:off x="7586261" y="2743200"/>
            <a:ext cx="643339" cy="338554"/>
          </a:xfrm>
          <a:prstGeom prst="rect">
            <a:avLst/>
          </a:prstGeom>
        </p:spPr>
        <p:txBody>
          <a:bodyPr wrap="square">
            <a:spAutoFit/>
          </a:bodyPr>
          <a:lstStyle/>
          <a:p>
            <a:r>
              <a:rPr lang="it-IT" sz="1600" dirty="0" smtClean="0"/>
              <a:t>FMA</a:t>
            </a:r>
            <a:endParaRPr lang="it-IT" sz="1600" dirty="0"/>
          </a:p>
        </p:txBody>
      </p:sp>
      <p:sp>
        <p:nvSpPr>
          <p:cNvPr id="25" name="Rettangolo 24"/>
          <p:cNvSpPr/>
          <p:nvPr/>
        </p:nvSpPr>
        <p:spPr>
          <a:xfrm>
            <a:off x="5757461" y="2743200"/>
            <a:ext cx="643339" cy="338554"/>
          </a:xfrm>
          <a:prstGeom prst="rect">
            <a:avLst/>
          </a:prstGeom>
        </p:spPr>
        <p:txBody>
          <a:bodyPr wrap="square">
            <a:spAutoFit/>
          </a:bodyPr>
          <a:lstStyle/>
          <a:p>
            <a:r>
              <a:rPr lang="it-IT" sz="1600" dirty="0" smtClean="0"/>
              <a:t>JFM</a:t>
            </a:r>
            <a:endParaRPr lang="it-IT" sz="1600" dirty="0"/>
          </a:p>
        </p:txBody>
      </p:sp>
      <p:sp>
        <p:nvSpPr>
          <p:cNvPr id="26" name="Rettangolo 25"/>
          <p:cNvSpPr/>
          <p:nvPr/>
        </p:nvSpPr>
        <p:spPr>
          <a:xfrm>
            <a:off x="3852461" y="2743200"/>
            <a:ext cx="643339" cy="338554"/>
          </a:xfrm>
          <a:prstGeom prst="rect">
            <a:avLst/>
          </a:prstGeom>
        </p:spPr>
        <p:txBody>
          <a:bodyPr wrap="square">
            <a:spAutoFit/>
          </a:bodyPr>
          <a:lstStyle/>
          <a:p>
            <a:r>
              <a:rPr lang="it-IT" sz="1600" dirty="0" smtClean="0"/>
              <a:t>DJF</a:t>
            </a:r>
            <a:endParaRPr lang="it-IT"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1465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274638"/>
            <a:ext cx="7416824" cy="562074"/>
          </a:xfrm>
        </p:spPr>
        <p:txBody>
          <a:bodyPr/>
          <a:lstStyle/>
          <a:p>
            <a:pPr>
              <a:tabLst>
                <a:tab pos="906463" algn="l"/>
              </a:tabLst>
            </a:pPr>
            <a:r>
              <a:rPr lang="it-IT" sz="2400" b="1" dirty="0" err="1">
                <a:solidFill>
                  <a:srgbClr val="1A60A6"/>
                </a:solidFill>
                <a:latin typeface="Helvetica" charset="0"/>
                <a:ea typeface="MS PGothic" charset="0"/>
              </a:rPr>
              <a:t>El</a:t>
            </a:r>
            <a:r>
              <a:rPr lang="it-IT" sz="2400" b="1" dirty="0">
                <a:solidFill>
                  <a:srgbClr val="1A60A6"/>
                </a:solidFill>
                <a:latin typeface="Helvetica" charset="0"/>
                <a:ea typeface="MS PGothic" charset="0"/>
              </a:rPr>
              <a:t> Nino 1997/1998: </a:t>
            </a:r>
            <a:r>
              <a:rPr lang="it-IT" sz="2400" b="1" dirty="0" err="1">
                <a:solidFill>
                  <a:srgbClr val="1A60A6"/>
                </a:solidFill>
                <a:latin typeface="Helvetica" charset="0"/>
                <a:ea typeface="MS PGothic" charset="0"/>
              </a:rPr>
              <a:t>onset</a:t>
            </a:r>
            <a:r>
              <a:rPr lang="it-IT" sz="2400" b="1" dirty="0">
                <a:solidFill>
                  <a:srgbClr val="1A60A6"/>
                </a:solidFill>
                <a:latin typeface="Helvetica" charset="0"/>
                <a:ea typeface="MS PGothic" charset="0"/>
              </a:rPr>
              <a:t> </a:t>
            </a:r>
          </a:p>
        </p:txBody>
      </p:sp>
      <p:sp>
        <p:nvSpPr>
          <p:cNvPr id="6" name="CasellaDiTesto 5"/>
          <p:cNvSpPr txBox="1"/>
          <p:nvPr/>
        </p:nvSpPr>
        <p:spPr>
          <a:xfrm>
            <a:off x="1835696" y="908720"/>
            <a:ext cx="1624213" cy="369332"/>
          </a:xfrm>
          <a:prstGeom prst="rect">
            <a:avLst/>
          </a:prstGeom>
          <a:noFill/>
        </p:spPr>
        <p:txBody>
          <a:bodyPr wrap="none" rtlCol="0">
            <a:spAutoFit/>
          </a:bodyPr>
          <a:lstStyle/>
          <a:p>
            <a:r>
              <a:rPr lang="it-IT" dirty="0" smtClean="0"/>
              <a:t>No </a:t>
            </a:r>
            <a:r>
              <a:rPr lang="it-IT" dirty="0" err="1" smtClean="0"/>
              <a:t>assimilation</a:t>
            </a:r>
            <a:endParaRPr lang="it-IT" dirty="0"/>
          </a:p>
        </p:txBody>
      </p:sp>
      <p:sp>
        <p:nvSpPr>
          <p:cNvPr id="7" name="CasellaDiTesto 6"/>
          <p:cNvSpPr txBox="1"/>
          <p:nvPr/>
        </p:nvSpPr>
        <p:spPr>
          <a:xfrm>
            <a:off x="4139952" y="908720"/>
            <a:ext cx="1569660" cy="369332"/>
          </a:xfrm>
          <a:prstGeom prst="rect">
            <a:avLst/>
          </a:prstGeom>
          <a:noFill/>
        </p:spPr>
        <p:txBody>
          <a:bodyPr wrap="none" rtlCol="0">
            <a:spAutoFit/>
          </a:bodyPr>
          <a:lstStyle/>
          <a:p>
            <a:r>
              <a:rPr lang="it-IT" dirty="0" smtClean="0"/>
              <a:t>Ocean </a:t>
            </a:r>
            <a:r>
              <a:rPr lang="it-IT" dirty="0" err="1" smtClean="0"/>
              <a:t>analysis</a:t>
            </a:r>
            <a:endParaRPr lang="it-IT" dirty="0"/>
          </a:p>
        </p:txBody>
      </p:sp>
      <p:sp>
        <p:nvSpPr>
          <p:cNvPr id="8" name="CasellaDiTesto 7"/>
          <p:cNvSpPr txBox="1"/>
          <p:nvPr/>
        </p:nvSpPr>
        <p:spPr>
          <a:xfrm>
            <a:off x="6228184" y="908720"/>
            <a:ext cx="2069084" cy="369332"/>
          </a:xfrm>
          <a:prstGeom prst="rect">
            <a:avLst/>
          </a:prstGeom>
          <a:noFill/>
        </p:spPr>
        <p:txBody>
          <a:bodyPr wrap="none" rtlCol="0">
            <a:spAutoFit/>
          </a:bodyPr>
          <a:lstStyle/>
          <a:p>
            <a:r>
              <a:rPr lang="it-IT" dirty="0" err="1" smtClean="0"/>
              <a:t>Assimilation</a:t>
            </a:r>
            <a:r>
              <a:rPr lang="it-IT" dirty="0" smtClean="0"/>
              <a:t> (SPSv1)</a:t>
            </a:r>
            <a:endParaRPr lang="it-IT" dirty="0"/>
          </a:p>
        </p:txBody>
      </p:sp>
      <p:pic>
        <p:nvPicPr>
          <p:cNvPr id="11" name="Immagine 10" descr="Nino97HeatContent_DAS_NODAS_1.jpe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3608" y="1268760"/>
            <a:ext cx="5040560" cy="3918935"/>
          </a:xfrm>
          <a:prstGeom prst="rect">
            <a:avLst/>
          </a:prstGeom>
        </p:spPr>
      </p:pic>
      <p:sp>
        <p:nvSpPr>
          <p:cNvPr id="12" name="Rettangolo 11"/>
          <p:cNvSpPr/>
          <p:nvPr/>
        </p:nvSpPr>
        <p:spPr>
          <a:xfrm>
            <a:off x="1547664" y="1268760"/>
            <a:ext cx="2304256" cy="39604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Nino97HeatContent_DAS_NODAS_2.jpe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5616" y="1268760"/>
            <a:ext cx="7272808" cy="3895906"/>
          </a:xfrm>
          <a:prstGeom prst="rect">
            <a:avLst/>
          </a:prstGeom>
        </p:spPr>
      </p:pic>
      <p:pic>
        <p:nvPicPr>
          <p:cNvPr id="10" name="Immagine 9" descr="Nino97HeatContent_DAS_NODAS_1.jpe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3608" y="1268760"/>
            <a:ext cx="5040560" cy="3918935"/>
          </a:xfrm>
          <a:prstGeom prst="rect">
            <a:avLst/>
          </a:prstGeom>
        </p:spPr>
      </p:pic>
      <p:pic>
        <p:nvPicPr>
          <p:cNvPr id="14" name="Immagine 13" descr="Nino97HeatContent_DAS_NODAS_legend.jpe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47664" y="5229200"/>
            <a:ext cx="4564685" cy="323698"/>
          </a:xfrm>
          <a:prstGeom prst="rect">
            <a:avLst/>
          </a:prstGeom>
        </p:spPr>
      </p:pic>
      <p:sp>
        <p:nvSpPr>
          <p:cNvPr id="15" name="Rettangolo 14"/>
          <p:cNvSpPr/>
          <p:nvPr/>
        </p:nvSpPr>
        <p:spPr>
          <a:xfrm>
            <a:off x="1691680" y="5589240"/>
            <a:ext cx="6336704" cy="523220"/>
          </a:xfrm>
          <a:prstGeom prst="rect">
            <a:avLst/>
          </a:prstGeom>
        </p:spPr>
        <p:txBody>
          <a:bodyPr wrap="square">
            <a:spAutoFit/>
          </a:bodyPr>
          <a:lstStyle/>
          <a:p>
            <a:pPr algn="ctr"/>
            <a:r>
              <a:rPr lang="en-US" sz="1400" dirty="0" smtClean="0"/>
              <a:t>Evolution </a:t>
            </a:r>
            <a:r>
              <a:rPr lang="en-US" sz="1400" dirty="0"/>
              <a:t>of the heat content anomaly (</a:t>
            </a:r>
            <a:r>
              <a:rPr lang="en-US" sz="1400" dirty="0" smtClean="0"/>
              <a:t>shaded) </a:t>
            </a:r>
            <a:r>
              <a:rPr lang="en-US" sz="1400" dirty="0"/>
              <a:t>and </a:t>
            </a:r>
            <a:r>
              <a:rPr lang="en-US" sz="1400" dirty="0" smtClean="0"/>
              <a:t>zonal wind </a:t>
            </a:r>
            <a:r>
              <a:rPr lang="en-US" sz="1400" dirty="0"/>
              <a:t>stress anomaly (</a:t>
            </a:r>
            <a:r>
              <a:rPr lang="en-US" sz="1400" dirty="0" smtClean="0"/>
              <a:t>contour) averaged between 5S and 5N. </a:t>
            </a:r>
            <a:r>
              <a:rPr lang="en-US" sz="1400" dirty="0"/>
              <a:t>Forecast anomalies are </a:t>
            </a:r>
            <a:r>
              <a:rPr lang="en-US" sz="1400" dirty="0" smtClean="0"/>
              <a:t>ensemble </a:t>
            </a:r>
            <a:r>
              <a:rPr lang="da-DK" sz="1400" dirty="0" err="1" smtClean="0"/>
              <a:t>means</a:t>
            </a:r>
            <a:r>
              <a:rPr lang="da-DK" sz="1400" dirty="0" smtClean="0"/>
              <a:t>.</a:t>
            </a:r>
            <a:endParaRPr lang="it-IT" sz="1400" dirty="0"/>
          </a:p>
        </p:txBody>
      </p:sp>
      <p:sp>
        <p:nvSpPr>
          <p:cNvPr id="16" name="CasellaDiTesto 15"/>
          <p:cNvSpPr txBox="1"/>
          <p:nvPr/>
        </p:nvSpPr>
        <p:spPr>
          <a:xfrm>
            <a:off x="6444208" y="6165304"/>
            <a:ext cx="2520280" cy="338554"/>
          </a:xfrm>
          <a:prstGeom prst="rect">
            <a:avLst/>
          </a:prstGeom>
          <a:noFill/>
        </p:spPr>
        <p:txBody>
          <a:bodyPr wrap="square" rtlCol="0">
            <a:spAutoFit/>
          </a:bodyPr>
          <a:lstStyle/>
          <a:p>
            <a:r>
              <a:rPr lang="en-US" sz="1600" dirty="0" smtClean="0"/>
              <a:t>From </a:t>
            </a:r>
            <a:r>
              <a:rPr lang="en-US" sz="1600" dirty="0" err="1" smtClean="0"/>
              <a:t>Alessandri</a:t>
            </a:r>
            <a:r>
              <a:rPr lang="en-US" sz="1600" dirty="0" smtClean="0"/>
              <a:t> et al., 2010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56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1"/>
          <p:cNvSpPr>
            <a:spLocks noChangeArrowheads="1"/>
          </p:cNvSpPr>
          <p:nvPr/>
        </p:nvSpPr>
        <p:spPr bwMode="auto">
          <a:xfrm>
            <a:off x="1475656" y="260648"/>
            <a:ext cx="6153848"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lgn="ctr">
              <a:tabLst>
                <a:tab pos="906463" algn="l"/>
              </a:tabLst>
            </a:pPr>
            <a:r>
              <a:rPr lang="it-IT" sz="2400" b="1" dirty="0" err="1" smtClean="0">
                <a:solidFill>
                  <a:srgbClr val="1A60A6"/>
                </a:solidFill>
                <a:latin typeface="Helvetica" charset="0"/>
              </a:rPr>
              <a:t>Separating</a:t>
            </a:r>
            <a:r>
              <a:rPr lang="it-IT" sz="2400" b="1" dirty="0" smtClean="0">
                <a:solidFill>
                  <a:srgbClr val="1A60A6"/>
                </a:solidFill>
                <a:latin typeface="Helvetica" charset="0"/>
              </a:rPr>
              <a:t> the </a:t>
            </a:r>
            <a:r>
              <a:rPr lang="it-IT" sz="2400" b="1" dirty="0" err="1" smtClean="0">
                <a:solidFill>
                  <a:srgbClr val="1A60A6"/>
                </a:solidFill>
                <a:latin typeface="Helvetica" charset="0"/>
              </a:rPr>
              <a:t>contribution</a:t>
            </a:r>
            <a:r>
              <a:rPr lang="it-IT" sz="2400" b="1" dirty="0" smtClean="0">
                <a:solidFill>
                  <a:srgbClr val="1A60A6"/>
                </a:solidFill>
                <a:latin typeface="Helvetica" charset="0"/>
              </a:rPr>
              <a:t> of </a:t>
            </a:r>
          </a:p>
          <a:p>
            <a:pPr algn="ctr">
              <a:tabLst>
                <a:tab pos="906463" algn="l"/>
              </a:tabLst>
            </a:pPr>
            <a:r>
              <a:rPr lang="it-IT" sz="2400" b="1" dirty="0" err="1" smtClean="0">
                <a:solidFill>
                  <a:srgbClr val="1A60A6"/>
                </a:solidFill>
                <a:latin typeface="Helvetica" charset="0"/>
              </a:rPr>
              <a:t>atmosphere</a:t>
            </a:r>
            <a:r>
              <a:rPr lang="it-IT" sz="2400" b="1" dirty="0" smtClean="0">
                <a:solidFill>
                  <a:srgbClr val="1A60A6"/>
                </a:solidFill>
                <a:latin typeface="Helvetica" charset="0"/>
              </a:rPr>
              <a:t> and </a:t>
            </a:r>
            <a:r>
              <a:rPr lang="it-IT" sz="2400" b="1" dirty="0" err="1" smtClean="0">
                <a:solidFill>
                  <a:srgbClr val="1A60A6"/>
                </a:solidFill>
                <a:latin typeface="Helvetica" charset="0"/>
              </a:rPr>
              <a:t>land</a:t>
            </a:r>
            <a:r>
              <a:rPr lang="it-IT" sz="2400" b="1" dirty="0" smtClean="0">
                <a:solidFill>
                  <a:srgbClr val="1A60A6"/>
                </a:solidFill>
                <a:latin typeface="Helvetica" charset="0"/>
              </a:rPr>
              <a:t> </a:t>
            </a:r>
            <a:r>
              <a:rPr lang="it-IT" sz="2400" b="1" dirty="0" err="1" smtClean="0">
                <a:solidFill>
                  <a:srgbClr val="1A60A6"/>
                </a:solidFill>
                <a:latin typeface="Helvetica" charset="0"/>
              </a:rPr>
              <a:t>surface</a:t>
            </a:r>
            <a:r>
              <a:rPr lang="it-IT" sz="2400" b="1" dirty="0" smtClean="0">
                <a:solidFill>
                  <a:srgbClr val="1A60A6"/>
                </a:solidFill>
                <a:latin typeface="Helvetica" charset="0"/>
              </a:rPr>
              <a:t> </a:t>
            </a:r>
            <a:r>
              <a:rPr lang="it-IT" sz="2400" b="1" dirty="0" err="1" smtClean="0">
                <a:solidFill>
                  <a:srgbClr val="1A60A6"/>
                </a:solidFill>
                <a:latin typeface="Helvetica" charset="0"/>
              </a:rPr>
              <a:t>initial</a:t>
            </a:r>
            <a:r>
              <a:rPr lang="it-IT" sz="2400" b="1" dirty="0" smtClean="0">
                <a:solidFill>
                  <a:srgbClr val="1A60A6"/>
                </a:solidFill>
                <a:latin typeface="Helvetica" charset="0"/>
              </a:rPr>
              <a:t> state</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10"/>
          <p:cNvSpPr/>
          <p:nvPr/>
        </p:nvSpPr>
        <p:spPr>
          <a:xfrm>
            <a:off x="914400" y="1182469"/>
            <a:ext cx="7315200" cy="646331"/>
          </a:xfrm>
          <a:prstGeom prst="rect">
            <a:avLst/>
          </a:prstGeom>
          <a:ln>
            <a:noFill/>
          </a:ln>
        </p:spPr>
        <p:txBody>
          <a:bodyPr wrap="square">
            <a:spAutoFit/>
          </a:bodyPr>
          <a:lstStyle/>
          <a:p>
            <a:pPr algn="ctr"/>
            <a:r>
              <a:rPr lang="en-US" dirty="0" smtClean="0"/>
              <a:t>The SPSv1.5 experiment maintains the atmosphere initial conditions, but excludes the prior knowledge of land-surface state. </a:t>
            </a:r>
            <a:endParaRPr lang="en-US" dirty="0"/>
          </a:p>
        </p:txBody>
      </p:sp>
      <p:sp>
        <p:nvSpPr>
          <p:cNvPr id="16" name="Rettangolo 15"/>
          <p:cNvSpPr/>
          <p:nvPr/>
        </p:nvSpPr>
        <p:spPr>
          <a:xfrm>
            <a:off x="4343400" y="5334000"/>
            <a:ext cx="4267200" cy="276999"/>
          </a:xfrm>
          <a:prstGeom prst="rect">
            <a:avLst/>
          </a:prstGeom>
          <a:ln>
            <a:noFill/>
          </a:ln>
        </p:spPr>
        <p:txBody>
          <a:bodyPr wrap="square">
            <a:spAutoFit/>
          </a:bodyPr>
          <a:lstStyle/>
          <a:p>
            <a:pPr algn="ctr"/>
            <a:r>
              <a:rPr lang="en-US" sz="1200" dirty="0" smtClean="0"/>
              <a:t>SPSv2-SPSv1.5, May/Nov start dates: </a:t>
            </a:r>
            <a:r>
              <a:rPr lang="en-US" sz="1200" b="1" dirty="0" smtClean="0"/>
              <a:t>Surface temperature ACC</a:t>
            </a:r>
            <a:endParaRPr lang="it-IT" sz="1200" b="1" dirty="0"/>
          </a:p>
        </p:txBody>
      </p:sp>
      <p:pic>
        <p:nvPicPr>
          <p:cNvPr id="9" name="Segnaposto contenuto 5" descr="ISOvsISOLENS_diff_t2m_ACC_glob_new_blured2_signif_MayNov.pdf"/>
          <p:cNvPicPr>
            <a:picLocks noGrp="1" noChangeAspect="1"/>
          </p:cNvPicPr>
          <p:nvPr>
            <p:ph sz="quarter" idx="1"/>
          </p:nvPr>
        </p:nvPicPr>
        <p:blipFill>
          <a:blip r:embed="rId3"/>
          <a:srcRect t="-266" b="-450"/>
          <a:stretch>
            <a:fillRect/>
          </a:stretch>
        </p:blipFill>
        <p:spPr>
          <a:xfrm>
            <a:off x="609600" y="1828800"/>
            <a:ext cx="7924800" cy="3616725"/>
          </a:xfrm>
        </p:spPr>
      </p:pic>
      <p:sp>
        <p:nvSpPr>
          <p:cNvPr id="12" name="Ovale 11"/>
          <p:cNvSpPr/>
          <p:nvPr/>
        </p:nvSpPr>
        <p:spPr>
          <a:xfrm>
            <a:off x="1066800" y="2514600"/>
            <a:ext cx="152400" cy="228600"/>
          </a:xfrm>
          <a:prstGeom prst="ellipse">
            <a:avLst/>
          </a:prstGeom>
          <a:solidFill>
            <a:schemeClr val="accent1">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Ovale 12"/>
          <p:cNvSpPr/>
          <p:nvPr/>
        </p:nvSpPr>
        <p:spPr>
          <a:xfrm>
            <a:off x="6934200" y="2514600"/>
            <a:ext cx="152400" cy="228600"/>
          </a:xfrm>
          <a:prstGeom prst="ellipse">
            <a:avLst/>
          </a:prstGeom>
          <a:solidFill>
            <a:schemeClr val="accent1">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Ovale 14"/>
          <p:cNvSpPr/>
          <p:nvPr/>
        </p:nvSpPr>
        <p:spPr>
          <a:xfrm>
            <a:off x="3962400" y="22098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Ovale 16"/>
          <p:cNvSpPr/>
          <p:nvPr/>
        </p:nvSpPr>
        <p:spPr>
          <a:xfrm>
            <a:off x="5029200" y="2514600"/>
            <a:ext cx="152400" cy="228600"/>
          </a:xfrm>
          <a:prstGeom prst="ellipse">
            <a:avLst/>
          </a:prstGeom>
          <a:solidFill>
            <a:schemeClr val="accent1">
              <a:alpha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Ovale 17"/>
          <p:cNvSpPr/>
          <p:nvPr/>
        </p:nvSpPr>
        <p:spPr>
          <a:xfrm>
            <a:off x="7924800" y="22098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Ovale 18"/>
          <p:cNvSpPr/>
          <p:nvPr/>
        </p:nvSpPr>
        <p:spPr>
          <a:xfrm>
            <a:off x="5943600" y="22098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e 19"/>
          <p:cNvSpPr/>
          <p:nvPr/>
        </p:nvSpPr>
        <p:spPr>
          <a:xfrm>
            <a:off x="1295400" y="40386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e 20"/>
          <p:cNvSpPr/>
          <p:nvPr/>
        </p:nvSpPr>
        <p:spPr>
          <a:xfrm>
            <a:off x="5257800" y="40386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Ovale 21"/>
          <p:cNvSpPr/>
          <p:nvPr/>
        </p:nvSpPr>
        <p:spPr>
          <a:xfrm>
            <a:off x="7239000" y="40386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Ovale 22"/>
          <p:cNvSpPr/>
          <p:nvPr/>
        </p:nvSpPr>
        <p:spPr>
          <a:xfrm>
            <a:off x="3276600" y="4038600"/>
            <a:ext cx="152400" cy="228600"/>
          </a:xfrm>
          <a:prstGeom prst="ellipse">
            <a:avLst/>
          </a:prstGeom>
          <a:solidFill>
            <a:srgbClr val="FF00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24"/>
          <p:cNvSpPr/>
          <p:nvPr/>
        </p:nvSpPr>
        <p:spPr>
          <a:xfrm>
            <a:off x="76200" y="5553670"/>
            <a:ext cx="8534400" cy="923330"/>
          </a:xfrm>
          <a:prstGeom prst="rect">
            <a:avLst/>
          </a:prstGeom>
        </p:spPr>
        <p:txBody>
          <a:bodyPr wrap="square">
            <a:spAutoFit/>
          </a:bodyPr>
          <a:lstStyle/>
          <a:p>
            <a:r>
              <a:rPr lang="en-US" dirty="0" smtClean="0"/>
              <a:t>Differences in ACC are larger on continents than over ocean, and improvements carried by SPSv2 are season and region dependent. Sometimes better land surface IC degrade the quality of the forecast, most likely due to the initialization technique (</a:t>
            </a:r>
            <a:r>
              <a:rPr lang="en-US" dirty="0" err="1" smtClean="0"/>
              <a:t>Materia</a:t>
            </a:r>
            <a:r>
              <a:rPr lang="en-US" dirty="0" smtClean="0"/>
              <a:t> et al. 2013)</a:t>
            </a:r>
            <a:endParaRPr lang="it-IT" dirty="0"/>
          </a:p>
        </p:txBody>
      </p:sp>
      <p:sp>
        <p:nvSpPr>
          <p:cNvPr id="24" name="CasellaDiTesto 23"/>
          <p:cNvSpPr txBox="1"/>
          <p:nvPr/>
        </p:nvSpPr>
        <p:spPr>
          <a:xfrm>
            <a:off x="149067" y="2747863"/>
            <a:ext cx="505429" cy="307777"/>
          </a:xfrm>
          <a:prstGeom prst="rect">
            <a:avLst/>
          </a:prstGeom>
          <a:noFill/>
        </p:spPr>
        <p:txBody>
          <a:bodyPr wrap="none" rtlCol="0">
            <a:spAutoFit/>
          </a:bodyPr>
          <a:lstStyle/>
          <a:p>
            <a:r>
              <a:rPr lang="it-IT" sz="1400" dirty="0" err="1" smtClean="0"/>
              <a:t>May</a:t>
            </a:r>
            <a:endParaRPr lang="it-IT" sz="1400" dirty="0"/>
          </a:p>
        </p:txBody>
      </p:sp>
      <p:sp>
        <p:nvSpPr>
          <p:cNvPr id="26" name="CasellaDiTesto 25"/>
          <p:cNvSpPr txBox="1"/>
          <p:nvPr/>
        </p:nvSpPr>
        <p:spPr>
          <a:xfrm>
            <a:off x="134064" y="4188023"/>
            <a:ext cx="475536" cy="307777"/>
          </a:xfrm>
          <a:prstGeom prst="rect">
            <a:avLst/>
          </a:prstGeom>
          <a:noFill/>
        </p:spPr>
        <p:txBody>
          <a:bodyPr wrap="none" rtlCol="0">
            <a:spAutoFit/>
          </a:bodyPr>
          <a:lstStyle/>
          <a:p>
            <a:r>
              <a:rPr lang="it-IT" sz="1400" dirty="0" err="1" smtClean="0"/>
              <a:t>Nov</a:t>
            </a:r>
            <a:endParaRPr lang="it-IT"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11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900" decel="100000" fill="hold"/>
                                        <p:tgtEl>
                                          <p:spTgt spid="1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900" decel="100000" fill="hold"/>
                                        <p:tgtEl>
                                          <p:spTgt spid="2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900" decel="100000" fill="hold"/>
                                        <p:tgtEl>
                                          <p:spTgt spid="2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900" decel="100000" fill="hold"/>
                                        <p:tgtEl>
                                          <p:spTgt spid="2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900" decel="100000" fill="hold"/>
                                        <p:tgtEl>
                                          <p:spTgt spid="2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900" decel="100000" fill="hold"/>
                                        <p:tgtEl>
                                          <p:spTgt spid="12"/>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900" decel="100000" fill="hold"/>
                                        <p:tgtEl>
                                          <p:spTgt spid="17"/>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900" decel="100000" fill="hold"/>
                                        <p:tgtEl>
                                          <p:spTgt spid="1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 name="Rectangle 2"/>
          <p:cNvSpPr>
            <a:spLocks noGrp="1" noChangeArrowheads="1"/>
          </p:cNvSpPr>
          <p:nvPr>
            <p:ph type="title" idx="4294967295"/>
          </p:nvPr>
        </p:nvSpPr>
        <p:spPr>
          <a:xfrm>
            <a:off x="304800" y="157162"/>
            <a:ext cx="8610600" cy="681038"/>
          </a:xfrm>
        </p:spPr>
        <p:txBody>
          <a:bodyPr/>
          <a:lstStyle/>
          <a:p>
            <a:pPr eaLnBrk="1" hangingPunct="1">
              <a:tabLst>
                <a:tab pos="1160463" algn="l"/>
              </a:tabLst>
              <a:defRPr/>
            </a:pPr>
            <a:r>
              <a:rPr lang="it-IT" sz="3600" b="1" dirty="0" smtClean="0">
                <a:solidFill>
                  <a:srgbClr val="0000FF"/>
                </a:solidFill>
                <a:latin typeface="+mn-lt"/>
                <a:cs typeface="MS PGothic" pitchFamily="34" charset="-128"/>
              </a:rPr>
              <a:t>The </a:t>
            </a:r>
            <a:r>
              <a:rPr lang="it-IT" sz="3600" b="1" dirty="0" err="1" smtClean="0">
                <a:solidFill>
                  <a:srgbClr val="0000FF"/>
                </a:solidFill>
                <a:latin typeface="+mn-lt"/>
                <a:cs typeface="MS PGothic" pitchFamily="34" charset="-128"/>
              </a:rPr>
              <a:t>Euro-Mediterranean</a:t>
            </a:r>
            <a:r>
              <a:rPr lang="it-IT" sz="3600" b="1" dirty="0" smtClean="0">
                <a:solidFill>
                  <a:srgbClr val="0000FF"/>
                </a:solidFill>
                <a:latin typeface="+mn-lt"/>
                <a:cs typeface="MS PGothic" pitchFamily="34" charset="-128"/>
              </a:rPr>
              <a:t> Center on </a:t>
            </a:r>
            <a:r>
              <a:rPr lang="it-IT" sz="3600" b="1" dirty="0" err="1" smtClean="0">
                <a:solidFill>
                  <a:srgbClr val="0000FF"/>
                </a:solidFill>
                <a:latin typeface="+mn-lt"/>
                <a:cs typeface="MS PGothic" pitchFamily="34" charset="-128"/>
              </a:rPr>
              <a:t>Climate</a:t>
            </a:r>
            <a:r>
              <a:rPr lang="it-IT" sz="3600" b="1" dirty="0" smtClean="0">
                <a:solidFill>
                  <a:srgbClr val="0000FF"/>
                </a:solidFill>
                <a:latin typeface="+mn-lt"/>
                <a:cs typeface="MS PGothic" pitchFamily="34" charset="-128"/>
              </a:rPr>
              <a:t> </a:t>
            </a:r>
            <a:r>
              <a:rPr lang="it-IT" sz="3600" b="1" dirty="0" err="1" smtClean="0">
                <a:solidFill>
                  <a:srgbClr val="0000FF"/>
                </a:solidFill>
                <a:latin typeface="+mn-lt"/>
                <a:cs typeface="MS PGothic" pitchFamily="34" charset="-128"/>
              </a:rPr>
              <a:t>Change</a:t>
            </a:r>
            <a:r>
              <a:rPr lang="it-IT" sz="3600" b="1" dirty="0" smtClean="0">
                <a:solidFill>
                  <a:srgbClr val="0000FF"/>
                </a:solidFill>
                <a:latin typeface="+mn-lt"/>
                <a:cs typeface="MS PGothic" pitchFamily="34" charset="-128"/>
              </a:rPr>
              <a:t> (CMCC)</a:t>
            </a:r>
          </a:p>
        </p:txBody>
      </p:sp>
      <p:sp>
        <p:nvSpPr>
          <p:cNvPr id="43" name="Rettangolo 6"/>
          <p:cNvSpPr>
            <a:spLocks noChangeArrowheads="1"/>
          </p:cNvSpPr>
          <p:nvPr/>
        </p:nvSpPr>
        <p:spPr bwMode="auto">
          <a:xfrm>
            <a:off x="152400" y="990600"/>
            <a:ext cx="8991600" cy="2492375"/>
          </a:xfrm>
          <a:prstGeom prst="rect">
            <a:avLst/>
          </a:prstGeom>
          <a:noFill/>
          <a:ln w="9525">
            <a:noFill/>
            <a:miter lim="800000"/>
            <a:headEnd/>
            <a:tailEnd/>
          </a:ln>
        </p:spPr>
        <p:txBody>
          <a:bodyPr lIns="0">
            <a:prstTxWarp prst="textNoShape">
              <a:avLst/>
            </a:prstTxWarp>
            <a:spAutoFit/>
          </a:bodyPr>
          <a:lstStyle/>
          <a:p>
            <a:pPr>
              <a:spcBef>
                <a:spcPct val="50000"/>
              </a:spcBef>
              <a:buClr>
                <a:schemeClr val="tx1">
                  <a:lumMod val="75000"/>
                  <a:lumOff val="25000"/>
                </a:schemeClr>
              </a:buClr>
              <a:buFont typeface="Arial" pitchFamily="-65" charset="0"/>
              <a:buChar char="•"/>
              <a:defRPr/>
            </a:pPr>
            <a:r>
              <a:rPr lang="en-GB" sz="2600" dirty="0">
                <a:solidFill>
                  <a:schemeClr val="tx1">
                    <a:lumMod val="75000"/>
                    <a:lumOff val="25000"/>
                  </a:schemeClr>
                </a:solidFill>
                <a:latin typeface="+mn-lt"/>
              </a:rPr>
              <a:t>  an Italian research centre on </a:t>
            </a:r>
            <a:r>
              <a:rPr lang="en-GB" sz="2600" b="1" u="sng" dirty="0">
                <a:solidFill>
                  <a:schemeClr val="tx1">
                    <a:lumMod val="75000"/>
                    <a:lumOff val="25000"/>
                  </a:schemeClr>
                </a:solidFill>
                <a:latin typeface="+mn-lt"/>
              </a:rPr>
              <a:t>climate science and policy </a:t>
            </a:r>
          </a:p>
          <a:p>
            <a:pPr>
              <a:spcBef>
                <a:spcPct val="50000"/>
              </a:spcBef>
              <a:buClr>
                <a:schemeClr val="tx1">
                  <a:lumMod val="75000"/>
                  <a:lumOff val="25000"/>
                </a:schemeClr>
              </a:buClr>
              <a:buFont typeface="Arial" pitchFamily="-65" charset="0"/>
              <a:buChar char="•"/>
              <a:defRPr/>
            </a:pPr>
            <a:r>
              <a:rPr lang="en-GB" sz="2600" dirty="0">
                <a:solidFill>
                  <a:schemeClr val="tx1">
                    <a:lumMod val="75000"/>
                    <a:lumOff val="25000"/>
                  </a:schemeClr>
                </a:solidFill>
                <a:latin typeface="+mn-lt"/>
              </a:rPr>
              <a:t>  a network of Italian public and private research institutions</a:t>
            </a:r>
          </a:p>
          <a:p>
            <a:pPr>
              <a:spcBef>
                <a:spcPct val="50000"/>
              </a:spcBef>
              <a:buClr>
                <a:schemeClr val="tx1">
                  <a:lumMod val="75000"/>
                  <a:lumOff val="25000"/>
                </a:schemeClr>
              </a:buClr>
              <a:buFont typeface="Arial" pitchFamily="-65" charset="0"/>
              <a:buChar char="•"/>
              <a:defRPr/>
            </a:pPr>
            <a:r>
              <a:rPr lang="en-GB" sz="2600" dirty="0">
                <a:solidFill>
                  <a:schemeClr val="tx1">
                    <a:lumMod val="75000"/>
                    <a:lumOff val="25000"/>
                  </a:schemeClr>
                </a:solidFill>
                <a:latin typeface="+mn-lt"/>
              </a:rPr>
              <a:t>  funded by the Italian Ministries MIUR (university &amp; research),</a:t>
            </a:r>
          </a:p>
          <a:p>
            <a:pPr>
              <a:spcBef>
                <a:spcPts val="0"/>
              </a:spcBef>
              <a:buClr>
                <a:schemeClr val="tx1">
                  <a:lumMod val="75000"/>
                  <a:lumOff val="25000"/>
                </a:schemeClr>
              </a:buClr>
              <a:defRPr/>
            </a:pPr>
            <a:r>
              <a:rPr lang="en-GB" sz="2600" dirty="0">
                <a:solidFill>
                  <a:schemeClr val="tx1">
                    <a:lumMod val="75000"/>
                    <a:lumOff val="25000"/>
                  </a:schemeClr>
                </a:solidFill>
                <a:latin typeface="+mn-lt"/>
              </a:rPr>
              <a:t>    MATTM (environment) and MEF (economy &amp; finance), within </a:t>
            </a:r>
          </a:p>
          <a:p>
            <a:pPr>
              <a:spcBef>
                <a:spcPts val="0"/>
              </a:spcBef>
              <a:buClr>
                <a:schemeClr val="tx1">
                  <a:lumMod val="75000"/>
                  <a:lumOff val="25000"/>
                </a:schemeClr>
              </a:buClr>
              <a:defRPr/>
            </a:pPr>
            <a:r>
              <a:rPr lang="en-GB" sz="2600" dirty="0">
                <a:solidFill>
                  <a:schemeClr val="tx1">
                    <a:lumMod val="75000"/>
                    <a:lumOff val="25000"/>
                  </a:schemeClr>
                </a:solidFill>
                <a:latin typeface="+mn-lt"/>
              </a:rPr>
              <a:t>    the framework of the National Research Plan</a:t>
            </a:r>
          </a:p>
        </p:txBody>
      </p:sp>
      <p:sp>
        <p:nvSpPr>
          <p:cNvPr id="44" name="Rettangolo 6"/>
          <p:cNvSpPr>
            <a:spLocks noChangeArrowheads="1"/>
          </p:cNvSpPr>
          <p:nvPr/>
        </p:nvSpPr>
        <p:spPr bwMode="auto">
          <a:xfrm>
            <a:off x="152400" y="3836988"/>
            <a:ext cx="8791575" cy="2792412"/>
          </a:xfrm>
          <a:prstGeom prst="rect">
            <a:avLst/>
          </a:prstGeom>
          <a:noFill/>
          <a:ln w="9525">
            <a:noFill/>
            <a:miter lim="800000"/>
            <a:headEnd/>
            <a:tailEnd/>
          </a:ln>
        </p:spPr>
        <p:txBody>
          <a:bodyPr>
            <a:prstTxWarp prst="textNoShape">
              <a:avLst/>
            </a:prstTxWarp>
            <a:spAutoFit/>
          </a:bodyPr>
          <a:lstStyle/>
          <a:p>
            <a:pPr marL="71438" lvl="2" algn="just">
              <a:spcBef>
                <a:spcPct val="50000"/>
              </a:spcBef>
              <a:buClr>
                <a:srgbClr val="000090"/>
              </a:buClr>
              <a:defRPr/>
            </a:pPr>
            <a:r>
              <a:rPr lang="en-GB" sz="2600" b="1" u="sng" dirty="0">
                <a:solidFill>
                  <a:srgbClr val="FF4D19"/>
                </a:solidFill>
                <a:latin typeface="+mn-lt"/>
              </a:rPr>
              <a:t>Mission:</a:t>
            </a:r>
          </a:p>
          <a:p>
            <a:pPr marL="71438" lvl="2" algn="just">
              <a:spcBef>
                <a:spcPct val="50000"/>
              </a:spcBef>
              <a:buClr>
                <a:srgbClr val="000090"/>
              </a:buClr>
              <a:defRPr/>
            </a:pPr>
            <a:r>
              <a:rPr lang="en-GB" sz="2600" dirty="0">
                <a:solidFill>
                  <a:srgbClr val="17375E"/>
                </a:solidFill>
                <a:latin typeface="+mn-lt"/>
              </a:rPr>
              <a:t>to </a:t>
            </a:r>
            <a:r>
              <a:rPr lang="en-GB" sz="2600" b="1" u="sng" dirty="0">
                <a:solidFill>
                  <a:srgbClr val="17375E"/>
                </a:solidFill>
                <a:latin typeface="+mn-lt"/>
              </a:rPr>
              <a:t>investigate and model the climate system and its interactions with society</a:t>
            </a:r>
            <a:r>
              <a:rPr lang="en-GB" sz="2600" b="1" dirty="0">
                <a:solidFill>
                  <a:srgbClr val="17375E"/>
                </a:solidFill>
                <a:latin typeface="+mn-lt"/>
              </a:rPr>
              <a:t> </a:t>
            </a:r>
            <a:r>
              <a:rPr lang="en-GB" sz="2600" dirty="0">
                <a:solidFill>
                  <a:srgbClr val="17375E"/>
                </a:solidFill>
                <a:latin typeface="+mn-lt"/>
              </a:rPr>
              <a:t>to provide reliable, rigorous, and timely scientific results to stimulate sustainable growth, protect the environment and to develop science driven adaptation and mitigation policies in a changing climate.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051720" y="332656"/>
            <a:ext cx="5332835"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en-US" sz="2800" b="1" dirty="0" smtClean="0">
                <a:solidFill>
                  <a:srgbClr val="1A60A6"/>
                </a:solidFill>
                <a:latin typeface="Helvetica" charset="0"/>
              </a:rPr>
              <a:t>The seasonal forecast bulletin</a:t>
            </a:r>
            <a:endParaRPr lang="en-US" sz="2400" b="1" dirty="0">
              <a:solidFill>
                <a:srgbClr val="1A60A6"/>
              </a:solidFill>
              <a:latin typeface="Helvetica" charset="0"/>
            </a:endParaRPr>
          </a:p>
        </p:txBody>
      </p:sp>
      <p:pic>
        <p:nvPicPr>
          <p:cNvPr id="16387"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7" name="Connettore 1 6"/>
          <p:cNvCxnSpPr/>
          <p:nvPr/>
        </p:nvCxnSpPr>
        <p:spPr>
          <a:xfrm flipV="1">
            <a:off x="0" y="908050"/>
            <a:ext cx="9144000"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10" name="Rettangolo 9"/>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Segnaposto contenuto 2" descr="FrontPage_SPS_201208.png"/>
          <p:cNvPicPr>
            <a:picLocks noGrp="1" noChangeAspect="1"/>
          </p:cNvPicPr>
          <p:nvPr>
            <p:ph sz="half" idx="1"/>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37" t="4685" r="5665" b="10032"/>
          <a:stretch/>
        </p:blipFill>
        <p:spPr>
          <a:xfrm>
            <a:off x="463018" y="1052736"/>
            <a:ext cx="4036974" cy="5384104"/>
          </a:xfrm>
          <a:ln>
            <a:solidFill>
              <a:schemeClr val="tx1"/>
            </a:solidFill>
          </a:ln>
        </p:spPr>
      </p:pic>
      <p:sp>
        <p:nvSpPr>
          <p:cNvPr id="11" name="Rectangle 4"/>
          <p:cNvSpPr txBox="1">
            <a:spLocks/>
          </p:cNvSpPr>
          <p:nvPr/>
        </p:nvSpPr>
        <p:spPr bwMode="auto">
          <a:xfrm>
            <a:off x="4648200" y="1600200"/>
            <a:ext cx="4038600" cy="37010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nSpc>
                <a:spcPct val="90000"/>
              </a:lnSpc>
            </a:pPr>
            <a:r>
              <a:rPr lang="it-IT" sz="2400" dirty="0" smtClean="0"/>
              <a:t>Quasi-</a:t>
            </a:r>
            <a:r>
              <a:rPr lang="it-IT" sz="2400" dirty="0" err="1" smtClean="0"/>
              <a:t>monthly</a:t>
            </a:r>
            <a:r>
              <a:rPr lang="it-IT" sz="2400" dirty="0" smtClean="0"/>
              <a:t> </a:t>
            </a:r>
            <a:r>
              <a:rPr lang="it-IT" sz="2400" dirty="0" err="1" smtClean="0"/>
              <a:t>product</a:t>
            </a:r>
            <a:endParaRPr lang="it-IT" sz="2400" dirty="0" smtClean="0"/>
          </a:p>
          <a:p>
            <a:pPr>
              <a:lnSpc>
                <a:spcPct val="90000"/>
              </a:lnSpc>
            </a:pPr>
            <a:r>
              <a:rPr lang="it-IT" sz="2400" dirty="0" err="1" smtClean="0"/>
              <a:t>Still</a:t>
            </a:r>
            <a:r>
              <a:rPr lang="it-IT" sz="2400" dirty="0" smtClean="0"/>
              <a:t> a </a:t>
            </a:r>
            <a:r>
              <a:rPr lang="it-IT" sz="2400" dirty="0" err="1" smtClean="0"/>
              <a:t>scientific</a:t>
            </a:r>
            <a:r>
              <a:rPr lang="it-IT" sz="2400" dirty="0" smtClean="0"/>
              <a:t> </a:t>
            </a:r>
            <a:r>
              <a:rPr lang="it-IT" sz="2400" dirty="0" err="1" smtClean="0"/>
              <a:t>exercise</a:t>
            </a:r>
            <a:r>
              <a:rPr lang="it-IT" sz="2400" dirty="0" smtClean="0"/>
              <a:t> (</a:t>
            </a:r>
            <a:r>
              <a:rPr lang="it-IT" sz="2400" dirty="0" err="1" smtClean="0"/>
              <a:t>not</a:t>
            </a:r>
            <a:r>
              <a:rPr lang="it-IT" sz="2400" dirty="0" smtClean="0"/>
              <a:t> </a:t>
            </a:r>
            <a:r>
              <a:rPr lang="it-IT" sz="2400" dirty="0" err="1" smtClean="0"/>
              <a:t>operational</a:t>
            </a:r>
            <a:r>
              <a:rPr lang="it-IT" sz="2400" dirty="0" smtClean="0"/>
              <a:t> </a:t>
            </a:r>
            <a:r>
              <a:rPr lang="it-IT" sz="2400" dirty="0" err="1" smtClean="0"/>
              <a:t>yet</a:t>
            </a:r>
            <a:r>
              <a:rPr lang="it-IT" sz="2400" dirty="0" smtClean="0"/>
              <a:t>)</a:t>
            </a:r>
          </a:p>
          <a:p>
            <a:pPr>
              <a:lnSpc>
                <a:spcPct val="90000"/>
              </a:lnSpc>
            </a:pPr>
            <a:r>
              <a:rPr lang="it-IT" sz="2400" dirty="0" err="1" smtClean="0"/>
              <a:t>It</a:t>
            </a:r>
            <a:r>
              <a:rPr lang="it-IT" sz="2400" dirty="0" smtClean="0"/>
              <a:t> </a:t>
            </a:r>
            <a:r>
              <a:rPr lang="it-IT" sz="2400" dirty="0" err="1" smtClean="0"/>
              <a:t>provides</a:t>
            </a:r>
            <a:r>
              <a:rPr lang="it-IT" sz="2400" dirty="0" smtClean="0"/>
              <a:t> </a:t>
            </a:r>
            <a:r>
              <a:rPr lang="it-IT" sz="2400" dirty="0" err="1" smtClean="0"/>
              <a:t>updates</a:t>
            </a:r>
            <a:r>
              <a:rPr lang="it-IT" sz="2400" dirty="0" smtClean="0"/>
              <a:t> </a:t>
            </a:r>
            <a:r>
              <a:rPr lang="it-IT" sz="2400" dirty="0" err="1" smtClean="0"/>
              <a:t>about</a:t>
            </a:r>
            <a:r>
              <a:rPr lang="it-IT" sz="2400" dirty="0" smtClean="0"/>
              <a:t> </a:t>
            </a:r>
            <a:r>
              <a:rPr lang="it-IT" sz="2400" dirty="0" err="1" smtClean="0"/>
              <a:t>actual</a:t>
            </a:r>
            <a:r>
              <a:rPr lang="it-IT" sz="2400" dirty="0" smtClean="0"/>
              <a:t> situation, </a:t>
            </a:r>
            <a:r>
              <a:rPr lang="it-IT" sz="2400" dirty="0" err="1" smtClean="0"/>
              <a:t>verification</a:t>
            </a:r>
            <a:r>
              <a:rPr lang="it-IT" sz="2400" dirty="0" smtClean="0"/>
              <a:t> versus the </a:t>
            </a:r>
            <a:r>
              <a:rPr lang="it-IT" sz="2400" dirty="0" err="1" smtClean="0"/>
              <a:t>latest</a:t>
            </a:r>
            <a:r>
              <a:rPr lang="it-IT" sz="2400" dirty="0" smtClean="0"/>
              <a:t> season, and the </a:t>
            </a:r>
            <a:r>
              <a:rPr lang="it-IT" sz="2400" dirty="0" err="1" smtClean="0"/>
              <a:t>forecast</a:t>
            </a:r>
            <a:r>
              <a:rPr lang="it-IT" sz="2400" dirty="0" smtClean="0"/>
              <a:t> for the </a:t>
            </a:r>
            <a:r>
              <a:rPr lang="it-IT" sz="2400" dirty="0" err="1" smtClean="0"/>
              <a:t>next</a:t>
            </a:r>
            <a:r>
              <a:rPr lang="it-IT" sz="2400" dirty="0" smtClean="0"/>
              <a:t> </a:t>
            </a:r>
            <a:r>
              <a:rPr lang="it-IT" sz="2400" dirty="0" err="1" smtClean="0"/>
              <a:t>one</a:t>
            </a:r>
            <a:endParaRPr lang="it-IT" sz="2400" dirty="0" smtClean="0"/>
          </a:p>
          <a:p>
            <a:pPr>
              <a:lnSpc>
                <a:spcPct val="90000"/>
              </a:lnSpc>
            </a:pPr>
            <a:r>
              <a:rPr lang="it-IT" sz="2400" dirty="0" err="1" smtClean="0"/>
              <a:t>Available</a:t>
            </a:r>
            <a:r>
              <a:rPr lang="it-IT" sz="2400" dirty="0" smtClean="0"/>
              <a:t> </a:t>
            </a:r>
            <a:r>
              <a:rPr lang="it-IT" sz="2400" dirty="0" err="1" smtClean="0"/>
              <a:t>upon</a:t>
            </a:r>
            <a:r>
              <a:rPr lang="it-IT" sz="2400" dirty="0" smtClean="0"/>
              <a:t> </a:t>
            </a:r>
            <a:r>
              <a:rPr lang="it-IT" sz="2400" dirty="0" err="1" smtClean="0"/>
              <a:t>request</a:t>
            </a:r>
            <a:r>
              <a:rPr lang="it-IT" sz="2400" dirty="0" smtClean="0"/>
              <a:t>, on-line </a:t>
            </a:r>
            <a:r>
              <a:rPr lang="it-IT" sz="2400" dirty="0" err="1" smtClean="0"/>
              <a:t>soon</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Segnaposto contenuto 10" descr="prp_ano_sig_prob_sps_Global_011310_ndj.pdf"/>
          <p:cNvPicPr>
            <a:picLocks noGrp="1" noChangeAspect="1"/>
          </p:cNvPicPr>
          <p:nvPr>
            <p:ph sz="half" idx="1"/>
          </p:nvPr>
        </p:nvPicPr>
        <mc:AlternateContent>
          <mc:Choice xmlns:ma="http://schemas.microsoft.com/office/mac/drawingml/2008/main" Requires="ma">
            <p:blipFill>
              <a:blip r:embed="rId2"/>
              <a:srcRect l="-16412" r="-16412"/>
              <a:stretch>
                <a:fillRect/>
              </a:stretch>
            </p:blipFill>
          </mc:Choice>
          <mc:Fallback>
            <p:blipFill>
              <a:blip r:embed="rId3"/>
              <a:srcRect l="-16412" r="-16412"/>
              <a:stretch>
                <a:fillRect/>
              </a:stretch>
            </p:blipFill>
          </mc:Fallback>
        </mc:AlternateContent>
        <p:spPr>
          <a:xfrm>
            <a:off x="457200" y="1371600"/>
            <a:ext cx="4038600" cy="4525963"/>
          </a:xfrm>
        </p:spPr>
      </p:pic>
      <p:pic>
        <p:nvPicPr>
          <p:cNvPr id="12" name="Segnaposto contenuto 11" descr="temp_ano_sig_prob_sps_Global_011310_ndj.pdf"/>
          <p:cNvPicPr>
            <a:picLocks noGrp="1" noChangeAspect="1"/>
          </p:cNvPicPr>
          <p:nvPr>
            <p:ph sz="half" idx="2"/>
          </p:nvPr>
        </p:nvPicPr>
        <mc:AlternateContent>
          <mc:Choice xmlns:ma="http://schemas.microsoft.com/office/mac/drawingml/2008/main" Requires="ma">
            <p:blipFill>
              <a:blip r:embed="rId4"/>
              <a:srcRect l="-16412" r="-16412"/>
              <a:stretch>
                <a:fillRect/>
              </a:stretch>
            </p:blipFill>
          </mc:Choice>
          <mc:Fallback>
            <p:blipFill>
              <a:blip r:embed="rId5"/>
              <a:srcRect l="-16412" r="-16412"/>
              <a:stretch>
                <a:fillRect/>
              </a:stretch>
            </p:blipFill>
          </mc:Fallback>
        </mc:AlternateContent>
        <p:spPr>
          <a:xfrm>
            <a:off x="4648200" y="1295400"/>
            <a:ext cx="4038600" cy="4525963"/>
          </a:xfrm>
        </p:spPr>
      </p:pic>
      <p:cxnSp>
        <p:nvCxnSpPr>
          <p:cNvPr id="15" name="Connettore 1 14"/>
          <p:cNvCxnSpPr/>
          <p:nvPr/>
        </p:nvCxnSpPr>
        <p:spPr>
          <a:xfrm>
            <a:off x="0" y="908050"/>
            <a:ext cx="9144000" cy="1588"/>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16" name="Rettangolo 15"/>
          <p:cNvSpPr/>
          <p:nvPr/>
        </p:nvSpPr>
        <p:spPr>
          <a:xfrm>
            <a:off x="0" y="0"/>
            <a:ext cx="9144000" cy="210044"/>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Rettangolo 17"/>
          <p:cNvSpPr/>
          <p:nvPr/>
        </p:nvSpPr>
        <p:spPr>
          <a:xfrm>
            <a:off x="1143000" y="228600"/>
            <a:ext cx="7315200" cy="615553"/>
          </a:xfrm>
          <a:prstGeom prst="rect">
            <a:avLst/>
          </a:prstGeom>
        </p:spPr>
        <p:txBody>
          <a:bodyPr wrap="square">
            <a:spAutoFit/>
          </a:bodyPr>
          <a:lstStyle/>
          <a:p>
            <a:pPr algn="ctr">
              <a:tabLst>
                <a:tab pos="906463" algn="l"/>
              </a:tabLst>
            </a:pPr>
            <a:r>
              <a:rPr lang="en-US" b="1" dirty="0" smtClean="0">
                <a:solidFill>
                  <a:srgbClr val="1A60A6"/>
                </a:solidFill>
                <a:latin typeface="Helvetica" charset="0"/>
              </a:rPr>
              <a:t>Seasonal forecast for late autumn-early winter (NDJ)</a:t>
            </a:r>
          </a:p>
          <a:p>
            <a:pPr algn="ctr">
              <a:tabLst>
                <a:tab pos="906463" algn="l"/>
              </a:tabLst>
            </a:pPr>
            <a:r>
              <a:rPr lang="en-US" sz="1600" b="1" dirty="0" smtClean="0">
                <a:solidFill>
                  <a:srgbClr val="1A60A6"/>
                </a:solidFill>
                <a:latin typeface="Helvetica" charset="0"/>
              </a:rPr>
              <a:t>GLOBAL VIEW</a:t>
            </a:r>
            <a:endParaRPr lang="en-US" sz="1600" b="1" dirty="0">
              <a:solidFill>
                <a:srgbClr val="1A60A6"/>
              </a:solidFill>
              <a:latin typeface="Helvetica" charset="0"/>
            </a:endParaRPr>
          </a:p>
        </p:txBody>
      </p:sp>
      <p:pic>
        <p:nvPicPr>
          <p:cNvPr id="19" name="Immagine 6" descr="logo cmcc.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0" name="Connettore 1 19"/>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pic>
        <p:nvPicPr>
          <p:cNvPr id="13" name="Immagine 12" descr="Nino3_201310.eps"/>
          <p:cNvPicPr>
            <a:picLocks noChangeAspect="1"/>
          </p:cNvPicPr>
          <p:nvPr/>
        </p:nvPicPr>
        <mc:AlternateContent>
          <mc:Choice xmlns:ma="http://schemas.microsoft.com/office/mac/drawingml/2008/main" Requires="ma">
            <p:blipFill>
              <a:blip r:embed="rId7"/>
              <a:srcRect l="16211" t="22369" r="9264" b="37581"/>
              <a:stretch>
                <a:fillRect/>
              </a:stretch>
            </p:blipFill>
          </mc:Choice>
          <mc:Fallback>
            <p:blipFill>
              <a:blip r:embed="rId8"/>
              <a:srcRect l="16211" t="22369" r="9264" b="37581"/>
              <a:stretch>
                <a:fillRect/>
              </a:stretch>
            </p:blipFill>
          </mc:Fallback>
        </mc:AlternateContent>
        <p:spPr>
          <a:xfrm>
            <a:off x="3352800" y="3962400"/>
            <a:ext cx="3949433" cy="2746698"/>
          </a:xfrm>
          <a:prstGeom prst="rect">
            <a:avLst/>
          </a:prstGeom>
          <a:solidFill>
            <a:schemeClr val="bg1"/>
          </a:solidFill>
        </p:spPr>
      </p:pic>
      <p:sp>
        <p:nvSpPr>
          <p:cNvPr id="10" name="CasellaDiTesto 9"/>
          <p:cNvSpPr txBox="1"/>
          <p:nvPr/>
        </p:nvSpPr>
        <p:spPr>
          <a:xfrm>
            <a:off x="5791200" y="914400"/>
            <a:ext cx="1608095" cy="369332"/>
          </a:xfrm>
          <a:prstGeom prst="rect">
            <a:avLst/>
          </a:prstGeom>
          <a:noFill/>
        </p:spPr>
        <p:txBody>
          <a:bodyPr wrap="none" rtlCol="0">
            <a:spAutoFit/>
          </a:bodyPr>
          <a:lstStyle/>
          <a:p>
            <a:r>
              <a:rPr lang="it-IT" b="1" dirty="0" smtClean="0"/>
              <a:t>TEMPERATURE</a:t>
            </a:r>
            <a:endParaRPr lang="it-IT" b="1" dirty="0"/>
          </a:p>
        </p:txBody>
      </p:sp>
      <p:sp>
        <p:nvSpPr>
          <p:cNvPr id="14" name="CasellaDiTesto 13"/>
          <p:cNvSpPr txBox="1"/>
          <p:nvPr/>
        </p:nvSpPr>
        <p:spPr>
          <a:xfrm>
            <a:off x="1676400" y="914400"/>
            <a:ext cx="1616774" cy="369332"/>
          </a:xfrm>
          <a:prstGeom prst="rect">
            <a:avLst/>
          </a:prstGeom>
          <a:noFill/>
        </p:spPr>
        <p:txBody>
          <a:bodyPr wrap="none" rtlCol="0">
            <a:spAutoFit/>
          </a:bodyPr>
          <a:lstStyle/>
          <a:p>
            <a:r>
              <a:rPr lang="it-IT" b="1" dirty="0" smtClean="0"/>
              <a:t>PRECIPITATION</a:t>
            </a:r>
            <a:endParaRPr lang="it-IT"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Segnaposto contenuto 4" descr="TropicalCyclonesImprovedOcean.jpeg"/>
          <p:cNvPicPr preferRelativeResize="0">
            <a:picLocks noGrp="1" noChangeAspect="1"/>
          </p:cNvPicPr>
          <p:nvPr>
            <p:ph sz="half" idx="2"/>
          </p:nvPr>
        </p:nvPicPr>
        <p:blipFill>
          <a:blip r:embed="rId2"/>
          <a:srcRect l="-473" t="7259" r="-1115"/>
          <a:stretch>
            <a:fillRect/>
          </a:stretch>
        </p:blipFill>
        <p:spPr>
          <a:xfrm>
            <a:off x="4954588" y="3124200"/>
            <a:ext cx="4113212" cy="3162300"/>
          </a:xfrm>
        </p:spPr>
      </p:pic>
      <p:sp>
        <p:nvSpPr>
          <p:cNvPr id="47107" name="CasellaDiTesto 6"/>
          <p:cNvSpPr txBox="1">
            <a:spLocks noChangeArrowheads="1"/>
          </p:cNvSpPr>
          <p:nvPr/>
        </p:nvSpPr>
        <p:spPr bwMode="auto">
          <a:xfrm>
            <a:off x="152400" y="5537200"/>
            <a:ext cx="4267200" cy="1016000"/>
          </a:xfrm>
          <a:prstGeom prst="rect">
            <a:avLst/>
          </a:prstGeom>
          <a:noFill/>
          <a:ln w="9525">
            <a:noFill/>
            <a:miter lim="800000"/>
            <a:headEnd/>
            <a:tailEnd/>
          </a:ln>
        </p:spPr>
        <p:txBody>
          <a:bodyPr>
            <a:prstTxWarp prst="textNoShape">
              <a:avLst/>
            </a:prstTxWarp>
            <a:spAutoFit/>
          </a:bodyPr>
          <a:lstStyle/>
          <a:p>
            <a:r>
              <a:rPr lang="it-IT" sz="2000">
                <a:solidFill>
                  <a:srgbClr val="000000"/>
                </a:solidFill>
              </a:rPr>
              <a:t>Although CMCC-SPS underestimates the number of Tropical Cyclones, their location is well detected.</a:t>
            </a:r>
          </a:p>
        </p:txBody>
      </p:sp>
      <p:grpSp>
        <p:nvGrpSpPr>
          <p:cNvPr id="2" name="Gruppo 14"/>
          <p:cNvGrpSpPr>
            <a:grpSpLocks/>
          </p:cNvGrpSpPr>
          <p:nvPr/>
        </p:nvGrpSpPr>
        <p:grpSpPr bwMode="auto">
          <a:xfrm>
            <a:off x="76200" y="1235075"/>
            <a:ext cx="4286250" cy="2879725"/>
            <a:chOff x="76200" y="1066800"/>
            <a:chExt cx="4286250" cy="2879725"/>
          </a:xfrm>
        </p:grpSpPr>
        <p:pic>
          <p:nvPicPr>
            <p:cNvPr id="47118" name="Immagine 11" descr="NrTropicalCyclones.jpeg"/>
            <p:cNvPicPr>
              <a:picLocks noChangeAspect="1"/>
            </p:cNvPicPr>
            <p:nvPr/>
          </p:nvPicPr>
          <p:blipFill>
            <a:blip r:embed="rId3"/>
            <a:srcRect/>
            <a:stretch>
              <a:fillRect/>
            </a:stretch>
          </p:blipFill>
          <p:spPr bwMode="auto">
            <a:xfrm>
              <a:off x="76200" y="1066800"/>
              <a:ext cx="4286250" cy="2879725"/>
            </a:xfrm>
            <a:prstGeom prst="rect">
              <a:avLst/>
            </a:prstGeom>
            <a:noFill/>
            <a:ln w="9525">
              <a:noFill/>
              <a:miter lim="800000"/>
              <a:headEnd/>
              <a:tailEnd/>
            </a:ln>
          </p:spPr>
        </p:pic>
        <p:sp>
          <p:nvSpPr>
            <p:cNvPr id="6" name="CasellaDiTesto 12"/>
            <p:cNvSpPr txBox="1">
              <a:spLocks noChangeArrowheads="1"/>
            </p:cNvSpPr>
            <p:nvPr/>
          </p:nvSpPr>
          <p:spPr bwMode="auto">
            <a:xfrm>
              <a:off x="1260475" y="2565400"/>
              <a:ext cx="2735263" cy="246063"/>
            </a:xfrm>
            <a:prstGeom prst="rect">
              <a:avLst/>
            </a:prstGeom>
            <a:noFill/>
            <a:ln w="9525">
              <a:noFill/>
              <a:miter lim="800000"/>
              <a:headEnd/>
              <a:tailEnd/>
            </a:ln>
          </p:spPr>
          <p:txBody>
            <a:bodyPr>
              <a:prstTxWarp prst="textNoShape">
                <a:avLst/>
              </a:prstTxWarp>
              <a:spAutoFit/>
            </a:bodyPr>
            <a:lstStyle/>
            <a:p>
              <a:pPr>
                <a:defRPr/>
              </a:pPr>
              <a:r>
                <a:rPr lang="it-IT" sz="1000" dirty="0">
                  <a:solidFill>
                    <a:srgbClr val="000000"/>
                  </a:solidFill>
                  <a:latin typeface="+mn-lt"/>
                </a:rPr>
                <a:t>CMCC-</a:t>
              </a:r>
              <a:r>
                <a:rPr lang="it-IT" sz="1000" dirty="0" smtClean="0">
                  <a:solidFill>
                    <a:srgbClr val="000000"/>
                  </a:solidFill>
                  <a:latin typeface="+mn-lt"/>
                </a:rPr>
                <a:t>SPSv0 </a:t>
              </a:r>
              <a:r>
                <a:rPr lang="it-IT" sz="1000" dirty="0" err="1">
                  <a:solidFill>
                    <a:srgbClr val="000000"/>
                  </a:solidFill>
                  <a:latin typeface="+mn-lt"/>
                </a:rPr>
                <a:t>TCs</a:t>
              </a:r>
              <a:r>
                <a:rPr lang="it-IT" sz="1000" dirty="0">
                  <a:solidFill>
                    <a:srgbClr val="000000"/>
                  </a:solidFill>
                  <a:latin typeface="+mn-lt"/>
                </a:rPr>
                <a:t> </a:t>
              </a:r>
              <a:r>
                <a:rPr lang="it-IT" sz="1000" dirty="0" err="1">
                  <a:solidFill>
                    <a:srgbClr val="000000"/>
                  </a:solidFill>
                  <a:latin typeface="+mn-lt"/>
                </a:rPr>
                <a:t>tracks</a:t>
              </a:r>
              <a:r>
                <a:rPr lang="it-IT" sz="1000" dirty="0">
                  <a:solidFill>
                    <a:srgbClr val="000000"/>
                  </a:solidFill>
                  <a:latin typeface="+mn-lt"/>
                </a:rPr>
                <a:t> </a:t>
              </a:r>
              <a:r>
                <a:rPr lang="it-IT" sz="1000" dirty="0" err="1">
                  <a:solidFill>
                    <a:srgbClr val="000000"/>
                  </a:solidFill>
                  <a:latin typeface="+mn-lt"/>
                </a:rPr>
                <a:t>starting</a:t>
              </a:r>
              <a:r>
                <a:rPr lang="it-IT" sz="1000" dirty="0">
                  <a:solidFill>
                    <a:srgbClr val="000000"/>
                  </a:solidFill>
                  <a:latin typeface="+mn-lt"/>
                </a:rPr>
                <a:t> </a:t>
              </a:r>
              <a:r>
                <a:rPr lang="it-IT" sz="1000" dirty="0" err="1">
                  <a:solidFill>
                    <a:srgbClr val="000000"/>
                  </a:solidFill>
                  <a:latin typeface="+mn-lt"/>
                </a:rPr>
                <a:t>point</a:t>
              </a:r>
              <a:r>
                <a:rPr lang="it-IT" sz="1000" dirty="0">
                  <a:solidFill>
                    <a:srgbClr val="000000"/>
                  </a:solidFill>
                  <a:latin typeface="+mn-lt"/>
                </a:rPr>
                <a:t> 1992-2001</a:t>
              </a:r>
            </a:p>
          </p:txBody>
        </p:sp>
      </p:grpSp>
      <p:sp>
        <p:nvSpPr>
          <p:cNvPr id="8" name="CasellaDiTesto 13"/>
          <p:cNvSpPr txBox="1">
            <a:spLocks noChangeArrowheads="1"/>
          </p:cNvSpPr>
          <p:nvPr/>
        </p:nvSpPr>
        <p:spPr bwMode="auto">
          <a:xfrm>
            <a:off x="4972050" y="1295400"/>
            <a:ext cx="4171950" cy="1323975"/>
          </a:xfrm>
          <a:prstGeom prst="rect">
            <a:avLst/>
          </a:prstGeom>
          <a:noFill/>
          <a:ln w="9525">
            <a:noFill/>
            <a:miter lim="800000"/>
            <a:headEnd/>
            <a:tailEnd/>
          </a:ln>
        </p:spPr>
        <p:txBody>
          <a:bodyPr>
            <a:prstTxWarp prst="textNoShape">
              <a:avLst/>
            </a:prstTxWarp>
            <a:spAutoFit/>
          </a:bodyPr>
          <a:lstStyle/>
          <a:p>
            <a:pPr algn="just">
              <a:defRPr/>
            </a:pPr>
            <a:r>
              <a:rPr lang="en-GB" sz="2000" dirty="0">
                <a:solidFill>
                  <a:schemeClr val="tx1">
                    <a:lumMod val="75000"/>
                    <a:lumOff val="25000"/>
                  </a:schemeClr>
                </a:solidFill>
                <a:latin typeface="+mn-lt"/>
              </a:rPr>
              <a:t>Correlation between predicted and observed number of </a:t>
            </a:r>
            <a:r>
              <a:rPr lang="en-GB" sz="2000" dirty="0" err="1">
                <a:solidFill>
                  <a:schemeClr val="tx1">
                    <a:lumMod val="75000"/>
                    <a:lumOff val="25000"/>
                  </a:schemeClr>
                </a:solidFill>
                <a:latin typeface="+mn-lt"/>
              </a:rPr>
              <a:t>TCs</a:t>
            </a:r>
            <a:r>
              <a:rPr lang="en-GB" sz="2000" dirty="0">
                <a:solidFill>
                  <a:schemeClr val="tx1">
                    <a:lumMod val="75000"/>
                    <a:lumOff val="25000"/>
                  </a:schemeClr>
                </a:solidFill>
                <a:latin typeface="+mn-lt"/>
              </a:rPr>
              <a:t> increases significantly when the </a:t>
            </a:r>
            <a:r>
              <a:rPr lang="en-GB" sz="2000" b="1" u="sng" dirty="0">
                <a:solidFill>
                  <a:schemeClr val="tx1">
                    <a:lumMod val="75000"/>
                    <a:lumOff val="25000"/>
                  </a:schemeClr>
                </a:solidFill>
                <a:latin typeface="+mn-lt"/>
              </a:rPr>
              <a:t>ocean analyses are used to initialize the forecasts</a:t>
            </a:r>
          </a:p>
        </p:txBody>
      </p:sp>
      <p:sp>
        <p:nvSpPr>
          <p:cNvPr id="9" name="CasellaDiTesto 14"/>
          <p:cNvSpPr txBox="1">
            <a:spLocks noChangeArrowheads="1"/>
          </p:cNvSpPr>
          <p:nvPr/>
        </p:nvSpPr>
        <p:spPr bwMode="auto">
          <a:xfrm>
            <a:off x="5410200" y="5181600"/>
            <a:ext cx="1306513" cy="307975"/>
          </a:xfrm>
          <a:prstGeom prst="rect">
            <a:avLst/>
          </a:prstGeom>
          <a:solidFill>
            <a:schemeClr val="tx1">
              <a:lumMod val="65000"/>
              <a:lumOff val="35000"/>
            </a:schemeClr>
          </a:solidFill>
          <a:ln w="9525">
            <a:noFill/>
            <a:miter lim="800000"/>
            <a:headEnd/>
            <a:tailEnd/>
          </a:ln>
        </p:spPr>
        <p:txBody>
          <a:bodyPr wrap="none">
            <a:prstTxWarp prst="textNoShape">
              <a:avLst/>
            </a:prstTxWarp>
            <a:spAutoFit/>
          </a:bodyPr>
          <a:lstStyle/>
          <a:p>
            <a:pPr>
              <a:defRPr/>
            </a:pPr>
            <a:r>
              <a:rPr lang="it-IT" sz="1400" dirty="0" err="1">
                <a:solidFill>
                  <a:schemeClr val="bg1"/>
                </a:solidFill>
                <a:latin typeface="+mn-lt"/>
              </a:rPr>
              <a:t>Ocean</a:t>
            </a:r>
            <a:r>
              <a:rPr lang="it-IT" sz="1400" dirty="0">
                <a:solidFill>
                  <a:schemeClr val="bg1"/>
                </a:solidFill>
                <a:latin typeface="+mn-lt"/>
              </a:rPr>
              <a:t> </a:t>
            </a:r>
            <a:r>
              <a:rPr lang="it-IT" sz="1400" dirty="0" err="1">
                <a:solidFill>
                  <a:schemeClr val="bg1"/>
                </a:solidFill>
                <a:latin typeface="+mn-lt"/>
              </a:rPr>
              <a:t>analyses</a:t>
            </a:r>
            <a:endParaRPr lang="it-IT" sz="1400" dirty="0">
              <a:solidFill>
                <a:schemeClr val="bg1"/>
              </a:solidFill>
              <a:latin typeface="+mn-lt"/>
            </a:endParaRPr>
          </a:p>
        </p:txBody>
      </p:sp>
      <p:pic>
        <p:nvPicPr>
          <p:cNvPr id="47111" name="Immagine 5"/>
          <p:cNvPicPr preferRelativeResize="0">
            <a:picLocks noChangeAspect="1"/>
          </p:cNvPicPr>
          <p:nvPr/>
        </p:nvPicPr>
        <p:blipFill>
          <a:blip r:embed="rId4"/>
          <a:srcRect l="5263" t="5809" r="7016" b="11617"/>
          <a:stretch>
            <a:fillRect/>
          </a:stretch>
        </p:blipFill>
        <p:spPr bwMode="auto">
          <a:xfrm>
            <a:off x="381000" y="4437063"/>
            <a:ext cx="3690938" cy="1049337"/>
          </a:xfrm>
          <a:prstGeom prst="rect">
            <a:avLst/>
          </a:prstGeom>
          <a:noFill/>
          <a:ln w="9525">
            <a:noFill/>
            <a:miter lim="800000"/>
            <a:headEnd/>
            <a:tailEnd/>
          </a:ln>
        </p:spPr>
      </p:pic>
      <p:sp>
        <p:nvSpPr>
          <p:cNvPr id="12" name="CasellaDiTesto 20"/>
          <p:cNvSpPr txBox="1">
            <a:spLocks noChangeArrowheads="1"/>
          </p:cNvSpPr>
          <p:nvPr/>
        </p:nvSpPr>
        <p:spPr bwMode="auto">
          <a:xfrm>
            <a:off x="5078413" y="2743200"/>
            <a:ext cx="4065587" cy="338138"/>
          </a:xfrm>
          <a:prstGeom prst="rect">
            <a:avLst/>
          </a:prstGeom>
          <a:noFill/>
          <a:ln w="9525">
            <a:noFill/>
            <a:miter lim="800000"/>
            <a:headEnd/>
            <a:tailEnd/>
          </a:ln>
        </p:spPr>
        <p:txBody>
          <a:bodyPr wrap="none">
            <a:prstTxWarp prst="textNoShape">
              <a:avLst/>
            </a:prstTxWarp>
            <a:spAutoFit/>
          </a:bodyPr>
          <a:lstStyle/>
          <a:p>
            <a:pPr>
              <a:defRPr/>
            </a:pPr>
            <a:r>
              <a:rPr lang="en-GB" sz="1600" b="1" dirty="0">
                <a:solidFill>
                  <a:schemeClr val="tx2"/>
                </a:solidFill>
                <a:latin typeface="+mn-lt"/>
              </a:rPr>
              <a:t>Ocean Initialization vs. no Ocean Initialization</a:t>
            </a:r>
          </a:p>
        </p:txBody>
      </p:sp>
      <p:sp>
        <p:nvSpPr>
          <p:cNvPr id="46093" name="Titolo 1"/>
          <p:cNvSpPr txBox="1">
            <a:spLocks/>
          </p:cNvSpPr>
          <p:nvPr/>
        </p:nvSpPr>
        <p:spPr bwMode="auto">
          <a:xfrm>
            <a:off x="1295400" y="652463"/>
            <a:ext cx="6400800" cy="490537"/>
          </a:xfrm>
          <a:prstGeom prst="rect">
            <a:avLst/>
          </a:prstGeom>
          <a:noFill/>
          <a:ln w="9525">
            <a:noFill/>
            <a:miter lim="800000"/>
            <a:headEnd/>
            <a:tailEnd/>
          </a:ln>
        </p:spPr>
        <p:txBody>
          <a:bodyPr anchor="ctr">
            <a:prstTxWarp prst="textNoShape">
              <a:avLst/>
            </a:prstTxWarp>
          </a:bodyPr>
          <a:lstStyle/>
          <a:p>
            <a:pPr algn="ctr" eaLnBrk="0" hangingPunct="0">
              <a:tabLst>
                <a:tab pos="906463" algn="l"/>
              </a:tabLst>
              <a:defRPr/>
            </a:pPr>
            <a:r>
              <a:rPr lang="en-GB" b="1" dirty="0">
                <a:solidFill>
                  <a:schemeClr val="tx2"/>
                </a:solidFill>
                <a:latin typeface="+mn-lt"/>
              </a:rPr>
              <a:t>Seasonal Predictions of Tropical Cyclone Activity</a:t>
            </a:r>
          </a:p>
        </p:txBody>
      </p:sp>
      <p:sp>
        <p:nvSpPr>
          <p:cNvPr id="16" name="CasellaDiTesto 15"/>
          <p:cNvSpPr txBox="1"/>
          <p:nvPr/>
        </p:nvSpPr>
        <p:spPr>
          <a:xfrm>
            <a:off x="762000" y="6550025"/>
            <a:ext cx="2479675" cy="307975"/>
          </a:xfrm>
          <a:prstGeom prst="rect">
            <a:avLst/>
          </a:prstGeom>
          <a:solidFill>
            <a:srgbClr val="FFFFFF"/>
          </a:solidFill>
        </p:spPr>
        <p:txBody>
          <a:bodyPr wrap="none">
            <a:spAutoFit/>
          </a:bodyPr>
          <a:lstStyle/>
          <a:p>
            <a:pPr>
              <a:defRPr/>
            </a:pPr>
            <a:r>
              <a:rPr lang="en-GB" sz="1400" dirty="0" err="1">
                <a:solidFill>
                  <a:schemeClr val="bg2">
                    <a:lumMod val="25000"/>
                  </a:schemeClr>
                </a:solidFill>
                <a:latin typeface="Calibri" pitchFamily="-65" charset="0"/>
              </a:rPr>
              <a:t>Alessandri</a:t>
            </a:r>
            <a:r>
              <a:rPr lang="en-GB" sz="1400" dirty="0">
                <a:solidFill>
                  <a:schemeClr val="bg2">
                    <a:lumMod val="25000"/>
                  </a:schemeClr>
                </a:solidFill>
                <a:latin typeface="Calibri" pitchFamily="-65" charset="0"/>
              </a:rPr>
              <a:t> et al. J. Climate </a:t>
            </a:r>
            <a:r>
              <a:rPr lang="en-GB" sz="1400" dirty="0" smtClean="0">
                <a:solidFill>
                  <a:schemeClr val="bg2">
                    <a:lumMod val="25000"/>
                  </a:schemeClr>
                </a:solidFill>
                <a:latin typeface="Calibri" pitchFamily="-65" charset="0"/>
              </a:rPr>
              <a:t>2010</a:t>
            </a:r>
            <a:endParaRPr lang="en-GB" sz="1400" dirty="0">
              <a:solidFill>
                <a:schemeClr val="bg2">
                  <a:lumMod val="25000"/>
                </a:schemeClr>
              </a:solidFill>
              <a:latin typeface="Calibri" pitchFamily="-65" charset="0"/>
            </a:endParaRPr>
          </a:p>
        </p:txBody>
      </p:sp>
      <p:sp>
        <p:nvSpPr>
          <p:cNvPr id="17" name="CasellaDiTesto 16"/>
          <p:cNvSpPr txBox="1">
            <a:spLocks noChangeArrowheads="1"/>
          </p:cNvSpPr>
          <p:nvPr/>
        </p:nvSpPr>
        <p:spPr bwMode="auto">
          <a:xfrm>
            <a:off x="3481388" y="6550025"/>
            <a:ext cx="2198687" cy="307975"/>
          </a:xfrm>
          <a:prstGeom prst="rect">
            <a:avLst/>
          </a:prstGeom>
          <a:solidFill>
            <a:srgbClr val="FFFFFF"/>
          </a:solidFill>
          <a:ln w="9525">
            <a:noFill/>
            <a:miter lim="800000"/>
            <a:headEnd/>
            <a:tailEnd/>
          </a:ln>
        </p:spPr>
        <p:txBody>
          <a:bodyPr wrap="none">
            <a:prstTxWarp prst="textNoShape">
              <a:avLst/>
            </a:prstTxWarp>
            <a:spAutoFit/>
          </a:bodyPr>
          <a:lstStyle/>
          <a:p>
            <a:pPr>
              <a:defRPr/>
            </a:pPr>
            <a:r>
              <a:rPr lang="en-GB" sz="1400" dirty="0">
                <a:solidFill>
                  <a:schemeClr val="bg2">
                    <a:lumMod val="25000"/>
                  </a:schemeClr>
                </a:solidFill>
                <a:latin typeface="Calibri" pitchFamily="-65" charset="0"/>
              </a:rPr>
              <a:t>Gualdi et al. J. Climate 2008</a:t>
            </a:r>
          </a:p>
        </p:txBody>
      </p:sp>
      <p:sp>
        <p:nvSpPr>
          <p:cNvPr id="18" name="CasellaDiTesto 14"/>
          <p:cNvSpPr txBox="1">
            <a:spLocks noChangeArrowheads="1"/>
          </p:cNvSpPr>
          <p:nvPr/>
        </p:nvSpPr>
        <p:spPr bwMode="auto">
          <a:xfrm>
            <a:off x="5410200" y="5562600"/>
            <a:ext cx="1557338" cy="307975"/>
          </a:xfrm>
          <a:prstGeom prst="rect">
            <a:avLst/>
          </a:prstGeom>
          <a:solidFill>
            <a:schemeClr val="bg1">
              <a:lumMod val="75000"/>
            </a:schemeClr>
          </a:solidFill>
          <a:ln w="9525">
            <a:noFill/>
            <a:miter lim="800000"/>
            <a:headEnd/>
            <a:tailEnd/>
          </a:ln>
        </p:spPr>
        <p:txBody>
          <a:bodyPr wrap="none">
            <a:prstTxWarp prst="textNoShape">
              <a:avLst/>
            </a:prstTxWarp>
            <a:spAutoFit/>
          </a:bodyPr>
          <a:lstStyle/>
          <a:p>
            <a:pPr>
              <a:defRPr/>
            </a:pPr>
            <a:r>
              <a:rPr lang="it-IT" sz="1400" dirty="0">
                <a:latin typeface="+mn-lt"/>
              </a:rPr>
              <a:t>No </a:t>
            </a:r>
            <a:r>
              <a:rPr lang="it-IT" sz="1400" dirty="0" err="1">
                <a:latin typeface="+mn-lt"/>
              </a:rPr>
              <a:t>Ocean</a:t>
            </a:r>
            <a:r>
              <a:rPr lang="it-IT" sz="1400" dirty="0">
                <a:latin typeface="+mn-lt"/>
              </a:rPr>
              <a:t> </a:t>
            </a:r>
            <a:r>
              <a:rPr lang="it-IT" sz="1400" dirty="0" err="1">
                <a:latin typeface="+mn-lt"/>
              </a:rPr>
              <a:t>analyses</a:t>
            </a:r>
            <a:endParaRPr lang="it-IT" sz="1400" dirty="0">
              <a:latin typeface="+mn-lt"/>
            </a:endParaRPr>
          </a:p>
        </p:txBody>
      </p:sp>
      <p:sp>
        <p:nvSpPr>
          <p:cNvPr id="19" name="Rectangle 1"/>
          <p:cNvSpPr>
            <a:spLocks noChangeArrowheads="1"/>
          </p:cNvSpPr>
          <p:nvPr/>
        </p:nvSpPr>
        <p:spPr bwMode="auto">
          <a:xfrm>
            <a:off x="844550" y="90488"/>
            <a:ext cx="7473950" cy="647700"/>
          </a:xfrm>
          <a:prstGeom prst="rect">
            <a:avLst/>
          </a:prstGeom>
          <a:noFill/>
          <a:ln w="9525">
            <a:noFill/>
            <a:miter lim="800000"/>
            <a:headEnd/>
            <a:tailEnd/>
          </a:ln>
        </p:spPr>
        <p:txBody>
          <a:bodyPr wrap="none" anchor="ctr">
            <a:prstTxWarp prst="textNoShape">
              <a:avLst/>
            </a:prstTxWarp>
            <a:spAutoFit/>
          </a:bodyPr>
          <a:lstStyle/>
          <a:p>
            <a:pPr algn="ctr">
              <a:tabLst>
                <a:tab pos="906463" algn="l"/>
              </a:tabLst>
              <a:defRPr/>
            </a:pPr>
            <a:r>
              <a:rPr lang="en-GB" sz="3600" b="1" dirty="0">
                <a:solidFill>
                  <a:srgbClr val="FF4D19"/>
                </a:solidFill>
                <a:latin typeface="+mn-lt"/>
              </a:rPr>
              <a:t>The CMCC Seasonal Prediction System </a:t>
            </a:r>
          </a:p>
        </p:txBody>
      </p:sp>
      <p:sp>
        <p:nvSpPr>
          <p:cNvPr id="20" name="CasellaDiTesto 19"/>
          <p:cNvSpPr txBox="1">
            <a:spLocks noChangeArrowheads="1"/>
          </p:cNvSpPr>
          <p:nvPr/>
        </p:nvSpPr>
        <p:spPr bwMode="auto">
          <a:xfrm>
            <a:off x="6096000" y="6550223"/>
            <a:ext cx="2618049" cy="307777"/>
          </a:xfrm>
          <a:prstGeom prst="rect">
            <a:avLst/>
          </a:prstGeom>
          <a:solidFill>
            <a:srgbClr val="FFFFFF"/>
          </a:solidFill>
          <a:ln w="9525">
            <a:noFill/>
            <a:miter lim="800000"/>
            <a:headEnd/>
            <a:tailEnd/>
          </a:ln>
        </p:spPr>
        <p:txBody>
          <a:bodyPr wrap="none">
            <a:prstTxWarp prst="textNoShape">
              <a:avLst/>
            </a:prstTxWarp>
            <a:spAutoFit/>
          </a:bodyPr>
          <a:lstStyle/>
          <a:p>
            <a:pPr>
              <a:defRPr/>
            </a:pPr>
            <a:r>
              <a:rPr lang="en-GB" sz="1400" dirty="0" err="1" smtClean="0">
                <a:solidFill>
                  <a:schemeClr val="bg2">
                    <a:lumMod val="25000"/>
                  </a:schemeClr>
                </a:solidFill>
                <a:latin typeface="Calibri" pitchFamily="-65" charset="0"/>
              </a:rPr>
              <a:t>Scoccimarro</a:t>
            </a:r>
            <a:r>
              <a:rPr lang="en-GB" sz="1400" dirty="0" smtClean="0">
                <a:solidFill>
                  <a:schemeClr val="bg2">
                    <a:lumMod val="25000"/>
                  </a:schemeClr>
                </a:solidFill>
                <a:latin typeface="Calibri" pitchFamily="-65" charset="0"/>
              </a:rPr>
              <a:t> et </a:t>
            </a:r>
            <a:r>
              <a:rPr lang="en-GB" sz="1400" dirty="0">
                <a:solidFill>
                  <a:schemeClr val="bg2">
                    <a:lumMod val="25000"/>
                  </a:schemeClr>
                </a:solidFill>
                <a:latin typeface="Calibri" pitchFamily="-65" charset="0"/>
              </a:rPr>
              <a:t>al. J. Climate </a:t>
            </a:r>
            <a:r>
              <a:rPr lang="en-GB" sz="1400" dirty="0" smtClean="0">
                <a:solidFill>
                  <a:schemeClr val="bg2">
                    <a:lumMod val="25000"/>
                  </a:schemeClr>
                </a:solidFill>
                <a:latin typeface="Calibri" pitchFamily="-65" charset="0"/>
              </a:rPr>
              <a:t>2011</a:t>
            </a:r>
            <a:endParaRPr lang="en-GB" sz="1400" dirty="0">
              <a:solidFill>
                <a:schemeClr val="bg2">
                  <a:lumMod val="25000"/>
                </a:schemeClr>
              </a:solidFill>
              <a:latin typeface="Calibri" pitchFamily="-65"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ttangolo 1"/>
          <p:cNvSpPr/>
          <p:nvPr/>
        </p:nvSpPr>
        <p:spPr>
          <a:xfrm>
            <a:off x="0" y="0"/>
            <a:ext cx="9144000" cy="5157788"/>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36866" name="Immagine 2" descr="logo cmcc.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2138" y="5514975"/>
            <a:ext cx="2808287" cy="1009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6867" name="Rectangle 1"/>
          <p:cNvSpPr>
            <a:spLocks noChangeArrowheads="1"/>
          </p:cNvSpPr>
          <p:nvPr/>
        </p:nvSpPr>
        <p:spPr bwMode="auto">
          <a:xfrm>
            <a:off x="3352800" y="2299743"/>
            <a:ext cx="2348019" cy="7694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4400" b="1" dirty="0" err="1" smtClean="0">
                <a:solidFill>
                  <a:schemeClr val="bg1"/>
                </a:solidFill>
                <a:latin typeface="Helvetica" charset="0"/>
              </a:rPr>
              <a:t>Thanks</a:t>
            </a:r>
            <a:r>
              <a:rPr lang="it-IT" sz="4400" b="1" dirty="0" smtClean="0">
                <a:solidFill>
                  <a:schemeClr val="bg1"/>
                </a:solidFill>
                <a:latin typeface="Helvetica" charset="0"/>
              </a:rPr>
              <a:t>!</a:t>
            </a:r>
            <a:endParaRPr lang="it-IT" sz="4400" b="1" dirty="0">
              <a:solidFill>
                <a:schemeClr val="bg1"/>
              </a:solidFill>
              <a:latin typeface="Helvetica" charset="0"/>
            </a:endParaRPr>
          </a:p>
        </p:txBody>
      </p:sp>
      <p:sp>
        <p:nvSpPr>
          <p:cNvPr id="5" name="CasellaDiTesto 4"/>
          <p:cNvSpPr txBox="1"/>
          <p:nvPr/>
        </p:nvSpPr>
        <p:spPr>
          <a:xfrm>
            <a:off x="6019800" y="4724400"/>
            <a:ext cx="3024198" cy="369332"/>
          </a:xfrm>
          <a:prstGeom prst="rect">
            <a:avLst/>
          </a:prstGeom>
          <a:noFill/>
        </p:spPr>
        <p:txBody>
          <a:bodyPr wrap="none" rtlCol="0">
            <a:spAutoFit/>
          </a:bodyPr>
          <a:lstStyle/>
          <a:p>
            <a:r>
              <a:rPr lang="it-IT" dirty="0" smtClean="0">
                <a:solidFill>
                  <a:schemeClr val="bg1"/>
                </a:solidFill>
              </a:rPr>
              <a:t>enrico.scoccimarro</a:t>
            </a:r>
            <a:r>
              <a:rPr lang="it-IT" dirty="0" smtClean="0">
                <a:solidFill>
                  <a:schemeClr val="bg1"/>
                </a:solidFill>
              </a:rPr>
              <a:t>@bo.ingv.it</a:t>
            </a:r>
            <a:endParaRPr lang="it-IT"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1"/>
          <p:cNvSpPr>
            <a:spLocks noChangeArrowheads="1"/>
          </p:cNvSpPr>
          <p:nvPr/>
        </p:nvSpPr>
        <p:spPr bwMode="auto">
          <a:xfrm>
            <a:off x="3491880" y="313492"/>
            <a:ext cx="2326278"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smtClean="0">
                <a:solidFill>
                  <a:srgbClr val="1A60A6"/>
                </a:solidFill>
                <a:latin typeface="Helvetica" charset="0"/>
              </a:rPr>
              <a:t>NINO3 Index</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9" name="Picture 9" descr="nino34_ACC_pers_0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503" y="1628800"/>
            <a:ext cx="2697651" cy="2232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12" descr="ACC_ENS_Feb_May"/>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393"/>
          <a:stretch/>
        </p:blipFill>
        <p:spPr bwMode="auto">
          <a:xfrm>
            <a:off x="35496" y="3861048"/>
            <a:ext cx="2924287" cy="244827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4" descr="nino34_ACC_pers_11"/>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1625132"/>
            <a:ext cx="2736304" cy="22359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ttangolo 2"/>
          <p:cNvSpPr/>
          <p:nvPr/>
        </p:nvSpPr>
        <p:spPr>
          <a:xfrm>
            <a:off x="5724128" y="2402681"/>
            <a:ext cx="3203848" cy="3693319"/>
          </a:xfrm>
          <a:prstGeom prst="rect">
            <a:avLst/>
          </a:prstGeom>
          <a:ln>
            <a:solidFill>
              <a:srgbClr val="000000"/>
            </a:solidFill>
          </a:ln>
        </p:spPr>
        <p:txBody>
          <a:bodyPr wrap="square">
            <a:spAutoFit/>
          </a:bodyPr>
          <a:lstStyle/>
          <a:p>
            <a:r>
              <a:rPr lang="en-GB" dirty="0" smtClean="0"/>
              <a:t>The </a:t>
            </a:r>
            <a:r>
              <a:rPr lang="en-GB" dirty="0"/>
              <a:t>introduction of land-atmosphere initial condition demonstrates an important and potentially predictable impact on the forecasts of equatorial Pacific </a:t>
            </a:r>
            <a:r>
              <a:rPr lang="en-GB" dirty="0" smtClean="0"/>
              <a:t>SST (particularly in May), </a:t>
            </a:r>
            <a:r>
              <a:rPr lang="en-GB" dirty="0"/>
              <a:t>either as a result of the intra-seasonal stochastic component of the atmospheric initial state (Shi et al., 2011), or for the amplification of initial condition error in such a coupled system (Hudson et al., 2011)</a:t>
            </a:r>
            <a:r>
              <a:rPr lang="en-GB" dirty="0" smtClean="0"/>
              <a:t>.</a:t>
            </a:r>
            <a:endParaRPr lang="it-IT" dirty="0"/>
          </a:p>
        </p:txBody>
      </p:sp>
      <p:sp>
        <p:nvSpPr>
          <p:cNvPr id="5" name="CasellaDiTesto 4"/>
          <p:cNvSpPr txBox="1"/>
          <p:nvPr/>
        </p:nvSpPr>
        <p:spPr>
          <a:xfrm>
            <a:off x="1259632" y="1259468"/>
            <a:ext cx="597076" cy="369332"/>
          </a:xfrm>
          <a:prstGeom prst="rect">
            <a:avLst/>
          </a:prstGeom>
          <a:noFill/>
        </p:spPr>
        <p:txBody>
          <a:bodyPr wrap="none" rtlCol="0">
            <a:spAutoFit/>
          </a:bodyPr>
          <a:lstStyle/>
          <a:p>
            <a:r>
              <a:rPr lang="it-IT" dirty="0" err="1" smtClean="0"/>
              <a:t>May</a:t>
            </a:r>
            <a:endParaRPr lang="it-IT" dirty="0"/>
          </a:p>
        </p:txBody>
      </p:sp>
      <p:sp>
        <p:nvSpPr>
          <p:cNvPr id="15" name="CasellaDiTesto 14"/>
          <p:cNvSpPr txBox="1"/>
          <p:nvPr/>
        </p:nvSpPr>
        <p:spPr>
          <a:xfrm>
            <a:off x="3707904" y="1259468"/>
            <a:ext cx="1175510" cy="369332"/>
          </a:xfrm>
          <a:prstGeom prst="rect">
            <a:avLst/>
          </a:prstGeom>
          <a:noFill/>
        </p:spPr>
        <p:txBody>
          <a:bodyPr wrap="none" rtlCol="0">
            <a:spAutoFit/>
          </a:bodyPr>
          <a:lstStyle/>
          <a:p>
            <a:r>
              <a:rPr lang="it-IT" dirty="0" err="1" smtClean="0"/>
              <a:t>November</a:t>
            </a:r>
            <a:endParaRPr lang="it-IT" dirty="0"/>
          </a:p>
        </p:txBody>
      </p:sp>
      <p:sp>
        <p:nvSpPr>
          <p:cNvPr id="16" name="CasellaDiTesto 15"/>
          <p:cNvSpPr txBox="1"/>
          <p:nvPr/>
        </p:nvSpPr>
        <p:spPr>
          <a:xfrm>
            <a:off x="395536" y="3203684"/>
            <a:ext cx="737289" cy="369332"/>
          </a:xfrm>
          <a:prstGeom prst="rect">
            <a:avLst/>
          </a:prstGeom>
          <a:noFill/>
        </p:spPr>
        <p:txBody>
          <a:bodyPr wrap="none" rtlCol="0">
            <a:spAutoFit/>
          </a:bodyPr>
          <a:lstStyle/>
          <a:p>
            <a:r>
              <a:rPr lang="it-IT" dirty="0" smtClean="0"/>
              <a:t>SPSv2</a:t>
            </a:r>
            <a:endParaRPr lang="it-IT" dirty="0"/>
          </a:p>
        </p:txBody>
      </p:sp>
      <p:sp>
        <p:nvSpPr>
          <p:cNvPr id="17" name="CasellaDiTesto 16"/>
          <p:cNvSpPr txBox="1"/>
          <p:nvPr/>
        </p:nvSpPr>
        <p:spPr>
          <a:xfrm>
            <a:off x="395536" y="5507940"/>
            <a:ext cx="737289" cy="369332"/>
          </a:xfrm>
          <a:prstGeom prst="rect">
            <a:avLst/>
          </a:prstGeom>
          <a:noFill/>
        </p:spPr>
        <p:txBody>
          <a:bodyPr wrap="none" rtlCol="0">
            <a:spAutoFit/>
          </a:bodyPr>
          <a:lstStyle/>
          <a:p>
            <a:r>
              <a:rPr lang="it-IT" dirty="0" smtClean="0"/>
              <a:t>SPSv1</a:t>
            </a:r>
            <a:endParaRPr lang="it-IT" dirty="0"/>
          </a:p>
        </p:txBody>
      </p:sp>
      <p:cxnSp>
        <p:nvCxnSpPr>
          <p:cNvPr id="12" name="Connettore 1 11"/>
          <p:cNvCxnSpPr/>
          <p:nvPr/>
        </p:nvCxnSpPr>
        <p:spPr>
          <a:xfrm>
            <a:off x="2483768" y="2276872"/>
            <a:ext cx="0" cy="288032"/>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483768" y="4653136"/>
            <a:ext cx="0" cy="504056"/>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1187624" y="2015262"/>
            <a:ext cx="828754" cy="261610"/>
          </a:xfrm>
          <a:prstGeom prst="rect">
            <a:avLst/>
          </a:prstGeom>
          <a:noFill/>
        </p:spPr>
        <p:txBody>
          <a:bodyPr wrap="none" rtlCol="0">
            <a:spAutoFit/>
          </a:bodyPr>
          <a:lstStyle/>
          <a:p>
            <a:r>
              <a:rPr lang="it-IT" sz="1100" dirty="0" err="1" smtClean="0"/>
              <a:t>Higher</a:t>
            </a:r>
            <a:r>
              <a:rPr lang="it-IT" sz="1100" dirty="0" smtClean="0"/>
              <a:t> ACC</a:t>
            </a:r>
            <a:endParaRPr lang="it-IT" sz="1100" dirty="0"/>
          </a:p>
        </p:txBody>
      </p:sp>
      <p:sp>
        <p:nvSpPr>
          <p:cNvPr id="26" name="CasellaDiTesto 25"/>
          <p:cNvSpPr txBox="1"/>
          <p:nvPr/>
        </p:nvSpPr>
        <p:spPr>
          <a:xfrm>
            <a:off x="1691680" y="2276872"/>
            <a:ext cx="1152128" cy="430887"/>
          </a:xfrm>
          <a:prstGeom prst="rect">
            <a:avLst/>
          </a:prstGeom>
          <a:noFill/>
        </p:spPr>
        <p:txBody>
          <a:bodyPr wrap="square" rtlCol="0">
            <a:spAutoFit/>
          </a:bodyPr>
          <a:lstStyle/>
          <a:p>
            <a:r>
              <a:rPr lang="it-IT" sz="1100" dirty="0" smtClean="0"/>
              <a:t>Lower ensemble spread</a:t>
            </a:r>
            <a:endParaRPr lang="it-IT" sz="1100" dirty="0"/>
          </a:p>
        </p:txBody>
      </p:sp>
      <p:pic>
        <p:nvPicPr>
          <p:cNvPr id="22" name="Immagine 21" descr="nino34_ENS_ACC_pers_11.eps"/>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43808" y="3933055"/>
            <a:ext cx="2774403" cy="2232249"/>
          </a:xfrm>
          <a:prstGeom prst="rect">
            <a:avLst/>
          </a:prstGeom>
        </p:spPr>
      </p:pic>
      <p:cxnSp>
        <p:nvCxnSpPr>
          <p:cNvPr id="28" name="Connettore 1 27"/>
          <p:cNvCxnSpPr/>
          <p:nvPr/>
        </p:nvCxnSpPr>
        <p:spPr>
          <a:xfrm>
            <a:off x="5580112" y="5085184"/>
            <a:ext cx="0" cy="576064"/>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a:off x="5508104" y="2492896"/>
            <a:ext cx="0" cy="504056"/>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CasellaDiTesto 32"/>
          <p:cNvSpPr txBox="1"/>
          <p:nvPr/>
        </p:nvSpPr>
        <p:spPr>
          <a:xfrm>
            <a:off x="4211960" y="2492896"/>
            <a:ext cx="1152128" cy="430887"/>
          </a:xfrm>
          <a:prstGeom prst="rect">
            <a:avLst/>
          </a:prstGeom>
          <a:noFill/>
        </p:spPr>
        <p:txBody>
          <a:bodyPr wrap="square" rtlCol="0">
            <a:spAutoFit/>
          </a:bodyPr>
          <a:lstStyle/>
          <a:p>
            <a:r>
              <a:rPr lang="it-IT" sz="1100" dirty="0" err="1" smtClean="0"/>
              <a:t>Similar</a:t>
            </a:r>
            <a:r>
              <a:rPr lang="it-IT" sz="1100" dirty="0" smtClean="0"/>
              <a:t> </a:t>
            </a:r>
          </a:p>
          <a:p>
            <a:r>
              <a:rPr lang="it-IT" sz="1100" dirty="0" smtClean="0"/>
              <a:t>ensemble spread</a:t>
            </a:r>
            <a:endParaRPr lang="it-IT" sz="1100" dirty="0"/>
          </a:p>
        </p:txBody>
      </p:sp>
      <p:sp>
        <p:nvSpPr>
          <p:cNvPr id="34" name="CasellaDiTesto 33"/>
          <p:cNvSpPr txBox="1"/>
          <p:nvPr/>
        </p:nvSpPr>
        <p:spPr>
          <a:xfrm>
            <a:off x="4211960" y="1670611"/>
            <a:ext cx="770200" cy="246221"/>
          </a:xfrm>
          <a:prstGeom prst="rect">
            <a:avLst/>
          </a:prstGeom>
          <a:noFill/>
        </p:spPr>
        <p:txBody>
          <a:bodyPr wrap="none" rtlCol="0">
            <a:spAutoFit/>
          </a:bodyPr>
          <a:lstStyle/>
          <a:p>
            <a:r>
              <a:rPr lang="it-IT" sz="1000" dirty="0" err="1" smtClean="0"/>
              <a:t>Higher</a:t>
            </a:r>
            <a:r>
              <a:rPr lang="it-IT" sz="1000" dirty="0" smtClean="0"/>
              <a:t> ACC</a:t>
            </a:r>
            <a:endParaRPr lang="it-IT" sz="1000" dirty="0"/>
          </a:p>
        </p:txBody>
      </p:sp>
      <p:sp>
        <p:nvSpPr>
          <p:cNvPr id="28678" name="CasellaDiTesto 28677"/>
          <p:cNvSpPr txBox="1"/>
          <p:nvPr/>
        </p:nvSpPr>
        <p:spPr>
          <a:xfrm>
            <a:off x="2295313" y="986135"/>
            <a:ext cx="1209887" cy="461665"/>
          </a:xfrm>
          <a:prstGeom prst="rect">
            <a:avLst/>
          </a:prstGeom>
          <a:noFill/>
        </p:spPr>
        <p:txBody>
          <a:bodyPr wrap="none" rtlCol="0">
            <a:spAutoFit/>
          </a:bodyPr>
          <a:lstStyle/>
          <a:p>
            <a:r>
              <a:rPr lang="it-IT" sz="2400" b="1" dirty="0" smtClean="0"/>
              <a:t>SST ACC</a:t>
            </a:r>
            <a:endParaRPr lang="it-IT" sz="2400" b="1" dirty="0"/>
          </a:p>
        </p:txBody>
      </p:sp>
      <p:grpSp>
        <p:nvGrpSpPr>
          <p:cNvPr id="24" name="Gruppo 23"/>
          <p:cNvGrpSpPr/>
          <p:nvPr/>
        </p:nvGrpSpPr>
        <p:grpSpPr>
          <a:xfrm>
            <a:off x="5715000" y="990600"/>
            <a:ext cx="3352800" cy="1403561"/>
            <a:chOff x="6444208" y="2482639"/>
            <a:chExt cx="2635778" cy="627939"/>
          </a:xfrm>
        </p:grpSpPr>
        <p:pic>
          <p:nvPicPr>
            <p:cNvPr id="25" name="Immagine 24" descr="nino3.4region.gif"/>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7561"/>
            <a:stretch>
              <a:fillRect/>
            </a:stretch>
          </p:blipFill>
          <p:spPr>
            <a:xfrm>
              <a:off x="6444208" y="2482639"/>
              <a:ext cx="2635778" cy="627939"/>
            </a:xfrm>
            <a:prstGeom prst="rect">
              <a:avLst/>
            </a:prstGeom>
          </p:spPr>
        </p:pic>
        <p:pic>
          <p:nvPicPr>
            <p:cNvPr id="27" name="Immagine 26" descr="nino3.4region.gif"/>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700" t="24585" r="48600" b="52683"/>
            <a:stretch>
              <a:fillRect/>
            </a:stretch>
          </p:blipFill>
          <p:spPr>
            <a:xfrm>
              <a:off x="7784866" y="2667000"/>
              <a:ext cx="334744" cy="173188"/>
            </a:xfrm>
            <a:prstGeom prst="rect">
              <a:avLst/>
            </a:prstGeom>
          </p:spPr>
        </p:pic>
        <p:pic>
          <p:nvPicPr>
            <p:cNvPr id="29" name="Immagine 28" descr="nino3.4region.gif"/>
            <p:cNvPicPr>
              <a:picLocks/>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3100" t="45659" r="36000" b="38634"/>
            <a:stretch>
              <a:fillRect/>
            </a:stretch>
          </p:blipFill>
          <p:spPr>
            <a:xfrm>
              <a:off x="7972247" y="2699754"/>
              <a:ext cx="387604" cy="119646"/>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3918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Rectangle 1"/>
          <p:cNvSpPr>
            <a:spLocks noChangeArrowheads="1"/>
          </p:cNvSpPr>
          <p:nvPr/>
        </p:nvSpPr>
        <p:spPr bwMode="auto">
          <a:xfrm>
            <a:off x="3313113" y="90488"/>
            <a:ext cx="2566987" cy="647700"/>
          </a:xfrm>
          <a:prstGeom prst="rect">
            <a:avLst/>
          </a:prstGeom>
          <a:noFill/>
          <a:ln w="9525">
            <a:noFill/>
            <a:miter lim="800000"/>
            <a:headEnd/>
            <a:tailEnd/>
          </a:ln>
        </p:spPr>
        <p:txBody>
          <a:bodyPr wrap="none" anchor="ctr">
            <a:prstTxWarp prst="textNoShape">
              <a:avLst/>
            </a:prstTxWarp>
            <a:spAutoFit/>
          </a:bodyPr>
          <a:lstStyle/>
          <a:p>
            <a:pPr algn="ctr">
              <a:tabLst>
                <a:tab pos="906463" algn="l"/>
              </a:tabLst>
              <a:defRPr/>
            </a:pPr>
            <a:r>
              <a:rPr lang="en-GB" sz="3600" b="1">
                <a:solidFill>
                  <a:srgbClr val="FF4D19"/>
                </a:solidFill>
                <a:latin typeface="+mn-lt"/>
              </a:rPr>
              <a:t>Future Plans</a:t>
            </a:r>
          </a:p>
        </p:txBody>
      </p:sp>
      <p:sp>
        <p:nvSpPr>
          <p:cNvPr id="8" name="Rectangle 1"/>
          <p:cNvSpPr>
            <a:spLocks noChangeArrowheads="1"/>
          </p:cNvSpPr>
          <p:nvPr/>
        </p:nvSpPr>
        <p:spPr bwMode="auto">
          <a:xfrm>
            <a:off x="2073275" y="1524000"/>
            <a:ext cx="3336925" cy="523875"/>
          </a:xfrm>
          <a:prstGeom prst="rect">
            <a:avLst/>
          </a:prstGeom>
          <a:noFill/>
          <a:ln w="9525">
            <a:noFill/>
            <a:miter lim="800000"/>
            <a:headEnd/>
            <a:tailEnd/>
          </a:ln>
        </p:spPr>
        <p:txBody>
          <a:bodyPr wrap="none" anchor="ctr">
            <a:prstTxWarp prst="textNoShape">
              <a:avLst/>
            </a:prstTxWarp>
            <a:spAutoFit/>
          </a:bodyPr>
          <a:lstStyle/>
          <a:p>
            <a:pPr>
              <a:tabLst>
                <a:tab pos="906463" algn="l"/>
              </a:tabLst>
              <a:defRPr/>
            </a:pPr>
            <a:r>
              <a:rPr lang="it-IT" sz="2800" b="1" dirty="0" err="1">
                <a:solidFill>
                  <a:schemeClr val="tx1">
                    <a:lumMod val="50000"/>
                    <a:lumOff val="50000"/>
                  </a:schemeClr>
                </a:solidFill>
                <a:latin typeface="Helvetica" pitchFamily="-65" charset="0"/>
              </a:rPr>
              <a:t>Coupling</a:t>
            </a:r>
            <a:r>
              <a:rPr lang="it-IT" sz="2800" b="1" dirty="0">
                <a:solidFill>
                  <a:schemeClr val="tx1">
                    <a:lumMod val="50000"/>
                    <a:lumOff val="50000"/>
                  </a:schemeClr>
                </a:solidFill>
                <a:latin typeface="Helvetica" pitchFamily="-65" charset="0"/>
              </a:rPr>
              <a:t> interface</a:t>
            </a:r>
            <a:endParaRPr lang="it-IT" b="1" dirty="0">
              <a:solidFill>
                <a:schemeClr val="tx1">
                  <a:lumMod val="50000"/>
                  <a:lumOff val="50000"/>
                </a:schemeClr>
              </a:solidFill>
              <a:latin typeface="Helvetica" pitchFamily="-65" charset="0"/>
            </a:endParaRPr>
          </a:p>
        </p:txBody>
      </p:sp>
      <p:sp>
        <p:nvSpPr>
          <p:cNvPr id="12" name="CasellaDiTesto 22"/>
          <p:cNvSpPr txBox="1">
            <a:spLocks noChangeArrowheads="1"/>
          </p:cNvSpPr>
          <p:nvPr/>
        </p:nvSpPr>
        <p:spPr bwMode="auto">
          <a:xfrm>
            <a:off x="4267200" y="4929187"/>
            <a:ext cx="4648200" cy="1600438"/>
          </a:xfrm>
          <a:prstGeom prst="rect">
            <a:avLst/>
          </a:prstGeom>
          <a:solidFill>
            <a:schemeClr val="bg1"/>
          </a:solidFill>
          <a:ln w="9525">
            <a:noFill/>
            <a:miter lim="800000"/>
            <a:headEnd/>
            <a:tailEnd/>
          </a:ln>
        </p:spPr>
        <p:txBody>
          <a:bodyPr numCol="2" spcCol="108000">
            <a:prstTxWarp prst="textNoShape">
              <a:avLst/>
            </a:prstTxWarp>
            <a:spAutoFit/>
          </a:bodyPr>
          <a:lstStyle/>
          <a:p>
            <a:pPr>
              <a:defRPr/>
            </a:pPr>
            <a:r>
              <a:rPr lang="en-US" sz="1400" dirty="0">
                <a:ea typeface="MS PGothic" charset="0"/>
                <a:cs typeface="MS PGothic" charset="0"/>
              </a:rPr>
              <a:t>Ice fraction</a:t>
            </a:r>
          </a:p>
          <a:p>
            <a:pPr>
              <a:defRPr/>
            </a:pPr>
            <a:r>
              <a:rPr lang="en-US" sz="1400" dirty="0">
                <a:ea typeface="MS PGothic" charset="0"/>
                <a:cs typeface="MS PGothic" charset="0"/>
              </a:rPr>
              <a:t>Wind/ice-ocean stress (</a:t>
            </a:r>
            <a:r>
              <a:rPr lang="en-US" sz="1400" dirty="0" err="1">
                <a:ea typeface="MS PGothic" charset="0"/>
                <a:cs typeface="MS PGothic" charset="0"/>
              </a:rPr>
              <a:t>x</a:t>
            </a:r>
            <a:r>
              <a:rPr lang="en-US" sz="1400" dirty="0">
                <a:ea typeface="MS PGothic" charset="0"/>
                <a:cs typeface="MS PGothic" charset="0"/>
              </a:rPr>
              <a:t> &amp; </a:t>
            </a:r>
            <a:r>
              <a:rPr lang="en-US" sz="1400" dirty="0" err="1">
                <a:ea typeface="MS PGothic" charset="0"/>
                <a:cs typeface="MS PGothic" charset="0"/>
              </a:rPr>
              <a:t>y</a:t>
            </a:r>
            <a:r>
              <a:rPr lang="en-US" sz="1400" dirty="0">
                <a:ea typeface="MS PGothic" charset="0"/>
                <a:cs typeface="MS PGothic" charset="0"/>
              </a:rPr>
              <a:t>)</a:t>
            </a:r>
          </a:p>
          <a:p>
            <a:pPr>
              <a:defRPr/>
            </a:pPr>
            <a:r>
              <a:rPr lang="en-US" sz="1400" dirty="0">
                <a:ea typeface="MS PGothic" charset="0"/>
                <a:cs typeface="MS PGothic" charset="0"/>
              </a:rPr>
              <a:t>Penetrating shortwave</a:t>
            </a:r>
          </a:p>
          <a:p>
            <a:pPr>
              <a:defRPr/>
            </a:pPr>
            <a:r>
              <a:rPr lang="en-US" sz="1400" dirty="0" err="1">
                <a:ea typeface="MS PGothic" charset="0"/>
                <a:cs typeface="MS PGothic" charset="0"/>
              </a:rPr>
              <a:t>Longwave</a:t>
            </a:r>
            <a:r>
              <a:rPr lang="en-US" sz="1400" dirty="0">
                <a:ea typeface="MS PGothic" charset="0"/>
                <a:cs typeface="MS PGothic" charset="0"/>
              </a:rPr>
              <a:t> heat flux</a:t>
            </a:r>
          </a:p>
          <a:p>
            <a:pPr>
              <a:defRPr/>
            </a:pPr>
            <a:r>
              <a:rPr lang="en-US" sz="1400" dirty="0">
                <a:ea typeface="MS PGothic" charset="0"/>
                <a:cs typeface="MS PGothic" charset="0"/>
              </a:rPr>
              <a:t>Latent/sensible heat flux</a:t>
            </a:r>
          </a:p>
          <a:p>
            <a:pPr>
              <a:defRPr/>
            </a:pPr>
            <a:r>
              <a:rPr lang="en-US" sz="1400" dirty="0">
                <a:ea typeface="MS PGothic" charset="0"/>
                <a:cs typeface="MS PGothic" charset="0"/>
              </a:rPr>
              <a:t>Evap./</a:t>
            </a:r>
            <a:r>
              <a:rPr lang="en-US" sz="1400" dirty="0" err="1">
                <a:ea typeface="MS PGothic" charset="0"/>
                <a:cs typeface="MS PGothic" charset="0"/>
              </a:rPr>
              <a:t>cond</a:t>
            </a:r>
            <a:r>
              <a:rPr lang="en-US" sz="1400" dirty="0">
                <a:ea typeface="MS PGothic" charset="0"/>
                <a:cs typeface="MS PGothic" charset="0"/>
              </a:rPr>
              <a:t>., rain &amp; snow</a:t>
            </a:r>
          </a:p>
          <a:p>
            <a:pPr>
              <a:defRPr/>
            </a:pPr>
            <a:r>
              <a:rPr lang="en-US" sz="1400" dirty="0">
                <a:ea typeface="MS PGothic" charset="0"/>
                <a:cs typeface="MS PGothic" charset="0"/>
              </a:rPr>
              <a:t>Runoff</a:t>
            </a:r>
          </a:p>
          <a:p>
            <a:pPr>
              <a:defRPr/>
            </a:pPr>
            <a:r>
              <a:rPr lang="en-US" sz="1400" dirty="0">
                <a:ea typeface="MS PGothic" charset="0"/>
                <a:cs typeface="MS PGothic" charset="0"/>
              </a:rPr>
              <a:t>Fresh water flux from sea ice</a:t>
            </a:r>
          </a:p>
          <a:p>
            <a:pPr>
              <a:defRPr/>
            </a:pPr>
            <a:r>
              <a:rPr lang="en-US" sz="1400" dirty="0">
                <a:ea typeface="MS PGothic" charset="0"/>
                <a:cs typeface="MS PGothic" charset="0"/>
              </a:rPr>
              <a:t>Salt Flux from sea ice</a:t>
            </a:r>
          </a:p>
          <a:p>
            <a:pPr>
              <a:defRPr/>
            </a:pPr>
            <a:r>
              <a:rPr lang="en-US" sz="1400" dirty="0">
                <a:ea typeface="MS PGothic" charset="0"/>
                <a:cs typeface="MS PGothic" charset="0"/>
              </a:rPr>
              <a:t>Heat flux from sea ice</a:t>
            </a:r>
          </a:p>
          <a:p>
            <a:pPr>
              <a:defRPr/>
            </a:pPr>
            <a:r>
              <a:rPr lang="en-US" sz="1400" dirty="0">
                <a:ea typeface="MS PGothic" charset="0"/>
                <a:cs typeface="MS PGothic" charset="0"/>
              </a:rPr>
              <a:t>Sea level pressure</a:t>
            </a:r>
          </a:p>
          <a:p>
            <a:pPr>
              <a:defRPr/>
            </a:pPr>
            <a:r>
              <a:rPr lang="en-US" sz="1400" dirty="0">
                <a:ea typeface="MS PGothic" charset="0"/>
                <a:cs typeface="MS PGothic" charset="0"/>
              </a:rPr>
              <a:t>10m wind speed</a:t>
            </a:r>
          </a:p>
          <a:p>
            <a:pPr>
              <a:defRPr/>
            </a:pPr>
            <a:r>
              <a:rPr lang="en-US" sz="1400" dirty="0">
                <a:ea typeface="MS PGothic" charset="0"/>
                <a:cs typeface="MS PGothic" charset="0"/>
              </a:rPr>
              <a:t>    </a:t>
            </a:r>
          </a:p>
        </p:txBody>
      </p:sp>
      <p:sp>
        <p:nvSpPr>
          <p:cNvPr id="65541" name="CasellaDiTesto 24"/>
          <p:cNvSpPr txBox="1">
            <a:spLocks noChangeArrowheads="1"/>
          </p:cNvSpPr>
          <p:nvPr/>
        </p:nvSpPr>
        <p:spPr bwMode="auto">
          <a:xfrm>
            <a:off x="1066800" y="5081588"/>
            <a:ext cx="2209800" cy="954087"/>
          </a:xfrm>
          <a:prstGeom prst="rect">
            <a:avLst/>
          </a:prstGeom>
          <a:noFill/>
          <a:ln w="9525">
            <a:noFill/>
            <a:miter lim="800000"/>
            <a:headEnd/>
            <a:tailEnd/>
          </a:ln>
        </p:spPr>
        <p:txBody>
          <a:bodyPr>
            <a:prstTxWarp prst="textNoShape">
              <a:avLst/>
            </a:prstTxWarp>
            <a:spAutoFit/>
          </a:bodyPr>
          <a:lstStyle/>
          <a:p>
            <a:r>
              <a:rPr lang="en-US" sz="1400"/>
              <a:t>SST/SSS</a:t>
            </a:r>
          </a:p>
          <a:p>
            <a:r>
              <a:rPr lang="en-US" sz="1400"/>
              <a:t>Surf. ocean currents (x &amp; y)</a:t>
            </a:r>
          </a:p>
          <a:p>
            <a:r>
              <a:rPr lang="en-US" sz="1400"/>
              <a:t>Sea surface slope (x &amp; y)</a:t>
            </a:r>
          </a:p>
          <a:p>
            <a:r>
              <a:rPr lang="en-US" sz="1400"/>
              <a:t>Frezing/melting potential</a:t>
            </a:r>
          </a:p>
        </p:txBody>
      </p:sp>
      <p:grpSp>
        <p:nvGrpSpPr>
          <p:cNvPr id="2" name="Gruppo 31"/>
          <p:cNvGrpSpPr>
            <a:grpSpLocks noChangeAspect="1"/>
          </p:cNvGrpSpPr>
          <p:nvPr/>
        </p:nvGrpSpPr>
        <p:grpSpPr bwMode="auto">
          <a:xfrm>
            <a:off x="725488" y="2286000"/>
            <a:ext cx="5522912" cy="4138613"/>
            <a:chOff x="1143000" y="1193118"/>
            <a:chExt cx="6275388" cy="4704445"/>
          </a:xfrm>
        </p:grpSpPr>
        <p:sp>
          <p:nvSpPr>
            <p:cNvPr id="15" name="Ovale 14"/>
            <p:cNvSpPr/>
            <p:nvPr/>
          </p:nvSpPr>
          <p:spPr>
            <a:xfrm>
              <a:off x="3733244" y="1193118"/>
              <a:ext cx="1143603" cy="685726"/>
            </a:xfrm>
            <a:prstGeom prst="ellipse">
              <a:avLst/>
            </a:prstGeom>
            <a:solidFill>
              <a:srgbClr val="66CCFF"/>
            </a:solidFill>
            <a:ln w="190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rPr>
                <a:t>Atm.</a:t>
              </a:r>
            </a:p>
          </p:txBody>
        </p:sp>
        <p:sp>
          <p:nvSpPr>
            <p:cNvPr id="18" name="Ovale 17"/>
            <p:cNvSpPr/>
            <p:nvPr/>
          </p:nvSpPr>
          <p:spPr>
            <a:xfrm>
              <a:off x="3733244" y="5211837"/>
              <a:ext cx="1143603" cy="685726"/>
            </a:xfrm>
            <a:prstGeom prst="ellipse">
              <a:avLst/>
            </a:prstGeom>
            <a:solidFill>
              <a:srgbClr val="3366FF"/>
            </a:solidFill>
            <a:ln w="19050">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chemeClr val="bg1"/>
                  </a:solidFill>
                </a:rPr>
                <a:t>Ocean</a:t>
              </a:r>
            </a:p>
          </p:txBody>
        </p:sp>
        <p:sp>
          <p:nvSpPr>
            <p:cNvPr id="20" name="Ovale 19"/>
            <p:cNvSpPr/>
            <p:nvPr/>
          </p:nvSpPr>
          <p:spPr>
            <a:xfrm>
              <a:off x="1143000" y="3199770"/>
              <a:ext cx="1143603" cy="685726"/>
            </a:xfrm>
            <a:prstGeom prst="ellipse">
              <a:avLst/>
            </a:prstGeom>
            <a:solidFill>
              <a:srgbClr val="66FF99"/>
            </a:solidFill>
            <a:ln w="19050">
              <a:solidFill>
                <a:srgbClr val="00993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rPr>
                <a:t>Land</a:t>
              </a:r>
            </a:p>
          </p:txBody>
        </p:sp>
        <p:sp>
          <p:nvSpPr>
            <p:cNvPr id="21" name="Ovale 20"/>
            <p:cNvSpPr/>
            <p:nvPr/>
          </p:nvSpPr>
          <p:spPr>
            <a:xfrm>
              <a:off x="6274785" y="3199770"/>
              <a:ext cx="1143603" cy="685726"/>
            </a:xfrm>
            <a:prstGeom prst="ellipse">
              <a:avLst/>
            </a:prstGeom>
            <a:solidFill>
              <a:schemeClr val="bg1"/>
            </a:solid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en-US" sz="1600" dirty="0">
                  <a:solidFill>
                    <a:srgbClr val="000000"/>
                  </a:solidFill>
                </a:rPr>
                <a:t>Sea ice</a:t>
              </a:r>
            </a:p>
          </p:txBody>
        </p:sp>
        <p:sp>
          <p:nvSpPr>
            <p:cNvPr id="22" name="Rettangolo arrotondato 21"/>
            <p:cNvSpPr/>
            <p:nvPr/>
          </p:nvSpPr>
          <p:spPr>
            <a:xfrm>
              <a:off x="3733244" y="3199770"/>
              <a:ext cx="1143603" cy="685726"/>
            </a:xfrm>
            <a:prstGeom prst="roundRect">
              <a:avLst/>
            </a:prstGeom>
            <a:solidFill>
              <a:srgbClr val="FFFF33"/>
            </a:solidFill>
            <a:ln w="19050">
              <a:solidFill>
                <a:srgbClr val="FF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rgbClr val="000000"/>
                  </a:solidFill>
                </a:rPr>
                <a:t>CPL7</a:t>
              </a:r>
            </a:p>
          </p:txBody>
        </p:sp>
        <p:cxnSp>
          <p:nvCxnSpPr>
            <p:cNvPr id="23" name="Connettore 2 22"/>
            <p:cNvCxnSpPr/>
            <p:nvPr/>
          </p:nvCxnSpPr>
          <p:spPr>
            <a:xfrm rot="5400000">
              <a:off x="3999033" y="4534231"/>
              <a:ext cx="1295662" cy="1803"/>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Connettore 2 23"/>
            <p:cNvCxnSpPr/>
            <p:nvPr/>
          </p:nvCxnSpPr>
          <p:spPr>
            <a:xfrm rot="16200000">
              <a:off x="3313592" y="4532426"/>
              <a:ext cx="1295662" cy="1803"/>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ttore 2 24"/>
            <p:cNvCxnSpPr/>
            <p:nvPr/>
          </p:nvCxnSpPr>
          <p:spPr>
            <a:xfrm rot="5400000">
              <a:off x="4001738" y="2551940"/>
              <a:ext cx="1295662" cy="3608"/>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nettore 2 25"/>
            <p:cNvCxnSpPr/>
            <p:nvPr/>
          </p:nvCxnSpPr>
          <p:spPr>
            <a:xfrm rot="16200000">
              <a:off x="3315395" y="2551038"/>
              <a:ext cx="1295662" cy="1804"/>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ttore 2 26"/>
            <p:cNvCxnSpPr/>
            <p:nvPr/>
          </p:nvCxnSpPr>
          <p:spPr>
            <a:xfrm>
              <a:off x="2362363" y="3317066"/>
              <a:ext cx="1370881" cy="0"/>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nettore 2 27"/>
            <p:cNvCxnSpPr/>
            <p:nvPr/>
          </p:nvCxnSpPr>
          <p:spPr>
            <a:xfrm>
              <a:off x="4876847" y="3318870"/>
              <a:ext cx="1370881" cy="0"/>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2 29"/>
            <p:cNvCxnSpPr/>
            <p:nvPr/>
          </p:nvCxnSpPr>
          <p:spPr>
            <a:xfrm rot="10800000">
              <a:off x="4876847" y="3733915"/>
              <a:ext cx="1370881" cy="0"/>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Connettore 2 30"/>
            <p:cNvCxnSpPr/>
            <p:nvPr/>
          </p:nvCxnSpPr>
          <p:spPr>
            <a:xfrm rot="10800000">
              <a:off x="2362363" y="3733915"/>
              <a:ext cx="1370881" cy="0"/>
            </a:xfrm>
            <a:prstGeom prst="straightConnector1">
              <a:avLst/>
            </a:prstGeom>
            <a:ln w="571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5543" name="CasellaDiTesto 24"/>
          <p:cNvSpPr txBox="1">
            <a:spLocks noChangeArrowheads="1"/>
          </p:cNvSpPr>
          <p:nvPr/>
        </p:nvSpPr>
        <p:spPr bwMode="auto">
          <a:xfrm>
            <a:off x="3200400" y="3376613"/>
            <a:ext cx="762000" cy="307975"/>
          </a:xfrm>
          <a:prstGeom prst="rect">
            <a:avLst/>
          </a:prstGeom>
          <a:noFill/>
          <a:ln w="9525">
            <a:noFill/>
            <a:miter lim="800000"/>
            <a:headEnd/>
            <a:tailEnd/>
          </a:ln>
        </p:spPr>
        <p:txBody>
          <a:bodyPr>
            <a:prstTxWarp prst="textNoShape">
              <a:avLst/>
            </a:prstTxWarp>
            <a:spAutoFit/>
          </a:bodyPr>
          <a:lstStyle/>
          <a:p>
            <a:r>
              <a:rPr lang="en-US" sz="1400"/>
              <a:t>30 min</a:t>
            </a:r>
          </a:p>
        </p:txBody>
      </p:sp>
      <p:sp>
        <p:nvSpPr>
          <p:cNvPr id="65544" name="CasellaDiTesto 24"/>
          <p:cNvSpPr txBox="1">
            <a:spLocks noChangeArrowheads="1"/>
          </p:cNvSpPr>
          <p:nvPr/>
        </p:nvSpPr>
        <p:spPr bwMode="auto">
          <a:xfrm>
            <a:off x="2057400" y="4138613"/>
            <a:ext cx="762000" cy="307975"/>
          </a:xfrm>
          <a:prstGeom prst="rect">
            <a:avLst/>
          </a:prstGeom>
          <a:noFill/>
          <a:ln w="9525">
            <a:noFill/>
            <a:miter lim="800000"/>
            <a:headEnd/>
            <a:tailEnd/>
          </a:ln>
        </p:spPr>
        <p:txBody>
          <a:bodyPr>
            <a:prstTxWarp prst="textNoShape">
              <a:avLst/>
            </a:prstTxWarp>
            <a:spAutoFit/>
          </a:bodyPr>
          <a:lstStyle/>
          <a:p>
            <a:r>
              <a:rPr lang="en-US" sz="1400"/>
              <a:t>30 min</a:t>
            </a:r>
          </a:p>
        </p:txBody>
      </p:sp>
      <p:sp>
        <p:nvSpPr>
          <p:cNvPr id="65545" name="CasellaDiTesto 24"/>
          <p:cNvSpPr txBox="1">
            <a:spLocks noChangeArrowheads="1"/>
          </p:cNvSpPr>
          <p:nvPr/>
        </p:nvSpPr>
        <p:spPr bwMode="auto">
          <a:xfrm>
            <a:off x="4343400" y="4135438"/>
            <a:ext cx="762000" cy="307975"/>
          </a:xfrm>
          <a:prstGeom prst="rect">
            <a:avLst/>
          </a:prstGeom>
          <a:noFill/>
          <a:ln w="9525">
            <a:noFill/>
            <a:miter lim="800000"/>
            <a:headEnd/>
            <a:tailEnd/>
          </a:ln>
        </p:spPr>
        <p:txBody>
          <a:bodyPr>
            <a:prstTxWarp prst="textNoShape">
              <a:avLst/>
            </a:prstTxWarp>
            <a:spAutoFit/>
          </a:bodyPr>
          <a:lstStyle/>
          <a:p>
            <a:r>
              <a:rPr lang="en-US" sz="1400"/>
              <a:t>30 min</a:t>
            </a:r>
          </a:p>
        </p:txBody>
      </p:sp>
      <p:sp>
        <p:nvSpPr>
          <p:cNvPr id="65546" name="CasellaDiTesto 24"/>
          <p:cNvSpPr txBox="1">
            <a:spLocks noChangeArrowheads="1"/>
          </p:cNvSpPr>
          <p:nvPr/>
        </p:nvSpPr>
        <p:spPr bwMode="auto">
          <a:xfrm>
            <a:off x="3070225" y="4924425"/>
            <a:ext cx="892175" cy="738188"/>
          </a:xfrm>
          <a:prstGeom prst="rect">
            <a:avLst/>
          </a:prstGeom>
          <a:noFill/>
          <a:ln w="9525">
            <a:noFill/>
            <a:miter lim="800000"/>
            <a:headEnd/>
            <a:tailEnd/>
          </a:ln>
        </p:spPr>
        <p:txBody>
          <a:bodyPr>
            <a:prstTxWarp prst="textNoShape">
              <a:avLst/>
            </a:prstTxWarp>
            <a:spAutoFit/>
          </a:bodyPr>
          <a:lstStyle/>
          <a:p>
            <a:pPr algn="ctr"/>
            <a:r>
              <a:rPr lang="en-US" sz="1400"/>
              <a:t>Daily</a:t>
            </a:r>
          </a:p>
          <a:p>
            <a:pPr algn="ctr"/>
            <a:r>
              <a:rPr lang="en-US" sz="1400"/>
              <a:t>or higher freq.</a:t>
            </a:r>
          </a:p>
        </p:txBody>
      </p:sp>
      <p:sp>
        <p:nvSpPr>
          <p:cNvPr id="65547" name="CasellaDiTesto 35"/>
          <p:cNvSpPr txBox="1">
            <a:spLocks noChangeArrowheads="1"/>
          </p:cNvSpPr>
          <p:nvPr/>
        </p:nvSpPr>
        <p:spPr bwMode="auto">
          <a:xfrm>
            <a:off x="1371600" y="838200"/>
            <a:ext cx="6446838" cy="584200"/>
          </a:xfrm>
          <a:prstGeom prst="rect">
            <a:avLst/>
          </a:prstGeom>
          <a:noFill/>
          <a:ln w="9525">
            <a:noFill/>
            <a:miter lim="800000"/>
            <a:headEnd/>
            <a:tailEnd/>
          </a:ln>
        </p:spPr>
        <p:txBody>
          <a:bodyPr wrap="none">
            <a:prstTxWarp prst="textNoShape">
              <a:avLst/>
            </a:prstTxWarp>
            <a:spAutoFit/>
          </a:bodyPr>
          <a:lstStyle/>
          <a:p>
            <a:r>
              <a:rPr lang="en-GB" sz="3200" b="1">
                <a:solidFill>
                  <a:schemeClr val="accent1"/>
                </a:solidFill>
              </a:rPr>
              <a:t>NEW COUPLED MODEL:  </a:t>
            </a:r>
            <a:r>
              <a:rPr lang="en-GB" sz="3200" b="1">
                <a:solidFill>
                  <a:srgbClr val="FF4D19"/>
                </a:solidFill>
              </a:rPr>
              <a:t>NEMO-CAM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121"/>
          <p:cNvSpPr>
            <a:spLocks noChangeArrowheads="1"/>
          </p:cNvSpPr>
          <p:nvPr/>
        </p:nvSpPr>
        <p:spPr bwMode="auto">
          <a:xfrm>
            <a:off x="141288" y="3962400"/>
            <a:ext cx="4572000" cy="2590800"/>
          </a:xfrm>
          <a:prstGeom prst="rect">
            <a:avLst/>
          </a:prstGeom>
          <a:noFill/>
          <a:ln w="57150">
            <a:solidFill>
              <a:srgbClr val="97CFEE"/>
            </a:solidFill>
            <a:miter lim="800000"/>
            <a:headEnd/>
            <a:tailEnd/>
          </a:ln>
        </p:spPr>
        <p:txBody>
          <a:bodyPr tIns="82800">
            <a:prstTxWarp prst="textNoShape">
              <a:avLst/>
            </a:prstTxWarp>
          </a:bodyPr>
          <a:lstStyle/>
          <a:p>
            <a:pPr marL="1812925" indent="-98425" defTabSz="457200" eaLnBrk="0" hangingPunct="0">
              <a:lnSpc>
                <a:spcPct val="80000"/>
              </a:lnSpc>
              <a:spcBef>
                <a:spcPts val="600"/>
              </a:spcBef>
              <a:buFont typeface="Times New Roman" charset="0"/>
              <a:buChar char="•"/>
            </a:pPr>
            <a:endParaRPr lang="it-IT" sz="1400">
              <a:latin typeface="Arial" charset="0"/>
            </a:endParaRPr>
          </a:p>
          <a:p>
            <a:pPr marL="1812925" indent="-98425" defTabSz="457200" eaLnBrk="0" hangingPunct="0">
              <a:lnSpc>
                <a:spcPct val="80000"/>
              </a:lnSpc>
              <a:spcBef>
                <a:spcPts val="600"/>
              </a:spcBef>
              <a:buFont typeface="Times New Roman" charset="0"/>
              <a:buChar char="•"/>
            </a:pPr>
            <a:endParaRPr lang="it-IT" sz="1400">
              <a:latin typeface="Arial" charset="0"/>
            </a:endParaRPr>
          </a:p>
          <a:p>
            <a:pPr marL="1812925" indent="-98425" defTabSz="457200" eaLnBrk="0" hangingPunct="0">
              <a:lnSpc>
                <a:spcPct val="80000"/>
              </a:lnSpc>
              <a:spcBef>
                <a:spcPts val="600"/>
              </a:spcBef>
              <a:buFont typeface="Times New Roman" charset="0"/>
              <a:buChar char="•"/>
            </a:pPr>
            <a:r>
              <a:rPr lang="it-IT" sz="1400">
                <a:latin typeface="Arial" charset="0"/>
              </a:rPr>
              <a:t>two DDN SFA10000 storage systems</a:t>
            </a:r>
          </a:p>
          <a:p>
            <a:pPr marL="1812925" indent="-98425" defTabSz="457200" eaLnBrk="0" hangingPunct="0">
              <a:lnSpc>
                <a:spcPct val="80000"/>
              </a:lnSpc>
              <a:spcBef>
                <a:spcPts val="600"/>
              </a:spcBef>
              <a:buFont typeface="Times New Roman" charset="0"/>
              <a:buChar char="•"/>
            </a:pPr>
            <a:endParaRPr lang="it-IT" sz="1400">
              <a:latin typeface="Arial" charset="0"/>
            </a:endParaRPr>
          </a:p>
          <a:p>
            <a:pPr marL="1812925" indent="-98425" defTabSz="457200" eaLnBrk="0" hangingPunct="0">
              <a:lnSpc>
                <a:spcPct val="80000"/>
              </a:lnSpc>
              <a:spcBef>
                <a:spcPts val="600"/>
              </a:spcBef>
              <a:buFont typeface="Times New Roman" charset="0"/>
              <a:buChar char="•"/>
            </a:pPr>
            <a:r>
              <a:rPr lang="it-IT" sz="1400">
                <a:latin typeface="Arial" charset="0"/>
              </a:rPr>
              <a:t>840TB raw space</a:t>
            </a:r>
            <a:r>
              <a:rPr lang="en-US" sz="1400">
                <a:latin typeface="Arial" charset="0"/>
              </a:rPr>
              <a:t> </a:t>
            </a:r>
          </a:p>
          <a:p>
            <a:pPr marL="1812925" indent="-98425" defTabSz="457200" eaLnBrk="0" hangingPunct="0">
              <a:lnSpc>
                <a:spcPct val="80000"/>
              </a:lnSpc>
              <a:spcBef>
                <a:spcPts val="600"/>
              </a:spcBef>
              <a:buFont typeface="Times New Roman" charset="0"/>
              <a:buChar char="•"/>
            </a:pPr>
            <a:endParaRPr lang="en-US" sz="600">
              <a:latin typeface="Arial" charset="0"/>
            </a:endParaRPr>
          </a:p>
          <a:p>
            <a:pPr marL="1812925" indent="-98425" defTabSz="457200" eaLnBrk="0" hangingPunct="0">
              <a:lnSpc>
                <a:spcPct val="80000"/>
              </a:lnSpc>
              <a:spcBef>
                <a:spcPts val="600"/>
              </a:spcBef>
              <a:buFont typeface="Times New Roman" charset="0"/>
              <a:buChar char="•"/>
            </a:pPr>
            <a:r>
              <a:rPr lang="en-US" sz="1400">
                <a:latin typeface="Arial" charset="0"/>
              </a:rPr>
              <a:t>6 GB/s I/O throughput per disk array</a:t>
            </a:r>
          </a:p>
        </p:txBody>
      </p:sp>
      <p:sp>
        <p:nvSpPr>
          <p:cNvPr id="66563" name="Rectangle 1"/>
          <p:cNvSpPr>
            <a:spLocks noGrp="1" noChangeArrowheads="1"/>
          </p:cNvSpPr>
          <p:nvPr>
            <p:ph type="title" idx="4294967295"/>
          </p:nvPr>
        </p:nvSpPr>
        <p:spPr>
          <a:xfrm>
            <a:off x="838200" y="152400"/>
            <a:ext cx="7010400" cy="685800"/>
          </a:xfrm>
        </p:spPr>
        <p:txBody>
          <a:bodyPr/>
          <a:lstStyle/>
          <a:p>
            <a:pPr eaLnBrk="1" hangingPunct="1">
              <a:tabLst>
                <a:tab pos="0" algn="l"/>
                <a:tab pos="1158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pPr>
            <a:r>
              <a:rPr lang="it-IT" sz="3200" b="1" dirty="0">
                <a:solidFill>
                  <a:srgbClr val="FF4D19"/>
                </a:solidFill>
                <a:ea typeface="ＭＳ Ｐゴシック" charset="-128"/>
                <a:cs typeface="ＭＳ Ｐゴシック" charset="-128"/>
              </a:rPr>
              <a:t>The</a:t>
            </a:r>
            <a:r>
              <a:rPr lang="it-IT" sz="3200" b="1" dirty="0" smtClean="0">
                <a:solidFill>
                  <a:srgbClr val="FF4D19"/>
                </a:solidFill>
                <a:ea typeface="ＭＳ Ｐゴシック" charset="-128"/>
                <a:cs typeface="ＭＳ Ｐゴシック" charset="-128"/>
              </a:rPr>
              <a:t> CMCC </a:t>
            </a:r>
            <a:r>
              <a:rPr lang="it-IT" sz="3200" b="1" dirty="0" err="1">
                <a:solidFill>
                  <a:srgbClr val="FF4D19"/>
                </a:solidFill>
                <a:ea typeface="ＭＳ Ｐゴシック" charset="-128"/>
                <a:cs typeface="ＭＳ Ｐゴシック" charset="-128"/>
              </a:rPr>
              <a:t>supercomputing</a:t>
            </a:r>
            <a:r>
              <a:rPr lang="it-IT" sz="3200" b="1" dirty="0">
                <a:solidFill>
                  <a:srgbClr val="FF4D19"/>
                </a:solidFill>
                <a:ea typeface="ＭＳ Ｐゴシック" charset="-128"/>
                <a:cs typeface="ＭＳ Ｐゴシック" charset="-128"/>
              </a:rPr>
              <a:t> </a:t>
            </a:r>
            <a:r>
              <a:rPr lang="it-IT" sz="3200" b="1" dirty="0" err="1">
                <a:solidFill>
                  <a:srgbClr val="FF4D19"/>
                </a:solidFill>
                <a:ea typeface="ＭＳ Ｐゴシック" charset="-128"/>
                <a:cs typeface="ＭＳ Ｐゴシック" charset="-128"/>
              </a:rPr>
              <a:t>facility</a:t>
            </a:r>
            <a:endParaRPr lang="it-IT" sz="3200" b="1" dirty="0">
              <a:solidFill>
                <a:srgbClr val="FF4D19"/>
              </a:solidFill>
              <a:ea typeface="ＭＳ Ｐゴシック" charset="-128"/>
              <a:cs typeface="ＭＳ Ｐゴシック" charset="-128"/>
            </a:endParaRPr>
          </a:p>
        </p:txBody>
      </p:sp>
      <p:grpSp>
        <p:nvGrpSpPr>
          <p:cNvPr id="2" name="Group 26"/>
          <p:cNvGrpSpPr>
            <a:grpSpLocks/>
          </p:cNvGrpSpPr>
          <p:nvPr/>
        </p:nvGrpSpPr>
        <p:grpSpPr bwMode="auto">
          <a:xfrm>
            <a:off x="65088" y="1371600"/>
            <a:ext cx="4687887" cy="2093913"/>
            <a:chOff x="590" y="617"/>
            <a:chExt cx="4366" cy="1938"/>
          </a:xfrm>
        </p:grpSpPr>
        <p:grpSp>
          <p:nvGrpSpPr>
            <p:cNvPr id="3" name="Group 27"/>
            <p:cNvGrpSpPr>
              <a:grpSpLocks/>
            </p:cNvGrpSpPr>
            <p:nvPr/>
          </p:nvGrpSpPr>
          <p:grpSpPr bwMode="auto">
            <a:xfrm>
              <a:off x="2764" y="617"/>
              <a:ext cx="2192" cy="1938"/>
              <a:chOff x="1725" y="572"/>
              <a:chExt cx="2192" cy="1938"/>
            </a:xfrm>
          </p:grpSpPr>
          <p:pic>
            <p:nvPicPr>
              <p:cNvPr id="66579" name="Picture 28" descr="idataplex_2"/>
              <p:cNvPicPr>
                <a:picLocks noChangeAspect="1" noChangeArrowheads="1"/>
              </p:cNvPicPr>
              <p:nvPr/>
            </p:nvPicPr>
            <p:blipFill>
              <a:blip r:embed="rId2"/>
              <a:srcRect/>
              <a:stretch>
                <a:fillRect/>
              </a:stretch>
            </p:blipFill>
            <p:spPr bwMode="auto">
              <a:xfrm>
                <a:off x="2811" y="572"/>
                <a:ext cx="1106" cy="1934"/>
              </a:xfrm>
              <a:prstGeom prst="rect">
                <a:avLst/>
              </a:prstGeom>
              <a:noFill/>
              <a:ln w="9525">
                <a:noFill/>
                <a:miter lim="800000"/>
                <a:headEnd/>
                <a:tailEnd/>
              </a:ln>
            </p:spPr>
          </p:pic>
          <p:pic>
            <p:nvPicPr>
              <p:cNvPr id="66580" name="Picture 29" descr="idataplex_2"/>
              <p:cNvPicPr>
                <a:picLocks noChangeAspect="1" noChangeArrowheads="1"/>
              </p:cNvPicPr>
              <p:nvPr/>
            </p:nvPicPr>
            <p:blipFill>
              <a:blip r:embed="rId2"/>
              <a:srcRect/>
              <a:stretch>
                <a:fillRect/>
              </a:stretch>
            </p:blipFill>
            <p:spPr bwMode="auto">
              <a:xfrm>
                <a:off x="1725" y="576"/>
                <a:ext cx="1106" cy="1934"/>
              </a:xfrm>
              <a:prstGeom prst="rect">
                <a:avLst/>
              </a:prstGeom>
              <a:noFill/>
              <a:ln w="9525">
                <a:noFill/>
                <a:miter lim="800000"/>
                <a:headEnd/>
                <a:tailEnd/>
              </a:ln>
            </p:spPr>
          </p:pic>
        </p:grpSp>
        <p:grpSp>
          <p:nvGrpSpPr>
            <p:cNvPr id="4" name="Group 30"/>
            <p:cNvGrpSpPr>
              <a:grpSpLocks/>
            </p:cNvGrpSpPr>
            <p:nvPr/>
          </p:nvGrpSpPr>
          <p:grpSpPr bwMode="auto">
            <a:xfrm>
              <a:off x="590" y="617"/>
              <a:ext cx="2192" cy="1936"/>
              <a:chOff x="1725" y="574"/>
              <a:chExt cx="2192" cy="1936"/>
            </a:xfrm>
          </p:grpSpPr>
          <p:pic>
            <p:nvPicPr>
              <p:cNvPr id="66577" name="Picture 31" descr="idataplex_2"/>
              <p:cNvPicPr>
                <a:picLocks noChangeAspect="1" noChangeArrowheads="1"/>
              </p:cNvPicPr>
              <p:nvPr/>
            </p:nvPicPr>
            <p:blipFill>
              <a:blip r:embed="rId2"/>
              <a:srcRect/>
              <a:stretch>
                <a:fillRect/>
              </a:stretch>
            </p:blipFill>
            <p:spPr bwMode="auto">
              <a:xfrm>
                <a:off x="2811" y="574"/>
                <a:ext cx="1106" cy="1934"/>
              </a:xfrm>
              <a:prstGeom prst="rect">
                <a:avLst/>
              </a:prstGeom>
              <a:noFill/>
              <a:ln w="9525">
                <a:noFill/>
                <a:miter lim="800000"/>
                <a:headEnd/>
                <a:tailEnd/>
              </a:ln>
            </p:spPr>
          </p:pic>
          <p:pic>
            <p:nvPicPr>
              <p:cNvPr id="66578" name="Picture 32" descr="idataplex_2"/>
              <p:cNvPicPr>
                <a:picLocks noChangeAspect="1" noChangeArrowheads="1"/>
              </p:cNvPicPr>
              <p:nvPr/>
            </p:nvPicPr>
            <p:blipFill>
              <a:blip r:embed="rId2"/>
              <a:srcRect/>
              <a:stretch>
                <a:fillRect/>
              </a:stretch>
            </p:blipFill>
            <p:spPr bwMode="auto">
              <a:xfrm>
                <a:off x="1725" y="576"/>
                <a:ext cx="1106" cy="1934"/>
              </a:xfrm>
              <a:prstGeom prst="rect">
                <a:avLst/>
              </a:prstGeom>
              <a:noFill/>
              <a:ln w="9525">
                <a:noFill/>
                <a:miter lim="800000"/>
                <a:headEnd/>
                <a:tailEnd/>
              </a:ln>
            </p:spPr>
          </p:pic>
        </p:grpSp>
      </p:grpSp>
      <p:grpSp>
        <p:nvGrpSpPr>
          <p:cNvPr id="5" name="Group 44"/>
          <p:cNvGrpSpPr>
            <a:grpSpLocks/>
          </p:cNvGrpSpPr>
          <p:nvPr/>
        </p:nvGrpSpPr>
        <p:grpSpPr bwMode="auto">
          <a:xfrm>
            <a:off x="5010150" y="3638550"/>
            <a:ext cx="4210050" cy="3100388"/>
            <a:chOff x="3744" y="1632"/>
            <a:chExt cx="2256" cy="1824"/>
          </a:xfrm>
        </p:grpSpPr>
        <p:sp>
          <p:nvSpPr>
            <p:cNvPr id="66572" name="Rectangle 43"/>
            <p:cNvSpPr>
              <a:spLocks noChangeArrowheads="1"/>
            </p:cNvSpPr>
            <p:nvPr/>
          </p:nvSpPr>
          <p:spPr bwMode="auto">
            <a:xfrm>
              <a:off x="3744" y="1632"/>
              <a:ext cx="2256" cy="1824"/>
            </a:xfrm>
            <a:prstGeom prst="rect">
              <a:avLst/>
            </a:prstGeom>
            <a:solidFill>
              <a:srgbClr val="97CFEE"/>
            </a:solidFill>
            <a:ln w="9525">
              <a:noFill/>
              <a:miter lim="800000"/>
              <a:headEnd/>
              <a:tailEnd/>
            </a:ln>
          </p:spPr>
          <p:txBody>
            <a:bodyPr wrap="none" anchor="ctr">
              <a:prstTxWarp prst="textNoShape">
                <a:avLst/>
              </a:prstTxWarp>
            </a:bodyPr>
            <a:lstStyle/>
            <a:p>
              <a:endParaRPr lang="en-US" sz="1800"/>
            </a:p>
          </p:txBody>
        </p:sp>
        <p:pic>
          <p:nvPicPr>
            <p:cNvPr id="66573" name="Picture 34" descr="Intel_E5-2600_archit"/>
            <p:cNvPicPr>
              <a:picLocks noChangeAspect="1" noChangeArrowheads="1"/>
            </p:cNvPicPr>
            <p:nvPr/>
          </p:nvPicPr>
          <p:blipFill>
            <a:blip r:embed="rId3"/>
            <a:srcRect/>
            <a:stretch>
              <a:fillRect/>
            </a:stretch>
          </p:blipFill>
          <p:spPr bwMode="auto">
            <a:xfrm>
              <a:off x="3792" y="1968"/>
              <a:ext cx="2143" cy="1397"/>
            </a:xfrm>
            <a:prstGeom prst="rect">
              <a:avLst/>
            </a:prstGeom>
            <a:noFill/>
            <a:ln w="9525">
              <a:noFill/>
              <a:miter lim="800000"/>
              <a:headEnd/>
              <a:tailEnd/>
            </a:ln>
          </p:spPr>
        </p:pic>
        <p:sp>
          <p:nvSpPr>
            <p:cNvPr id="66574" name="Rectangle 42"/>
            <p:cNvSpPr>
              <a:spLocks noChangeArrowheads="1"/>
            </p:cNvSpPr>
            <p:nvPr/>
          </p:nvSpPr>
          <p:spPr bwMode="auto">
            <a:xfrm>
              <a:off x="3817" y="1723"/>
              <a:ext cx="1777" cy="198"/>
            </a:xfrm>
            <a:prstGeom prst="rect">
              <a:avLst/>
            </a:prstGeom>
            <a:noFill/>
            <a:ln w="9525">
              <a:noFill/>
              <a:miter lim="800000"/>
              <a:headEnd/>
              <a:tailEnd/>
            </a:ln>
          </p:spPr>
          <p:txBody>
            <a:bodyPr wrap="none">
              <a:prstTxWarp prst="textNoShape">
                <a:avLst/>
              </a:prstTxWarp>
              <a:spAutoFit/>
            </a:bodyPr>
            <a:lstStyle/>
            <a:p>
              <a:r>
                <a:rPr lang="it-IT" sz="1600" b="1">
                  <a:solidFill>
                    <a:srgbClr val="000000"/>
                  </a:solidFill>
                  <a:ea typeface="Calibri" charset="0"/>
                  <a:cs typeface="Calibri" charset="0"/>
                </a:rPr>
                <a:t>Intel Xeon E5-2600 basic architecture</a:t>
              </a:r>
              <a:endParaRPr lang="it-IT" sz="1400" b="1">
                <a:solidFill>
                  <a:srgbClr val="000000"/>
                </a:solidFill>
                <a:ea typeface="Calibri" charset="0"/>
                <a:cs typeface="Calibri" charset="0"/>
              </a:endParaRPr>
            </a:p>
          </p:txBody>
        </p:sp>
      </p:grpSp>
      <p:sp>
        <p:nvSpPr>
          <p:cNvPr id="66566" name="Rectangle 114"/>
          <p:cNvSpPr>
            <a:spLocks noChangeArrowheads="1"/>
          </p:cNvSpPr>
          <p:nvPr/>
        </p:nvSpPr>
        <p:spPr bwMode="auto">
          <a:xfrm>
            <a:off x="5008563" y="1447800"/>
            <a:ext cx="3962400" cy="1752600"/>
          </a:xfrm>
          <a:prstGeom prst="rect">
            <a:avLst/>
          </a:prstGeom>
          <a:solidFill>
            <a:srgbClr val="97CFEE"/>
          </a:solidFill>
          <a:ln w="9525">
            <a:noFill/>
            <a:miter lim="800000"/>
            <a:headEnd/>
            <a:tailEnd/>
          </a:ln>
        </p:spPr>
        <p:txBody>
          <a:bodyPr tIns="82800">
            <a:prstTxWarp prst="textNoShape">
              <a:avLst/>
            </a:prstTxWarp>
          </a:bodyPr>
          <a:lstStyle/>
          <a:p>
            <a:pPr defTabSz="457200" eaLnBrk="0" hangingPunct="0">
              <a:lnSpc>
                <a:spcPct val="80000"/>
              </a:lnSpc>
              <a:spcBef>
                <a:spcPts val="600"/>
              </a:spcBef>
              <a:buFont typeface="Times New Roman" charset="0"/>
              <a:buChar char="•"/>
            </a:pPr>
            <a:r>
              <a:rPr lang="it-IT" sz="1400">
                <a:latin typeface="Arial" charset="0"/>
              </a:rPr>
              <a:t> 482 </a:t>
            </a:r>
            <a:r>
              <a:rPr lang="en-US" sz="1400">
                <a:latin typeface="Arial" charset="0"/>
              </a:rPr>
              <a:t>nodes IBM dx360 M4 </a:t>
            </a:r>
          </a:p>
          <a:p>
            <a:pPr defTabSz="457200" eaLnBrk="0" hangingPunct="0">
              <a:lnSpc>
                <a:spcPct val="70000"/>
              </a:lnSpc>
              <a:spcBef>
                <a:spcPts val="600"/>
              </a:spcBef>
              <a:buFont typeface="Times New Roman" charset="0"/>
              <a:buChar char="•"/>
            </a:pPr>
            <a:r>
              <a:rPr lang="en-US" sz="1400">
                <a:latin typeface="Arial" charset="0"/>
              </a:rPr>
              <a:t> </a:t>
            </a:r>
            <a:r>
              <a:rPr lang="en-US" sz="1400">
                <a:solidFill>
                  <a:srgbClr val="D60404"/>
                </a:solidFill>
                <a:latin typeface="Arial" charset="0"/>
              </a:rPr>
              <a:t>7712 cores</a:t>
            </a:r>
            <a:r>
              <a:rPr lang="en-US" sz="1400">
                <a:latin typeface="Arial" charset="0"/>
              </a:rPr>
              <a:t> Intel Xeon Sandy Bridge 2,6GHz</a:t>
            </a:r>
          </a:p>
          <a:p>
            <a:pPr defTabSz="457200" eaLnBrk="0" hangingPunct="0">
              <a:lnSpc>
                <a:spcPct val="70000"/>
              </a:lnSpc>
              <a:spcBef>
                <a:spcPts val="600"/>
              </a:spcBef>
              <a:buFont typeface="Times New Roman" charset="0"/>
              <a:buChar char="•"/>
            </a:pPr>
            <a:r>
              <a:rPr lang="en-US" sz="1400">
                <a:latin typeface="Arial" charset="0"/>
              </a:rPr>
              <a:t> 30,1 TB of RAM ( 4GB RAM per  core )</a:t>
            </a:r>
          </a:p>
          <a:p>
            <a:pPr defTabSz="457200" eaLnBrk="0" hangingPunct="0">
              <a:lnSpc>
                <a:spcPct val="70000"/>
              </a:lnSpc>
              <a:spcBef>
                <a:spcPts val="600"/>
              </a:spcBef>
              <a:buFont typeface="Times New Roman" charset="0"/>
              <a:buChar char="•"/>
            </a:pPr>
            <a:r>
              <a:rPr lang="en-US" sz="1400">
                <a:latin typeface="Arial" charset="0"/>
              </a:rPr>
              <a:t> </a:t>
            </a:r>
            <a:r>
              <a:rPr lang="en-US" sz="1400">
                <a:solidFill>
                  <a:srgbClr val="D60404"/>
                </a:solidFill>
                <a:latin typeface="Arial" charset="0"/>
              </a:rPr>
              <a:t>peak performance: 160 TFlops</a:t>
            </a:r>
          </a:p>
          <a:p>
            <a:pPr defTabSz="457200" eaLnBrk="0" hangingPunct="0">
              <a:lnSpc>
                <a:spcPct val="70000"/>
              </a:lnSpc>
              <a:spcBef>
                <a:spcPts val="600"/>
              </a:spcBef>
              <a:buFont typeface="Times New Roman" charset="0"/>
              <a:buChar char="•"/>
            </a:pPr>
            <a:r>
              <a:rPr lang="en-US" sz="1400">
                <a:latin typeface="Arial" charset="0"/>
              </a:rPr>
              <a:t> Infiniband 4x FDR Interconnection</a:t>
            </a:r>
          </a:p>
          <a:p>
            <a:pPr defTabSz="457200" eaLnBrk="0" hangingPunct="0">
              <a:lnSpc>
                <a:spcPct val="70000"/>
              </a:lnSpc>
              <a:spcBef>
                <a:spcPts val="600"/>
              </a:spcBef>
              <a:buFont typeface="Times New Roman" charset="0"/>
              <a:buChar char="•"/>
            </a:pPr>
            <a:r>
              <a:rPr lang="en-US" sz="1400">
                <a:latin typeface="Arial" charset="0"/>
              </a:rPr>
              <a:t> workload manager: LSF</a:t>
            </a:r>
          </a:p>
          <a:p>
            <a:pPr defTabSz="457200" eaLnBrk="0" hangingPunct="0">
              <a:lnSpc>
                <a:spcPct val="70000"/>
              </a:lnSpc>
              <a:spcBef>
                <a:spcPts val="600"/>
              </a:spcBef>
              <a:buFont typeface="Times New Roman" charset="0"/>
              <a:buChar char="•"/>
            </a:pPr>
            <a:r>
              <a:rPr lang="en-US" sz="1400">
                <a:latin typeface="Arial" charset="0"/>
              </a:rPr>
              <a:t> operating system: Linux CentOS x86_64</a:t>
            </a:r>
          </a:p>
        </p:txBody>
      </p:sp>
      <p:pic>
        <p:nvPicPr>
          <p:cNvPr id="66567" name="Picture 116" descr="DDN_SFA_10K"/>
          <p:cNvPicPr>
            <a:picLocks noChangeAspect="1" noChangeArrowheads="1"/>
          </p:cNvPicPr>
          <p:nvPr/>
        </p:nvPicPr>
        <p:blipFill>
          <a:blip r:embed="rId4"/>
          <a:srcRect/>
          <a:stretch>
            <a:fillRect/>
          </a:stretch>
        </p:blipFill>
        <p:spPr bwMode="auto">
          <a:xfrm>
            <a:off x="228600" y="4189413"/>
            <a:ext cx="1592263" cy="2108200"/>
          </a:xfrm>
          <a:prstGeom prst="rect">
            <a:avLst/>
          </a:prstGeom>
          <a:noFill/>
          <a:ln w="9525">
            <a:noFill/>
            <a:miter lim="800000"/>
            <a:headEnd/>
            <a:tailEnd/>
          </a:ln>
        </p:spPr>
      </p:pic>
      <p:grpSp>
        <p:nvGrpSpPr>
          <p:cNvPr id="6" name="Group 120"/>
          <p:cNvGrpSpPr>
            <a:grpSpLocks/>
          </p:cNvGrpSpPr>
          <p:nvPr/>
        </p:nvGrpSpPr>
        <p:grpSpPr bwMode="auto">
          <a:xfrm>
            <a:off x="2090738" y="2057400"/>
            <a:ext cx="2362200" cy="1143000"/>
            <a:chOff x="1440" y="1200"/>
            <a:chExt cx="1488" cy="720"/>
          </a:xfrm>
        </p:grpSpPr>
        <p:sp>
          <p:nvSpPr>
            <p:cNvPr id="66570" name="AutoShape 117"/>
            <p:cNvSpPr>
              <a:spLocks noChangeArrowheads="1"/>
            </p:cNvSpPr>
            <p:nvPr/>
          </p:nvSpPr>
          <p:spPr bwMode="auto">
            <a:xfrm>
              <a:off x="1440" y="1200"/>
              <a:ext cx="1488" cy="720"/>
            </a:xfrm>
            <a:prstGeom prst="irregularSeal2">
              <a:avLst/>
            </a:prstGeom>
            <a:noFill/>
            <a:ln w="28575">
              <a:solidFill>
                <a:srgbClr val="FFFF00"/>
              </a:solidFill>
              <a:miter lim="800000"/>
              <a:headEnd/>
              <a:tailEnd/>
            </a:ln>
          </p:spPr>
          <p:txBody>
            <a:bodyPr wrap="none" anchor="ctr">
              <a:prstTxWarp prst="textNoShape">
                <a:avLst/>
              </a:prstTxWarp>
            </a:bodyPr>
            <a:lstStyle/>
            <a:p>
              <a:endParaRPr lang="en-US" sz="1800"/>
            </a:p>
          </p:txBody>
        </p:sp>
        <p:sp>
          <p:nvSpPr>
            <p:cNvPr id="66571" name="CasellaDiTesto 11"/>
            <p:cNvSpPr txBox="1">
              <a:spLocks noChangeArrowheads="1"/>
            </p:cNvSpPr>
            <p:nvPr/>
          </p:nvSpPr>
          <p:spPr bwMode="auto">
            <a:xfrm rot="-780000">
              <a:off x="1811" y="1440"/>
              <a:ext cx="816" cy="212"/>
            </a:xfrm>
            <a:prstGeom prst="rect">
              <a:avLst/>
            </a:prstGeom>
            <a:noFill/>
            <a:ln w="9525">
              <a:noFill/>
              <a:miter lim="800000"/>
              <a:headEnd/>
              <a:tailEnd/>
            </a:ln>
          </p:spPr>
          <p:txBody>
            <a:bodyPr>
              <a:prstTxWarp prst="textNoShape">
                <a:avLst/>
              </a:prstTxWarp>
              <a:spAutoFit/>
            </a:bodyPr>
            <a:lstStyle/>
            <a:p>
              <a:r>
                <a:rPr lang="it-IT" sz="1600">
                  <a:solidFill>
                    <a:srgbClr val="FFFF00"/>
                  </a:solidFill>
                  <a:ea typeface="Calibri" charset="0"/>
                  <a:cs typeface="Calibri" charset="0"/>
                </a:rPr>
                <a:t>160 Tflops</a:t>
              </a:r>
              <a:endParaRPr lang="en-US" sz="1400">
                <a:solidFill>
                  <a:srgbClr val="FFFF00"/>
                </a:solidFill>
                <a:ea typeface="Calibri" charset="0"/>
                <a:cs typeface="Calibri" charset="0"/>
              </a:endParaRPr>
            </a:p>
          </p:txBody>
        </p:sp>
      </p:grpSp>
      <p:sp>
        <p:nvSpPr>
          <p:cNvPr id="66569" name="CasellaDiTesto 11"/>
          <p:cNvSpPr txBox="1">
            <a:spLocks noChangeArrowheads="1"/>
          </p:cNvSpPr>
          <p:nvPr/>
        </p:nvSpPr>
        <p:spPr bwMode="auto">
          <a:xfrm>
            <a:off x="230188" y="1752600"/>
            <a:ext cx="2209800" cy="336550"/>
          </a:xfrm>
          <a:prstGeom prst="rect">
            <a:avLst/>
          </a:prstGeom>
          <a:noFill/>
          <a:ln w="9525">
            <a:noFill/>
            <a:miter lim="800000"/>
            <a:headEnd/>
            <a:tailEnd/>
          </a:ln>
        </p:spPr>
        <p:txBody>
          <a:bodyPr>
            <a:prstTxWarp prst="textNoShape">
              <a:avLst/>
            </a:prstTxWarp>
            <a:spAutoFit/>
          </a:bodyPr>
          <a:lstStyle/>
          <a:p>
            <a:r>
              <a:rPr lang="it-IT" sz="1600">
                <a:solidFill>
                  <a:srgbClr val="FFFF00"/>
                </a:solidFill>
                <a:ea typeface="Calibri" charset="0"/>
                <a:cs typeface="Calibri" charset="0"/>
              </a:rPr>
              <a:t>IBM iDataPlex solution</a:t>
            </a:r>
            <a:endParaRPr lang="en-US" sz="1400">
              <a:solidFill>
                <a:srgbClr val="FFFF00"/>
              </a:solidFill>
              <a:ea typeface="Calibri" charset="0"/>
              <a:cs typeface="Calibri"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Segnaposto contenuto 4" descr="ACC_regions_05.pdf"/>
          <p:cNvPicPr>
            <a:picLocks noGrp="1" noChangeAspect="1"/>
          </p:cNvPicPr>
          <p:nvPr>
            <p:ph sz="half"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637" t="20374" r="17262" b="37059"/>
          <a:stretch>
            <a:fillRect/>
          </a:stretch>
        </p:blipFill>
        <p:spPr>
          <a:xfrm>
            <a:off x="107950" y="549275"/>
            <a:ext cx="4464050" cy="3148013"/>
          </a:xfrm>
        </p:spPr>
      </p:pic>
      <p:pic>
        <p:nvPicPr>
          <p:cNvPr id="29698" name="Segnaposto contenuto 5" descr="ACC_regions_11.pdf"/>
          <p:cNvPicPr>
            <a:picLocks noGrp="1" noChangeAspect="1"/>
          </p:cNvPicPr>
          <p:nvPr>
            <p:ph sz="half" idx="2"/>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370" t="20564" r="17014" b="36763"/>
          <a:stretch>
            <a:fillRect/>
          </a:stretch>
        </p:blipFill>
        <p:spPr>
          <a:xfrm>
            <a:off x="4670425" y="549275"/>
            <a:ext cx="4464050" cy="3175000"/>
          </a:xfrm>
        </p:spPr>
      </p:pic>
      <p:pic>
        <p:nvPicPr>
          <p:cNvPr id="29699" name="Segnaposto contenuto 5" descr="ACC_regions_11.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799" t="21541" r="76900" b="72142"/>
          <a:stretch>
            <a:fillRect/>
          </a:stretch>
        </p:blipFill>
        <p:spPr bwMode="auto">
          <a:xfrm>
            <a:off x="4067175" y="3500438"/>
            <a:ext cx="2052638" cy="10302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pic>
      <p:cxnSp>
        <p:nvCxnSpPr>
          <p:cNvPr id="9" name="Connettore 1 8"/>
          <p:cNvCxnSpPr/>
          <p:nvPr/>
        </p:nvCxnSpPr>
        <p:spPr bwMode="auto">
          <a:xfrm flipH="1" flipV="1">
            <a:off x="5580063" y="4365625"/>
            <a:ext cx="71437" cy="50323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3" name="Connettore 1 12"/>
          <p:cNvCxnSpPr/>
          <p:nvPr/>
        </p:nvCxnSpPr>
        <p:spPr bwMode="auto">
          <a:xfrm flipH="1" flipV="1">
            <a:off x="5724525" y="4365625"/>
            <a:ext cx="360363" cy="6477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4" name="Connettore 1 13"/>
          <p:cNvCxnSpPr/>
          <p:nvPr/>
        </p:nvCxnSpPr>
        <p:spPr bwMode="auto">
          <a:xfrm flipH="1" flipV="1">
            <a:off x="5795963" y="4365625"/>
            <a:ext cx="936625" cy="50323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15" name="Connettore 1 14"/>
          <p:cNvCxnSpPr/>
          <p:nvPr/>
        </p:nvCxnSpPr>
        <p:spPr bwMode="auto">
          <a:xfrm flipH="1" flipV="1">
            <a:off x="6011863" y="4365625"/>
            <a:ext cx="936625" cy="7143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9704" name="CasellaDiTesto 22"/>
          <p:cNvSpPr txBox="1">
            <a:spLocks noChangeArrowheads="1"/>
          </p:cNvSpPr>
          <p:nvPr/>
        </p:nvSpPr>
        <p:spPr bwMode="auto">
          <a:xfrm>
            <a:off x="4932363" y="4797425"/>
            <a:ext cx="1025525" cy="246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t>Lead season 0</a:t>
            </a:r>
          </a:p>
        </p:txBody>
      </p:sp>
      <p:sp>
        <p:nvSpPr>
          <p:cNvPr id="29705" name="CasellaDiTesto 23"/>
          <p:cNvSpPr txBox="1">
            <a:spLocks noChangeArrowheads="1"/>
          </p:cNvSpPr>
          <p:nvPr/>
        </p:nvSpPr>
        <p:spPr bwMode="auto">
          <a:xfrm>
            <a:off x="5867400" y="5013325"/>
            <a:ext cx="1027113" cy="246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t>Lead season 1</a:t>
            </a:r>
          </a:p>
        </p:txBody>
      </p:sp>
      <p:sp>
        <p:nvSpPr>
          <p:cNvPr id="29706" name="CasellaDiTesto 24"/>
          <p:cNvSpPr txBox="1">
            <a:spLocks noChangeArrowheads="1"/>
          </p:cNvSpPr>
          <p:nvPr/>
        </p:nvSpPr>
        <p:spPr bwMode="auto">
          <a:xfrm>
            <a:off x="6732588" y="4724400"/>
            <a:ext cx="1025525" cy="247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t>Lead season 2</a:t>
            </a:r>
          </a:p>
        </p:txBody>
      </p:sp>
      <p:sp>
        <p:nvSpPr>
          <p:cNvPr id="29707" name="CasellaDiTesto 25"/>
          <p:cNvSpPr txBox="1">
            <a:spLocks noChangeArrowheads="1"/>
          </p:cNvSpPr>
          <p:nvPr/>
        </p:nvSpPr>
        <p:spPr bwMode="auto">
          <a:xfrm>
            <a:off x="6948488" y="4292600"/>
            <a:ext cx="1025525" cy="246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000"/>
              <a:t>Lead season 3</a:t>
            </a:r>
          </a:p>
        </p:txBody>
      </p:sp>
      <p:sp>
        <p:nvSpPr>
          <p:cNvPr id="2" name="CasellaDiTesto 1"/>
          <p:cNvSpPr txBox="1"/>
          <p:nvPr/>
        </p:nvSpPr>
        <p:spPr>
          <a:xfrm>
            <a:off x="611560" y="3861048"/>
            <a:ext cx="659155" cy="369332"/>
          </a:xfrm>
          <a:prstGeom prst="rect">
            <a:avLst/>
          </a:prstGeom>
          <a:noFill/>
        </p:spPr>
        <p:txBody>
          <a:bodyPr wrap="none" rtlCol="0">
            <a:spAutoFit/>
          </a:bodyPr>
          <a:lstStyle/>
          <a:p>
            <a:r>
              <a:rPr lang="it-IT" b="1" dirty="0" smtClean="0"/>
              <a:t>MAY</a:t>
            </a:r>
            <a:endParaRPr lang="it-IT" b="1" dirty="0"/>
          </a:p>
        </p:txBody>
      </p:sp>
      <p:sp>
        <p:nvSpPr>
          <p:cNvPr id="16" name="CasellaDiTesto 15"/>
          <p:cNvSpPr txBox="1"/>
          <p:nvPr/>
        </p:nvSpPr>
        <p:spPr>
          <a:xfrm>
            <a:off x="7452320" y="3861048"/>
            <a:ext cx="1315609" cy="369332"/>
          </a:xfrm>
          <a:prstGeom prst="rect">
            <a:avLst/>
          </a:prstGeom>
          <a:noFill/>
        </p:spPr>
        <p:txBody>
          <a:bodyPr wrap="none" rtlCol="0">
            <a:spAutoFit/>
          </a:bodyPr>
          <a:lstStyle/>
          <a:p>
            <a:r>
              <a:rPr lang="it-IT" b="1" dirty="0" smtClean="0"/>
              <a:t>NOVEMBER</a:t>
            </a:r>
            <a:endParaRPr lang="it-IT" b="1" dirty="0"/>
          </a:p>
        </p:txBody>
      </p:sp>
      <p:sp>
        <p:nvSpPr>
          <p:cNvPr id="17" name="Rettangolo 16"/>
          <p:cNvSpPr/>
          <p:nvPr/>
        </p:nvSpPr>
        <p:spPr>
          <a:xfrm>
            <a:off x="4343400" y="5334000"/>
            <a:ext cx="152400" cy="68580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5257800" y="5334000"/>
            <a:ext cx="152400" cy="685800"/>
          </a:xfrm>
          <a:prstGeom prst="rect">
            <a:avLst/>
          </a:prstGeom>
          <a:solidFill>
            <a:srgbClr val="FF841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Rettangolo 18"/>
          <p:cNvSpPr/>
          <p:nvPr/>
        </p:nvSpPr>
        <p:spPr>
          <a:xfrm>
            <a:off x="6096000" y="5334000"/>
            <a:ext cx="152400" cy="685800"/>
          </a:xfrm>
          <a:prstGeom prst="rect">
            <a:avLst/>
          </a:prstGeom>
          <a:solidFill>
            <a:srgbClr val="3DFF0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CasellaDiTesto 19"/>
          <p:cNvSpPr txBox="1"/>
          <p:nvPr/>
        </p:nvSpPr>
        <p:spPr>
          <a:xfrm>
            <a:off x="4038600" y="5955268"/>
            <a:ext cx="749349" cy="369332"/>
          </a:xfrm>
          <a:prstGeom prst="rect">
            <a:avLst/>
          </a:prstGeom>
          <a:noFill/>
        </p:spPr>
        <p:txBody>
          <a:bodyPr wrap="none" rtlCol="0">
            <a:spAutoFit/>
          </a:bodyPr>
          <a:lstStyle/>
          <a:p>
            <a:r>
              <a:rPr lang="it-IT" b="1" dirty="0" smtClean="0"/>
              <a:t>SPSv1</a:t>
            </a:r>
            <a:endParaRPr lang="it-IT" b="1" dirty="0"/>
          </a:p>
        </p:txBody>
      </p:sp>
      <p:sp>
        <p:nvSpPr>
          <p:cNvPr id="21" name="CasellaDiTesto 20"/>
          <p:cNvSpPr txBox="1"/>
          <p:nvPr/>
        </p:nvSpPr>
        <p:spPr>
          <a:xfrm>
            <a:off x="5791200" y="5943600"/>
            <a:ext cx="749349" cy="369332"/>
          </a:xfrm>
          <a:prstGeom prst="rect">
            <a:avLst/>
          </a:prstGeom>
          <a:noFill/>
        </p:spPr>
        <p:txBody>
          <a:bodyPr wrap="none" rtlCol="0">
            <a:spAutoFit/>
          </a:bodyPr>
          <a:lstStyle/>
          <a:p>
            <a:r>
              <a:rPr lang="it-IT" b="1" dirty="0" smtClean="0"/>
              <a:t>SPSv2</a:t>
            </a:r>
            <a:endParaRPr lang="it-IT" b="1" dirty="0"/>
          </a:p>
        </p:txBody>
      </p:sp>
      <p:sp>
        <p:nvSpPr>
          <p:cNvPr id="22" name="CasellaDiTesto 21"/>
          <p:cNvSpPr txBox="1"/>
          <p:nvPr/>
        </p:nvSpPr>
        <p:spPr>
          <a:xfrm>
            <a:off x="4876800" y="5943600"/>
            <a:ext cx="927996" cy="369332"/>
          </a:xfrm>
          <a:prstGeom prst="rect">
            <a:avLst/>
          </a:prstGeom>
          <a:noFill/>
        </p:spPr>
        <p:txBody>
          <a:bodyPr wrap="none" rtlCol="0">
            <a:spAutoFit/>
          </a:bodyPr>
          <a:lstStyle/>
          <a:p>
            <a:r>
              <a:rPr lang="it-IT" b="1" dirty="0" smtClean="0"/>
              <a:t>SPSv1.</a:t>
            </a:r>
            <a:r>
              <a:rPr lang="it-IT" b="1" dirty="0" err="1" smtClean="0"/>
              <a:t>5</a:t>
            </a:r>
            <a:endParaRPr lang="it-IT" b="1" dirty="0"/>
          </a:p>
        </p:txBody>
      </p:sp>
      <p:sp>
        <p:nvSpPr>
          <p:cNvPr id="23" name="CasellaDiTesto 22"/>
          <p:cNvSpPr txBox="1"/>
          <p:nvPr/>
        </p:nvSpPr>
        <p:spPr>
          <a:xfrm>
            <a:off x="457200" y="4486870"/>
            <a:ext cx="2971800" cy="923330"/>
          </a:xfrm>
          <a:prstGeom prst="rect">
            <a:avLst/>
          </a:prstGeom>
          <a:noFill/>
        </p:spPr>
        <p:txBody>
          <a:bodyPr wrap="square" rtlCol="0">
            <a:spAutoFit/>
          </a:bodyPr>
          <a:lstStyle/>
          <a:p>
            <a:pPr algn="ctr"/>
            <a:r>
              <a:rPr lang="it-IT" dirty="0" err="1" smtClean="0"/>
              <a:t>Anomaly</a:t>
            </a:r>
            <a:r>
              <a:rPr lang="it-IT" dirty="0" smtClean="0"/>
              <a:t> </a:t>
            </a:r>
            <a:r>
              <a:rPr lang="it-IT" dirty="0" err="1" smtClean="0"/>
              <a:t>correlation</a:t>
            </a:r>
            <a:r>
              <a:rPr lang="it-IT" dirty="0" smtClean="0"/>
              <a:t> </a:t>
            </a:r>
            <a:r>
              <a:rPr lang="it-IT" dirty="0" err="1" smtClean="0"/>
              <a:t>for</a:t>
            </a:r>
            <a:r>
              <a:rPr lang="it-IT" dirty="0" smtClean="0"/>
              <a:t> the </a:t>
            </a:r>
            <a:r>
              <a:rPr lang="it-IT" dirty="0" err="1" smtClean="0"/>
              <a:t>tree</a:t>
            </a:r>
            <a:r>
              <a:rPr lang="it-IT" dirty="0" smtClean="0"/>
              <a:t> </a:t>
            </a:r>
            <a:r>
              <a:rPr lang="it-IT" dirty="0" err="1" smtClean="0"/>
              <a:t>different</a:t>
            </a:r>
            <a:r>
              <a:rPr lang="it-IT" dirty="0" smtClean="0"/>
              <a:t> </a:t>
            </a:r>
            <a:r>
              <a:rPr lang="it-IT" dirty="0" err="1" smtClean="0"/>
              <a:t>version</a:t>
            </a:r>
            <a:r>
              <a:rPr lang="it-IT" dirty="0" smtClean="0"/>
              <a:t> </a:t>
            </a:r>
            <a:r>
              <a:rPr lang="it-IT" dirty="0" err="1" smtClean="0"/>
              <a:t>of</a:t>
            </a:r>
            <a:r>
              <a:rPr lang="it-IT" dirty="0" smtClean="0"/>
              <a:t> CMCC-SPS </a:t>
            </a:r>
            <a:endParaRPr lang="it-IT" dirty="0"/>
          </a:p>
        </p:txBody>
      </p:sp>
      <p:sp>
        <p:nvSpPr>
          <p:cNvPr id="24" name="Rettangolo 23"/>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25" name="Connettore 1 24"/>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pic>
        <p:nvPicPr>
          <p:cNvPr id="26" name="Immagine 6" descr="logo cmcc.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 name="CasellaDiTesto 26"/>
          <p:cNvSpPr txBox="1"/>
          <p:nvPr/>
        </p:nvSpPr>
        <p:spPr>
          <a:xfrm>
            <a:off x="6362960" y="6183868"/>
            <a:ext cx="2019040" cy="369332"/>
          </a:xfrm>
          <a:prstGeom prst="rect">
            <a:avLst/>
          </a:prstGeom>
          <a:noFill/>
        </p:spPr>
        <p:txBody>
          <a:bodyPr wrap="none" rtlCol="0">
            <a:spAutoFit/>
          </a:bodyPr>
          <a:lstStyle/>
          <a:p>
            <a:r>
              <a:rPr lang="it-IT" dirty="0" smtClean="0"/>
              <a:t>Materia </a:t>
            </a:r>
            <a:r>
              <a:rPr lang="it-IT" dirty="0" err="1" smtClean="0"/>
              <a:t>et</a:t>
            </a:r>
            <a:r>
              <a:rPr lang="it-IT" dirty="0" smtClean="0"/>
              <a:t> al., 2013</a:t>
            </a:r>
            <a:endParaRPr lang="it-IT"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1733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Segnaposto contenuto 7" descr="temp_ano_sig_prob_sps_NordEurasia_011310_ndj.pdf"/>
          <p:cNvPicPr>
            <a:picLocks noGrp="1" noChangeAspect="1"/>
          </p:cNvPicPr>
          <p:nvPr>
            <p:ph sz="half" idx="2"/>
          </p:nvPr>
        </p:nvPicPr>
        <mc:AlternateContent>
          <mc:Choice xmlns:ma="http://schemas.microsoft.com/office/mac/drawingml/2008/main" Requires="ma">
            <p:blipFill>
              <a:blip r:embed="rId2"/>
              <a:srcRect l="-21808" r="-21808"/>
              <a:stretch>
                <a:fillRect/>
              </a:stretch>
            </p:blipFill>
          </mc:Choice>
          <mc:Fallback>
            <p:blipFill>
              <a:blip r:embed="rId3"/>
              <a:srcRect l="-21808" r="-21808"/>
              <a:stretch>
                <a:fillRect/>
              </a:stretch>
            </p:blipFill>
          </mc:Fallback>
        </mc:AlternateContent>
        <p:spPr>
          <a:xfrm>
            <a:off x="4267147" y="1295400"/>
            <a:ext cx="4419653" cy="4953000"/>
          </a:xfrm>
        </p:spPr>
      </p:pic>
      <p:pic>
        <p:nvPicPr>
          <p:cNvPr id="7" name="Segnaposto contenuto 6" descr="prp_ano_sig_prob_sps_NordEurasia_011310_ndj.pdf"/>
          <p:cNvPicPr>
            <a:picLocks noGrp="1" noChangeAspect="1"/>
          </p:cNvPicPr>
          <p:nvPr>
            <p:ph sz="half" idx="1"/>
          </p:nvPr>
        </p:nvPicPr>
        <mc:AlternateContent>
          <mc:Choice xmlns:ma="http://schemas.microsoft.com/office/mac/drawingml/2008/main" Requires="ma">
            <p:blipFill>
              <a:blip r:embed="rId4"/>
              <a:srcRect l="-21808" r="-21808"/>
              <a:stretch>
                <a:fillRect/>
              </a:stretch>
            </p:blipFill>
          </mc:Choice>
          <mc:Fallback>
            <p:blipFill>
              <a:blip r:embed="rId5"/>
              <a:srcRect l="-21808" r="-21808"/>
              <a:stretch>
                <a:fillRect/>
              </a:stretch>
            </p:blipFill>
          </mc:Fallback>
        </mc:AlternateContent>
        <p:spPr>
          <a:xfrm>
            <a:off x="457200" y="1295400"/>
            <a:ext cx="4419600" cy="4952941"/>
          </a:xfrm>
        </p:spPr>
      </p:pic>
      <p:cxnSp>
        <p:nvCxnSpPr>
          <p:cNvPr id="6" name="Connettore 1 5"/>
          <p:cNvCxnSpPr/>
          <p:nvPr/>
        </p:nvCxnSpPr>
        <p:spPr>
          <a:xfrm>
            <a:off x="0" y="908050"/>
            <a:ext cx="9144000" cy="1588"/>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9" name="Rettangolo 8"/>
          <p:cNvSpPr/>
          <p:nvPr/>
        </p:nvSpPr>
        <p:spPr>
          <a:xfrm>
            <a:off x="0" y="0"/>
            <a:ext cx="9144000" cy="210044"/>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9"/>
          <p:cNvSpPr/>
          <p:nvPr/>
        </p:nvSpPr>
        <p:spPr>
          <a:xfrm>
            <a:off x="1143000" y="228600"/>
            <a:ext cx="7315200" cy="615553"/>
          </a:xfrm>
          <a:prstGeom prst="rect">
            <a:avLst/>
          </a:prstGeom>
        </p:spPr>
        <p:txBody>
          <a:bodyPr wrap="square">
            <a:spAutoFit/>
          </a:bodyPr>
          <a:lstStyle/>
          <a:p>
            <a:pPr algn="ctr">
              <a:tabLst>
                <a:tab pos="906463" algn="l"/>
              </a:tabLst>
            </a:pPr>
            <a:r>
              <a:rPr lang="en-US" b="1" dirty="0" smtClean="0">
                <a:solidFill>
                  <a:srgbClr val="1A60A6"/>
                </a:solidFill>
                <a:latin typeface="Helvetica" charset="0"/>
              </a:rPr>
              <a:t>Seasonal forecast for late autumn-early winter (NDJ)</a:t>
            </a:r>
          </a:p>
          <a:p>
            <a:pPr algn="ctr">
              <a:tabLst>
                <a:tab pos="906463" algn="l"/>
              </a:tabLst>
            </a:pPr>
            <a:r>
              <a:rPr lang="en-US" sz="1600" b="1" dirty="0" smtClean="0">
                <a:solidFill>
                  <a:srgbClr val="1A60A6"/>
                </a:solidFill>
                <a:latin typeface="Helvetica" charset="0"/>
              </a:rPr>
              <a:t>NORTH EURASIAN REGION</a:t>
            </a:r>
            <a:endParaRPr lang="en-US" sz="1600" b="1" dirty="0">
              <a:solidFill>
                <a:srgbClr val="1A60A6"/>
              </a:solidFill>
              <a:latin typeface="Helvetica" charset="0"/>
            </a:endParaRPr>
          </a:p>
        </p:txBody>
      </p:sp>
      <p:pic>
        <p:nvPicPr>
          <p:cNvPr id="11" name="Immagine 6" descr="logo cmcc.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2" name="Connettore 1 11"/>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Oval 4"/>
          <p:cNvSpPr>
            <a:spLocks noChangeArrowheads="1"/>
          </p:cNvSpPr>
          <p:nvPr/>
        </p:nvSpPr>
        <p:spPr bwMode="auto">
          <a:xfrm>
            <a:off x="1266825" y="2895600"/>
            <a:ext cx="1933575" cy="1003300"/>
          </a:xfrm>
          <a:prstGeom prst="ellipse">
            <a:avLst/>
          </a:prstGeom>
          <a:solidFill>
            <a:srgbClr val="FF9804"/>
          </a:solidFill>
          <a:ln w="9525">
            <a:solidFill>
              <a:schemeClr val="tx1"/>
            </a:solidFill>
            <a:round/>
            <a:headEnd/>
            <a:tailEnd/>
          </a:ln>
        </p:spPr>
        <p:txBody>
          <a:bodyPr wrap="none" anchor="ctr">
            <a:prstTxWarp prst="textNoShape">
              <a:avLst/>
            </a:prstTxWarp>
          </a:bodyPr>
          <a:lstStyle/>
          <a:p>
            <a:pPr algn="ctr">
              <a:defRPr/>
            </a:pPr>
            <a:r>
              <a:rPr lang="en-GB" sz="2200" b="1" dirty="0">
                <a:solidFill>
                  <a:srgbClr val="000000"/>
                </a:solidFill>
                <a:latin typeface="+mn-lt"/>
              </a:rPr>
              <a:t>Impacts:</a:t>
            </a:r>
            <a:br>
              <a:rPr lang="en-GB" sz="2200" b="1" dirty="0">
                <a:solidFill>
                  <a:srgbClr val="000000"/>
                </a:solidFill>
                <a:latin typeface="+mn-lt"/>
              </a:rPr>
            </a:br>
            <a:r>
              <a:rPr lang="en-GB" sz="2200" b="1" dirty="0">
                <a:solidFill>
                  <a:srgbClr val="1F497D"/>
                </a:solidFill>
                <a:latin typeface="+mn-lt"/>
              </a:rPr>
              <a:t>Agricultural </a:t>
            </a:r>
          </a:p>
        </p:txBody>
      </p:sp>
      <p:sp>
        <p:nvSpPr>
          <p:cNvPr id="8" name="Oval 5"/>
          <p:cNvSpPr>
            <a:spLocks noChangeArrowheads="1"/>
          </p:cNvSpPr>
          <p:nvPr/>
        </p:nvSpPr>
        <p:spPr bwMode="auto">
          <a:xfrm>
            <a:off x="1619250" y="4114800"/>
            <a:ext cx="1930400" cy="938213"/>
          </a:xfrm>
          <a:prstGeom prst="ellipse">
            <a:avLst/>
          </a:prstGeom>
          <a:solidFill>
            <a:srgbClr val="FF9804"/>
          </a:solidFill>
          <a:ln w="9525">
            <a:solidFill>
              <a:schemeClr val="tx1"/>
            </a:solidFill>
            <a:round/>
            <a:headEnd/>
            <a:tailEnd/>
          </a:ln>
        </p:spPr>
        <p:txBody>
          <a:bodyPr wrap="none" anchor="ctr"/>
          <a:lstStyle/>
          <a:p>
            <a:pPr algn="ctr">
              <a:buFont typeface="Arial" charset="0"/>
              <a:buNone/>
              <a:defRPr/>
            </a:pPr>
            <a:r>
              <a:rPr lang="en-GB" sz="2200" b="1" dirty="0">
                <a:solidFill>
                  <a:srgbClr val="000000"/>
                </a:solidFill>
                <a:latin typeface="+mn-lt"/>
              </a:rPr>
              <a:t>Impacts:</a:t>
            </a:r>
            <a:br>
              <a:rPr lang="en-GB" sz="2200" b="1" dirty="0">
                <a:solidFill>
                  <a:srgbClr val="000000"/>
                </a:solidFill>
                <a:latin typeface="+mn-lt"/>
              </a:rPr>
            </a:br>
            <a:r>
              <a:rPr lang="en-GB" sz="2200" b="1" dirty="0">
                <a:solidFill>
                  <a:srgbClr val="1F497D"/>
                </a:solidFill>
                <a:latin typeface="+mn-lt"/>
              </a:rPr>
              <a:t>Forests</a:t>
            </a:r>
          </a:p>
        </p:txBody>
      </p:sp>
      <p:sp>
        <p:nvSpPr>
          <p:cNvPr id="9" name="Oval 6"/>
          <p:cNvSpPr>
            <a:spLocks noChangeArrowheads="1"/>
          </p:cNvSpPr>
          <p:nvPr/>
        </p:nvSpPr>
        <p:spPr bwMode="auto">
          <a:xfrm>
            <a:off x="6753225" y="3429000"/>
            <a:ext cx="1931988" cy="1054100"/>
          </a:xfrm>
          <a:prstGeom prst="ellipse">
            <a:avLst/>
          </a:prstGeom>
          <a:solidFill>
            <a:srgbClr val="FF9804"/>
          </a:solidFill>
          <a:ln w="9525">
            <a:solidFill>
              <a:schemeClr val="tx1"/>
            </a:solidFill>
            <a:round/>
            <a:headEnd/>
            <a:tailEnd/>
          </a:ln>
        </p:spPr>
        <p:txBody>
          <a:bodyPr wrap="none" anchor="ctr"/>
          <a:lstStyle/>
          <a:p>
            <a:pPr algn="ctr">
              <a:buFont typeface="Arial" charset="0"/>
              <a:buNone/>
              <a:defRPr/>
            </a:pPr>
            <a:r>
              <a:rPr lang="en-GB" sz="2200" b="1" dirty="0">
                <a:solidFill>
                  <a:srgbClr val="000000"/>
                </a:solidFill>
                <a:latin typeface="+mn-lt"/>
              </a:rPr>
              <a:t>Impacts:</a:t>
            </a:r>
            <a:br>
              <a:rPr lang="en-GB" sz="2200" b="1" dirty="0">
                <a:solidFill>
                  <a:srgbClr val="000000"/>
                </a:solidFill>
                <a:latin typeface="+mn-lt"/>
              </a:rPr>
            </a:br>
            <a:r>
              <a:rPr lang="en-GB" sz="2200" b="1" dirty="0">
                <a:solidFill>
                  <a:srgbClr val="1F497D"/>
                </a:solidFill>
                <a:latin typeface="+mn-lt"/>
              </a:rPr>
              <a:t>Energy and </a:t>
            </a:r>
          </a:p>
          <a:p>
            <a:pPr algn="ctr">
              <a:buFont typeface="Arial" charset="0"/>
              <a:buNone/>
              <a:defRPr/>
            </a:pPr>
            <a:r>
              <a:rPr lang="en-GB" sz="2200" b="1" dirty="0">
                <a:solidFill>
                  <a:srgbClr val="1F497D"/>
                </a:solidFill>
                <a:latin typeface="+mn-lt"/>
              </a:rPr>
              <a:t>Economy</a:t>
            </a:r>
          </a:p>
        </p:txBody>
      </p:sp>
      <p:sp>
        <p:nvSpPr>
          <p:cNvPr id="10" name="Oval 7"/>
          <p:cNvSpPr>
            <a:spLocks noChangeArrowheads="1"/>
          </p:cNvSpPr>
          <p:nvPr/>
        </p:nvSpPr>
        <p:spPr bwMode="auto">
          <a:xfrm>
            <a:off x="7175500" y="4876800"/>
            <a:ext cx="1579563" cy="1052513"/>
          </a:xfrm>
          <a:prstGeom prst="ellipse">
            <a:avLst/>
          </a:prstGeom>
          <a:solidFill>
            <a:srgbClr val="FF9804"/>
          </a:solidFill>
          <a:ln w="9525">
            <a:solidFill>
              <a:schemeClr val="tx1"/>
            </a:solidFill>
            <a:round/>
            <a:headEnd/>
            <a:tailEnd/>
          </a:ln>
        </p:spPr>
        <p:txBody>
          <a:bodyPr wrap="none" anchor="ctr">
            <a:prstTxWarp prst="textNoShape">
              <a:avLst/>
            </a:prstTxWarp>
          </a:bodyPr>
          <a:lstStyle/>
          <a:p>
            <a:pPr algn="ctr">
              <a:buFont typeface="Arial" pitchFamily="-65" charset="0"/>
              <a:buNone/>
              <a:defRPr/>
            </a:pPr>
            <a:r>
              <a:rPr lang="en-GB" sz="2200" b="1" dirty="0">
                <a:solidFill>
                  <a:srgbClr val="000000"/>
                </a:solidFill>
                <a:latin typeface="+mn-lt"/>
              </a:rPr>
              <a:t>Impacts:</a:t>
            </a:r>
            <a:br>
              <a:rPr lang="en-GB" sz="2200" b="1" dirty="0">
                <a:solidFill>
                  <a:srgbClr val="000000"/>
                </a:solidFill>
                <a:latin typeface="+mn-lt"/>
              </a:rPr>
            </a:br>
            <a:r>
              <a:rPr lang="en-GB" sz="2200" b="1" dirty="0">
                <a:solidFill>
                  <a:srgbClr val="1F497D"/>
                </a:solidFill>
                <a:latin typeface="+mn-lt"/>
              </a:rPr>
              <a:t>Water</a:t>
            </a:r>
          </a:p>
        </p:txBody>
      </p:sp>
      <p:sp>
        <p:nvSpPr>
          <p:cNvPr id="11" name="Oval 8"/>
          <p:cNvSpPr>
            <a:spLocks noChangeArrowheads="1"/>
          </p:cNvSpPr>
          <p:nvPr/>
        </p:nvSpPr>
        <p:spPr bwMode="auto">
          <a:xfrm>
            <a:off x="2041525" y="5257800"/>
            <a:ext cx="1933575" cy="1054100"/>
          </a:xfrm>
          <a:prstGeom prst="ellipse">
            <a:avLst/>
          </a:prstGeom>
          <a:solidFill>
            <a:srgbClr val="FF9804"/>
          </a:solidFill>
          <a:ln w="9525">
            <a:solidFill>
              <a:schemeClr val="tx1"/>
            </a:solidFill>
            <a:round/>
            <a:headEnd/>
            <a:tailEnd/>
          </a:ln>
        </p:spPr>
        <p:txBody>
          <a:bodyPr wrap="none" anchor="ctr">
            <a:prstTxWarp prst="textNoShape">
              <a:avLst/>
            </a:prstTxWarp>
          </a:bodyPr>
          <a:lstStyle/>
          <a:p>
            <a:pPr algn="ctr">
              <a:buFont typeface="Arial" pitchFamily="-65" charset="0"/>
              <a:buNone/>
              <a:defRPr/>
            </a:pPr>
            <a:r>
              <a:rPr lang="en-GB" sz="2200" b="1" dirty="0">
                <a:solidFill>
                  <a:srgbClr val="000000"/>
                </a:solidFill>
                <a:latin typeface="+mn-lt"/>
              </a:rPr>
              <a:t>Impacts:</a:t>
            </a:r>
            <a:br>
              <a:rPr lang="en-GB" sz="2200" b="1" dirty="0">
                <a:solidFill>
                  <a:srgbClr val="000000"/>
                </a:solidFill>
                <a:latin typeface="+mn-lt"/>
              </a:rPr>
            </a:br>
            <a:r>
              <a:rPr lang="en-GB" sz="2200" b="1" dirty="0">
                <a:solidFill>
                  <a:srgbClr val="1F497D"/>
                </a:solidFill>
                <a:latin typeface="+mn-lt"/>
              </a:rPr>
              <a:t>Tourism</a:t>
            </a:r>
            <a:endParaRPr lang="en-GB" sz="2200" b="1" dirty="0">
              <a:solidFill>
                <a:srgbClr val="22228B"/>
              </a:solidFill>
              <a:latin typeface="+mn-lt"/>
            </a:endParaRPr>
          </a:p>
        </p:txBody>
      </p:sp>
      <p:sp>
        <p:nvSpPr>
          <p:cNvPr id="12" name="Oval 9"/>
          <p:cNvSpPr>
            <a:spLocks noChangeArrowheads="1"/>
          </p:cNvSpPr>
          <p:nvPr/>
        </p:nvSpPr>
        <p:spPr bwMode="auto">
          <a:xfrm>
            <a:off x="1266825" y="1006475"/>
            <a:ext cx="1933575" cy="993775"/>
          </a:xfrm>
          <a:prstGeom prst="ellipse">
            <a:avLst/>
          </a:prstGeom>
          <a:solidFill>
            <a:srgbClr val="C1FFBA"/>
          </a:solidFill>
          <a:ln w="9525">
            <a:solidFill>
              <a:schemeClr val="tx1"/>
            </a:solidFill>
            <a:round/>
            <a:headEnd/>
            <a:tailEnd/>
          </a:ln>
        </p:spPr>
        <p:txBody>
          <a:bodyPr wrap="none" anchor="ctr">
            <a:prstTxWarp prst="textNoShape">
              <a:avLst/>
            </a:prstTxWarp>
          </a:bodyPr>
          <a:lstStyle/>
          <a:p>
            <a:pPr algn="ctr">
              <a:buFont typeface="Times New Roman" charset="0"/>
              <a:buNone/>
              <a:defRPr/>
            </a:pPr>
            <a:r>
              <a:rPr lang="en-GB" sz="2200" b="1" dirty="0">
                <a:latin typeface="+mn-lt"/>
              </a:rPr>
              <a:t>Numerical </a:t>
            </a:r>
          </a:p>
          <a:p>
            <a:pPr algn="ctr">
              <a:buFont typeface="Times New Roman" charset="0"/>
              <a:buNone/>
              <a:defRPr/>
            </a:pPr>
            <a:r>
              <a:rPr lang="en-GB" sz="2200" b="1" dirty="0">
                <a:latin typeface="+mn-lt"/>
              </a:rPr>
              <a:t>Methods</a:t>
            </a:r>
          </a:p>
        </p:txBody>
      </p:sp>
      <p:sp>
        <p:nvSpPr>
          <p:cNvPr id="13" name="Oval 10"/>
          <p:cNvSpPr>
            <a:spLocks noChangeArrowheads="1"/>
          </p:cNvSpPr>
          <p:nvPr/>
        </p:nvSpPr>
        <p:spPr bwMode="auto">
          <a:xfrm>
            <a:off x="6251575" y="1017588"/>
            <a:ext cx="1931988" cy="1054100"/>
          </a:xfrm>
          <a:prstGeom prst="ellipse">
            <a:avLst/>
          </a:prstGeom>
          <a:solidFill>
            <a:srgbClr val="C1FFBA"/>
          </a:solidFill>
          <a:ln w="9525">
            <a:solidFill>
              <a:schemeClr val="tx1"/>
            </a:solidFill>
            <a:round/>
            <a:headEnd/>
            <a:tailEnd/>
          </a:ln>
        </p:spPr>
        <p:txBody>
          <a:bodyPr wrap="none" anchor="ctr">
            <a:prstTxWarp prst="textNoShape">
              <a:avLst/>
            </a:prstTxWarp>
          </a:bodyPr>
          <a:lstStyle/>
          <a:p>
            <a:pPr algn="ctr">
              <a:buFont typeface="Times New Roman" charset="0"/>
              <a:buNone/>
              <a:defRPr/>
            </a:pPr>
            <a:r>
              <a:rPr lang="en-GB" sz="2200" b="1">
                <a:latin typeface="+mn-lt"/>
              </a:rPr>
              <a:t>Software </a:t>
            </a:r>
          </a:p>
          <a:p>
            <a:pPr algn="ctr">
              <a:buFont typeface="Times New Roman" charset="0"/>
              <a:buNone/>
              <a:defRPr/>
            </a:pPr>
            <a:r>
              <a:rPr lang="en-GB" sz="2200" b="1">
                <a:latin typeface="+mn-lt"/>
              </a:rPr>
              <a:t>Development</a:t>
            </a:r>
          </a:p>
        </p:txBody>
      </p:sp>
      <p:sp>
        <p:nvSpPr>
          <p:cNvPr id="21513" name="Oval 11"/>
          <p:cNvSpPr>
            <a:spLocks noChangeArrowheads="1"/>
          </p:cNvSpPr>
          <p:nvPr/>
        </p:nvSpPr>
        <p:spPr bwMode="auto">
          <a:xfrm>
            <a:off x="3868738" y="5697538"/>
            <a:ext cx="1976437" cy="1160462"/>
          </a:xfrm>
          <a:prstGeom prst="ellipse">
            <a:avLst/>
          </a:prstGeom>
          <a:solidFill>
            <a:srgbClr val="FF9804"/>
          </a:solidFill>
          <a:ln w="9525">
            <a:solidFill>
              <a:schemeClr val="tx1"/>
            </a:solidFill>
            <a:round/>
            <a:headEnd/>
            <a:tailEnd/>
          </a:ln>
        </p:spPr>
        <p:txBody>
          <a:bodyPr wrap="none" anchor="ctr">
            <a:prstTxWarp prst="textNoShape">
              <a:avLst/>
            </a:prstTxWarp>
          </a:bodyPr>
          <a:lstStyle/>
          <a:p>
            <a:pPr algn="ctr">
              <a:buFont typeface="Arial" charset="0"/>
              <a:buNone/>
            </a:pPr>
            <a:r>
              <a:rPr lang="en-GB" sz="2200" b="1">
                <a:solidFill>
                  <a:srgbClr val="000000"/>
                </a:solidFill>
              </a:rPr>
              <a:t>Impacts:</a:t>
            </a:r>
            <a:br>
              <a:rPr lang="en-GB" sz="2200" b="1">
                <a:solidFill>
                  <a:srgbClr val="000000"/>
                </a:solidFill>
              </a:rPr>
            </a:br>
            <a:r>
              <a:rPr lang="en-GB" sz="2200" b="1">
                <a:solidFill>
                  <a:srgbClr val="1F497D"/>
                </a:solidFill>
              </a:rPr>
              <a:t>Coastal Areas</a:t>
            </a:r>
          </a:p>
        </p:txBody>
      </p:sp>
      <p:cxnSp>
        <p:nvCxnSpPr>
          <p:cNvPr id="21514" name="AutoShape 12"/>
          <p:cNvCxnSpPr>
            <a:cxnSpLocks noChangeShapeType="1"/>
            <a:stCxn id="12" idx="5"/>
          </p:cNvCxnSpPr>
          <p:nvPr/>
        </p:nvCxnSpPr>
        <p:spPr bwMode="auto">
          <a:xfrm rot="16200000" flipH="1">
            <a:off x="2944019" y="1828006"/>
            <a:ext cx="1073150" cy="1125538"/>
          </a:xfrm>
          <a:prstGeom prst="straightConnector1">
            <a:avLst/>
          </a:prstGeom>
          <a:noFill/>
          <a:ln w="38100">
            <a:solidFill>
              <a:srgbClr val="0000FF"/>
            </a:solidFill>
            <a:round/>
            <a:headEnd/>
            <a:tailEnd type="triangle" w="lg" len="lg"/>
          </a:ln>
        </p:spPr>
      </p:cxnSp>
      <p:cxnSp>
        <p:nvCxnSpPr>
          <p:cNvPr id="21515" name="AutoShape 13"/>
          <p:cNvCxnSpPr>
            <a:cxnSpLocks noChangeShapeType="1"/>
            <a:stCxn id="13" idx="3"/>
          </p:cNvCxnSpPr>
          <p:nvPr/>
        </p:nvCxnSpPr>
        <p:spPr bwMode="auto">
          <a:xfrm flipH="1">
            <a:off x="5410200" y="1917700"/>
            <a:ext cx="1123950" cy="1009650"/>
          </a:xfrm>
          <a:prstGeom prst="straightConnector1">
            <a:avLst/>
          </a:prstGeom>
          <a:noFill/>
          <a:ln w="38100">
            <a:solidFill>
              <a:srgbClr val="0000FF"/>
            </a:solidFill>
            <a:round/>
            <a:headEnd/>
            <a:tailEnd type="triangle" w="lg" len="lg"/>
          </a:ln>
        </p:spPr>
      </p:cxnSp>
      <p:cxnSp>
        <p:nvCxnSpPr>
          <p:cNvPr id="21516" name="AutoShape 14"/>
          <p:cNvCxnSpPr>
            <a:cxnSpLocks noChangeShapeType="1"/>
            <a:stCxn id="25" idx="2"/>
            <a:endCxn id="7" idx="6"/>
          </p:cNvCxnSpPr>
          <p:nvPr/>
        </p:nvCxnSpPr>
        <p:spPr bwMode="auto">
          <a:xfrm rot="10800000" flipV="1">
            <a:off x="3200400" y="3282950"/>
            <a:ext cx="563563" cy="114300"/>
          </a:xfrm>
          <a:prstGeom prst="straightConnector1">
            <a:avLst/>
          </a:prstGeom>
          <a:noFill/>
          <a:ln w="38100">
            <a:solidFill>
              <a:schemeClr val="tx1"/>
            </a:solidFill>
            <a:round/>
            <a:headEnd/>
            <a:tailEnd type="triangle" w="lg" len="lg"/>
          </a:ln>
        </p:spPr>
      </p:cxnSp>
      <p:cxnSp>
        <p:nvCxnSpPr>
          <p:cNvPr id="21517" name="AutoShape 15"/>
          <p:cNvCxnSpPr>
            <a:cxnSpLocks noChangeShapeType="1"/>
            <a:stCxn id="25" idx="3"/>
            <a:endCxn id="8" idx="7"/>
          </p:cNvCxnSpPr>
          <p:nvPr/>
        </p:nvCxnSpPr>
        <p:spPr bwMode="auto">
          <a:xfrm rot="5400000">
            <a:off x="3358357" y="3564731"/>
            <a:ext cx="596900" cy="779463"/>
          </a:xfrm>
          <a:prstGeom prst="straightConnector1">
            <a:avLst/>
          </a:prstGeom>
          <a:noFill/>
          <a:ln w="38100">
            <a:solidFill>
              <a:schemeClr val="tx1"/>
            </a:solidFill>
            <a:round/>
            <a:headEnd/>
            <a:tailEnd type="triangle" w="lg" len="lg"/>
          </a:ln>
        </p:spPr>
      </p:cxnSp>
      <p:cxnSp>
        <p:nvCxnSpPr>
          <p:cNvPr id="21518" name="AutoShape 16"/>
          <p:cNvCxnSpPr>
            <a:cxnSpLocks noChangeShapeType="1"/>
          </p:cNvCxnSpPr>
          <p:nvPr/>
        </p:nvCxnSpPr>
        <p:spPr bwMode="auto">
          <a:xfrm rot="5400000">
            <a:off x="3187700" y="4237038"/>
            <a:ext cx="1677988" cy="671512"/>
          </a:xfrm>
          <a:prstGeom prst="straightConnector1">
            <a:avLst/>
          </a:prstGeom>
          <a:noFill/>
          <a:ln w="38100">
            <a:solidFill>
              <a:schemeClr val="tx1"/>
            </a:solidFill>
            <a:round/>
            <a:headEnd/>
            <a:tailEnd type="triangle" w="lg" len="lg"/>
          </a:ln>
        </p:spPr>
      </p:cxnSp>
      <p:cxnSp>
        <p:nvCxnSpPr>
          <p:cNvPr id="21519" name="AutoShape 17"/>
          <p:cNvCxnSpPr>
            <a:cxnSpLocks noChangeShapeType="1"/>
            <a:stCxn id="25" idx="4"/>
            <a:endCxn id="21513" idx="0"/>
          </p:cNvCxnSpPr>
          <p:nvPr/>
        </p:nvCxnSpPr>
        <p:spPr bwMode="auto">
          <a:xfrm rot="16200000" flipH="1">
            <a:off x="3850481" y="4690269"/>
            <a:ext cx="1887538" cy="127000"/>
          </a:xfrm>
          <a:prstGeom prst="straightConnector1">
            <a:avLst/>
          </a:prstGeom>
          <a:noFill/>
          <a:ln w="38100">
            <a:solidFill>
              <a:schemeClr val="tx1"/>
            </a:solidFill>
            <a:round/>
            <a:headEnd/>
            <a:tailEnd type="triangle" w="lg" len="lg"/>
          </a:ln>
        </p:spPr>
      </p:cxnSp>
      <p:cxnSp>
        <p:nvCxnSpPr>
          <p:cNvPr id="21520" name="AutoShape 18"/>
          <p:cNvCxnSpPr>
            <a:cxnSpLocks noChangeShapeType="1"/>
            <a:stCxn id="25" idx="5"/>
          </p:cNvCxnSpPr>
          <p:nvPr/>
        </p:nvCxnSpPr>
        <p:spPr bwMode="auto">
          <a:xfrm rot="16200000" flipH="1">
            <a:off x="6079332" y="2991644"/>
            <a:ext cx="1220787" cy="2549525"/>
          </a:xfrm>
          <a:prstGeom prst="straightConnector1">
            <a:avLst/>
          </a:prstGeom>
          <a:noFill/>
          <a:ln w="38100">
            <a:solidFill>
              <a:schemeClr val="tx1"/>
            </a:solidFill>
            <a:round/>
            <a:headEnd/>
            <a:tailEnd type="triangle" w="lg" len="lg"/>
          </a:ln>
        </p:spPr>
      </p:cxnSp>
      <p:cxnSp>
        <p:nvCxnSpPr>
          <p:cNvPr id="21521" name="AutoShape 19"/>
          <p:cNvCxnSpPr>
            <a:cxnSpLocks noChangeShapeType="1"/>
            <a:stCxn id="25" idx="6"/>
            <a:endCxn id="9" idx="1"/>
          </p:cNvCxnSpPr>
          <p:nvPr/>
        </p:nvCxnSpPr>
        <p:spPr bwMode="auto">
          <a:xfrm>
            <a:off x="5697538" y="3282950"/>
            <a:ext cx="1338262" cy="300038"/>
          </a:xfrm>
          <a:prstGeom prst="straightConnector1">
            <a:avLst/>
          </a:prstGeom>
          <a:noFill/>
          <a:ln w="38100">
            <a:solidFill>
              <a:schemeClr val="tx1"/>
            </a:solidFill>
            <a:round/>
            <a:headEnd/>
            <a:tailEnd type="triangle" w="lg" len="lg"/>
          </a:ln>
        </p:spPr>
      </p:cxnSp>
      <p:cxnSp>
        <p:nvCxnSpPr>
          <p:cNvPr id="21522" name="AutoShape 21"/>
          <p:cNvCxnSpPr>
            <a:cxnSpLocks noChangeShapeType="1"/>
            <a:stCxn id="21523" idx="4"/>
          </p:cNvCxnSpPr>
          <p:nvPr/>
        </p:nvCxnSpPr>
        <p:spPr bwMode="auto">
          <a:xfrm rot="5400000">
            <a:off x="4284662" y="2298701"/>
            <a:ext cx="917575" cy="31750"/>
          </a:xfrm>
          <a:prstGeom prst="straightConnector1">
            <a:avLst/>
          </a:prstGeom>
          <a:noFill/>
          <a:ln w="38100">
            <a:solidFill>
              <a:srgbClr val="0000FF"/>
            </a:solidFill>
            <a:round/>
            <a:headEnd/>
            <a:tailEnd type="triangle" w="lg" len="lg"/>
          </a:ln>
        </p:spPr>
      </p:cxnSp>
      <p:sp>
        <p:nvSpPr>
          <p:cNvPr id="21523" name="Oval 22"/>
          <p:cNvSpPr>
            <a:spLocks noChangeArrowheads="1"/>
          </p:cNvSpPr>
          <p:nvPr/>
        </p:nvSpPr>
        <p:spPr bwMode="auto">
          <a:xfrm>
            <a:off x="3792538" y="914400"/>
            <a:ext cx="1931987" cy="941388"/>
          </a:xfrm>
          <a:prstGeom prst="ellipse">
            <a:avLst/>
          </a:prstGeom>
          <a:solidFill>
            <a:srgbClr val="C1FFBA"/>
          </a:solidFill>
          <a:ln w="9525">
            <a:solidFill>
              <a:schemeClr val="tx1"/>
            </a:solidFill>
            <a:round/>
            <a:headEnd/>
            <a:tailEnd/>
          </a:ln>
        </p:spPr>
        <p:txBody>
          <a:bodyPr wrap="none" anchor="ctr">
            <a:prstTxWarp prst="textNoShape">
              <a:avLst/>
            </a:prstTxWarp>
          </a:bodyPr>
          <a:lstStyle/>
          <a:p>
            <a:pPr algn="ctr">
              <a:buFont typeface="Times New Roman" charset="0"/>
              <a:buNone/>
            </a:pPr>
            <a:r>
              <a:rPr lang="en-GB" sz="2200" b="1"/>
              <a:t>Climate </a:t>
            </a:r>
          </a:p>
          <a:p>
            <a:pPr algn="ctr">
              <a:buFont typeface="Times New Roman" charset="0"/>
              <a:buNone/>
            </a:pPr>
            <a:r>
              <a:rPr lang="en-GB" sz="2200" b="1"/>
              <a:t>Research</a:t>
            </a:r>
          </a:p>
        </p:txBody>
      </p:sp>
      <p:sp>
        <p:nvSpPr>
          <p:cNvPr id="25" name="Oval 3"/>
          <p:cNvSpPr>
            <a:spLocks noChangeArrowheads="1"/>
          </p:cNvSpPr>
          <p:nvPr/>
        </p:nvSpPr>
        <p:spPr bwMode="auto">
          <a:xfrm>
            <a:off x="3763963" y="2755900"/>
            <a:ext cx="1933575" cy="1054100"/>
          </a:xfrm>
          <a:prstGeom prst="ellipse">
            <a:avLst/>
          </a:prstGeom>
          <a:solidFill>
            <a:srgbClr val="97FCFF"/>
          </a:solidFill>
          <a:ln w="9525">
            <a:solidFill>
              <a:schemeClr val="tx1"/>
            </a:solidFill>
            <a:round/>
            <a:headEnd/>
            <a:tailEnd/>
          </a:ln>
        </p:spPr>
        <p:txBody>
          <a:bodyPr wrap="none" anchor="ctr">
            <a:prstTxWarp prst="textNoShape">
              <a:avLst/>
            </a:prstTxWarp>
          </a:bodyPr>
          <a:lstStyle/>
          <a:p>
            <a:pPr algn="ctr">
              <a:buFont typeface="Arial" pitchFamily="-65" charset="0"/>
              <a:buNone/>
              <a:defRPr/>
            </a:pPr>
            <a:r>
              <a:rPr lang="en-GB" b="1">
                <a:solidFill>
                  <a:srgbClr val="FF0000"/>
                </a:solidFill>
                <a:latin typeface="+mn-lt"/>
              </a:rPr>
              <a:t>Numerical </a:t>
            </a:r>
            <a:br>
              <a:rPr lang="en-GB" b="1">
                <a:solidFill>
                  <a:srgbClr val="FF0000"/>
                </a:solidFill>
                <a:latin typeface="+mn-lt"/>
              </a:rPr>
            </a:br>
            <a:r>
              <a:rPr lang="en-GB" b="1">
                <a:solidFill>
                  <a:srgbClr val="FF0000"/>
                </a:solidFill>
                <a:latin typeface="+mn-lt"/>
              </a:rPr>
              <a:t>Simulations</a:t>
            </a:r>
          </a:p>
        </p:txBody>
      </p:sp>
      <p:sp>
        <p:nvSpPr>
          <p:cNvPr id="26" name="Rectangle 2"/>
          <p:cNvSpPr txBox="1">
            <a:spLocks noChangeArrowheads="1"/>
          </p:cNvSpPr>
          <p:nvPr/>
        </p:nvSpPr>
        <p:spPr bwMode="auto">
          <a:xfrm>
            <a:off x="2701925" y="76200"/>
            <a:ext cx="4332288" cy="681038"/>
          </a:xfrm>
          <a:prstGeom prst="rect">
            <a:avLst/>
          </a:prstGeom>
          <a:noFill/>
          <a:ln w="9525">
            <a:noFill/>
            <a:round/>
            <a:headEnd/>
            <a:tailEnd/>
          </a:ln>
        </p:spPr>
        <p:txBody>
          <a:bodyPr lIns="90000" tIns="46800" rIns="90000" bIns="46800" anchor="ctr">
            <a:prstTxWarp prst="textNoShape">
              <a:avLst/>
            </a:prstTxWarp>
          </a:bodyPr>
          <a:lstStyle/>
          <a:p>
            <a:pPr>
              <a:tabLst>
                <a:tab pos="1160463" algn="l"/>
              </a:tabLst>
              <a:defRPr/>
            </a:pPr>
            <a:r>
              <a:rPr lang="en-GB" sz="3600" b="1" dirty="0">
                <a:solidFill>
                  <a:srgbClr val="FF4D19"/>
                </a:solidFill>
                <a:latin typeface="+mn-lt"/>
              </a:rPr>
              <a:t>The CMCC Approach</a:t>
            </a:r>
          </a:p>
        </p:txBody>
      </p:sp>
      <p:sp>
        <p:nvSpPr>
          <p:cNvPr id="27" name="Oval 7"/>
          <p:cNvSpPr>
            <a:spLocks noChangeArrowheads="1"/>
          </p:cNvSpPr>
          <p:nvPr/>
        </p:nvSpPr>
        <p:spPr bwMode="auto">
          <a:xfrm>
            <a:off x="5908675" y="5653088"/>
            <a:ext cx="1581150" cy="1052512"/>
          </a:xfrm>
          <a:prstGeom prst="ellipse">
            <a:avLst/>
          </a:prstGeom>
          <a:solidFill>
            <a:srgbClr val="FF9804"/>
          </a:solidFill>
          <a:ln w="9525">
            <a:solidFill>
              <a:schemeClr val="tx1"/>
            </a:solidFill>
            <a:round/>
            <a:headEnd/>
            <a:tailEnd/>
          </a:ln>
        </p:spPr>
        <p:txBody>
          <a:bodyPr wrap="none" anchor="ctr">
            <a:prstTxWarp prst="textNoShape">
              <a:avLst/>
            </a:prstTxWarp>
          </a:bodyPr>
          <a:lstStyle/>
          <a:p>
            <a:pPr algn="ctr">
              <a:buFont typeface="Arial" pitchFamily="-65" charset="0"/>
              <a:buNone/>
              <a:defRPr/>
            </a:pPr>
            <a:r>
              <a:rPr lang="en-GB" sz="2200" b="1">
                <a:solidFill>
                  <a:srgbClr val="000000"/>
                </a:solidFill>
                <a:latin typeface="+mn-lt"/>
              </a:rPr>
              <a:t>Impacts:</a:t>
            </a:r>
            <a:br>
              <a:rPr lang="en-GB" sz="2200" b="1">
                <a:solidFill>
                  <a:srgbClr val="000000"/>
                </a:solidFill>
                <a:latin typeface="+mn-lt"/>
              </a:rPr>
            </a:br>
            <a:r>
              <a:rPr lang="en-GB" sz="2200" b="1">
                <a:solidFill>
                  <a:srgbClr val="22228B"/>
                </a:solidFill>
                <a:latin typeface="+mn-lt"/>
              </a:rPr>
              <a:t>…</a:t>
            </a:r>
          </a:p>
        </p:txBody>
      </p:sp>
      <p:cxnSp>
        <p:nvCxnSpPr>
          <p:cNvPr id="21527" name="AutoShape 18"/>
          <p:cNvCxnSpPr>
            <a:cxnSpLocks noChangeShapeType="1"/>
            <a:endCxn id="27" idx="0"/>
          </p:cNvCxnSpPr>
          <p:nvPr/>
        </p:nvCxnSpPr>
        <p:spPr bwMode="auto">
          <a:xfrm rot="16200000" flipH="1">
            <a:off x="4957763" y="3911600"/>
            <a:ext cx="1919288" cy="1563687"/>
          </a:xfrm>
          <a:prstGeom prst="straightConnector1">
            <a:avLst/>
          </a:prstGeom>
          <a:noFill/>
          <a:ln w="38100">
            <a:solidFill>
              <a:schemeClr val="tx1"/>
            </a:solidFill>
            <a:round/>
            <a:headEnd/>
            <a:tailEnd type="triangle" w="lg" len="lg"/>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827088" y="260182"/>
            <a:ext cx="3815543"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smtClean="0">
                <a:solidFill>
                  <a:srgbClr val="1A60A6"/>
                </a:solidFill>
                <a:latin typeface="Helvetica" charset="0"/>
              </a:rPr>
              <a:t>The CMCC </a:t>
            </a:r>
            <a:r>
              <a:rPr lang="it-IT" sz="2800" b="1" dirty="0" err="1" smtClean="0">
                <a:solidFill>
                  <a:srgbClr val="1A60A6"/>
                </a:solidFill>
                <a:latin typeface="Helvetica" charset="0"/>
              </a:rPr>
              <a:t>Divisions</a:t>
            </a:r>
            <a:endParaRPr lang="it-IT" sz="2400" b="1" dirty="0">
              <a:solidFill>
                <a:srgbClr val="1A60A6"/>
              </a:solidFill>
              <a:latin typeface="Helvetica" charset="0"/>
            </a:endParaRPr>
          </a:p>
        </p:txBody>
      </p:sp>
      <p:sp>
        <p:nvSpPr>
          <p:cNvPr id="17410" name="Segnaposto contenuto 12"/>
          <p:cNvSpPr txBox="1">
            <a:spLocks/>
          </p:cNvSpPr>
          <p:nvPr/>
        </p:nvSpPr>
        <p:spPr bwMode="auto">
          <a:xfrm>
            <a:off x="304800" y="1484313"/>
            <a:ext cx="8534400" cy="44656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3900" indent="-273050" eaLnBrk="0" hangingPunct="0">
              <a:defRPr sz="2400">
                <a:solidFill>
                  <a:schemeClr val="tx1"/>
                </a:solidFill>
                <a:latin typeface="Calibri" charset="0"/>
                <a:ea typeface="MS PGothic" charset="0"/>
                <a:cs typeface="MS PGothic" charset="0"/>
              </a:defRPr>
            </a:lvl2pPr>
            <a:lvl3pPr marL="723900" indent="-27305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it-IT" b="1" dirty="0" err="1" smtClean="0"/>
              <a:t>Climate</a:t>
            </a:r>
            <a:r>
              <a:rPr lang="it-IT" b="1" dirty="0" smtClean="0"/>
              <a:t> </a:t>
            </a:r>
            <a:r>
              <a:rPr lang="it-IT" b="1" dirty="0" err="1" smtClean="0"/>
              <a:t>Services</a:t>
            </a:r>
            <a:r>
              <a:rPr lang="it-IT" b="1" dirty="0" smtClean="0"/>
              <a:t> (SERC)</a:t>
            </a:r>
            <a:endParaRPr lang="it-IT" b="1" kern="0" dirty="0" smtClean="0">
              <a:solidFill>
                <a:sysClr val="windowText" lastClr="000000"/>
              </a:solidFill>
            </a:endParaRPr>
          </a:p>
          <a:p>
            <a:pPr algn="just" eaLnBrk="1" hangingPunct="1"/>
            <a:endParaRPr lang="it-IT" sz="2000" dirty="0" smtClean="0">
              <a:latin typeface="Helvetica" charset="0"/>
            </a:endParaRPr>
          </a:p>
          <a:p>
            <a:pPr algn="just" eaLnBrk="1" hangingPunct="1"/>
            <a:r>
              <a:rPr lang="it-IT" sz="2000" dirty="0" err="1" smtClean="0">
                <a:latin typeface="Helvetica" charset="0"/>
              </a:rPr>
              <a:t>Activities</a:t>
            </a:r>
            <a:r>
              <a:rPr lang="it-IT" sz="2000" dirty="0" smtClean="0">
                <a:latin typeface="Helvetica" charset="0"/>
              </a:rPr>
              <a:t>:</a:t>
            </a:r>
          </a:p>
          <a:p>
            <a:pPr algn="just" eaLnBrk="1" hangingPunct="1"/>
            <a:endParaRPr lang="it-IT" sz="2000" dirty="0" smtClean="0">
              <a:latin typeface="Helvetica" charset="0"/>
            </a:endParaRPr>
          </a:p>
          <a:p>
            <a:pPr lvl="1" eaLnBrk="1" hangingPunct="1">
              <a:buClr>
                <a:srgbClr val="1A60A6"/>
              </a:buClr>
              <a:buSzPct val="115000"/>
              <a:buFont typeface="Arial" charset="0"/>
              <a:buChar char="•"/>
            </a:pPr>
            <a:r>
              <a:rPr lang="it-IT" sz="2000" dirty="0" smtClean="0">
                <a:latin typeface="Helvetica" charset="0"/>
              </a:rPr>
              <a:t>Production </a:t>
            </a:r>
            <a:r>
              <a:rPr lang="it-IT" sz="2000" dirty="0" err="1" smtClean="0">
                <a:latin typeface="Helvetica" charset="0"/>
              </a:rPr>
              <a:t>of</a:t>
            </a:r>
            <a:r>
              <a:rPr lang="it-IT" sz="2000" dirty="0" smtClean="0">
                <a:latin typeface="Helvetica" charset="0"/>
              </a:rPr>
              <a:t> </a:t>
            </a:r>
            <a:r>
              <a:rPr lang="it-IT" sz="2000" dirty="0" err="1" smtClean="0">
                <a:latin typeface="Helvetica" charset="0"/>
              </a:rPr>
              <a:t>climate</a:t>
            </a:r>
            <a:r>
              <a:rPr lang="it-IT" sz="2000" dirty="0" smtClean="0">
                <a:latin typeface="Helvetica" charset="0"/>
              </a:rPr>
              <a:t> </a:t>
            </a:r>
            <a:r>
              <a:rPr lang="it-IT" sz="2000" dirty="0" err="1" smtClean="0">
                <a:latin typeface="Helvetica" charset="0"/>
              </a:rPr>
              <a:t>predictions</a:t>
            </a:r>
            <a:r>
              <a:rPr lang="it-IT" sz="2000" dirty="0" smtClean="0">
                <a:latin typeface="Helvetica" charset="0"/>
              </a:rPr>
              <a:t> at </a:t>
            </a:r>
            <a:r>
              <a:rPr lang="it-IT" sz="2000" dirty="0" err="1" smtClean="0">
                <a:latin typeface="Helvetica" charset="0"/>
              </a:rPr>
              <a:t>seasonal</a:t>
            </a:r>
            <a:r>
              <a:rPr lang="it-IT" sz="2000" dirty="0" smtClean="0">
                <a:latin typeface="Helvetica" charset="0"/>
              </a:rPr>
              <a:t> </a:t>
            </a:r>
            <a:r>
              <a:rPr lang="it-IT" sz="2000" dirty="0" err="1" smtClean="0">
                <a:latin typeface="Helvetica" charset="0"/>
              </a:rPr>
              <a:t>to</a:t>
            </a:r>
            <a:r>
              <a:rPr lang="it-IT" sz="2000" dirty="0" smtClean="0">
                <a:latin typeface="Helvetica" charset="0"/>
              </a:rPr>
              <a:t> </a:t>
            </a:r>
            <a:r>
              <a:rPr lang="it-IT" sz="2000" dirty="0" err="1" smtClean="0">
                <a:latin typeface="Helvetica" charset="0"/>
              </a:rPr>
              <a:t>decadal</a:t>
            </a:r>
            <a:r>
              <a:rPr lang="it-IT" sz="2000" dirty="0" smtClean="0">
                <a:latin typeface="Helvetica" charset="0"/>
              </a:rPr>
              <a:t> </a:t>
            </a:r>
            <a:r>
              <a:rPr lang="it-IT" sz="2000" dirty="0" err="1" smtClean="0">
                <a:latin typeface="Helvetica" charset="0"/>
              </a:rPr>
              <a:t>time-scale</a:t>
            </a:r>
            <a:r>
              <a:rPr lang="it-IT" sz="2000" dirty="0" smtClean="0">
                <a:latin typeface="Helvetica" charset="0"/>
              </a:rPr>
              <a:t> and </a:t>
            </a:r>
            <a:r>
              <a:rPr lang="it-IT" sz="2000" dirty="0" err="1" smtClean="0">
                <a:latin typeface="Helvetica" charset="0"/>
              </a:rPr>
              <a:t>climate</a:t>
            </a:r>
            <a:r>
              <a:rPr lang="it-IT" sz="2000" dirty="0" smtClean="0">
                <a:latin typeface="Helvetica" charset="0"/>
              </a:rPr>
              <a:t> </a:t>
            </a:r>
            <a:r>
              <a:rPr lang="it-IT" sz="2000" dirty="0" err="1" smtClean="0">
                <a:latin typeface="Helvetica" charset="0"/>
              </a:rPr>
              <a:t>change</a:t>
            </a:r>
            <a:r>
              <a:rPr lang="it-IT" sz="2000" dirty="0" smtClean="0">
                <a:latin typeface="Helvetica" charset="0"/>
              </a:rPr>
              <a:t> </a:t>
            </a:r>
            <a:r>
              <a:rPr lang="it-IT" sz="2000" dirty="0" err="1" smtClean="0">
                <a:latin typeface="Helvetica" charset="0"/>
              </a:rPr>
              <a:t>projections</a:t>
            </a:r>
            <a:r>
              <a:rPr lang="it-IT" sz="2000" dirty="0" smtClean="0">
                <a:latin typeface="Helvetica" charset="0"/>
              </a:rPr>
              <a:t> (global scale, </a:t>
            </a:r>
            <a:r>
              <a:rPr lang="it-IT" sz="2000" dirty="0" err="1" smtClean="0">
                <a:latin typeface="Helvetica" charset="0"/>
              </a:rPr>
              <a:t>regional</a:t>
            </a:r>
            <a:r>
              <a:rPr lang="it-IT" sz="2000" dirty="0" smtClean="0">
                <a:latin typeface="Helvetica" charset="0"/>
              </a:rPr>
              <a:t> </a:t>
            </a:r>
            <a:r>
              <a:rPr lang="it-IT" sz="2000" dirty="0" err="1" smtClean="0">
                <a:latin typeface="Helvetica" charset="0"/>
              </a:rPr>
              <a:t>focuses</a:t>
            </a:r>
            <a:r>
              <a:rPr lang="it-IT" sz="2000" dirty="0" smtClean="0">
                <a:latin typeface="Helvetica" charset="0"/>
              </a:rPr>
              <a:t>).</a:t>
            </a:r>
          </a:p>
          <a:p>
            <a:pPr lvl="1" eaLnBrk="1" hangingPunct="1">
              <a:buClr>
                <a:srgbClr val="1A60A6"/>
              </a:buClr>
              <a:buSzPct val="115000"/>
              <a:buFont typeface="Arial" charset="0"/>
              <a:buChar char="•"/>
            </a:pPr>
            <a:endParaRPr lang="it-IT" sz="2000" dirty="0" smtClean="0">
              <a:latin typeface="Helvetica" charset="0"/>
            </a:endParaRPr>
          </a:p>
          <a:p>
            <a:pPr lvl="1" eaLnBrk="1" hangingPunct="1">
              <a:buClr>
                <a:srgbClr val="1A60A6"/>
              </a:buClr>
              <a:buSzPct val="115000"/>
              <a:buFont typeface="Arial" charset="0"/>
              <a:buChar char="•"/>
            </a:pPr>
            <a:r>
              <a:rPr lang="it-IT" sz="2000" dirty="0" err="1" smtClean="0">
                <a:latin typeface="Helvetica" charset="0"/>
              </a:rPr>
              <a:t>Communication</a:t>
            </a:r>
            <a:r>
              <a:rPr lang="it-IT" sz="2000" dirty="0" smtClean="0">
                <a:latin typeface="Helvetica" charset="0"/>
              </a:rPr>
              <a:t> </a:t>
            </a:r>
            <a:r>
              <a:rPr lang="it-IT" sz="2000" dirty="0" err="1" smtClean="0">
                <a:latin typeface="Helvetica" charset="0"/>
              </a:rPr>
              <a:t>of</a:t>
            </a:r>
            <a:r>
              <a:rPr lang="it-IT" sz="2000" dirty="0" smtClean="0">
                <a:latin typeface="Helvetica" charset="0"/>
              </a:rPr>
              <a:t> the </a:t>
            </a:r>
            <a:r>
              <a:rPr lang="it-IT" sz="2000" dirty="0" err="1" smtClean="0">
                <a:latin typeface="Helvetica" charset="0"/>
              </a:rPr>
              <a:t>results</a:t>
            </a:r>
            <a:r>
              <a:rPr lang="it-IT" sz="2000" dirty="0" smtClean="0">
                <a:latin typeface="Helvetica" charset="0"/>
              </a:rPr>
              <a:t> and information </a:t>
            </a:r>
            <a:r>
              <a:rPr lang="it-IT" sz="2000" dirty="0" err="1" smtClean="0">
                <a:latin typeface="Helvetica" charset="0"/>
              </a:rPr>
              <a:t>obtained</a:t>
            </a:r>
            <a:r>
              <a:rPr lang="it-IT" sz="2000" dirty="0" smtClean="0">
                <a:latin typeface="Helvetica" charset="0"/>
              </a:rPr>
              <a:t> </a:t>
            </a:r>
            <a:r>
              <a:rPr lang="it-IT" sz="2000" dirty="0" err="1" smtClean="0">
                <a:latin typeface="Helvetica" charset="0"/>
              </a:rPr>
              <a:t>to</a:t>
            </a:r>
            <a:r>
              <a:rPr lang="it-IT" sz="2000" dirty="0" smtClean="0">
                <a:latin typeface="Helvetica" charset="0"/>
              </a:rPr>
              <a:t> a </a:t>
            </a:r>
            <a:r>
              <a:rPr lang="it-IT" sz="2000" dirty="0" err="1" smtClean="0">
                <a:latin typeface="Helvetica" charset="0"/>
              </a:rPr>
              <a:t>broad</a:t>
            </a:r>
            <a:r>
              <a:rPr lang="it-IT" sz="2000" dirty="0" smtClean="0">
                <a:latin typeface="Helvetica" charset="0"/>
              </a:rPr>
              <a:t> </a:t>
            </a:r>
            <a:r>
              <a:rPr lang="it-IT" sz="2000" dirty="0" err="1" smtClean="0">
                <a:latin typeface="Helvetica" charset="0"/>
              </a:rPr>
              <a:t>range</a:t>
            </a:r>
            <a:r>
              <a:rPr lang="it-IT" sz="2000" dirty="0" smtClean="0">
                <a:latin typeface="Helvetica" charset="0"/>
              </a:rPr>
              <a:t> </a:t>
            </a:r>
            <a:r>
              <a:rPr lang="it-IT" sz="2000" dirty="0" err="1" smtClean="0">
                <a:latin typeface="Helvetica" charset="0"/>
              </a:rPr>
              <a:t>of</a:t>
            </a:r>
            <a:r>
              <a:rPr lang="it-IT" sz="2000" dirty="0" smtClean="0">
                <a:latin typeface="Helvetica" charset="0"/>
              </a:rPr>
              <a:t> </a:t>
            </a:r>
            <a:r>
              <a:rPr lang="it-IT" sz="2000" dirty="0" err="1" smtClean="0">
                <a:latin typeface="Helvetica" charset="0"/>
              </a:rPr>
              <a:t>users</a:t>
            </a:r>
            <a:r>
              <a:rPr lang="it-IT" sz="2000" dirty="0" smtClean="0">
                <a:latin typeface="Helvetica" charset="0"/>
              </a:rPr>
              <a:t>: </a:t>
            </a:r>
            <a:r>
              <a:rPr lang="it-IT" sz="2000" dirty="0" err="1" smtClean="0">
                <a:latin typeface="Helvetica" charset="0"/>
              </a:rPr>
              <a:t>decision</a:t>
            </a:r>
            <a:r>
              <a:rPr lang="it-IT" sz="2000" dirty="0" smtClean="0">
                <a:latin typeface="Helvetica" charset="0"/>
              </a:rPr>
              <a:t> </a:t>
            </a:r>
            <a:r>
              <a:rPr lang="it-IT" sz="2000" dirty="0" err="1" smtClean="0">
                <a:latin typeface="Helvetica" charset="0"/>
              </a:rPr>
              <a:t>makers</a:t>
            </a:r>
            <a:r>
              <a:rPr lang="it-IT" sz="2000" dirty="0" smtClean="0">
                <a:latin typeface="Helvetica" charset="0"/>
              </a:rPr>
              <a:t> and </a:t>
            </a:r>
            <a:r>
              <a:rPr lang="it-IT" sz="2000" dirty="0" err="1" smtClean="0">
                <a:latin typeface="Helvetica" charset="0"/>
              </a:rPr>
              <a:t>stakeholders</a:t>
            </a:r>
            <a:r>
              <a:rPr lang="it-IT" sz="2000" dirty="0" smtClean="0">
                <a:latin typeface="Helvetica" charset="0"/>
              </a:rPr>
              <a:t>, </a:t>
            </a:r>
            <a:r>
              <a:rPr lang="it-IT" sz="2000" dirty="0" err="1" smtClean="0">
                <a:latin typeface="Helvetica" charset="0"/>
              </a:rPr>
              <a:t>political</a:t>
            </a:r>
            <a:r>
              <a:rPr lang="it-IT" sz="2000" dirty="0" smtClean="0">
                <a:latin typeface="Helvetica" charset="0"/>
              </a:rPr>
              <a:t> </a:t>
            </a:r>
            <a:r>
              <a:rPr lang="it-IT" sz="2000" dirty="0" err="1" smtClean="0">
                <a:latin typeface="Helvetica" charset="0"/>
              </a:rPr>
              <a:t>bodies</a:t>
            </a:r>
            <a:r>
              <a:rPr lang="it-IT" sz="2000" dirty="0" smtClean="0">
                <a:latin typeface="Helvetica" charset="0"/>
              </a:rPr>
              <a:t> and public </a:t>
            </a:r>
            <a:r>
              <a:rPr lang="it-IT" sz="2000" dirty="0" err="1" smtClean="0">
                <a:latin typeface="Helvetica" charset="0"/>
              </a:rPr>
              <a:t>administration</a:t>
            </a:r>
            <a:r>
              <a:rPr lang="it-IT" sz="2000" dirty="0" smtClean="0">
                <a:latin typeface="Helvetica" charset="0"/>
              </a:rPr>
              <a:t>, </a:t>
            </a:r>
            <a:r>
              <a:rPr lang="it-IT" sz="2000" dirty="0" err="1" smtClean="0">
                <a:latin typeface="Helvetica" charset="0"/>
              </a:rPr>
              <a:t>researchers</a:t>
            </a:r>
            <a:r>
              <a:rPr lang="it-IT" sz="2000" dirty="0" smtClean="0">
                <a:latin typeface="Helvetica" charset="0"/>
              </a:rPr>
              <a:t> </a:t>
            </a:r>
            <a:r>
              <a:rPr lang="it-IT" sz="2000" dirty="0" err="1" smtClean="0">
                <a:latin typeface="Helvetica" charset="0"/>
              </a:rPr>
              <a:t>from</a:t>
            </a:r>
            <a:r>
              <a:rPr lang="it-IT" sz="2000" dirty="0" smtClean="0">
                <a:latin typeface="Helvetica" charset="0"/>
              </a:rPr>
              <a:t> </a:t>
            </a:r>
            <a:r>
              <a:rPr lang="it-IT" sz="2000" dirty="0" err="1" smtClean="0">
                <a:latin typeface="Helvetica" charset="0"/>
              </a:rPr>
              <a:t>other</a:t>
            </a:r>
            <a:r>
              <a:rPr lang="it-IT" sz="2000" dirty="0" smtClean="0">
                <a:latin typeface="Helvetica" charset="0"/>
              </a:rPr>
              <a:t> </a:t>
            </a:r>
            <a:r>
              <a:rPr lang="it-IT" sz="2000" dirty="0" err="1" smtClean="0">
                <a:latin typeface="Helvetica" charset="0"/>
              </a:rPr>
              <a:t>disciplines</a:t>
            </a:r>
            <a:r>
              <a:rPr lang="it-IT" sz="2000" dirty="0" smtClean="0">
                <a:latin typeface="Helvetica" charset="0"/>
              </a:rPr>
              <a:t>.</a:t>
            </a:r>
          </a:p>
          <a:p>
            <a:pPr lvl="1" eaLnBrk="1" hangingPunct="1">
              <a:buClr>
                <a:srgbClr val="1A60A6"/>
              </a:buClr>
              <a:buSzPct val="115000"/>
              <a:buFont typeface="Arial" charset="0"/>
              <a:buChar char="•"/>
            </a:pPr>
            <a:endParaRPr lang="it-IT" sz="2000" dirty="0" smtClean="0">
              <a:latin typeface="Helvetica" charset="0"/>
            </a:endParaRPr>
          </a:p>
          <a:p>
            <a:pPr lvl="1" eaLnBrk="1" hangingPunct="1">
              <a:buClr>
                <a:srgbClr val="1A60A6"/>
              </a:buClr>
              <a:buSzPct val="115000"/>
              <a:buFont typeface="Arial" charset="0"/>
              <a:buChar char="•"/>
            </a:pPr>
            <a:r>
              <a:rPr lang="it-IT" sz="2000" dirty="0" smtClean="0">
                <a:latin typeface="Helvetica" charset="0"/>
              </a:rPr>
              <a:t>Coordinate </a:t>
            </a:r>
            <a:r>
              <a:rPr lang="it-IT" sz="2000" dirty="0" err="1" smtClean="0">
                <a:latin typeface="Helvetica" charset="0"/>
              </a:rPr>
              <a:t>research</a:t>
            </a:r>
            <a:r>
              <a:rPr lang="it-IT" sz="2000" dirty="0" smtClean="0">
                <a:latin typeface="Helvetica" charset="0"/>
              </a:rPr>
              <a:t> on </a:t>
            </a:r>
            <a:r>
              <a:rPr lang="it-IT" sz="2000" dirty="0" err="1" smtClean="0">
                <a:latin typeface="Helvetica" charset="0"/>
              </a:rPr>
              <a:t>adaptation</a:t>
            </a:r>
            <a:r>
              <a:rPr lang="it-IT" sz="2000" dirty="0" smtClean="0">
                <a:latin typeface="Helvetica" charset="0"/>
              </a:rPr>
              <a:t> </a:t>
            </a:r>
            <a:r>
              <a:rPr lang="it-IT" sz="2000" dirty="0" err="1" smtClean="0">
                <a:latin typeface="Helvetica" charset="0"/>
              </a:rPr>
              <a:t>policies</a:t>
            </a:r>
            <a:r>
              <a:rPr lang="it-IT" sz="2000" dirty="0" smtClean="0">
                <a:latin typeface="Helvetica" charset="0"/>
              </a:rPr>
              <a:t> </a:t>
            </a:r>
            <a:r>
              <a:rPr lang="it-IT" sz="2000" dirty="0" err="1" smtClean="0">
                <a:latin typeface="Helvetica" charset="0"/>
              </a:rPr>
              <a:t>to</a:t>
            </a:r>
            <a:r>
              <a:rPr lang="it-IT" sz="2000" dirty="0" smtClean="0">
                <a:latin typeface="Helvetica" charset="0"/>
              </a:rPr>
              <a:t> </a:t>
            </a:r>
            <a:r>
              <a:rPr lang="it-IT" sz="2000" dirty="0" err="1" smtClean="0">
                <a:latin typeface="Helvetica" charset="0"/>
              </a:rPr>
              <a:t>climate</a:t>
            </a:r>
            <a:r>
              <a:rPr lang="it-IT" sz="2000" dirty="0" smtClean="0">
                <a:latin typeface="Helvetica" charset="0"/>
              </a:rPr>
              <a:t> </a:t>
            </a:r>
            <a:r>
              <a:rPr lang="it-IT" sz="2000" dirty="0" err="1" smtClean="0">
                <a:latin typeface="Helvetica" charset="0"/>
              </a:rPr>
              <a:t>change</a:t>
            </a:r>
            <a:r>
              <a:rPr lang="it-IT" sz="2000" dirty="0" smtClean="0">
                <a:latin typeface="Helvetica" charset="0"/>
              </a:rPr>
              <a:t> and </a:t>
            </a:r>
            <a:r>
              <a:rPr lang="it-IT" sz="2000" dirty="0" err="1" smtClean="0">
                <a:latin typeface="Helvetica" charset="0"/>
              </a:rPr>
              <a:t>provide</a:t>
            </a:r>
            <a:r>
              <a:rPr lang="it-IT" sz="2000" dirty="0" smtClean="0">
                <a:latin typeface="Helvetica" charset="0"/>
              </a:rPr>
              <a:t> </a:t>
            </a:r>
            <a:r>
              <a:rPr lang="it-IT" sz="2000" dirty="0" err="1" smtClean="0">
                <a:latin typeface="Helvetica" charset="0"/>
              </a:rPr>
              <a:t>technical</a:t>
            </a:r>
            <a:r>
              <a:rPr lang="it-IT" sz="2000" dirty="0" smtClean="0">
                <a:latin typeface="Helvetica" charset="0"/>
              </a:rPr>
              <a:t> and </a:t>
            </a:r>
            <a:r>
              <a:rPr lang="it-IT" sz="2000" dirty="0" err="1" smtClean="0">
                <a:latin typeface="Helvetica" charset="0"/>
              </a:rPr>
              <a:t>scientific</a:t>
            </a:r>
            <a:r>
              <a:rPr lang="it-IT" sz="2000" dirty="0" smtClean="0">
                <a:latin typeface="Helvetica" charset="0"/>
              </a:rPr>
              <a:t> </a:t>
            </a:r>
            <a:r>
              <a:rPr lang="it-IT" sz="2000" dirty="0" err="1" smtClean="0">
                <a:latin typeface="Helvetica" charset="0"/>
              </a:rPr>
              <a:t>support</a:t>
            </a:r>
            <a:r>
              <a:rPr lang="it-IT" sz="2000" dirty="0" smtClean="0">
                <a:latin typeface="Helvetica" charset="0"/>
              </a:rPr>
              <a:t> </a:t>
            </a:r>
            <a:r>
              <a:rPr lang="it-IT" sz="2000" dirty="0" err="1" smtClean="0">
                <a:latin typeface="Helvetica" charset="0"/>
              </a:rPr>
              <a:t>to</a:t>
            </a:r>
            <a:r>
              <a:rPr lang="it-IT" sz="2000" dirty="0" smtClean="0">
                <a:latin typeface="Helvetica" charset="0"/>
              </a:rPr>
              <a:t> the </a:t>
            </a:r>
            <a:r>
              <a:rPr lang="it-IT" sz="2000" dirty="0" err="1" smtClean="0">
                <a:latin typeface="Helvetica" charset="0"/>
              </a:rPr>
              <a:t>institutions</a:t>
            </a:r>
            <a:r>
              <a:rPr lang="it-IT" sz="2000" dirty="0" smtClean="0">
                <a:latin typeface="Helvetica" charset="0"/>
              </a:rPr>
              <a:t> </a:t>
            </a:r>
            <a:r>
              <a:rPr lang="it-IT" sz="2000" dirty="0" err="1" smtClean="0">
                <a:latin typeface="Helvetica" charset="0"/>
              </a:rPr>
              <a:t>for</a:t>
            </a:r>
            <a:r>
              <a:rPr lang="it-IT" sz="2000" dirty="0" smtClean="0">
                <a:latin typeface="Helvetica" charset="0"/>
              </a:rPr>
              <a:t> </a:t>
            </a:r>
            <a:r>
              <a:rPr lang="it-IT" sz="2000" dirty="0" err="1" smtClean="0">
                <a:latin typeface="Helvetica" charset="0"/>
              </a:rPr>
              <a:t>multilateral</a:t>
            </a:r>
            <a:r>
              <a:rPr lang="it-IT" sz="2000" dirty="0" smtClean="0">
                <a:latin typeface="Helvetica" charset="0"/>
              </a:rPr>
              <a:t> </a:t>
            </a:r>
            <a:r>
              <a:rPr lang="it-IT" sz="2000" dirty="0" err="1" smtClean="0">
                <a:latin typeface="Helvetica" charset="0"/>
              </a:rPr>
              <a:t>negotiation</a:t>
            </a:r>
            <a:r>
              <a:rPr lang="it-IT" sz="2000" dirty="0" smtClean="0">
                <a:latin typeface="Helvetica" charset="0"/>
              </a:rPr>
              <a:t> </a:t>
            </a:r>
            <a:r>
              <a:rPr lang="it-IT" sz="2000" dirty="0" err="1" smtClean="0">
                <a:latin typeface="Helvetica" charset="0"/>
              </a:rPr>
              <a:t>processes</a:t>
            </a:r>
            <a:r>
              <a:rPr lang="it-IT" sz="2000" dirty="0" smtClean="0">
                <a:latin typeface="Helvetica" charset="0"/>
              </a:rPr>
              <a:t> in the </a:t>
            </a:r>
            <a:r>
              <a:rPr lang="it-IT" sz="2000" dirty="0" err="1" smtClean="0">
                <a:latin typeface="Helvetica" charset="0"/>
              </a:rPr>
              <a:t>field</a:t>
            </a:r>
            <a:r>
              <a:rPr lang="it-IT" sz="2000" dirty="0" smtClean="0">
                <a:latin typeface="Helvetica" charset="0"/>
              </a:rPr>
              <a:t> </a:t>
            </a:r>
            <a:r>
              <a:rPr lang="it-IT" sz="2000" dirty="0" err="1" smtClean="0">
                <a:latin typeface="Helvetica" charset="0"/>
              </a:rPr>
              <a:t>of</a:t>
            </a:r>
            <a:r>
              <a:rPr lang="it-IT" sz="2000" dirty="0" smtClean="0">
                <a:latin typeface="Helvetica" charset="0"/>
              </a:rPr>
              <a:t> </a:t>
            </a:r>
            <a:r>
              <a:rPr lang="it-IT" sz="2000" dirty="0" err="1" smtClean="0">
                <a:latin typeface="Helvetica" charset="0"/>
              </a:rPr>
              <a:t>climate</a:t>
            </a:r>
            <a:r>
              <a:rPr lang="it-IT" sz="2000" dirty="0" smtClean="0">
                <a:latin typeface="Helvetica" charset="0"/>
              </a:rPr>
              <a:t> </a:t>
            </a:r>
            <a:r>
              <a:rPr lang="it-IT" sz="2000" dirty="0" err="1" smtClean="0">
                <a:latin typeface="Helvetica" charset="0"/>
              </a:rPr>
              <a:t>change</a:t>
            </a:r>
            <a:r>
              <a:rPr lang="it-IT" sz="2000" dirty="0" smtClean="0">
                <a:latin typeface="Helvetica" charset="0"/>
              </a:rPr>
              <a:t> (EU, IPCC, UNFCCC).</a:t>
            </a:r>
          </a:p>
        </p:txBody>
      </p:sp>
      <p:pic>
        <p:nvPicPr>
          <p:cNvPr id="17411" name="Immagine 6" descr="logo cmcc.pn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7" name="Connettore 1 6"/>
          <p:cNvCxnSpPr/>
          <p:nvPr/>
        </p:nvCxnSpPr>
        <p:spPr>
          <a:xfrm flipV="1">
            <a:off x="0" y="908050"/>
            <a:ext cx="9144000"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10" name="Rettangolo 9"/>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 name="Picture 7"/>
          <p:cNvPicPr>
            <a:picLocks noChangeAspect="1" noChangeArrowheads="1"/>
          </p:cNvPicPr>
          <p:nvPr/>
        </p:nvPicPr>
        <p:blipFill>
          <a:blip r:embed="rId3" cstate="print"/>
          <a:srcRect/>
          <a:stretch>
            <a:fillRect/>
          </a:stretch>
        </p:blipFill>
        <p:spPr bwMode="auto">
          <a:xfrm>
            <a:off x="6324600" y="990600"/>
            <a:ext cx="2187469" cy="1773237"/>
          </a:xfrm>
          <a:prstGeom prst="rect">
            <a:avLst/>
          </a:prstGeom>
          <a:noFill/>
          <a:ln w="9525" cap="flat">
            <a:noFill/>
            <a:round/>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Immagine 50" descr="Preview of “Google Maps”.pdf"/>
          <p:cNvPicPr preferRelativeResize="0">
            <a:picLocks noChangeAspect="1"/>
          </p:cNvPicPr>
          <p:nvPr/>
        </p:nvPicPr>
        <p:blipFill>
          <a:blip r:embed="rId2"/>
          <a:srcRect l="19057" t="25249" r="34540" b="41240"/>
          <a:stretch>
            <a:fillRect/>
          </a:stretch>
        </p:blipFill>
        <p:spPr bwMode="auto">
          <a:xfrm>
            <a:off x="5054600" y="2489200"/>
            <a:ext cx="3878263" cy="4292600"/>
          </a:xfrm>
          <a:prstGeom prst="rect">
            <a:avLst/>
          </a:prstGeom>
          <a:noFill/>
          <a:ln w="9525">
            <a:noFill/>
            <a:miter lim="800000"/>
            <a:headEnd/>
            <a:tailEnd/>
          </a:ln>
        </p:spPr>
      </p:pic>
      <p:sp>
        <p:nvSpPr>
          <p:cNvPr id="21508" name="Ovale 11"/>
          <p:cNvSpPr>
            <a:spLocks noChangeAspect="1"/>
          </p:cNvSpPr>
          <p:nvPr/>
        </p:nvSpPr>
        <p:spPr bwMode="auto">
          <a:xfrm>
            <a:off x="6519863" y="3330575"/>
            <a:ext cx="161925" cy="174625"/>
          </a:xfrm>
          <a:prstGeom prst="ellipse">
            <a:avLst/>
          </a:prstGeom>
          <a:solidFill>
            <a:srgbClr val="FF0000"/>
          </a:solidFill>
          <a:ln w="9525">
            <a:noFill/>
            <a:round/>
            <a:headEnd/>
            <a:tailEnd/>
          </a:ln>
        </p:spPr>
        <p:txBody>
          <a:bodyPr>
            <a:prstTxWarp prst="textNoShape">
              <a:avLst/>
            </a:prstTxWarp>
          </a:bodyPr>
          <a:lstStyle/>
          <a:p>
            <a:pPr>
              <a:defRPr/>
            </a:pPr>
            <a:endParaRPr lang="en-GB">
              <a:latin typeface="+mn-lt"/>
            </a:endParaRPr>
          </a:p>
        </p:txBody>
      </p:sp>
      <p:sp>
        <p:nvSpPr>
          <p:cNvPr id="21509" name="Ovale 12"/>
          <p:cNvSpPr>
            <a:spLocks noChangeAspect="1"/>
          </p:cNvSpPr>
          <p:nvPr/>
        </p:nvSpPr>
        <p:spPr bwMode="auto">
          <a:xfrm>
            <a:off x="6823075" y="4321175"/>
            <a:ext cx="161925" cy="174625"/>
          </a:xfrm>
          <a:prstGeom prst="ellipse">
            <a:avLst/>
          </a:prstGeom>
          <a:solidFill>
            <a:srgbClr val="3333CC"/>
          </a:solidFill>
          <a:ln w="9525">
            <a:noFill/>
            <a:round/>
            <a:headEnd/>
            <a:tailEnd/>
          </a:ln>
        </p:spPr>
        <p:txBody>
          <a:bodyPr>
            <a:prstTxWarp prst="textNoShape">
              <a:avLst/>
            </a:prstTxWarp>
          </a:bodyPr>
          <a:lstStyle/>
          <a:p>
            <a:pPr>
              <a:defRPr/>
            </a:pPr>
            <a:endParaRPr lang="en-GB">
              <a:latin typeface="+mn-lt"/>
            </a:endParaRPr>
          </a:p>
        </p:txBody>
      </p:sp>
      <p:sp>
        <p:nvSpPr>
          <p:cNvPr id="21510" name="Ovale 13"/>
          <p:cNvSpPr>
            <a:spLocks noChangeAspect="1"/>
          </p:cNvSpPr>
          <p:nvPr/>
        </p:nvSpPr>
        <p:spPr bwMode="auto">
          <a:xfrm>
            <a:off x="7245350" y="4702175"/>
            <a:ext cx="160338" cy="174625"/>
          </a:xfrm>
          <a:prstGeom prst="ellipse">
            <a:avLst/>
          </a:prstGeom>
          <a:solidFill>
            <a:srgbClr val="E50BFF"/>
          </a:solidFill>
          <a:ln w="9525">
            <a:noFill/>
            <a:round/>
            <a:headEnd/>
            <a:tailEnd/>
          </a:ln>
        </p:spPr>
        <p:txBody>
          <a:bodyPr>
            <a:prstTxWarp prst="textNoShape">
              <a:avLst/>
            </a:prstTxWarp>
          </a:bodyPr>
          <a:lstStyle/>
          <a:p>
            <a:pPr>
              <a:defRPr/>
            </a:pPr>
            <a:endParaRPr lang="en-GB">
              <a:latin typeface="+mn-lt"/>
            </a:endParaRPr>
          </a:p>
        </p:txBody>
      </p:sp>
      <p:sp>
        <p:nvSpPr>
          <p:cNvPr id="21511" name="Ovale 14"/>
          <p:cNvSpPr>
            <a:spLocks noChangeAspect="1"/>
          </p:cNvSpPr>
          <p:nvPr/>
        </p:nvSpPr>
        <p:spPr bwMode="auto">
          <a:xfrm>
            <a:off x="6800850" y="3025775"/>
            <a:ext cx="163513" cy="174625"/>
          </a:xfrm>
          <a:prstGeom prst="ellipse">
            <a:avLst/>
          </a:prstGeom>
          <a:solidFill>
            <a:srgbClr val="660066"/>
          </a:solidFill>
          <a:ln w="9525">
            <a:noFill/>
            <a:round/>
            <a:headEnd/>
            <a:tailEnd/>
          </a:ln>
        </p:spPr>
        <p:txBody>
          <a:bodyPr>
            <a:prstTxWarp prst="textNoShape">
              <a:avLst/>
            </a:prstTxWarp>
          </a:bodyPr>
          <a:lstStyle/>
          <a:p>
            <a:pPr>
              <a:defRPr/>
            </a:pPr>
            <a:endParaRPr lang="en-GB">
              <a:latin typeface="+mn-lt"/>
            </a:endParaRPr>
          </a:p>
        </p:txBody>
      </p:sp>
      <p:sp>
        <p:nvSpPr>
          <p:cNvPr id="17" name="Ovale 16"/>
          <p:cNvSpPr>
            <a:spLocks noChangeAspect="1"/>
          </p:cNvSpPr>
          <p:nvPr/>
        </p:nvSpPr>
        <p:spPr bwMode="auto">
          <a:xfrm>
            <a:off x="6167438" y="2949575"/>
            <a:ext cx="163512" cy="174625"/>
          </a:xfrm>
          <a:prstGeom prst="ellipse">
            <a:avLst/>
          </a:prstGeom>
          <a:solidFill>
            <a:schemeClr val="tx1">
              <a:lumMod val="95000"/>
              <a:lumOff val="5000"/>
            </a:schemeClr>
          </a:solidFill>
          <a:ln w="9525" cap="flat" cmpd="sng" algn="ctr">
            <a:noFill/>
            <a:prstDash val="solid"/>
            <a:round/>
            <a:headEnd type="none" w="med" len="med"/>
            <a:tailEnd type="none" w="med" len="med"/>
          </a:ln>
          <a:effectLst/>
        </p:spPr>
        <p:txBody>
          <a:bodyPr>
            <a:prstTxWarp prst="textNoShape">
              <a:avLst/>
            </a:prstTxWarp>
          </a:bodyPr>
          <a:lstStyle/>
          <a:p>
            <a:pPr>
              <a:buFont typeface="Times New Roman" charset="0"/>
              <a:buNone/>
              <a:defRPr/>
            </a:pPr>
            <a:endParaRPr lang="en-GB">
              <a:latin typeface="+mn-lt"/>
            </a:endParaRPr>
          </a:p>
        </p:txBody>
      </p:sp>
      <p:sp>
        <p:nvSpPr>
          <p:cNvPr id="21513" name="Ovale 17"/>
          <p:cNvSpPr>
            <a:spLocks noChangeAspect="1"/>
          </p:cNvSpPr>
          <p:nvPr/>
        </p:nvSpPr>
        <p:spPr bwMode="auto">
          <a:xfrm>
            <a:off x="8489950" y="5083175"/>
            <a:ext cx="161925" cy="174625"/>
          </a:xfrm>
          <a:prstGeom prst="ellipse">
            <a:avLst/>
          </a:prstGeom>
          <a:solidFill>
            <a:srgbClr val="FFC30E"/>
          </a:solidFill>
          <a:ln w="9525">
            <a:noFill/>
            <a:round/>
            <a:headEnd/>
            <a:tailEnd/>
          </a:ln>
        </p:spPr>
        <p:txBody>
          <a:bodyPr>
            <a:prstTxWarp prst="textNoShape">
              <a:avLst/>
            </a:prstTxWarp>
          </a:bodyPr>
          <a:lstStyle/>
          <a:p>
            <a:pPr>
              <a:defRPr/>
            </a:pPr>
            <a:endParaRPr lang="en-GB">
              <a:latin typeface="+mn-lt"/>
            </a:endParaRPr>
          </a:p>
        </p:txBody>
      </p:sp>
      <p:sp>
        <p:nvSpPr>
          <p:cNvPr id="21514" name="Ovale 18"/>
          <p:cNvSpPr>
            <a:spLocks noChangeAspect="1"/>
          </p:cNvSpPr>
          <p:nvPr/>
        </p:nvSpPr>
        <p:spPr bwMode="auto">
          <a:xfrm>
            <a:off x="5959475" y="4953000"/>
            <a:ext cx="160338" cy="174625"/>
          </a:xfrm>
          <a:prstGeom prst="ellipse">
            <a:avLst/>
          </a:prstGeom>
          <a:solidFill>
            <a:srgbClr val="50FF01"/>
          </a:solidFill>
          <a:ln w="9525">
            <a:noFill/>
            <a:round/>
            <a:headEnd/>
            <a:tailEnd/>
          </a:ln>
        </p:spPr>
        <p:txBody>
          <a:bodyPr>
            <a:prstTxWarp prst="textNoShape">
              <a:avLst/>
            </a:prstTxWarp>
          </a:bodyPr>
          <a:lstStyle/>
          <a:p>
            <a:pPr>
              <a:defRPr/>
            </a:pPr>
            <a:endParaRPr lang="en-GB">
              <a:latin typeface="+mn-lt"/>
            </a:endParaRPr>
          </a:p>
        </p:txBody>
      </p:sp>
      <p:grpSp>
        <p:nvGrpSpPr>
          <p:cNvPr id="2" name="Gruppo 30"/>
          <p:cNvGrpSpPr>
            <a:grpSpLocks/>
          </p:cNvGrpSpPr>
          <p:nvPr/>
        </p:nvGrpSpPr>
        <p:grpSpPr bwMode="auto">
          <a:xfrm>
            <a:off x="304800" y="2133600"/>
            <a:ext cx="2971800" cy="584200"/>
            <a:chOff x="382588" y="2057399"/>
            <a:chExt cx="3219677" cy="584415"/>
          </a:xfrm>
        </p:grpSpPr>
        <p:sp>
          <p:nvSpPr>
            <p:cNvPr id="21543" name="CasellaDiTesto 10"/>
            <p:cNvSpPr txBox="1">
              <a:spLocks noChangeArrowheads="1"/>
            </p:cNvSpPr>
            <p:nvPr/>
          </p:nvSpPr>
          <p:spPr bwMode="auto">
            <a:xfrm>
              <a:off x="533940" y="2057399"/>
              <a:ext cx="3068325" cy="584415"/>
            </a:xfrm>
            <a:prstGeom prst="rect">
              <a:avLst/>
            </a:prstGeom>
            <a:noFill/>
            <a:ln w="9525">
              <a:noFill/>
              <a:miter lim="800000"/>
              <a:headEnd/>
              <a:tailEnd/>
            </a:ln>
          </p:spPr>
          <p:txBody>
            <a:bodyPr>
              <a:prstTxWarp prst="textNoShape">
                <a:avLst/>
              </a:prstTxWarp>
              <a:spAutoFit/>
            </a:bodyPr>
            <a:lstStyle/>
            <a:p>
              <a:pPr>
                <a:buSzPct val="128000"/>
                <a:defRPr/>
              </a:pPr>
              <a:r>
                <a:rPr lang="it-IT" sz="1600" dirty="0">
                  <a:solidFill>
                    <a:srgbClr val="000000"/>
                  </a:solidFill>
                  <a:latin typeface="+mn-lt"/>
                </a:rPr>
                <a:t>Fondazione Eni Enrico Mattei  </a:t>
              </a:r>
              <a:r>
                <a:rPr lang="it-IT" sz="1600" dirty="0" err="1">
                  <a:solidFill>
                    <a:srgbClr val="000000"/>
                  </a:solidFill>
                  <a:latin typeface="+mn-lt"/>
                </a:rPr>
                <a:t>–</a:t>
              </a:r>
              <a:r>
                <a:rPr lang="it-IT" sz="1600" dirty="0">
                  <a:solidFill>
                    <a:srgbClr val="000000"/>
                  </a:solidFill>
                  <a:latin typeface="+mn-lt"/>
                </a:rPr>
                <a:t> FEEM (Milano)</a:t>
              </a:r>
            </a:p>
          </p:txBody>
        </p:sp>
        <p:sp>
          <p:nvSpPr>
            <p:cNvPr id="22" name="Ovale 21"/>
            <p:cNvSpPr>
              <a:spLocks noChangeAspect="1"/>
            </p:cNvSpPr>
            <p:nvPr/>
          </p:nvSpPr>
          <p:spPr bwMode="auto">
            <a:xfrm>
              <a:off x="382588" y="2178093"/>
              <a:ext cx="168551" cy="168337"/>
            </a:xfrm>
            <a:prstGeom prst="ellipse">
              <a:avLst/>
            </a:prstGeom>
            <a:solidFill>
              <a:schemeClr val="tx1">
                <a:lumMod val="95000"/>
                <a:lumOff val="5000"/>
              </a:schemeClr>
            </a:solidFill>
            <a:ln w="9525" cap="flat" cmpd="sng" algn="ctr">
              <a:noFill/>
              <a:prstDash val="solid"/>
              <a:round/>
              <a:headEnd type="none" w="med" len="med"/>
              <a:tailEnd type="none" w="med" len="med"/>
            </a:ln>
            <a:effectLst/>
          </p:spPr>
          <p:txBody>
            <a:bodyPr>
              <a:prstTxWarp prst="textNoShape">
                <a:avLst/>
              </a:prstTxWarp>
            </a:bodyPr>
            <a:lstStyle/>
            <a:p>
              <a:pPr>
                <a:buFont typeface="Times New Roman" charset="0"/>
                <a:buNone/>
                <a:defRPr/>
              </a:pPr>
              <a:endParaRPr lang="en-GB" sz="1600">
                <a:latin typeface="+mn-lt"/>
              </a:endParaRPr>
            </a:p>
          </p:txBody>
        </p:sp>
      </p:grpSp>
      <p:cxnSp>
        <p:nvCxnSpPr>
          <p:cNvPr id="19467" name="Connettore 2 31"/>
          <p:cNvCxnSpPr>
            <a:cxnSpLocks noChangeShapeType="1"/>
            <a:stCxn id="21543" idx="3"/>
            <a:endCxn id="17" idx="2"/>
          </p:cNvCxnSpPr>
          <p:nvPr/>
        </p:nvCxnSpPr>
        <p:spPr bwMode="auto">
          <a:xfrm>
            <a:off x="3276600" y="2425700"/>
            <a:ext cx="2890838" cy="611188"/>
          </a:xfrm>
          <a:prstGeom prst="straightConnector1">
            <a:avLst/>
          </a:prstGeom>
          <a:noFill/>
          <a:ln w="28575">
            <a:solidFill>
              <a:schemeClr val="tx1"/>
            </a:solidFill>
            <a:round/>
            <a:headEnd/>
            <a:tailEnd type="arrow" w="med" len="med"/>
          </a:ln>
        </p:spPr>
      </p:cxnSp>
      <p:cxnSp>
        <p:nvCxnSpPr>
          <p:cNvPr id="19468" name="Connettore 2 32"/>
          <p:cNvCxnSpPr>
            <a:cxnSpLocks noChangeShapeType="1"/>
            <a:stCxn id="21542" idx="3"/>
            <a:endCxn id="21511" idx="2"/>
          </p:cNvCxnSpPr>
          <p:nvPr/>
        </p:nvCxnSpPr>
        <p:spPr bwMode="auto">
          <a:xfrm>
            <a:off x="3216275" y="3065463"/>
            <a:ext cx="3584575" cy="47625"/>
          </a:xfrm>
          <a:prstGeom prst="straightConnector1">
            <a:avLst/>
          </a:prstGeom>
          <a:noFill/>
          <a:ln w="28575">
            <a:solidFill>
              <a:srgbClr val="660066"/>
            </a:solidFill>
            <a:round/>
            <a:headEnd/>
            <a:tailEnd type="arrow" w="med" len="med"/>
          </a:ln>
        </p:spPr>
      </p:cxnSp>
      <p:cxnSp>
        <p:nvCxnSpPr>
          <p:cNvPr id="19469" name="Connettore 2 37"/>
          <p:cNvCxnSpPr>
            <a:cxnSpLocks noChangeShapeType="1"/>
            <a:stCxn id="21540" idx="3"/>
            <a:endCxn id="21508" idx="3"/>
          </p:cNvCxnSpPr>
          <p:nvPr/>
        </p:nvCxnSpPr>
        <p:spPr bwMode="auto">
          <a:xfrm flipV="1">
            <a:off x="3252788" y="3479800"/>
            <a:ext cx="3290887" cy="317500"/>
          </a:xfrm>
          <a:prstGeom prst="straightConnector1">
            <a:avLst/>
          </a:prstGeom>
          <a:noFill/>
          <a:ln w="28575">
            <a:solidFill>
              <a:srgbClr val="FF0000"/>
            </a:solidFill>
            <a:round/>
            <a:headEnd/>
            <a:tailEnd type="arrow" w="med" len="med"/>
          </a:ln>
        </p:spPr>
      </p:cxnSp>
      <p:cxnSp>
        <p:nvCxnSpPr>
          <p:cNvPr id="19470" name="Connettore 2 40"/>
          <p:cNvCxnSpPr>
            <a:cxnSpLocks noChangeShapeType="1"/>
            <a:stCxn id="21536" idx="3"/>
            <a:endCxn id="21509" idx="3"/>
          </p:cNvCxnSpPr>
          <p:nvPr/>
        </p:nvCxnSpPr>
        <p:spPr bwMode="auto">
          <a:xfrm flipV="1">
            <a:off x="3262313" y="4470400"/>
            <a:ext cx="3584575" cy="42863"/>
          </a:xfrm>
          <a:prstGeom prst="straightConnector1">
            <a:avLst/>
          </a:prstGeom>
          <a:noFill/>
          <a:ln w="28575">
            <a:solidFill>
              <a:srgbClr val="0000FF"/>
            </a:solidFill>
            <a:round/>
            <a:headEnd/>
            <a:tailEnd type="arrow" w="med" len="med"/>
          </a:ln>
        </p:spPr>
      </p:cxnSp>
      <p:cxnSp>
        <p:nvCxnSpPr>
          <p:cNvPr id="19471" name="Connettore 2 42"/>
          <p:cNvCxnSpPr>
            <a:cxnSpLocks noChangeShapeType="1"/>
            <a:stCxn id="21534" idx="3"/>
            <a:endCxn id="21514" idx="3"/>
          </p:cNvCxnSpPr>
          <p:nvPr/>
        </p:nvCxnSpPr>
        <p:spPr bwMode="auto">
          <a:xfrm flipV="1">
            <a:off x="3028950" y="5102225"/>
            <a:ext cx="2954338" cy="20638"/>
          </a:xfrm>
          <a:prstGeom prst="straightConnector1">
            <a:avLst/>
          </a:prstGeom>
          <a:noFill/>
          <a:ln w="28575">
            <a:solidFill>
              <a:srgbClr val="50FF01"/>
            </a:solidFill>
            <a:round/>
            <a:headEnd/>
            <a:tailEnd type="arrow" w="med" len="med"/>
          </a:ln>
        </p:spPr>
      </p:cxnSp>
      <p:cxnSp>
        <p:nvCxnSpPr>
          <p:cNvPr id="19472" name="Connettore 2 45"/>
          <p:cNvCxnSpPr>
            <a:cxnSpLocks noChangeShapeType="1"/>
            <a:stCxn id="21532" idx="3"/>
          </p:cNvCxnSpPr>
          <p:nvPr/>
        </p:nvCxnSpPr>
        <p:spPr bwMode="auto">
          <a:xfrm flipV="1">
            <a:off x="3429000" y="4876800"/>
            <a:ext cx="3816350" cy="850900"/>
          </a:xfrm>
          <a:prstGeom prst="straightConnector1">
            <a:avLst/>
          </a:prstGeom>
          <a:noFill/>
          <a:ln w="28575">
            <a:solidFill>
              <a:srgbClr val="E50BFF"/>
            </a:solidFill>
            <a:round/>
            <a:headEnd/>
            <a:tailEnd type="arrow" w="med" len="med"/>
          </a:ln>
        </p:spPr>
      </p:cxnSp>
      <p:cxnSp>
        <p:nvCxnSpPr>
          <p:cNvPr id="19473" name="Connettore 2 47"/>
          <p:cNvCxnSpPr>
            <a:cxnSpLocks noChangeShapeType="1"/>
            <a:stCxn id="21538" idx="3"/>
          </p:cNvCxnSpPr>
          <p:nvPr/>
        </p:nvCxnSpPr>
        <p:spPr bwMode="auto">
          <a:xfrm flipV="1">
            <a:off x="3076575" y="5181600"/>
            <a:ext cx="5294313" cy="1125538"/>
          </a:xfrm>
          <a:prstGeom prst="straightConnector1">
            <a:avLst/>
          </a:prstGeom>
          <a:noFill/>
          <a:ln w="28575">
            <a:solidFill>
              <a:srgbClr val="FFC30E"/>
            </a:solidFill>
            <a:round/>
            <a:headEnd/>
            <a:tailEnd type="arrow" w="med" len="med"/>
          </a:ln>
        </p:spPr>
      </p:cxnSp>
      <p:sp>
        <p:nvSpPr>
          <p:cNvPr id="21523" name="Rectangle 2"/>
          <p:cNvSpPr>
            <a:spLocks noGrp="1" noChangeArrowheads="1"/>
          </p:cNvSpPr>
          <p:nvPr>
            <p:ph type="title" idx="4294967295"/>
          </p:nvPr>
        </p:nvSpPr>
        <p:spPr>
          <a:xfrm>
            <a:off x="2514600" y="76200"/>
            <a:ext cx="4646613" cy="681038"/>
          </a:xfrm>
        </p:spPr>
        <p:txBody>
          <a:bodyPr/>
          <a:lstStyle/>
          <a:p>
            <a:pPr algn="l" eaLnBrk="1" hangingPunct="1">
              <a:tabLst>
                <a:tab pos="1160463" algn="l"/>
              </a:tabLst>
              <a:defRPr/>
            </a:pPr>
            <a:r>
              <a:rPr lang="it-IT" sz="3600" b="1" dirty="0" smtClean="0">
                <a:solidFill>
                  <a:srgbClr val="FF4D19"/>
                </a:solidFill>
                <a:latin typeface="+mn-lt"/>
                <a:cs typeface="MS PGothic" pitchFamily="34" charset="-128"/>
              </a:rPr>
              <a:t>The CMCC Network</a:t>
            </a:r>
          </a:p>
        </p:txBody>
      </p:sp>
      <p:grpSp>
        <p:nvGrpSpPr>
          <p:cNvPr id="3" name="Gruppo 41"/>
          <p:cNvGrpSpPr>
            <a:grpSpLocks/>
          </p:cNvGrpSpPr>
          <p:nvPr/>
        </p:nvGrpSpPr>
        <p:grpSpPr bwMode="auto">
          <a:xfrm>
            <a:off x="306388" y="2895600"/>
            <a:ext cx="2909887" cy="338138"/>
            <a:chOff x="382588" y="2831068"/>
            <a:chExt cx="3152068" cy="337829"/>
          </a:xfrm>
        </p:grpSpPr>
        <p:sp>
          <p:nvSpPr>
            <p:cNvPr id="21541" name="Ovale 20"/>
            <p:cNvSpPr>
              <a:spLocks noChangeAspect="1"/>
            </p:cNvSpPr>
            <p:nvPr/>
          </p:nvSpPr>
          <p:spPr bwMode="auto">
            <a:xfrm>
              <a:off x="382588" y="2951608"/>
              <a:ext cx="168523" cy="169708"/>
            </a:xfrm>
            <a:prstGeom prst="ellipse">
              <a:avLst/>
            </a:prstGeom>
            <a:solidFill>
              <a:srgbClr val="660066"/>
            </a:solidFill>
            <a:ln w="9525">
              <a:noFill/>
              <a:round/>
              <a:headEnd/>
              <a:tailEnd/>
            </a:ln>
          </p:spPr>
          <p:txBody>
            <a:bodyPr>
              <a:prstTxWarp prst="textNoShape">
                <a:avLst/>
              </a:prstTxWarp>
            </a:bodyPr>
            <a:lstStyle/>
            <a:p>
              <a:pPr>
                <a:defRPr/>
              </a:pPr>
              <a:endParaRPr lang="en-GB" sz="1600">
                <a:latin typeface="+mn-lt"/>
              </a:endParaRPr>
            </a:p>
          </p:txBody>
        </p:sp>
        <p:sp>
          <p:nvSpPr>
            <p:cNvPr id="21542" name="CasellaDiTesto 10"/>
            <p:cNvSpPr txBox="1">
              <a:spLocks noChangeArrowheads="1"/>
            </p:cNvSpPr>
            <p:nvPr/>
          </p:nvSpPr>
          <p:spPr bwMode="auto">
            <a:xfrm>
              <a:off x="533915" y="2831068"/>
              <a:ext cx="3000741" cy="337829"/>
            </a:xfrm>
            <a:prstGeom prst="rect">
              <a:avLst/>
            </a:prstGeom>
            <a:noFill/>
            <a:ln w="9525">
              <a:noFill/>
              <a:miter lim="800000"/>
              <a:headEnd/>
              <a:tailEnd/>
            </a:ln>
          </p:spPr>
          <p:txBody>
            <a:bodyPr wrap="none">
              <a:prstTxWarp prst="textNoShape">
                <a:avLst/>
              </a:prstTxWarp>
              <a:spAutoFit/>
            </a:bodyPr>
            <a:lstStyle/>
            <a:p>
              <a:pPr>
                <a:buSzPct val="128000"/>
                <a:defRPr/>
              </a:pPr>
              <a:r>
                <a:rPr lang="it-IT" sz="1600" dirty="0">
                  <a:solidFill>
                    <a:srgbClr val="000000"/>
                  </a:solidFill>
                  <a:latin typeface="+mn-lt"/>
                </a:rPr>
                <a:t>Università Ca’ </a:t>
              </a:r>
              <a:r>
                <a:rPr lang="it-IT" sz="1600" dirty="0" err="1">
                  <a:solidFill>
                    <a:srgbClr val="000000"/>
                  </a:solidFill>
                  <a:latin typeface="+mn-lt"/>
                </a:rPr>
                <a:t>Foscari</a:t>
              </a:r>
              <a:r>
                <a:rPr lang="it-IT" sz="1600" dirty="0">
                  <a:solidFill>
                    <a:srgbClr val="000000"/>
                  </a:solidFill>
                  <a:latin typeface="+mn-lt"/>
                </a:rPr>
                <a:t> (Venezia)</a:t>
              </a:r>
            </a:p>
          </p:txBody>
        </p:sp>
      </p:grpSp>
      <p:grpSp>
        <p:nvGrpSpPr>
          <p:cNvPr id="4" name="Gruppo 40"/>
          <p:cNvGrpSpPr>
            <a:grpSpLocks/>
          </p:cNvGrpSpPr>
          <p:nvPr/>
        </p:nvGrpSpPr>
        <p:grpSpPr bwMode="auto">
          <a:xfrm>
            <a:off x="306388" y="3505200"/>
            <a:ext cx="2946400" cy="584200"/>
            <a:chOff x="382588" y="3429000"/>
            <a:chExt cx="3191265" cy="585492"/>
          </a:xfrm>
        </p:grpSpPr>
        <p:sp>
          <p:nvSpPr>
            <p:cNvPr id="21539" name="Ovale 22"/>
            <p:cNvSpPr>
              <a:spLocks noChangeAspect="1"/>
            </p:cNvSpPr>
            <p:nvPr/>
          </p:nvSpPr>
          <p:spPr bwMode="auto">
            <a:xfrm>
              <a:off x="382588" y="3549917"/>
              <a:ext cx="168504" cy="170239"/>
            </a:xfrm>
            <a:prstGeom prst="ellipse">
              <a:avLst/>
            </a:prstGeom>
            <a:solidFill>
              <a:srgbClr val="FF0000"/>
            </a:solidFill>
            <a:ln w="9525">
              <a:noFill/>
              <a:round/>
              <a:headEnd/>
              <a:tailEnd/>
            </a:ln>
          </p:spPr>
          <p:txBody>
            <a:bodyPr>
              <a:prstTxWarp prst="textNoShape">
                <a:avLst/>
              </a:prstTxWarp>
            </a:bodyPr>
            <a:lstStyle/>
            <a:p>
              <a:pPr>
                <a:defRPr/>
              </a:pPr>
              <a:endParaRPr lang="en-GB" sz="1600">
                <a:latin typeface="+mn-lt"/>
              </a:endParaRPr>
            </a:p>
          </p:txBody>
        </p:sp>
        <p:sp>
          <p:nvSpPr>
            <p:cNvPr id="21540" name="CasellaDiTesto 10"/>
            <p:cNvSpPr txBox="1">
              <a:spLocks noChangeArrowheads="1"/>
            </p:cNvSpPr>
            <p:nvPr/>
          </p:nvSpPr>
          <p:spPr bwMode="auto">
            <a:xfrm>
              <a:off x="533898" y="3429000"/>
              <a:ext cx="3039955" cy="585492"/>
            </a:xfrm>
            <a:prstGeom prst="rect">
              <a:avLst/>
            </a:prstGeom>
            <a:noFill/>
            <a:ln w="9525">
              <a:noFill/>
              <a:miter lim="800000"/>
              <a:headEnd/>
              <a:tailEnd/>
            </a:ln>
          </p:spPr>
          <p:txBody>
            <a:bodyPr wrap="none">
              <a:prstTxWarp prst="textNoShape">
                <a:avLst/>
              </a:prstTxWarp>
              <a:spAutoFit/>
            </a:bodyPr>
            <a:lstStyle/>
            <a:p>
              <a:pPr>
                <a:buSzPct val="128000"/>
                <a:defRPr/>
              </a:pPr>
              <a:r>
                <a:rPr lang="it-IT" sz="1600" dirty="0">
                  <a:solidFill>
                    <a:srgbClr val="000000"/>
                  </a:solidFill>
                  <a:latin typeface="+mn-lt"/>
                </a:rPr>
                <a:t>Istituto Nazionale di Geofisica e</a:t>
              </a:r>
            </a:p>
            <a:p>
              <a:pPr>
                <a:buSzPct val="128000"/>
                <a:defRPr/>
              </a:pPr>
              <a:r>
                <a:rPr lang="it-IT" sz="1600" dirty="0">
                  <a:solidFill>
                    <a:srgbClr val="000000"/>
                  </a:solidFill>
                  <a:latin typeface="+mn-lt"/>
                </a:rPr>
                <a:t>Vulcanologia  </a:t>
              </a:r>
              <a:r>
                <a:rPr lang="it-IT" sz="1600" dirty="0" err="1">
                  <a:solidFill>
                    <a:srgbClr val="000000"/>
                  </a:solidFill>
                  <a:latin typeface="+mn-lt"/>
                </a:rPr>
                <a:t>–</a:t>
              </a:r>
              <a:r>
                <a:rPr lang="it-IT" sz="1600" dirty="0">
                  <a:solidFill>
                    <a:srgbClr val="000000"/>
                  </a:solidFill>
                  <a:latin typeface="+mn-lt"/>
                </a:rPr>
                <a:t> INGV (Bologna)</a:t>
              </a:r>
            </a:p>
          </p:txBody>
        </p:sp>
      </p:grpSp>
      <p:grpSp>
        <p:nvGrpSpPr>
          <p:cNvPr id="5" name="Gruppo 36"/>
          <p:cNvGrpSpPr>
            <a:grpSpLocks/>
          </p:cNvGrpSpPr>
          <p:nvPr/>
        </p:nvGrpSpPr>
        <p:grpSpPr bwMode="auto">
          <a:xfrm>
            <a:off x="306388" y="6138863"/>
            <a:ext cx="2770187" cy="338137"/>
            <a:chOff x="382588" y="6412468"/>
            <a:chExt cx="3002740" cy="337827"/>
          </a:xfrm>
        </p:grpSpPr>
        <p:sp>
          <p:nvSpPr>
            <p:cNvPr id="21537" name="Ovale 23"/>
            <p:cNvSpPr>
              <a:spLocks noChangeAspect="1"/>
            </p:cNvSpPr>
            <p:nvPr/>
          </p:nvSpPr>
          <p:spPr bwMode="auto">
            <a:xfrm>
              <a:off x="382588" y="6534593"/>
              <a:ext cx="168635" cy="168121"/>
            </a:xfrm>
            <a:prstGeom prst="ellipse">
              <a:avLst/>
            </a:prstGeom>
            <a:solidFill>
              <a:srgbClr val="FFC30E"/>
            </a:solidFill>
            <a:ln w="9525">
              <a:noFill/>
              <a:round/>
              <a:headEnd/>
              <a:tailEnd/>
            </a:ln>
          </p:spPr>
          <p:txBody>
            <a:bodyPr>
              <a:prstTxWarp prst="textNoShape">
                <a:avLst/>
              </a:prstTxWarp>
            </a:bodyPr>
            <a:lstStyle/>
            <a:p>
              <a:pPr>
                <a:defRPr/>
              </a:pPr>
              <a:endParaRPr lang="en-GB" sz="1600">
                <a:latin typeface="+mn-lt"/>
              </a:endParaRPr>
            </a:p>
          </p:txBody>
        </p:sp>
        <p:sp>
          <p:nvSpPr>
            <p:cNvPr id="21538" name="CasellaDiTesto 10"/>
            <p:cNvSpPr txBox="1">
              <a:spLocks noChangeArrowheads="1"/>
            </p:cNvSpPr>
            <p:nvPr/>
          </p:nvSpPr>
          <p:spPr bwMode="auto">
            <a:xfrm>
              <a:off x="534016" y="6412468"/>
              <a:ext cx="2851312" cy="337827"/>
            </a:xfrm>
            <a:prstGeom prst="rect">
              <a:avLst/>
            </a:prstGeom>
            <a:noFill/>
            <a:ln w="9525">
              <a:noFill/>
              <a:miter lim="800000"/>
              <a:headEnd/>
              <a:tailEnd/>
            </a:ln>
          </p:spPr>
          <p:txBody>
            <a:bodyPr wrap="none">
              <a:prstTxWarp prst="textNoShape">
                <a:avLst/>
              </a:prstTxWarp>
              <a:spAutoFit/>
            </a:bodyPr>
            <a:lstStyle/>
            <a:p>
              <a:pPr>
                <a:buSzPct val="128000"/>
                <a:defRPr/>
              </a:pPr>
              <a:r>
                <a:rPr lang="it-IT" sz="1600" dirty="0">
                  <a:solidFill>
                    <a:srgbClr val="000000"/>
                  </a:solidFill>
                  <a:latin typeface="+mn-lt"/>
                </a:rPr>
                <a:t>Università del Salento (Lecce)</a:t>
              </a:r>
            </a:p>
          </p:txBody>
        </p:sp>
      </p:grpSp>
      <p:grpSp>
        <p:nvGrpSpPr>
          <p:cNvPr id="6" name="Gruppo 39"/>
          <p:cNvGrpSpPr>
            <a:grpSpLocks/>
          </p:cNvGrpSpPr>
          <p:nvPr/>
        </p:nvGrpSpPr>
        <p:grpSpPr bwMode="auto">
          <a:xfrm>
            <a:off x="306388" y="4343400"/>
            <a:ext cx="2955925" cy="338138"/>
            <a:chOff x="382588" y="4431268"/>
            <a:chExt cx="3203557" cy="337829"/>
          </a:xfrm>
        </p:grpSpPr>
        <p:sp>
          <p:nvSpPr>
            <p:cNvPr id="21535" name="Ovale 24"/>
            <p:cNvSpPr>
              <a:spLocks noChangeAspect="1"/>
            </p:cNvSpPr>
            <p:nvPr/>
          </p:nvSpPr>
          <p:spPr bwMode="auto">
            <a:xfrm>
              <a:off x="382588" y="4535947"/>
              <a:ext cx="168608" cy="169708"/>
            </a:xfrm>
            <a:prstGeom prst="ellipse">
              <a:avLst/>
            </a:prstGeom>
            <a:solidFill>
              <a:srgbClr val="3333CC"/>
            </a:solidFill>
            <a:ln w="9525">
              <a:noFill/>
              <a:round/>
              <a:headEnd/>
              <a:tailEnd/>
            </a:ln>
          </p:spPr>
          <p:txBody>
            <a:bodyPr>
              <a:prstTxWarp prst="textNoShape">
                <a:avLst/>
              </a:prstTxWarp>
            </a:bodyPr>
            <a:lstStyle/>
            <a:p>
              <a:pPr>
                <a:defRPr/>
              </a:pPr>
              <a:endParaRPr lang="en-GB" sz="1600">
                <a:latin typeface="+mn-lt"/>
              </a:endParaRPr>
            </a:p>
          </p:txBody>
        </p:sp>
        <p:sp>
          <p:nvSpPr>
            <p:cNvPr id="21536" name="CasellaDiTesto 10"/>
            <p:cNvSpPr txBox="1">
              <a:spLocks noChangeArrowheads="1"/>
            </p:cNvSpPr>
            <p:nvPr/>
          </p:nvSpPr>
          <p:spPr bwMode="auto">
            <a:xfrm>
              <a:off x="533991" y="4431268"/>
              <a:ext cx="3052154" cy="337829"/>
            </a:xfrm>
            <a:prstGeom prst="rect">
              <a:avLst/>
            </a:prstGeom>
            <a:noFill/>
            <a:ln w="9525">
              <a:noFill/>
              <a:miter lim="800000"/>
              <a:headEnd/>
              <a:tailEnd/>
            </a:ln>
          </p:spPr>
          <p:txBody>
            <a:bodyPr wrap="none">
              <a:prstTxWarp prst="textNoShape">
                <a:avLst/>
              </a:prstTxWarp>
              <a:spAutoFit/>
            </a:bodyPr>
            <a:lstStyle/>
            <a:p>
              <a:pPr>
                <a:buSzPct val="128000"/>
                <a:defRPr/>
              </a:pPr>
              <a:r>
                <a:rPr lang="it-IT" sz="1600">
                  <a:solidFill>
                    <a:srgbClr val="000000"/>
                  </a:solidFill>
                  <a:latin typeface="+mn-lt"/>
                </a:rPr>
                <a:t>Università della Tuscia (Viterbo) </a:t>
              </a:r>
            </a:p>
          </p:txBody>
        </p:sp>
      </p:grpSp>
      <p:grpSp>
        <p:nvGrpSpPr>
          <p:cNvPr id="7" name="Gruppo 38"/>
          <p:cNvGrpSpPr>
            <a:grpSpLocks/>
          </p:cNvGrpSpPr>
          <p:nvPr/>
        </p:nvGrpSpPr>
        <p:grpSpPr bwMode="auto">
          <a:xfrm>
            <a:off x="306388" y="4953000"/>
            <a:ext cx="2722562" cy="338138"/>
            <a:chOff x="382588" y="5117068"/>
            <a:chExt cx="2949261" cy="337829"/>
          </a:xfrm>
        </p:grpSpPr>
        <p:sp>
          <p:nvSpPr>
            <p:cNvPr id="21533" name="Ovale 25"/>
            <p:cNvSpPr>
              <a:spLocks noChangeAspect="1"/>
            </p:cNvSpPr>
            <p:nvPr/>
          </p:nvSpPr>
          <p:spPr bwMode="auto">
            <a:xfrm>
              <a:off x="382588" y="5220162"/>
              <a:ext cx="168529" cy="169707"/>
            </a:xfrm>
            <a:prstGeom prst="ellipse">
              <a:avLst/>
            </a:prstGeom>
            <a:solidFill>
              <a:srgbClr val="50FF01"/>
            </a:solidFill>
            <a:ln w="9525">
              <a:noFill/>
              <a:round/>
              <a:headEnd/>
              <a:tailEnd/>
            </a:ln>
          </p:spPr>
          <p:txBody>
            <a:bodyPr>
              <a:prstTxWarp prst="textNoShape">
                <a:avLst/>
              </a:prstTxWarp>
            </a:bodyPr>
            <a:lstStyle/>
            <a:p>
              <a:pPr>
                <a:defRPr/>
              </a:pPr>
              <a:endParaRPr lang="en-GB" sz="1600">
                <a:latin typeface="+mn-lt"/>
              </a:endParaRPr>
            </a:p>
          </p:txBody>
        </p:sp>
        <p:sp>
          <p:nvSpPr>
            <p:cNvPr id="21534" name="CasellaDiTesto 10"/>
            <p:cNvSpPr txBox="1">
              <a:spLocks noChangeArrowheads="1"/>
            </p:cNvSpPr>
            <p:nvPr/>
          </p:nvSpPr>
          <p:spPr bwMode="auto">
            <a:xfrm>
              <a:off x="533920" y="5117068"/>
              <a:ext cx="2797929" cy="337829"/>
            </a:xfrm>
            <a:prstGeom prst="rect">
              <a:avLst/>
            </a:prstGeom>
            <a:noFill/>
            <a:ln w="9525">
              <a:noFill/>
              <a:miter lim="800000"/>
              <a:headEnd/>
              <a:tailEnd/>
            </a:ln>
          </p:spPr>
          <p:txBody>
            <a:bodyPr wrap="none">
              <a:prstTxWarp prst="textNoShape">
                <a:avLst/>
              </a:prstTxWarp>
              <a:spAutoFit/>
            </a:bodyPr>
            <a:lstStyle/>
            <a:p>
              <a:pPr>
                <a:buSzPct val="128000"/>
                <a:defRPr/>
              </a:pPr>
              <a:r>
                <a:rPr lang="it-IT" sz="1600" dirty="0">
                  <a:solidFill>
                    <a:srgbClr val="000000"/>
                  </a:solidFill>
                  <a:latin typeface="+mn-lt"/>
                </a:rPr>
                <a:t>Università di Sassari (Sassari) </a:t>
              </a:r>
            </a:p>
          </p:txBody>
        </p:sp>
      </p:grpSp>
      <p:grpSp>
        <p:nvGrpSpPr>
          <p:cNvPr id="8" name="Gruppo 37"/>
          <p:cNvGrpSpPr>
            <a:grpSpLocks/>
          </p:cNvGrpSpPr>
          <p:nvPr/>
        </p:nvGrpSpPr>
        <p:grpSpPr bwMode="auto">
          <a:xfrm>
            <a:off x="306388" y="5435600"/>
            <a:ext cx="3122612" cy="584200"/>
            <a:chOff x="382588" y="5726668"/>
            <a:chExt cx="3377800" cy="583524"/>
          </a:xfrm>
        </p:grpSpPr>
        <p:sp>
          <p:nvSpPr>
            <p:cNvPr id="21531" name="Ovale 19"/>
            <p:cNvSpPr>
              <a:spLocks noChangeAspect="1"/>
            </p:cNvSpPr>
            <p:nvPr/>
          </p:nvSpPr>
          <p:spPr bwMode="auto">
            <a:xfrm>
              <a:off x="382588" y="5850350"/>
              <a:ext cx="168289" cy="169666"/>
            </a:xfrm>
            <a:prstGeom prst="ellipse">
              <a:avLst/>
            </a:prstGeom>
            <a:solidFill>
              <a:srgbClr val="E50BFF"/>
            </a:solidFill>
            <a:ln w="9525">
              <a:noFill/>
              <a:round/>
              <a:headEnd/>
              <a:tailEnd/>
            </a:ln>
          </p:spPr>
          <p:txBody>
            <a:bodyPr>
              <a:prstTxWarp prst="textNoShape">
                <a:avLst/>
              </a:prstTxWarp>
            </a:bodyPr>
            <a:lstStyle/>
            <a:p>
              <a:pPr>
                <a:defRPr/>
              </a:pPr>
              <a:endParaRPr lang="en-GB" sz="1600">
                <a:latin typeface="+mn-lt"/>
              </a:endParaRPr>
            </a:p>
          </p:txBody>
        </p:sp>
        <p:sp>
          <p:nvSpPr>
            <p:cNvPr id="21532" name="CasellaDiTesto 10"/>
            <p:cNvSpPr txBox="1">
              <a:spLocks noChangeArrowheads="1"/>
            </p:cNvSpPr>
            <p:nvPr/>
          </p:nvSpPr>
          <p:spPr bwMode="auto">
            <a:xfrm>
              <a:off x="533705" y="5726668"/>
              <a:ext cx="3226683" cy="583524"/>
            </a:xfrm>
            <a:prstGeom prst="rect">
              <a:avLst/>
            </a:prstGeom>
            <a:noFill/>
            <a:ln w="9525">
              <a:noFill/>
              <a:miter lim="800000"/>
              <a:headEnd/>
              <a:tailEnd/>
            </a:ln>
          </p:spPr>
          <p:txBody>
            <a:bodyPr>
              <a:prstTxWarp prst="textNoShape">
                <a:avLst/>
              </a:prstTxWarp>
              <a:spAutoFit/>
            </a:bodyPr>
            <a:lstStyle/>
            <a:p>
              <a:pPr>
                <a:buSzPct val="128000"/>
                <a:defRPr/>
              </a:pPr>
              <a:r>
                <a:rPr lang="it-IT" sz="1600" dirty="0">
                  <a:solidFill>
                    <a:srgbClr val="000000"/>
                  </a:solidFill>
                  <a:latin typeface="+mn-lt"/>
                </a:rPr>
                <a:t>Centro Italiano Ricerche Spaziali </a:t>
              </a:r>
              <a:r>
                <a:rPr lang="it-IT" sz="1600" dirty="0" err="1">
                  <a:solidFill>
                    <a:srgbClr val="000000"/>
                  </a:solidFill>
                  <a:latin typeface="+mn-lt"/>
                </a:rPr>
                <a:t>–</a:t>
              </a:r>
              <a:r>
                <a:rPr lang="it-IT" sz="1600" dirty="0">
                  <a:solidFill>
                    <a:srgbClr val="000000"/>
                  </a:solidFill>
                  <a:latin typeface="+mn-lt"/>
                </a:rPr>
                <a:t> CIRA (Capua)</a:t>
              </a:r>
            </a:p>
          </p:txBody>
        </p:sp>
      </p:grpSp>
      <p:sp>
        <p:nvSpPr>
          <p:cNvPr id="21530" name="CasellaDiTesto 49"/>
          <p:cNvSpPr txBox="1">
            <a:spLocks noChangeArrowheads="1"/>
          </p:cNvSpPr>
          <p:nvPr/>
        </p:nvSpPr>
        <p:spPr bwMode="auto">
          <a:xfrm>
            <a:off x="76200" y="990600"/>
            <a:ext cx="8991600" cy="855663"/>
          </a:xfrm>
          <a:prstGeom prst="rect">
            <a:avLst/>
          </a:prstGeom>
          <a:noFill/>
          <a:ln w="9525">
            <a:noFill/>
            <a:miter lim="800000"/>
            <a:headEnd/>
            <a:tailEnd/>
          </a:ln>
        </p:spPr>
        <p:txBody>
          <a:bodyPr>
            <a:prstTxWarp prst="textNoShape">
              <a:avLst/>
            </a:prstTxWarp>
            <a:spAutoFit/>
          </a:bodyPr>
          <a:lstStyle/>
          <a:p>
            <a:pPr algn="just">
              <a:defRPr/>
            </a:pPr>
            <a:r>
              <a:rPr lang="en-GB" sz="2480" dirty="0">
                <a:solidFill>
                  <a:srgbClr val="16165D"/>
                </a:solidFill>
                <a:latin typeface="+mn-lt"/>
              </a:rPr>
              <a:t>CMCC has a </a:t>
            </a:r>
            <a:r>
              <a:rPr lang="en-GB" sz="2480" dirty="0">
                <a:solidFill>
                  <a:srgbClr val="FF4D19"/>
                </a:solidFill>
                <a:latin typeface="+mn-lt"/>
              </a:rPr>
              <a:t>network structure </a:t>
            </a:r>
            <a:r>
              <a:rPr lang="en-GB" sz="2480" dirty="0">
                <a:solidFill>
                  <a:srgbClr val="16165D"/>
                </a:solidFill>
                <a:latin typeface="+mn-lt"/>
              </a:rPr>
              <a:t>composed by </a:t>
            </a:r>
            <a:r>
              <a:rPr lang="en-GB" sz="2480" dirty="0">
                <a:solidFill>
                  <a:srgbClr val="FF4D19"/>
                </a:solidFill>
                <a:latin typeface="+mn-lt"/>
              </a:rPr>
              <a:t>Research Divisions </a:t>
            </a:r>
            <a:r>
              <a:rPr lang="en-GB" sz="2480" dirty="0">
                <a:solidFill>
                  <a:srgbClr val="16165D"/>
                </a:solidFill>
                <a:latin typeface="+mn-lt"/>
              </a:rPr>
              <a:t>and Partners, which are </a:t>
            </a:r>
            <a:r>
              <a:rPr lang="en-GB" sz="2480" dirty="0">
                <a:solidFill>
                  <a:srgbClr val="FF4D19"/>
                </a:solidFill>
                <a:latin typeface="+mn-lt"/>
              </a:rPr>
              <a:t>distributed along seven Italian headquarters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Left-Right Arrow 21"/>
          <p:cNvSpPr>
            <a:spLocks noChangeArrowheads="1"/>
          </p:cNvSpPr>
          <p:nvPr/>
        </p:nvSpPr>
        <p:spPr bwMode="auto">
          <a:xfrm rot="19800000">
            <a:off x="1803400" y="1501775"/>
            <a:ext cx="825500" cy="215900"/>
          </a:xfrm>
          <a:prstGeom prst="leftRightArrow">
            <a:avLst>
              <a:gd name="adj1" fmla="val 50000"/>
              <a:gd name="adj2" fmla="val 71620"/>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7" name="Left-Right Arrow 22"/>
          <p:cNvSpPr>
            <a:spLocks noChangeArrowheads="1"/>
          </p:cNvSpPr>
          <p:nvPr/>
        </p:nvSpPr>
        <p:spPr bwMode="auto">
          <a:xfrm rot="1800000">
            <a:off x="2111375" y="4441825"/>
            <a:ext cx="742950" cy="215900"/>
          </a:xfrm>
          <a:prstGeom prst="leftRightArrow">
            <a:avLst>
              <a:gd name="adj1" fmla="val 50000"/>
              <a:gd name="adj2" fmla="val 64458"/>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8" name="TextBox 30"/>
          <p:cNvSpPr txBox="1">
            <a:spLocks noChangeArrowheads="1"/>
          </p:cNvSpPr>
          <p:nvPr/>
        </p:nvSpPr>
        <p:spPr bwMode="auto">
          <a:xfrm>
            <a:off x="107950" y="1289050"/>
            <a:ext cx="1733550" cy="1200150"/>
          </a:xfrm>
          <a:prstGeom prst="rect">
            <a:avLst/>
          </a:prstGeom>
          <a:solidFill>
            <a:srgbClr val="00F04B"/>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Land Surface</a:t>
            </a:r>
            <a:endParaRPr lang="en-US" sz="12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SILVA</a:t>
            </a:r>
            <a:endParaRPr lang="en-US" sz="1200" dirty="0">
              <a:solidFill>
                <a:schemeClr val="tx1"/>
              </a:solidFill>
              <a:latin typeface="+mn-lt"/>
            </a:endParaRP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Alessandri</a:t>
            </a:r>
            <a:r>
              <a:rPr lang="en-US" sz="1000" dirty="0">
                <a:solidFill>
                  <a:schemeClr val="tx1"/>
                </a:solidFill>
                <a:latin typeface="+mn-lt"/>
              </a:rPr>
              <a:t> 2006)</a:t>
            </a:r>
          </a:p>
        </p:txBody>
      </p:sp>
      <p:sp>
        <p:nvSpPr>
          <p:cNvPr id="29" name="TextBox 31"/>
          <p:cNvSpPr txBox="1">
            <a:spLocks noChangeArrowheads="1"/>
          </p:cNvSpPr>
          <p:nvPr/>
        </p:nvSpPr>
        <p:spPr bwMode="auto">
          <a:xfrm>
            <a:off x="2603500" y="912813"/>
            <a:ext cx="2311400" cy="1016000"/>
          </a:xfrm>
          <a:prstGeom prst="rect">
            <a:avLst/>
          </a:prstGeom>
          <a:solidFill>
            <a:srgbClr val="54FFF7"/>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Atmosphere</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ECHAM5</a:t>
            </a:r>
            <a:endParaRPr lang="en-US" sz="1200" dirty="0">
              <a:solidFill>
                <a:schemeClr val="tx1"/>
              </a:solidFill>
              <a:latin typeface="+mn-lt"/>
            </a:endParaRPr>
          </a:p>
          <a:p>
            <a:pPr algn="ctr" defTabSz="914400">
              <a:spcBef>
                <a:spcPct val="0"/>
              </a:spcBef>
              <a:buFontTx/>
              <a:buNone/>
              <a:defRPr/>
            </a:pPr>
            <a:r>
              <a:rPr lang="en-US" sz="1200" dirty="0">
                <a:solidFill>
                  <a:schemeClr val="tx1"/>
                </a:solidFill>
                <a:latin typeface="+mn-lt"/>
              </a:rPr>
              <a:t>(from 200-to-80 km)</a:t>
            </a: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Roeckner</a:t>
            </a:r>
            <a:r>
              <a:rPr lang="en-US" sz="1000" dirty="0">
                <a:solidFill>
                  <a:schemeClr val="tx1"/>
                </a:solidFill>
                <a:latin typeface="+mn-lt"/>
              </a:rPr>
              <a:t> et al 1996, 2003)</a:t>
            </a:r>
            <a:r>
              <a:rPr lang="en-US" sz="800" dirty="0">
                <a:solidFill>
                  <a:schemeClr val="tx1"/>
                </a:solidFill>
                <a:latin typeface="+mn-lt"/>
              </a:rPr>
              <a:t> </a:t>
            </a:r>
          </a:p>
        </p:txBody>
      </p:sp>
      <p:sp>
        <p:nvSpPr>
          <p:cNvPr id="30" name="TextBox 33"/>
          <p:cNvSpPr txBox="1">
            <a:spLocks noChangeArrowheads="1"/>
          </p:cNvSpPr>
          <p:nvPr/>
        </p:nvSpPr>
        <p:spPr bwMode="auto">
          <a:xfrm>
            <a:off x="2828925" y="4518025"/>
            <a:ext cx="1816100" cy="1311275"/>
          </a:xfrm>
          <a:prstGeom prst="rect">
            <a:avLst/>
          </a:prstGeom>
          <a:solidFill>
            <a:srgbClr val="1C20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2800" b="1">
                <a:solidFill>
                  <a:schemeClr val="tx1"/>
                </a:solidFill>
                <a:latin typeface="+mn-lt"/>
              </a:rPr>
              <a:t>Global Ocean</a:t>
            </a:r>
          </a:p>
          <a:p>
            <a:pPr algn="ctr" defTabSz="914400">
              <a:spcBef>
                <a:spcPct val="0"/>
              </a:spcBef>
              <a:buFontTx/>
              <a:buNone/>
              <a:defRPr/>
            </a:pPr>
            <a:r>
              <a:rPr lang="en-US" sz="1400" b="1">
                <a:solidFill>
                  <a:schemeClr val="tx1"/>
                </a:solidFill>
                <a:latin typeface="+mn-lt"/>
              </a:rPr>
              <a:t>OPA 8.2 (ORCA2)</a:t>
            </a:r>
          </a:p>
          <a:p>
            <a:pPr algn="ctr" defTabSz="914400">
              <a:spcBef>
                <a:spcPct val="0"/>
              </a:spcBef>
              <a:buFontTx/>
              <a:buNone/>
              <a:defRPr/>
            </a:pPr>
            <a:r>
              <a:rPr lang="en-US" sz="1000">
                <a:solidFill>
                  <a:schemeClr val="tx1"/>
                </a:solidFill>
                <a:latin typeface="+mn-lt"/>
              </a:rPr>
              <a:t>(Madec et al, 1998)</a:t>
            </a:r>
            <a:endParaRPr lang="en-US" sz="800">
              <a:solidFill>
                <a:schemeClr val="tx1"/>
              </a:solidFill>
              <a:latin typeface="+mn-lt"/>
            </a:endParaRPr>
          </a:p>
        </p:txBody>
      </p:sp>
      <p:sp>
        <p:nvSpPr>
          <p:cNvPr id="31" name="TextBox 34"/>
          <p:cNvSpPr txBox="1">
            <a:spLocks noChangeArrowheads="1"/>
          </p:cNvSpPr>
          <p:nvPr/>
        </p:nvSpPr>
        <p:spPr bwMode="auto">
          <a:xfrm>
            <a:off x="227013" y="3884613"/>
            <a:ext cx="1898650" cy="801687"/>
          </a:xfrm>
          <a:prstGeom prst="rect">
            <a:avLst/>
          </a:prstGeom>
          <a:solidFill>
            <a:schemeClr val="bg1">
              <a:lumMod val="95000"/>
            </a:schemeClr>
          </a:solid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Sea Ice</a:t>
            </a:r>
            <a:endParaRPr lang="en-US" sz="12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LIM (ORCA2)</a:t>
            </a:r>
            <a:endParaRPr lang="en-US" sz="1200" dirty="0">
              <a:solidFill>
                <a:schemeClr val="tx1"/>
              </a:solidFill>
              <a:latin typeface="+mn-lt"/>
            </a:endParaRPr>
          </a:p>
          <a:p>
            <a:pPr algn="ctr" defTabSz="914400">
              <a:spcBef>
                <a:spcPct val="0"/>
              </a:spcBef>
              <a:buFontTx/>
              <a:buNone/>
              <a:defRPr/>
            </a:pPr>
            <a:r>
              <a:rPr lang="en-US" sz="800" dirty="0">
                <a:solidFill>
                  <a:schemeClr val="tx1"/>
                </a:solidFill>
                <a:latin typeface="+mn-lt"/>
              </a:rPr>
              <a:t>(Timmerman et al, 2005)</a:t>
            </a:r>
          </a:p>
        </p:txBody>
      </p:sp>
      <p:grpSp>
        <p:nvGrpSpPr>
          <p:cNvPr id="2" name="Group 9"/>
          <p:cNvGrpSpPr>
            <a:grpSpLocks/>
          </p:cNvGrpSpPr>
          <p:nvPr/>
        </p:nvGrpSpPr>
        <p:grpSpPr bwMode="auto">
          <a:xfrm>
            <a:off x="2840038" y="2552700"/>
            <a:ext cx="1816100" cy="1295400"/>
            <a:chOff x="2544" y="1680"/>
            <a:chExt cx="1056" cy="816"/>
          </a:xfrm>
        </p:grpSpPr>
        <p:sp>
          <p:nvSpPr>
            <p:cNvPr id="46" name="Oval 1035"/>
            <p:cNvSpPr>
              <a:spLocks noChangeArrowheads="1"/>
            </p:cNvSpPr>
            <p:nvPr/>
          </p:nvSpPr>
          <p:spPr bwMode="auto">
            <a:xfrm>
              <a:off x="2544" y="1680"/>
              <a:ext cx="1056" cy="816"/>
            </a:xfrm>
            <a:prstGeom prst="ellipse">
              <a:avLst/>
            </a:prstGeom>
            <a:solidFill>
              <a:srgbClr val="FF922A"/>
            </a:solidFill>
            <a:ln w="9525">
              <a:noFill/>
              <a:round/>
              <a:headEnd/>
              <a:tailEnd/>
            </a:ln>
          </p:spPr>
          <p:txBody>
            <a:bodyPr wrap="none"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defTabSz="914400">
                <a:spcBef>
                  <a:spcPct val="0"/>
                </a:spcBef>
                <a:buFontTx/>
                <a:buNone/>
                <a:defRPr/>
              </a:pPr>
              <a:endParaRPr lang="en-GB" sz="2000">
                <a:solidFill>
                  <a:srgbClr val="FFFF00"/>
                </a:solidFill>
                <a:latin typeface="+mn-lt"/>
              </a:endParaRPr>
            </a:p>
          </p:txBody>
        </p:sp>
        <p:sp>
          <p:nvSpPr>
            <p:cNvPr id="47" name="TextBox 36"/>
            <p:cNvSpPr txBox="1">
              <a:spLocks noChangeArrowheads="1"/>
            </p:cNvSpPr>
            <p:nvPr/>
          </p:nvSpPr>
          <p:spPr bwMode="auto">
            <a:xfrm>
              <a:off x="2544" y="1823"/>
              <a:ext cx="1056" cy="523"/>
            </a:xfrm>
            <a:prstGeom prst="rect">
              <a:avLst/>
            </a:prstGeom>
            <a:no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Coupler</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OASIS3</a:t>
              </a:r>
              <a:endParaRPr lang="en-US" sz="1600" b="1" dirty="0">
                <a:solidFill>
                  <a:schemeClr val="tx1"/>
                </a:solidFill>
                <a:latin typeface="+mn-lt"/>
              </a:endParaRP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Valcke</a:t>
              </a:r>
              <a:r>
                <a:rPr lang="en-US" sz="1000" dirty="0">
                  <a:solidFill>
                    <a:schemeClr val="tx1"/>
                  </a:solidFill>
                  <a:latin typeface="+mn-lt"/>
                </a:rPr>
                <a:t> et al, 2000)</a:t>
              </a:r>
              <a:endParaRPr lang="en-US" sz="800" dirty="0">
                <a:solidFill>
                  <a:schemeClr val="tx1"/>
                </a:solidFill>
                <a:latin typeface="+mn-lt"/>
              </a:endParaRPr>
            </a:p>
          </p:txBody>
        </p:sp>
      </p:grpSp>
      <p:sp>
        <p:nvSpPr>
          <p:cNvPr id="34" name="Left-Right Arrow 24"/>
          <p:cNvSpPr>
            <a:spLocks noChangeArrowheads="1"/>
          </p:cNvSpPr>
          <p:nvPr/>
        </p:nvSpPr>
        <p:spPr bwMode="auto">
          <a:xfrm rot="5400000">
            <a:off x="3449637" y="4076701"/>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grpSp>
        <p:nvGrpSpPr>
          <p:cNvPr id="3" name="Group 24"/>
          <p:cNvGrpSpPr>
            <a:grpSpLocks/>
          </p:cNvGrpSpPr>
          <p:nvPr/>
        </p:nvGrpSpPr>
        <p:grpSpPr bwMode="auto">
          <a:xfrm>
            <a:off x="6978650" y="844550"/>
            <a:ext cx="2060575" cy="5562600"/>
            <a:chOff x="4786" y="480"/>
            <a:chExt cx="1298" cy="3840"/>
          </a:xfrm>
        </p:grpSpPr>
        <p:sp>
          <p:nvSpPr>
            <p:cNvPr id="42" name="TextBox 41"/>
            <p:cNvSpPr txBox="1">
              <a:spLocks noChangeArrowheads="1"/>
            </p:cNvSpPr>
            <p:nvPr/>
          </p:nvSpPr>
          <p:spPr bwMode="auto">
            <a:xfrm>
              <a:off x="4833" y="2706"/>
              <a:ext cx="1196" cy="744"/>
            </a:xfrm>
            <a:prstGeom prst="rect">
              <a:avLst/>
            </a:prstGeom>
            <a:no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r" defTabSz="914400">
                <a:spcBef>
                  <a:spcPct val="0"/>
                </a:spcBef>
                <a:buFontTx/>
                <a:buNone/>
                <a:defRPr/>
              </a:pPr>
              <a:r>
                <a:rPr lang="en-US" sz="1600" b="1">
                  <a:solidFill>
                    <a:srgbClr val="6C6C6C"/>
                  </a:solidFill>
                  <a:latin typeface="+mn-lt"/>
                </a:rPr>
                <a:t>Ocean initial conditions from spin-up or from CMCC analyses</a:t>
              </a:r>
            </a:p>
          </p:txBody>
        </p:sp>
        <p:cxnSp>
          <p:nvCxnSpPr>
            <p:cNvPr id="43" name="Straight Connector 26"/>
            <p:cNvCxnSpPr>
              <a:cxnSpLocks noChangeShapeType="1"/>
            </p:cNvCxnSpPr>
            <p:nvPr/>
          </p:nvCxnSpPr>
          <p:spPr bwMode="auto">
            <a:xfrm rot="5400000">
              <a:off x="2866" y="2400"/>
              <a:ext cx="3840" cy="0"/>
            </a:xfrm>
            <a:prstGeom prst="line">
              <a:avLst/>
            </a:prstGeom>
            <a:noFill/>
            <a:ln w="19050">
              <a:solidFill>
                <a:schemeClr val="tx1"/>
              </a:solidFill>
              <a:prstDash val="sysDash"/>
              <a:round/>
              <a:headEnd/>
              <a:tailEnd/>
            </a:ln>
            <a:effectLst>
              <a:outerShdw blurRad="40000" dist="20000" dir="5400000" rotWithShape="0">
                <a:srgbClr val="000000">
                  <a:alpha val="37999"/>
                </a:srgbClr>
              </a:outerShdw>
            </a:effectLst>
          </p:spPr>
        </p:cxnSp>
        <p:sp>
          <p:nvSpPr>
            <p:cNvPr id="44" name="TextBox 44"/>
            <p:cNvSpPr txBox="1">
              <a:spLocks noChangeArrowheads="1"/>
            </p:cNvSpPr>
            <p:nvPr/>
          </p:nvSpPr>
          <p:spPr bwMode="auto">
            <a:xfrm>
              <a:off x="4826" y="1026"/>
              <a:ext cx="1248" cy="744"/>
            </a:xfrm>
            <a:prstGeom prst="rect">
              <a:avLst/>
            </a:prstGeom>
            <a:no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r" defTabSz="914400">
                <a:spcBef>
                  <a:spcPct val="0"/>
                </a:spcBef>
                <a:buFontTx/>
                <a:buNone/>
                <a:defRPr/>
              </a:pPr>
              <a:r>
                <a:rPr lang="en-US" sz="1600" b="1">
                  <a:solidFill>
                    <a:srgbClr val="6C6C6C"/>
                  </a:solidFill>
                  <a:latin typeface="+mn-lt"/>
                </a:rPr>
                <a:t>Atmospheric I.C. from AMIP-type runs or from Re-analyses (ERA)</a:t>
              </a:r>
            </a:p>
          </p:txBody>
        </p:sp>
        <p:sp>
          <p:nvSpPr>
            <p:cNvPr id="45" name="Rectangle 50"/>
            <p:cNvSpPr>
              <a:spLocks noChangeArrowheads="1"/>
            </p:cNvSpPr>
            <p:nvPr/>
          </p:nvSpPr>
          <p:spPr bwMode="auto">
            <a:xfrm>
              <a:off x="4992" y="528"/>
              <a:ext cx="1092" cy="446"/>
            </a:xfrm>
            <a:prstGeom prst="rect">
              <a:avLst/>
            </a:prstGeom>
            <a:no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1800" b="1">
                  <a:solidFill>
                    <a:srgbClr val="800000"/>
                  </a:solidFill>
                  <a:latin typeface="+mn-lt"/>
                </a:rPr>
                <a:t>Initialization (off-line)</a:t>
              </a:r>
              <a:endParaRPr lang="en-US" sz="1800">
                <a:solidFill>
                  <a:srgbClr val="800000"/>
                </a:solidFill>
                <a:latin typeface="+mn-lt"/>
              </a:endParaRPr>
            </a:p>
          </p:txBody>
        </p:sp>
      </p:grpSp>
      <p:sp>
        <p:nvSpPr>
          <p:cNvPr id="36" name="Rectangle 1045"/>
          <p:cNvSpPr>
            <a:spLocks noChangeArrowheads="1"/>
          </p:cNvSpPr>
          <p:nvPr/>
        </p:nvSpPr>
        <p:spPr bwMode="auto">
          <a:xfrm>
            <a:off x="168275" y="4838700"/>
            <a:ext cx="1812925" cy="1138238"/>
          </a:xfrm>
          <a:prstGeom prst="rect">
            <a:avLst/>
          </a:prstGeom>
          <a:solidFill>
            <a:srgbClr val="AFE3A2"/>
          </a:solidFill>
          <a:ln w="9525">
            <a:noFill/>
            <a:miter lim="800000"/>
            <a:headEnd/>
            <a:tailEnd/>
          </a:ln>
        </p:spPr>
        <p:txBody>
          <a:bodyPr wrap="none">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GB" sz="2200" b="1">
                <a:solidFill>
                  <a:schemeClr val="tx1"/>
                </a:solidFill>
                <a:latin typeface="+mn-lt"/>
              </a:rPr>
              <a:t>Marine Bio-</a:t>
            </a:r>
          </a:p>
          <a:p>
            <a:pPr algn="ctr" defTabSz="914400">
              <a:spcBef>
                <a:spcPct val="0"/>
              </a:spcBef>
              <a:buFontTx/>
              <a:buNone/>
              <a:defRPr/>
            </a:pPr>
            <a:r>
              <a:rPr lang="en-GB" sz="2200" b="1">
                <a:solidFill>
                  <a:schemeClr val="tx1"/>
                </a:solidFill>
                <a:latin typeface="+mn-lt"/>
              </a:rPr>
              <a:t>Geochemistry</a:t>
            </a:r>
            <a:endParaRPr lang="en-GB" sz="2600" b="1">
              <a:solidFill>
                <a:schemeClr val="tx1"/>
              </a:solidFill>
              <a:latin typeface="+mn-lt"/>
            </a:endParaRPr>
          </a:p>
          <a:p>
            <a:pPr algn="ctr" defTabSz="914400">
              <a:spcBef>
                <a:spcPct val="0"/>
              </a:spcBef>
              <a:buFontTx/>
              <a:buNone/>
              <a:defRPr/>
            </a:pPr>
            <a:r>
              <a:rPr lang="en-GB" sz="1400" b="1">
                <a:solidFill>
                  <a:schemeClr val="tx1"/>
                </a:solidFill>
                <a:latin typeface="+mn-lt"/>
              </a:rPr>
              <a:t>PELAGOS</a:t>
            </a:r>
            <a:endParaRPr lang="en-GB" sz="2600" b="1">
              <a:solidFill>
                <a:schemeClr val="tx1"/>
              </a:solidFill>
              <a:latin typeface="+mn-lt"/>
            </a:endParaRPr>
          </a:p>
          <a:p>
            <a:pPr algn="ctr" defTabSz="914400">
              <a:spcBef>
                <a:spcPct val="0"/>
              </a:spcBef>
              <a:buFontTx/>
              <a:buNone/>
              <a:defRPr/>
            </a:pPr>
            <a:r>
              <a:rPr lang="en-GB" sz="1000">
                <a:solidFill>
                  <a:schemeClr val="tx1"/>
                </a:solidFill>
                <a:latin typeface="+mn-lt"/>
              </a:rPr>
              <a:t>Vichi et al. 2007</a:t>
            </a:r>
            <a:endParaRPr lang="en-GB" sz="2600">
              <a:solidFill>
                <a:schemeClr val="tx1"/>
              </a:solidFill>
              <a:latin typeface="+mn-lt"/>
            </a:endParaRPr>
          </a:p>
        </p:txBody>
      </p:sp>
      <p:sp>
        <p:nvSpPr>
          <p:cNvPr id="37" name="Left-Right Arrow 22"/>
          <p:cNvSpPr>
            <a:spLocks noChangeArrowheads="1"/>
          </p:cNvSpPr>
          <p:nvPr/>
        </p:nvSpPr>
        <p:spPr bwMode="auto">
          <a:xfrm>
            <a:off x="2133600" y="5232400"/>
            <a:ext cx="660400" cy="215900"/>
          </a:xfrm>
          <a:prstGeom prst="leftRightArrow">
            <a:avLst>
              <a:gd name="adj1" fmla="val 50000"/>
              <a:gd name="adj2" fmla="val 52889"/>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38" name="Rectangle 20"/>
          <p:cNvSpPr>
            <a:spLocks noChangeArrowheads="1"/>
          </p:cNvSpPr>
          <p:nvPr/>
        </p:nvSpPr>
        <p:spPr bwMode="auto">
          <a:xfrm>
            <a:off x="5338763" y="4535488"/>
            <a:ext cx="1568450" cy="1046162"/>
          </a:xfrm>
          <a:prstGeom prst="rect">
            <a:avLst/>
          </a:prstGeom>
          <a:solidFill>
            <a:srgbClr val="09D2D2"/>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eaLnBrk="1" hangingPunct="1">
              <a:spcBef>
                <a:spcPct val="0"/>
              </a:spcBef>
              <a:buFontTx/>
              <a:buNone/>
              <a:defRPr/>
            </a:pPr>
            <a:r>
              <a:rPr lang="en-GB" b="1">
                <a:solidFill>
                  <a:schemeClr val="tx1"/>
                </a:solidFill>
                <a:latin typeface="+mn-lt"/>
              </a:rPr>
              <a:t>Med Sea</a:t>
            </a:r>
            <a:endParaRPr lang="en-GB" sz="2000">
              <a:solidFill>
                <a:schemeClr val="tx1"/>
              </a:solidFill>
              <a:latin typeface="+mn-lt"/>
            </a:endParaRPr>
          </a:p>
          <a:p>
            <a:pPr algn="ctr" eaLnBrk="1" hangingPunct="1">
              <a:spcBef>
                <a:spcPct val="0"/>
              </a:spcBef>
              <a:buFontTx/>
              <a:buNone/>
              <a:defRPr/>
            </a:pPr>
            <a:r>
              <a:rPr lang="en-GB" sz="1400" b="1">
                <a:solidFill>
                  <a:schemeClr val="tx1"/>
                </a:solidFill>
                <a:latin typeface="+mn-lt"/>
              </a:rPr>
              <a:t>NEMO-MFS</a:t>
            </a:r>
            <a:r>
              <a:rPr lang="en-GB" sz="1600" b="1">
                <a:solidFill>
                  <a:schemeClr val="tx1"/>
                </a:solidFill>
                <a:latin typeface="+mn-lt"/>
              </a:rPr>
              <a:t> </a:t>
            </a:r>
          </a:p>
          <a:p>
            <a:pPr algn="ctr" eaLnBrk="1" hangingPunct="1">
              <a:spcBef>
                <a:spcPct val="0"/>
              </a:spcBef>
              <a:buFontTx/>
              <a:buNone/>
              <a:defRPr/>
            </a:pPr>
            <a:r>
              <a:rPr lang="en-GB" sz="1200">
                <a:solidFill>
                  <a:schemeClr val="tx1"/>
                </a:solidFill>
                <a:latin typeface="+mn-lt"/>
              </a:rPr>
              <a:t>(~6.7 km)</a:t>
            </a:r>
            <a:endParaRPr lang="en-GB" sz="2000">
              <a:solidFill>
                <a:schemeClr val="tx1"/>
              </a:solidFill>
              <a:latin typeface="+mn-lt"/>
            </a:endParaRPr>
          </a:p>
          <a:p>
            <a:pPr algn="ctr" eaLnBrk="1" hangingPunct="1">
              <a:spcBef>
                <a:spcPct val="0"/>
              </a:spcBef>
              <a:buFontTx/>
              <a:buNone/>
              <a:defRPr/>
            </a:pPr>
            <a:r>
              <a:rPr lang="en-GB" sz="1000">
                <a:solidFill>
                  <a:schemeClr val="tx1"/>
                </a:solidFill>
                <a:latin typeface="+mn-lt"/>
              </a:rPr>
              <a:t>Oddo et al. (2009)</a:t>
            </a:r>
            <a:endParaRPr lang="en-GB" sz="2000">
              <a:solidFill>
                <a:schemeClr val="tx1"/>
              </a:solidFill>
              <a:latin typeface="+mn-lt"/>
            </a:endParaRPr>
          </a:p>
        </p:txBody>
      </p:sp>
      <p:sp>
        <p:nvSpPr>
          <p:cNvPr id="39" name="Left-Right Arrow 24"/>
          <p:cNvSpPr>
            <a:spLocks noChangeArrowheads="1"/>
          </p:cNvSpPr>
          <p:nvPr/>
        </p:nvSpPr>
        <p:spPr bwMode="auto">
          <a:xfrm rot="5400000">
            <a:off x="3462337" y="2114551"/>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40" name="Left-Right Arrow 22"/>
          <p:cNvSpPr>
            <a:spLocks noChangeArrowheads="1"/>
          </p:cNvSpPr>
          <p:nvPr/>
        </p:nvSpPr>
        <p:spPr bwMode="auto">
          <a:xfrm rot="2700000">
            <a:off x="4276725" y="3954463"/>
            <a:ext cx="1143000" cy="234950"/>
          </a:xfrm>
          <a:prstGeom prst="leftRightArrow">
            <a:avLst>
              <a:gd name="adj1" fmla="val 50000"/>
              <a:gd name="adj2" fmla="val 9112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rot="10800000" vert="eaVert"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41" name="Left-Right Arrow 22"/>
          <p:cNvSpPr>
            <a:spLocks noChangeArrowheads="1"/>
          </p:cNvSpPr>
          <p:nvPr/>
        </p:nvSpPr>
        <p:spPr bwMode="auto">
          <a:xfrm>
            <a:off x="4648200" y="4957763"/>
            <a:ext cx="660400" cy="215900"/>
          </a:xfrm>
          <a:prstGeom prst="leftRightArrow">
            <a:avLst>
              <a:gd name="adj1" fmla="val 50000"/>
              <a:gd name="adj2" fmla="val 52889"/>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3569" name="TextBox 29"/>
          <p:cNvSpPr txBox="1">
            <a:spLocks noChangeArrowheads="1"/>
          </p:cNvSpPr>
          <p:nvPr/>
        </p:nvSpPr>
        <p:spPr bwMode="auto">
          <a:xfrm>
            <a:off x="1828800" y="76200"/>
            <a:ext cx="5029200" cy="646113"/>
          </a:xfrm>
          <a:prstGeom prst="rect">
            <a:avLst/>
          </a:prstGeom>
          <a:noFill/>
          <a:ln w="9525">
            <a:noFill/>
            <a:miter lim="800000"/>
            <a:headEnd/>
            <a:tailEnd/>
          </a:ln>
        </p:spPr>
        <p:txBody>
          <a:bodyPr>
            <a:prstTxWarp prst="textNoShape">
              <a:avLst/>
            </a:prstTxWarp>
            <a:spAutoFit/>
          </a:bodyPr>
          <a:lstStyle/>
          <a:p>
            <a:pPr eaLnBrk="0" hangingPunct="0"/>
            <a:r>
              <a:rPr lang="en-US" sz="3600" b="1">
                <a:solidFill>
                  <a:srgbClr val="FF4D19"/>
                </a:solidFill>
              </a:rPr>
              <a:t>The CMCC Climate Model </a:t>
            </a:r>
            <a:endParaRPr lang="en-US" b="1">
              <a:solidFill>
                <a:srgbClr val="FF4D19"/>
              </a:solidFill>
            </a:endParaRPr>
          </a:p>
        </p:txBody>
      </p:sp>
      <p:sp>
        <p:nvSpPr>
          <p:cNvPr id="52" name="TextBox 48"/>
          <p:cNvSpPr txBox="1">
            <a:spLocks noChangeArrowheads="1"/>
          </p:cNvSpPr>
          <p:nvPr/>
        </p:nvSpPr>
        <p:spPr bwMode="auto">
          <a:xfrm>
            <a:off x="838200" y="6477000"/>
            <a:ext cx="5715000" cy="369888"/>
          </a:xfrm>
          <a:prstGeom prst="rect">
            <a:avLst/>
          </a:prstGeom>
          <a:solidFill>
            <a:srgbClr val="FFFF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1800" u="sng" dirty="0">
                <a:solidFill>
                  <a:srgbClr val="404040"/>
                </a:solidFill>
                <a:latin typeface="+mn-lt"/>
              </a:rPr>
              <a:t>Coupling Daily (or higher frequency) &amp; no flux adjustment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TextBox 31"/>
          <p:cNvSpPr txBox="1">
            <a:spLocks noChangeArrowheads="1"/>
          </p:cNvSpPr>
          <p:nvPr/>
        </p:nvSpPr>
        <p:spPr bwMode="auto">
          <a:xfrm>
            <a:off x="3762375" y="1219200"/>
            <a:ext cx="2311400" cy="1016000"/>
          </a:xfrm>
          <a:prstGeom prst="rect">
            <a:avLst/>
          </a:prstGeom>
          <a:solidFill>
            <a:srgbClr val="54FFF7"/>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Atmosphere</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ECHAM5</a:t>
            </a:r>
            <a:endParaRPr lang="en-US" sz="1200" dirty="0">
              <a:solidFill>
                <a:schemeClr val="tx1"/>
              </a:solidFill>
              <a:latin typeface="+mn-lt"/>
            </a:endParaRPr>
          </a:p>
          <a:p>
            <a:pPr algn="ctr" defTabSz="914400">
              <a:spcBef>
                <a:spcPct val="0"/>
              </a:spcBef>
              <a:buFontTx/>
              <a:buNone/>
              <a:defRPr/>
            </a:pPr>
            <a:r>
              <a:rPr lang="en-US" sz="1200" dirty="0">
                <a:solidFill>
                  <a:schemeClr val="tx1"/>
                </a:solidFill>
                <a:latin typeface="+mn-lt"/>
              </a:rPr>
              <a:t>(from 200-to-80 km)</a:t>
            </a: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Roeckner</a:t>
            </a:r>
            <a:r>
              <a:rPr lang="en-US" sz="1000" dirty="0">
                <a:solidFill>
                  <a:schemeClr val="tx1"/>
                </a:solidFill>
                <a:latin typeface="+mn-lt"/>
              </a:rPr>
              <a:t> et al 1996, 2003)</a:t>
            </a:r>
            <a:r>
              <a:rPr lang="en-US" sz="800" dirty="0">
                <a:solidFill>
                  <a:schemeClr val="tx1"/>
                </a:solidFill>
                <a:latin typeface="+mn-lt"/>
              </a:rPr>
              <a:t> </a:t>
            </a:r>
          </a:p>
        </p:txBody>
      </p:sp>
      <p:sp>
        <p:nvSpPr>
          <p:cNvPr id="30" name="TextBox 33"/>
          <p:cNvSpPr txBox="1">
            <a:spLocks noChangeArrowheads="1"/>
          </p:cNvSpPr>
          <p:nvPr/>
        </p:nvSpPr>
        <p:spPr bwMode="auto">
          <a:xfrm>
            <a:off x="3987800" y="4824413"/>
            <a:ext cx="1816100" cy="1311275"/>
          </a:xfrm>
          <a:prstGeom prst="rect">
            <a:avLst/>
          </a:prstGeom>
          <a:solidFill>
            <a:srgbClr val="1C20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2800" b="1">
                <a:solidFill>
                  <a:schemeClr val="tx1"/>
                </a:solidFill>
                <a:latin typeface="+mn-lt"/>
              </a:rPr>
              <a:t>Global Ocean</a:t>
            </a:r>
          </a:p>
          <a:p>
            <a:pPr algn="ctr" defTabSz="914400">
              <a:spcBef>
                <a:spcPct val="0"/>
              </a:spcBef>
              <a:buFontTx/>
              <a:buNone/>
              <a:defRPr/>
            </a:pPr>
            <a:r>
              <a:rPr lang="en-US" sz="1400" b="1">
                <a:solidFill>
                  <a:schemeClr val="tx1"/>
                </a:solidFill>
                <a:latin typeface="+mn-lt"/>
              </a:rPr>
              <a:t>OPA 8.2 (ORCA2)</a:t>
            </a:r>
          </a:p>
          <a:p>
            <a:pPr algn="ctr" defTabSz="914400">
              <a:spcBef>
                <a:spcPct val="0"/>
              </a:spcBef>
              <a:buFontTx/>
              <a:buNone/>
              <a:defRPr/>
            </a:pPr>
            <a:r>
              <a:rPr lang="en-US" sz="1000">
                <a:solidFill>
                  <a:schemeClr val="tx1"/>
                </a:solidFill>
                <a:latin typeface="+mn-lt"/>
              </a:rPr>
              <a:t>(Madec et al, 1998)</a:t>
            </a:r>
            <a:endParaRPr lang="en-US" sz="800">
              <a:solidFill>
                <a:schemeClr val="tx1"/>
              </a:solidFill>
              <a:latin typeface="+mn-lt"/>
            </a:endParaRPr>
          </a:p>
        </p:txBody>
      </p:sp>
      <p:grpSp>
        <p:nvGrpSpPr>
          <p:cNvPr id="2" name="Group 9"/>
          <p:cNvGrpSpPr>
            <a:grpSpLocks/>
          </p:cNvGrpSpPr>
          <p:nvPr/>
        </p:nvGrpSpPr>
        <p:grpSpPr bwMode="auto">
          <a:xfrm>
            <a:off x="4000500" y="2859088"/>
            <a:ext cx="1816100" cy="1295400"/>
            <a:chOff x="2544" y="1680"/>
            <a:chExt cx="1056" cy="816"/>
          </a:xfrm>
        </p:grpSpPr>
        <p:sp>
          <p:nvSpPr>
            <p:cNvPr id="46" name="Oval 1035"/>
            <p:cNvSpPr>
              <a:spLocks noChangeArrowheads="1"/>
            </p:cNvSpPr>
            <p:nvPr/>
          </p:nvSpPr>
          <p:spPr bwMode="auto">
            <a:xfrm>
              <a:off x="2544" y="1680"/>
              <a:ext cx="1056" cy="816"/>
            </a:xfrm>
            <a:prstGeom prst="ellipse">
              <a:avLst/>
            </a:prstGeom>
            <a:solidFill>
              <a:srgbClr val="FF922A"/>
            </a:solidFill>
            <a:ln w="9525">
              <a:noFill/>
              <a:round/>
              <a:headEnd/>
              <a:tailEnd/>
            </a:ln>
          </p:spPr>
          <p:txBody>
            <a:bodyPr wrap="none"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defTabSz="914400">
                <a:spcBef>
                  <a:spcPct val="0"/>
                </a:spcBef>
                <a:buFontTx/>
                <a:buNone/>
                <a:defRPr/>
              </a:pPr>
              <a:endParaRPr lang="en-GB" sz="2000">
                <a:solidFill>
                  <a:srgbClr val="FFFF00"/>
                </a:solidFill>
                <a:latin typeface="+mn-lt"/>
              </a:endParaRPr>
            </a:p>
          </p:txBody>
        </p:sp>
        <p:sp>
          <p:nvSpPr>
            <p:cNvPr id="47" name="TextBox 36"/>
            <p:cNvSpPr txBox="1">
              <a:spLocks noChangeArrowheads="1"/>
            </p:cNvSpPr>
            <p:nvPr/>
          </p:nvSpPr>
          <p:spPr bwMode="auto">
            <a:xfrm>
              <a:off x="2544" y="1823"/>
              <a:ext cx="1056" cy="523"/>
            </a:xfrm>
            <a:prstGeom prst="rect">
              <a:avLst/>
            </a:prstGeom>
            <a:no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Coupler</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OASIS3</a:t>
              </a:r>
              <a:endParaRPr lang="en-US" sz="1600" b="1" dirty="0">
                <a:solidFill>
                  <a:schemeClr val="tx1"/>
                </a:solidFill>
                <a:latin typeface="+mn-lt"/>
              </a:endParaRP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Valcke</a:t>
              </a:r>
              <a:r>
                <a:rPr lang="en-US" sz="1000" dirty="0">
                  <a:solidFill>
                    <a:schemeClr val="tx1"/>
                  </a:solidFill>
                  <a:latin typeface="+mn-lt"/>
                </a:rPr>
                <a:t> et al, 2000)</a:t>
              </a:r>
              <a:endParaRPr lang="en-US" sz="800" dirty="0">
                <a:solidFill>
                  <a:schemeClr val="tx1"/>
                </a:solidFill>
                <a:latin typeface="+mn-lt"/>
              </a:endParaRPr>
            </a:p>
          </p:txBody>
        </p:sp>
      </p:grpSp>
      <p:sp>
        <p:nvSpPr>
          <p:cNvPr id="34" name="Left-Right Arrow 24"/>
          <p:cNvSpPr>
            <a:spLocks noChangeArrowheads="1"/>
          </p:cNvSpPr>
          <p:nvPr/>
        </p:nvSpPr>
        <p:spPr bwMode="auto">
          <a:xfrm rot="5400000">
            <a:off x="4610100" y="4383088"/>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39" name="Left-Right Arrow 24"/>
          <p:cNvSpPr>
            <a:spLocks noChangeArrowheads="1"/>
          </p:cNvSpPr>
          <p:nvPr/>
        </p:nvSpPr>
        <p:spPr bwMode="auto">
          <a:xfrm rot="5400000">
            <a:off x="4621212" y="2422526"/>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5607" name="CasellaDiTesto 19"/>
          <p:cNvSpPr txBox="1">
            <a:spLocks noChangeArrowheads="1"/>
          </p:cNvSpPr>
          <p:nvPr/>
        </p:nvSpPr>
        <p:spPr bwMode="auto">
          <a:xfrm>
            <a:off x="685800" y="2967038"/>
            <a:ext cx="2384425" cy="1077912"/>
          </a:xfrm>
          <a:prstGeom prst="rect">
            <a:avLst/>
          </a:prstGeom>
          <a:noFill/>
          <a:ln w="9525">
            <a:noFill/>
            <a:miter lim="800000"/>
            <a:headEnd/>
            <a:tailEnd/>
          </a:ln>
        </p:spPr>
        <p:txBody>
          <a:bodyPr>
            <a:prstTxWarp prst="textNoShape">
              <a:avLst/>
            </a:prstTxWarp>
            <a:spAutoFit/>
          </a:bodyPr>
          <a:lstStyle/>
          <a:p>
            <a:pPr algn="ctr"/>
            <a:r>
              <a:rPr lang="en-GB" sz="3200" b="1">
                <a:solidFill>
                  <a:srgbClr val="0000FF"/>
                </a:solidFill>
                <a:ea typeface="Arial" charset="0"/>
                <a:cs typeface="Arial" charset="0"/>
              </a:rPr>
              <a:t>PHYSICAL CORE</a:t>
            </a:r>
          </a:p>
        </p:txBody>
      </p:sp>
      <p:sp>
        <p:nvSpPr>
          <p:cNvPr id="12" name="CasellaDiTesto 11"/>
          <p:cNvSpPr txBox="1"/>
          <p:nvPr/>
        </p:nvSpPr>
        <p:spPr>
          <a:xfrm>
            <a:off x="744538" y="2109788"/>
            <a:ext cx="2190750" cy="584200"/>
          </a:xfrm>
          <a:prstGeom prst="rect">
            <a:avLst/>
          </a:prstGeom>
          <a:noFill/>
        </p:spPr>
        <p:txBody>
          <a:bodyPr>
            <a:spAutoFit/>
          </a:bodyPr>
          <a:lstStyle/>
          <a:p>
            <a:pPr algn="ctr">
              <a:defRPr/>
            </a:pPr>
            <a:r>
              <a:rPr lang="it-IT" sz="3200" b="1" dirty="0">
                <a:solidFill>
                  <a:srgbClr val="FF0000"/>
                </a:solidFill>
                <a:latin typeface="+mn-lt"/>
                <a:cs typeface="Arial"/>
              </a:rPr>
              <a:t>CMCC-CM</a:t>
            </a:r>
          </a:p>
        </p:txBody>
      </p:sp>
      <p:sp>
        <p:nvSpPr>
          <p:cNvPr id="25609" name="CasellaDiTesto 12"/>
          <p:cNvSpPr txBox="1">
            <a:spLocks noChangeArrowheads="1"/>
          </p:cNvSpPr>
          <p:nvPr/>
        </p:nvSpPr>
        <p:spPr bwMode="auto">
          <a:xfrm>
            <a:off x="6326188" y="5145088"/>
            <a:ext cx="2771775" cy="892175"/>
          </a:xfrm>
          <a:prstGeom prst="rect">
            <a:avLst/>
          </a:prstGeom>
          <a:noFill/>
          <a:ln w="9525">
            <a:noFill/>
            <a:miter lim="800000"/>
            <a:headEnd/>
            <a:tailEnd/>
          </a:ln>
        </p:spPr>
        <p:txBody>
          <a:bodyPr wrap="none">
            <a:prstTxWarp prst="textNoShape">
              <a:avLst/>
            </a:prstTxWarp>
            <a:spAutoFit/>
          </a:bodyPr>
          <a:lstStyle/>
          <a:p>
            <a:pPr>
              <a:spcAft>
                <a:spcPts val="600"/>
              </a:spcAft>
            </a:pPr>
            <a:r>
              <a:rPr lang="it-IT" sz="1400">
                <a:ea typeface="Arial" charset="0"/>
                <a:cs typeface="Arial" charset="0"/>
              </a:rPr>
              <a:t>Fogli et al. (2010, CMCC Sci. Rep.)</a:t>
            </a:r>
          </a:p>
          <a:p>
            <a:pPr>
              <a:spcAft>
                <a:spcPts val="600"/>
              </a:spcAft>
            </a:pPr>
            <a:r>
              <a:rPr lang="it-IT" sz="1400">
                <a:ea typeface="Arial" charset="0"/>
                <a:cs typeface="Arial" charset="0"/>
              </a:rPr>
              <a:t>Scoccimarro et al. (J. Climate. 2011)</a:t>
            </a:r>
          </a:p>
          <a:p>
            <a:pPr>
              <a:spcAft>
                <a:spcPts val="600"/>
              </a:spcAft>
            </a:pPr>
            <a:r>
              <a:rPr lang="it-IT" sz="1400">
                <a:ea typeface="Arial" charset="0"/>
                <a:cs typeface="Arial" charset="0"/>
              </a:rPr>
              <a:t>Bellucci et al. (Clim. Dyn., 2012)</a:t>
            </a:r>
          </a:p>
        </p:txBody>
      </p:sp>
      <p:sp>
        <p:nvSpPr>
          <p:cNvPr id="25610" name="TextBox 29"/>
          <p:cNvSpPr txBox="1">
            <a:spLocks noChangeArrowheads="1"/>
          </p:cNvSpPr>
          <p:nvPr/>
        </p:nvSpPr>
        <p:spPr bwMode="auto">
          <a:xfrm>
            <a:off x="609600" y="76200"/>
            <a:ext cx="8077200" cy="646113"/>
          </a:xfrm>
          <a:prstGeom prst="rect">
            <a:avLst/>
          </a:prstGeom>
          <a:noFill/>
          <a:ln w="9525">
            <a:noFill/>
            <a:miter lim="800000"/>
            <a:headEnd/>
            <a:tailEnd/>
          </a:ln>
        </p:spPr>
        <p:txBody>
          <a:bodyPr>
            <a:prstTxWarp prst="textNoShape">
              <a:avLst/>
            </a:prstTxWarp>
            <a:spAutoFit/>
          </a:bodyPr>
          <a:lstStyle/>
          <a:p>
            <a:pPr eaLnBrk="0" hangingPunct="0"/>
            <a:r>
              <a:rPr lang="en-US" sz="3600" b="1">
                <a:solidFill>
                  <a:srgbClr val="FF4D19"/>
                </a:solidFill>
              </a:rPr>
              <a:t>The CMCC Climate Model  </a:t>
            </a:r>
            <a:r>
              <a:rPr lang="en-US" b="1">
                <a:solidFill>
                  <a:srgbClr val="FF4D19"/>
                </a:solidFill>
              </a:rPr>
              <a:t>(CMIP5 configuration)</a:t>
            </a:r>
          </a:p>
        </p:txBody>
      </p:sp>
      <p:sp>
        <p:nvSpPr>
          <p:cNvPr id="21" name="TextBox 48"/>
          <p:cNvSpPr txBox="1">
            <a:spLocks noChangeArrowheads="1"/>
          </p:cNvSpPr>
          <p:nvPr/>
        </p:nvSpPr>
        <p:spPr bwMode="auto">
          <a:xfrm>
            <a:off x="1752600" y="6477000"/>
            <a:ext cx="5667375" cy="369888"/>
          </a:xfrm>
          <a:prstGeom prst="rect">
            <a:avLst/>
          </a:prstGeom>
          <a:solidFill>
            <a:srgbClr val="FFFF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1800" u="sng" dirty="0">
                <a:solidFill>
                  <a:srgbClr val="404040"/>
                </a:solidFill>
                <a:latin typeface="+mn-lt"/>
              </a:rPr>
              <a:t>Coupling Daily (or higher frequency) &amp; no flux adjustment</a:t>
            </a:r>
          </a:p>
        </p:txBody>
      </p:sp>
      <p:sp>
        <p:nvSpPr>
          <p:cNvPr id="20" name="TextBox 34"/>
          <p:cNvSpPr txBox="1">
            <a:spLocks noChangeArrowheads="1"/>
          </p:cNvSpPr>
          <p:nvPr/>
        </p:nvSpPr>
        <p:spPr bwMode="auto">
          <a:xfrm>
            <a:off x="1371600" y="4840288"/>
            <a:ext cx="1898650" cy="801687"/>
          </a:xfrm>
          <a:prstGeom prst="rect">
            <a:avLst/>
          </a:prstGeom>
          <a:solidFill>
            <a:schemeClr val="bg1">
              <a:lumMod val="95000"/>
            </a:schemeClr>
          </a:solid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Sea Ice</a:t>
            </a:r>
            <a:endParaRPr lang="en-US" sz="12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LIM (ORCA2)</a:t>
            </a:r>
            <a:endParaRPr lang="en-US" sz="1200" dirty="0">
              <a:solidFill>
                <a:schemeClr val="tx1"/>
              </a:solidFill>
              <a:latin typeface="+mn-lt"/>
            </a:endParaRPr>
          </a:p>
          <a:p>
            <a:pPr algn="ctr" defTabSz="914400">
              <a:spcBef>
                <a:spcPct val="0"/>
              </a:spcBef>
              <a:buFontTx/>
              <a:buNone/>
              <a:defRPr/>
            </a:pPr>
            <a:r>
              <a:rPr lang="en-US" sz="800" dirty="0">
                <a:solidFill>
                  <a:schemeClr val="tx1"/>
                </a:solidFill>
                <a:latin typeface="+mn-lt"/>
              </a:rPr>
              <a:t>(Timmerman et al, 2005)</a:t>
            </a:r>
          </a:p>
        </p:txBody>
      </p:sp>
      <p:sp>
        <p:nvSpPr>
          <p:cNvPr id="19" name="Left-Right Arrow 22"/>
          <p:cNvSpPr>
            <a:spLocks noChangeArrowheads="1"/>
          </p:cNvSpPr>
          <p:nvPr/>
        </p:nvSpPr>
        <p:spPr bwMode="auto">
          <a:xfrm>
            <a:off x="3276600" y="5157788"/>
            <a:ext cx="742950" cy="215900"/>
          </a:xfrm>
          <a:prstGeom prst="leftRightArrow">
            <a:avLst>
              <a:gd name="adj1" fmla="val 50000"/>
              <a:gd name="adj2" fmla="val 64458"/>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Left-Right Arrow 21"/>
          <p:cNvSpPr>
            <a:spLocks noChangeArrowheads="1"/>
          </p:cNvSpPr>
          <p:nvPr/>
        </p:nvSpPr>
        <p:spPr bwMode="auto">
          <a:xfrm rot="19800000">
            <a:off x="2998788" y="1808163"/>
            <a:ext cx="825500" cy="215900"/>
          </a:xfrm>
          <a:prstGeom prst="leftRightArrow">
            <a:avLst>
              <a:gd name="adj1" fmla="val 50000"/>
              <a:gd name="adj2" fmla="val 71620"/>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7" name="Left-Right Arrow 22"/>
          <p:cNvSpPr>
            <a:spLocks noChangeArrowheads="1"/>
          </p:cNvSpPr>
          <p:nvPr/>
        </p:nvSpPr>
        <p:spPr bwMode="auto">
          <a:xfrm rot="1800000">
            <a:off x="3306763" y="4749800"/>
            <a:ext cx="742950" cy="215900"/>
          </a:xfrm>
          <a:prstGeom prst="leftRightArrow">
            <a:avLst>
              <a:gd name="adj1" fmla="val 50000"/>
              <a:gd name="adj2" fmla="val 64458"/>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8" name="TextBox 30"/>
          <p:cNvSpPr txBox="1">
            <a:spLocks noChangeArrowheads="1"/>
          </p:cNvSpPr>
          <p:nvPr/>
        </p:nvSpPr>
        <p:spPr bwMode="auto">
          <a:xfrm>
            <a:off x="1303338" y="1595438"/>
            <a:ext cx="1733550" cy="1200150"/>
          </a:xfrm>
          <a:prstGeom prst="rect">
            <a:avLst/>
          </a:prstGeom>
          <a:solidFill>
            <a:srgbClr val="00F04B"/>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a:solidFill>
                  <a:schemeClr val="tx1"/>
                </a:solidFill>
                <a:latin typeface="+mn-lt"/>
              </a:rPr>
              <a:t>Land Surface</a:t>
            </a:r>
            <a:endParaRPr lang="en-US" sz="1200" b="1">
              <a:solidFill>
                <a:schemeClr val="tx1"/>
              </a:solidFill>
              <a:latin typeface="+mn-lt"/>
            </a:endParaRPr>
          </a:p>
          <a:p>
            <a:pPr algn="ctr" defTabSz="914400">
              <a:spcBef>
                <a:spcPct val="0"/>
              </a:spcBef>
              <a:buFontTx/>
              <a:buNone/>
              <a:defRPr/>
            </a:pPr>
            <a:r>
              <a:rPr lang="en-US" sz="1400" b="1">
                <a:solidFill>
                  <a:schemeClr val="tx1"/>
                </a:solidFill>
                <a:latin typeface="+mn-lt"/>
              </a:rPr>
              <a:t>SILVA</a:t>
            </a:r>
            <a:endParaRPr lang="en-US" sz="1200">
              <a:solidFill>
                <a:schemeClr val="tx1"/>
              </a:solidFill>
              <a:latin typeface="+mn-lt"/>
            </a:endParaRPr>
          </a:p>
          <a:p>
            <a:pPr algn="ctr" defTabSz="914400">
              <a:spcBef>
                <a:spcPct val="0"/>
              </a:spcBef>
              <a:buFontTx/>
              <a:buNone/>
              <a:defRPr/>
            </a:pPr>
            <a:r>
              <a:rPr lang="en-US" sz="1000">
                <a:solidFill>
                  <a:schemeClr val="tx1"/>
                </a:solidFill>
                <a:latin typeface="+mn-lt"/>
              </a:rPr>
              <a:t>(Alessandri 2006)</a:t>
            </a:r>
          </a:p>
        </p:txBody>
      </p:sp>
      <p:sp>
        <p:nvSpPr>
          <p:cNvPr id="31" name="TextBox 34"/>
          <p:cNvSpPr txBox="1">
            <a:spLocks noChangeArrowheads="1"/>
          </p:cNvSpPr>
          <p:nvPr/>
        </p:nvSpPr>
        <p:spPr bwMode="auto">
          <a:xfrm>
            <a:off x="1422400" y="4191000"/>
            <a:ext cx="1898650" cy="801688"/>
          </a:xfrm>
          <a:prstGeom prst="rect">
            <a:avLst/>
          </a:prstGeom>
          <a:solidFill>
            <a:schemeClr val="bg1">
              <a:lumMod val="95000"/>
            </a:schemeClr>
          </a:solid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a:solidFill>
                  <a:schemeClr val="tx1"/>
                </a:solidFill>
                <a:latin typeface="+mn-lt"/>
              </a:rPr>
              <a:t>Sea Ice</a:t>
            </a:r>
            <a:endParaRPr lang="en-US" sz="1200" b="1">
              <a:solidFill>
                <a:schemeClr val="tx1"/>
              </a:solidFill>
              <a:latin typeface="+mn-lt"/>
            </a:endParaRPr>
          </a:p>
          <a:p>
            <a:pPr algn="ctr" defTabSz="914400">
              <a:spcBef>
                <a:spcPct val="0"/>
              </a:spcBef>
              <a:buFontTx/>
              <a:buNone/>
              <a:defRPr/>
            </a:pPr>
            <a:r>
              <a:rPr lang="en-US" sz="1400" b="1">
                <a:solidFill>
                  <a:schemeClr val="tx1"/>
                </a:solidFill>
                <a:latin typeface="+mn-lt"/>
              </a:rPr>
              <a:t>LIM (ORCA2)</a:t>
            </a:r>
            <a:endParaRPr lang="en-US" sz="1200">
              <a:solidFill>
                <a:schemeClr val="tx1"/>
              </a:solidFill>
              <a:latin typeface="+mn-lt"/>
            </a:endParaRPr>
          </a:p>
          <a:p>
            <a:pPr algn="ctr" defTabSz="914400">
              <a:spcBef>
                <a:spcPct val="0"/>
              </a:spcBef>
              <a:buFontTx/>
              <a:buNone/>
              <a:defRPr/>
            </a:pPr>
            <a:r>
              <a:rPr lang="en-US" sz="800">
                <a:solidFill>
                  <a:schemeClr val="tx1"/>
                </a:solidFill>
                <a:latin typeface="+mn-lt"/>
              </a:rPr>
              <a:t>(Timmerman et al, 2005)</a:t>
            </a:r>
          </a:p>
        </p:txBody>
      </p:sp>
      <p:sp>
        <p:nvSpPr>
          <p:cNvPr id="36" name="Rectangle 1045"/>
          <p:cNvSpPr>
            <a:spLocks noChangeArrowheads="1"/>
          </p:cNvSpPr>
          <p:nvPr/>
        </p:nvSpPr>
        <p:spPr bwMode="auto">
          <a:xfrm>
            <a:off x="1363663" y="5145088"/>
            <a:ext cx="1812925" cy="1139825"/>
          </a:xfrm>
          <a:prstGeom prst="rect">
            <a:avLst/>
          </a:prstGeom>
          <a:solidFill>
            <a:srgbClr val="AFE3A2"/>
          </a:solidFill>
          <a:ln w="9525">
            <a:noFill/>
            <a:miter lim="800000"/>
            <a:headEnd/>
            <a:tailEnd/>
          </a:ln>
        </p:spPr>
        <p:txBody>
          <a:bodyPr wrap="none">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GB" sz="2200" b="1">
                <a:solidFill>
                  <a:schemeClr val="tx1"/>
                </a:solidFill>
                <a:latin typeface="+mn-lt"/>
              </a:rPr>
              <a:t>Marine Bio-</a:t>
            </a:r>
          </a:p>
          <a:p>
            <a:pPr algn="ctr" defTabSz="914400">
              <a:spcBef>
                <a:spcPct val="0"/>
              </a:spcBef>
              <a:buFontTx/>
              <a:buNone/>
              <a:defRPr/>
            </a:pPr>
            <a:r>
              <a:rPr lang="en-GB" sz="2200" b="1">
                <a:solidFill>
                  <a:schemeClr val="tx1"/>
                </a:solidFill>
                <a:latin typeface="+mn-lt"/>
              </a:rPr>
              <a:t>Geochemistry</a:t>
            </a:r>
            <a:endParaRPr lang="en-GB" sz="2600" b="1">
              <a:solidFill>
                <a:schemeClr val="tx1"/>
              </a:solidFill>
              <a:latin typeface="+mn-lt"/>
            </a:endParaRPr>
          </a:p>
          <a:p>
            <a:pPr algn="ctr" defTabSz="914400">
              <a:spcBef>
                <a:spcPct val="0"/>
              </a:spcBef>
              <a:buFontTx/>
              <a:buNone/>
              <a:defRPr/>
            </a:pPr>
            <a:r>
              <a:rPr lang="en-GB" sz="1400" b="1">
                <a:solidFill>
                  <a:schemeClr val="tx1"/>
                </a:solidFill>
                <a:latin typeface="+mn-lt"/>
              </a:rPr>
              <a:t>PELAGOS</a:t>
            </a:r>
            <a:endParaRPr lang="en-GB" sz="2600" b="1">
              <a:solidFill>
                <a:schemeClr val="tx1"/>
              </a:solidFill>
              <a:latin typeface="+mn-lt"/>
            </a:endParaRPr>
          </a:p>
          <a:p>
            <a:pPr algn="ctr" defTabSz="914400">
              <a:spcBef>
                <a:spcPct val="0"/>
              </a:spcBef>
              <a:buFontTx/>
              <a:buNone/>
              <a:defRPr/>
            </a:pPr>
            <a:r>
              <a:rPr lang="en-GB" sz="1000">
                <a:solidFill>
                  <a:schemeClr val="tx1"/>
                </a:solidFill>
                <a:latin typeface="+mn-lt"/>
              </a:rPr>
              <a:t>Vichi et al. 2007</a:t>
            </a:r>
            <a:endParaRPr lang="en-GB" sz="2600">
              <a:solidFill>
                <a:schemeClr val="tx1"/>
              </a:solidFill>
              <a:latin typeface="+mn-lt"/>
            </a:endParaRPr>
          </a:p>
        </p:txBody>
      </p:sp>
      <p:sp>
        <p:nvSpPr>
          <p:cNvPr id="37" name="Left-Right Arrow 22"/>
          <p:cNvSpPr>
            <a:spLocks noChangeArrowheads="1"/>
          </p:cNvSpPr>
          <p:nvPr/>
        </p:nvSpPr>
        <p:spPr bwMode="auto">
          <a:xfrm>
            <a:off x="3328988" y="5538788"/>
            <a:ext cx="660400" cy="215900"/>
          </a:xfrm>
          <a:prstGeom prst="leftRightArrow">
            <a:avLst>
              <a:gd name="adj1" fmla="val 50000"/>
              <a:gd name="adj2" fmla="val 52889"/>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0" name="CasellaDiTesto 19"/>
          <p:cNvSpPr txBox="1"/>
          <p:nvPr/>
        </p:nvSpPr>
        <p:spPr>
          <a:xfrm>
            <a:off x="6467475" y="3078163"/>
            <a:ext cx="1995488" cy="1076325"/>
          </a:xfrm>
          <a:prstGeom prst="rect">
            <a:avLst/>
          </a:prstGeom>
          <a:noFill/>
        </p:spPr>
        <p:txBody>
          <a:bodyPr>
            <a:spAutoFit/>
          </a:bodyPr>
          <a:lstStyle/>
          <a:p>
            <a:pPr algn="ctr">
              <a:defRPr/>
            </a:pPr>
            <a:r>
              <a:rPr lang="it-IT" sz="3200" b="1" dirty="0">
                <a:solidFill>
                  <a:srgbClr val="0000FF"/>
                </a:solidFill>
                <a:latin typeface="+mn-lt"/>
                <a:cs typeface="Arial"/>
              </a:rPr>
              <a:t>CARBON CYCLE</a:t>
            </a:r>
          </a:p>
        </p:txBody>
      </p:sp>
      <p:sp>
        <p:nvSpPr>
          <p:cNvPr id="18" name="CasellaDiTesto 17"/>
          <p:cNvSpPr txBox="1"/>
          <p:nvPr/>
        </p:nvSpPr>
        <p:spPr>
          <a:xfrm>
            <a:off x="6121400" y="2462213"/>
            <a:ext cx="2717800" cy="584200"/>
          </a:xfrm>
          <a:prstGeom prst="rect">
            <a:avLst/>
          </a:prstGeom>
          <a:noFill/>
        </p:spPr>
        <p:txBody>
          <a:bodyPr>
            <a:spAutoFit/>
          </a:bodyPr>
          <a:lstStyle/>
          <a:p>
            <a:pPr algn="ctr">
              <a:defRPr/>
            </a:pPr>
            <a:r>
              <a:rPr lang="it-IT" sz="3200" b="1" dirty="0">
                <a:solidFill>
                  <a:srgbClr val="FF0000"/>
                </a:solidFill>
                <a:latin typeface="+mn-lt"/>
                <a:cs typeface="Arial"/>
              </a:rPr>
              <a:t>CMCC-CESM</a:t>
            </a:r>
          </a:p>
        </p:txBody>
      </p:sp>
      <p:sp>
        <p:nvSpPr>
          <p:cNvPr id="19" name="CasellaDiTesto 18"/>
          <p:cNvSpPr txBox="1"/>
          <p:nvPr/>
        </p:nvSpPr>
        <p:spPr>
          <a:xfrm>
            <a:off x="6910388" y="5830888"/>
            <a:ext cx="2233612" cy="307975"/>
          </a:xfrm>
          <a:prstGeom prst="rect">
            <a:avLst/>
          </a:prstGeom>
          <a:noFill/>
        </p:spPr>
        <p:txBody>
          <a:bodyPr wrap="none">
            <a:spAutoFit/>
          </a:bodyPr>
          <a:lstStyle/>
          <a:p>
            <a:pPr>
              <a:defRPr/>
            </a:pPr>
            <a:r>
              <a:rPr lang="it-IT" sz="1400" dirty="0">
                <a:latin typeface="+mn-lt"/>
                <a:cs typeface="Arial"/>
              </a:rPr>
              <a:t>Vichi </a:t>
            </a:r>
            <a:r>
              <a:rPr lang="it-IT" sz="1400" dirty="0" err="1">
                <a:latin typeface="+mn-lt"/>
                <a:cs typeface="Arial"/>
              </a:rPr>
              <a:t>et</a:t>
            </a:r>
            <a:r>
              <a:rPr lang="it-IT" sz="1400" dirty="0">
                <a:latin typeface="+mn-lt"/>
                <a:cs typeface="Arial"/>
              </a:rPr>
              <a:t> al. (</a:t>
            </a:r>
            <a:r>
              <a:rPr lang="it-IT" sz="1400" dirty="0" err="1">
                <a:latin typeface="+mn-lt"/>
                <a:cs typeface="Arial"/>
              </a:rPr>
              <a:t>Clim</a:t>
            </a:r>
            <a:r>
              <a:rPr lang="it-IT" sz="1400" dirty="0">
                <a:latin typeface="+mn-lt"/>
                <a:cs typeface="Arial"/>
              </a:rPr>
              <a:t>. </a:t>
            </a:r>
            <a:r>
              <a:rPr lang="it-IT" sz="1400" dirty="0" err="1">
                <a:latin typeface="+mn-lt"/>
                <a:cs typeface="Arial"/>
              </a:rPr>
              <a:t>Dyn</a:t>
            </a:r>
            <a:r>
              <a:rPr lang="it-IT" sz="1400" dirty="0">
                <a:latin typeface="+mn-lt"/>
                <a:cs typeface="Arial"/>
              </a:rPr>
              <a:t>. 2011)</a:t>
            </a:r>
          </a:p>
        </p:txBody>
      </p:sp>
      <p:sp>
        <p:nvSpPr>
          <p:cNvPr id="25" name="TextBox 31"/>
          <p:cNvSpPr txBox="1">
            <a:spLocks noChangeArrowheads="1"/>
          </p:cNvSpPr>
          <p:nvPr/>
        </p:nvSpPr>
        <p:spPr bwMode="auto">
          <a:xfrm>
            <a:off x="3762375" y="1219200"/>
            <a:ext cx="2311400" cy="1016000"/>
          </a:xfrm>
          <a:prstGeom prst="rect">
            <a:avLst/>
          </a:prstGeom>
          <a:solidFill>
            <a:srgbClr val="54FFF7"/>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Atmosphere</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ECHAM5</a:t>
            </a:r>
            <a:endParaRPr lang="en-US" sz="1200" dirty="0">
              <a:solidFill>
                <a:schemeClr val="tx1"/>
              </a:solidFill>
              <a:latin typeface="+mn-lt"/>
            </a:endParaRPr>
          </a:p>
          <a:p>
            <a:pPr algn="ctr" defTabSz="914400">
              <a:spcBef>
                <a:spcPct val="0"/>
              </a:spcBef>
              <a:buFontTx/>
              <a:buNone/>
              <a:defRPr/>
            </a:pPr>
            <a:r>
              <a:rPr lang="en-US" sz="1200" dirty="0">
                <a:solidFill>
                  <a:schemeClr val="tx1"/>
                </a:solidFill>
                <a:latin typeface="+mn-lt"/>
              </a:rPr>
              <a:t>(from 200-to-80 km)</a:t>
            </a: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Roeckner</a:t>
            </a:r>
            <a:r>
              <a:rPr lang="en-US" sz="1000" dirty="0">
                <a:solidFill>
                  <a:schemeClr val="tx1"/>
                </a:solidFill>
                <a:latin typeface="+mn-lt"/>
              </a:rPr>
              <a:t> et al 1996, 2003)</a:t>
            </a:r>
            <a:r>
              <a:rPr lang="en-US" sz="800" dirty="0">
                <a:solidFill>
                  <a:schemeClr val="tx1"/>
                </a:solidFill>
                <a:latin typeface="+mn-lt"/>
              </a:rPr>
              <a:t> </a:t>
            </a:r>
          </a:p>
        </p:txBody>
      </p:sp>
      <p:sp>
        <p:nvSpPr>
          <p:cNvPr id="33" name="TextBox 33"/>
          <p:cNvSpPr txBox="1">
            <a:spLocks noChangeArrowheads="1"/>
          </p:cNvSpPr>
          <p:nvPr/>
        </p:nvSpPr>
        <p:spPr bwMode="auto">
          <a:xfrm>
            <a:off x="3987800" y="4824413"/>
            <a:ext cx="1816100" cy="1311275"/>
          </a:xfrm>
          <a:prstGeom prst="rect">
            <a:avLst/>
          </a:prstGeom>
          <a:solidFill>
            <a:srgbClr val="1C20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2800" b="1">
                <a:solidFill>
                  <a:schemeClr val="tx1"/>
                </a:solidFill>
                <a:latin typeface="+mn-lt"/>
              </a:rPr>
              <a:t>Global Ocean</a:t>
            </a:r>
          </a:p>
          <a:p>
            <a:pPr algn="ctr" defTabSz="914400">
              <a:spcBef>
                <a:spcPct val="0"/>
              </a:spcBef>
              <a:buFontTx/>
              <a:buNone/>
              <a:defRPr/>
            </a:pPr>
            <a:r>
              <a:rPr lang="en-US" sz="1400" b="1">
                <a:solidFill>
                  <a:schemeClr val="tx1"/>
                </a:solidFill>
                <a:latin typeface="+mn-lt"/>
              </a:rPr>
              <a:t>OPA 8.2 (ORCA2)</a:t>
            </a:r>
          </a:p>
          <a:p>
            <a:pPr algn="ctr" defTabSz="914400">
              <a:spcBef>
                <a:spcPct val="0"/>
              </a:spcBef>
              <a:buFontTx/>
              <a:buNone/>
              <a:defRPr/>
            </a:pPr>
            <a:r>
              <a:rPr lang="en-US" sz="1000">
                <a:solidFill>
                  <a:schemeClr val="tx1"/>
                </a:solidFill>
                <a:latin typeface="+mn-lt"/>
              </a:rPr>
              <a:t>(Madec et al, 1998)</a:t>
            </a:r>
            <a:endParaRPr lang="en-US" sz="800">
              <a:solidFill>
                <a:schemeClr val="tx1"/>
              </a:solidFill>
              <a:latin typeface="+mn-lt"/>
            </a:endParaRPr>
          </a:p>
        </p:txBody>
      </p:sp>
      <p:grpSp>
        <p:nvGrpSpPr>
          <p:cNvPr id="2" name="Group 9"/>
          <p:cNvGrpSpPr>
            <a:grpSpLocks/>
          </p:cNvGrpSpPr>
          <p:nvPr/>
        </p:nvGrpSpPr>
        <p:grpSpPr bwMode="auto">
          <a:xfrm>
            <a:off x="4000500" y="2859088"/>
            <a:ext cx="1816100" cy="1295400"/>
            <a:chOff x="2544" y="1680"/>
            <a:chExt cx="1056" cy="816"/>
          </a:xfrm>
        </p:grpSpPr>
        <p:sp>
          <p:nvSpPr>
            <p:cNvPr id="40" name="Oval 1035"/>
            <p:cNvSpPr>
              <a:spLocks noChangeArrowheads="1"/>
            </p:cNvSpPr>
            <p:nvPr/>
          </p:nvSpPr>
          <p:spPr bwMode="auto">
            <a:xfrm>
              <a:off x="2544" y="1680"/>
              <a:ext cx="1056" cy="816"/>
            </a:xfrm>
            <a:prstGeom prst="ellipse">
              <a:avLst/>
            </a:prstGeom>
            <a:solidFill>
              <a:srgbClr val="FF922A"/>
            </a:solidFill>
            <a:ln w="9525">
              <a:noFill/>
              <a:round/>
              <a:headEnd/>
              <a:tailEnd/>
            </a:ln>
          </p:spPr>
          <p:txBody>
            <a:bodyPr wrap="none"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defTabSz="914400">
                <a:spcBef>
                  <a:spcPct val="0"/>
                </a:spcBef>
                <a:buFontTx/>
                <a:buNone/>
                <a:defRPr/>
              </a:pPr>
              <a:endParaRPr lang="en-GB" sz="2000">
                <a:solidFill>
                  <a:srgbClr val="FFFF00"/>
                </a:solidFill>
                <a:latin typeface="+mn-lt"/>
              </a:endParaRPr>
            </a:p>
          </p:txBody>
        </p:sp>
        <p:sp>
          <p:nvSpPr>
            <p:cNvPr id="41" name="TextBox 36"/>
            <p:cNvSpPr txBox="1">
              <a:spLocks noChangeArrowheads="1"/>
            </p:cNvSpPr>
            <p:nvPr/>
          </p:nvSpPr>
          <p:spPr bwMode="auto">
            <a:xfrm>
              <a:off x="2544" y="1823"/>
              <a:ext cx="1056" cy="523"/>
            </a:xfrm>
            <a:prstGeom prst="rect">
              <a:avLst/>
            </a:prstGeom>
            <a:no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Coupler</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OASIS3</a:t>
              </a:r>
              <a:endParaRPr lang="en-US" sz="1600" b="1" dirty="0">
                <a:solidFill>
                  <a:schemeClr val="tx1"/>
                </a:solidFill>
                <a:latin typeface="+mn-lt"/>
              </a:endParaRP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Valcke</a:t>
              </a:r>
              <a:r>
                <a:rPr lang="en-US" sz="1000" dirty="0">
                  <a:solidFill>
                    <a:schemeClr val="tx1"/>
                  </a:solidFill>
                  <a:latin typeface="+mn-lt"/>
                </a:rPr>
                <a:t> et al, 2000)</a:t>
              </a:r>
              <a:endParaRPr lang="en-US" sz="800" dirty="0">
                <a:solidFill>
                  <a:schemeClr val="tx1"/>
                </a:solidFill>
                <a:latin typeface="+mn-lt"/>
              </a:endParaRPr>
            </a:p>
          </p:txBody>
        </p:sp>
      </p:grpSp>
      <p:sp>
        <p:nvSpPr>
          <p:cNvPr id="42" name="Left-Right Arrow 24"/>
          <p:cNvSpPr>
            <a:spLocks noChangeArrowheads="1"/>
          </p:cNvSpPr>
          <p:nvPr/>
        </p:nvSpPr>
        <p:spPr bwMode="auto">
          <a:xfrm rot="5400000">
            <a:off x="4610100" y="4383088"/>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43" name="Left-Right Arrow 24"/>
          <p:cNvSpPr>
            <a:spLocks noChangeArrowheads="1"/>
          </p:cNvSpPr>
          <p:nvPr/>
        </p:nvSpPr>
        <p:spPr bwMode="auto">
          <a:xfrm rot="5400000">
            <a:off x="4621212" y="2422526"/>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7664" name="TextBox 29"/>
          <p:cNvSpPr txBox="1">
            <a:spLocks noChangeArrowheads="1"/>
          </p:cNvSpPr>
          <p:nvPr/>
        </p:nvSpPr>
        <p:spPr bwMode="auto">
          <a:xfrm>
            <a:off x="609600" y="76200"/>
            <a:ext cx="8077200" cy="646113"/>
          </a:xfrm>
          <a:prstGeom prst="rect">
            <a:avLst/>
          </a:prstGeom>
          <a:noFill/>
          <a:ln w="9525">
            <a:noFill/>
            <a:miter lim="800000"/>
            <a:headEnd/>
            <a:tailEnd/>
          </a:ln>
        </p:spPr>
        <p:txBody>
          <a:bodyPr>
            <a:prstTxWarp prst="textNoShape">
              <a:avLst/>
            </a:prstTxWarp>
            <a:spAutoFit/>
          </a:bodyPr>
          <a:lstStyle/>
          <a:p>
            <a:pPr eaLnBrk="0" hangingPunct="0"/>
            <a:r>
              <a:rPr lang="en-US" sz="3600" b="1">
                <a:solidFill>
                  <a:srgbClr val="FF4D19"/>
                </a:solidFill>
              </a:rPr>
              <a:t>The CMCC Climate Model  </a:t>
            </a:r>
            <a:r>
              <a:rPr lang="en-US" b="1">
                <a:solidFill>
                  <a:srgbClr val="FF4D19"/>
                </a:solidFill>
              </a:rPr>
              <a:t>(CMIP5 configuration)</a:t>
            </a:r>
          </a:p>
        </p:txBody>
      </p:sp>
      <p:sp>
        <p:nvSpPr>
          <p:cNvPr id="22" name="TextBox 48"/>
          <p:cNvSpPr txBox="1">
            <a:spLocks noChangeArrowheads="1"/>
          </p:cNvSpPr>
          <p:nvPr/>
        </p:nvSpPr>
        <p:spPr bwMode="auto">
          <a:xfrm>
            <a:off x="1752600" y="6477000"/>
            <a:ext cx="5667375" cy="369888"/>
          </a:xfrm>
          <a:prstGeom prst="rect">
            <a:avLst/>
          </a:prstGeom>
          <a:solidFill>
            <a:srgbClr val="FFFF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1800" u="sng" dirty="0">
                <a:solidFill>
                  <a:srgbClr val="404040"/>
                </a:solidFill>
                <a:latin typeface="+mn-lt"/>
              </a:rPr>
              <a:t>Coupling Daily (or higher frequency) &amp; no flux adjustment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Rectangle 20"/>
          <p:cNvSpPr>
            <a:spLocks noChangeArrowheads="1"/>
          </p:cNvSpPr>
          <p:nvPr/>
        </p:nvSpPr>
        <p:spPr bwMode="auto">
          <a:xfrm>
            <a:off x="6465888" y="4841875"/>
            <a:ext cx="1568450" cy="1046163"/>
          </a:xfrm>
          <a:prstGeom prst="rect">
            <a:avLst/>
          </a:prstGeom>
          <a:solidFill>
            <a:srgbClr val="09D2D2"/>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eaLnBrk="1" hangingPunct="1">
              <a:spcBef>
                <a:spcPct val="0"/>
              </a:spcBef>
              <a:buFontTx/>
              <a:buNone/>
              <a:defRPr/>
            </a:pPr>
            <a:r>
              <a:rPr lang="en-GB" b="1">
                <a:solidFill>
                  <a:schemeClr val="tx1"/>
                </a:solidFill>
                <a:latin typeface="+mn-lt"/>
              </a:rPr>
              <a:t>Med Sea</a:t>
            </a:r>
            <a:endParaRPr lang="en-GB" sz="2000">
              <a:solidFill>
                <a:schemeClr val="tx1"/>
              </a:solidFill>
              <a:latin typeface="+mn-lt"/>
            </a:endParaRPr>
          </a:p>
          <a:p>
            <a:pPr algn="ctr" eaLnBrk="1" hangingPunct="1">
              <a:spcBef>
                <a:spcPct val="0"/>
              </a:spcBef>
              <a:buFontTx/>
              <a:buNone/>
              <a:defRPr/>
            </a:pPr>
            <a:r>
              <a:rPr lang="en-GB" sz="1400" b="1">
                <a:solidFill>
                  <a:schemeClr val="tx1"/>
                </a:solidFill>
                <a:latin typeface="+mn-lt"/>
              </a:rPr>
              <a:t>NEMO-MFS</a:t>
            </a:r>
            <a:r>
              <a:rPr lang="en-GB" sz="1600" b="1">
                <a:solidFill>
                  <a:schemeClr val="tx1"/>
                </a:solidFill>
                <a:latin typeface="+mn-lt"/>
              </a:rPr>
              <a:t> </a:t>
            </a:r>
          </a:p>
          <a:p>
            <a:pPr algn="ctr" eaLnBrk="1" hangingPunct="1">
              <a:spcBef>
                <a:spcPct val="0"/>
              </a:spcBef>
              <a:buFontTx/>
              <a:buNone/>
              <a:defRPr/>
            </a:pPr>
            <a:r>
              <a:rPr lang="en-GB" sz="1200">
                <a:solidFill>
                  <a:schemeClr val="tx1"/>
                </a:solidFill>
                <a:latin typeface="+mn-lt"/>
              </a:rPr>
              <a:t>(~6.7 km)</a:t>
            </a:r>
            <a:endParaRPr lang="en-GB" sz="2000">
              <a:solidFill>
                <a:schemeClr val="tx1"/>
              </a:solidFill>
              <a:latin typeface="+mn-lt"/>
            </a:endParaRPr>
          </a:p>
          <a:p>
            <a:pPr algn="ctr" eaLnBrk="1" hangingPunct="1">
              <a:spcBef>
                <a:spcPct val="0"/>
              </a:spcBef>
              <a:buFontTx/>
              <a:buNone/>
              <a:defRPr/>
            </a:pPr>
            <a:r>
              <a:rPr lang="en-GB" sz="1000">
                <a:solidFill>
                  <a:schemeClr val="tx1"/>
                </a:solidFill>
                <a:latin typeface="+mn-lt"/>
              </a:rPr>
              <a:t>Oddo et al. (2009)</a:t>
            </a:r>
            <a:endParaRPr lang="en-GB" sz="2000">
              <a:solidFill>
                <a:schemeClr val="tx1"/>
              </a:solidFill>
              <a:latin typeface="+mn-lt"/>
            </a:endParaRPr>
          </a:p>
        </p:txBody>
      </p:sp>
      <p:sp>
        <p:nvSpPr>
          <p:cNvPr id="40" name="Left-Right Arrow 22"/>
          <p:cNvSpPr>
            <a:spLocks noChangeArrowheads="1"/>
          </p:cNvSpPr>
          <p:nvPr/>
        </p:nvSpPr>
        <p:spPr bwMode="auto">
          <a:xfrm rot="2700000">
            <a:off x="5402263" y="4260850"/>
            <a:ext cx="1143000" cy="234950"/>
          </a:xfrm>
          <a:prstGeom prst="leftRightArrow">
            <a:avLst>
              <a:gd name="adj1" fmla="val 50000"/>
              <a:gd name="adj2" fmla="val 9112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rot="10800000" vert="eaVert"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41" name="Left-Right Arrow 22"/>
          <p:cNvSpPr>
            <a:spLocks noChangeArrowheads="1"/>
          </p:cNvSpPr>
          <p:nvPr/>
        </p:nvSpPr>
        <p:spPr bwMode="auto">
          <a:xfrm>
            <a:off x="5816600" y="5265738"/>
            <a:ext cx="660400" cy="215900"/>
          </a:xfrm>
          <a:prstGeom prst="leftRightArrow">
            <a:avLst>
              <a:gd name="adj1" fmla="val 50000"/>
              <a:gd name="adj2" fmla="val 52889"/>
            </a:avLst>
          </a:prstGeom>
          <a:solidFill>
            <a:schemeClr val="tx1"/>
          </a:solidFill>
          <a:ln w="9525">
            <a:solidFill>
              <a:schemeClr val="tx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0" name="CasellaDiTesto 19"/>
          <p:cNvSpPr txBox="1"/>
          <p:nvPr/>
        </p:nvSpPr>
        <p:spPr>
          <a:xfrm>
            <a:off x="508000" y="2840038"/>
            <a:ext cx="3338513" cy="1568450"/>
          </a:xfrm>
          <a:prstGeom prst="rect">
            <a:avLst/>
          </a:prstGeom>
          <a:noFill/>
        </p:spPr>
        <p:txBody>
          <a:bodyPr>
            <a:spAutoFit/>
          </a:bodyPr>
          <a:lstStyle/>
          <a:p>
            <a:pPr algn="ctr">
              <a:defRPr/>
            </a:pPr>
            <a:r>
              <a:rPr lang="it-IT" sz="3200" b="1" dirty="0">
                <a:solidFill>
                  <a:srgbClr val="0000FF"/>
                </a:solidFill>
                <a:latin typeface="+mn-lt"/>
                <a:cs typeface="Arial"/>
              </a:rPr>
              <a:t>FOCUS ON THE MEDITERRANEAN REGION</a:t>
            </a:r>
          </a:p>
        </p:txBody>
      </p:sp>
      <p:sp>
        <p:nvSpPr>
          <p:cNvPr id="15" name="CasellaDiTesto 14"/>
          <p:cNvSpPr txBox="1"/>
          <p:nvPr/>
        </p:nvSpPr>
        <p:spPr>
          <a:xfrm>
            <a:off x="652463" y="2120900"/>
            <a:ext cx="2876550" cy="585788"/>
          </a:xfrm>
          <a:prstGeom prst="rect">
            <a:avLst/>
          </a:prstGeom>
          <a:noFill/>
        </p:spPr>
        <p:txBody>
          <a:bodyPr>
            <a:spAutoFit/>
          </a:bodyPr>
          <a:lstStyle/>
          <a:p>
            <a:pPr algn="ctr">
              <a:defRPr/>
            </a:pPr>
            <a:r>
              <a:rPr lang="it-IT" sz="3200" b="1" dirty="0">
                <a:solidFill>
                  <a:srgbClr val="FF0000"/>
                </a:solidFill>
                <a:latin typeface="+mn-lt"/>
                <a:cs typeface="Arial"/>
              </a:rPr>
              <a:t>CMCC</a:t>
            </a:r>
            <a:r>
              <a:rPr lang="it-IT" sz="3200" b="1" dirty="0" smtClean="0">
                <a:solidFill>
                  <a:srgbClr val="FF0000"/>
                </a:solidFill>
                <a:latin typeface="+mn-lt"/>
                <a:cs typeface="Arial"/>
              </a:rPr>
              <a:t>-MED</a:t>
            </a:r>
            <a:endParaRPr lang="it-IT" sz="3200" b="1" dirty="0">
              <a:solidFill>
                <a:srgbClr val="FF0000"/>
              </a:solidFill>
              <a:latin typeface="+mn-lt"/>
              <a:cs typeface="Arial"/>
            </a:endParaRPr>
          </a:p>
        </p:txBody>
      </p:sp>
      <p:sp>
        <p:nvSpPr>
          <p:cNvPr id="16" name="CasellaDiTesto 15"/>
          <p:cNvSpPr txBox="1"/>
          <p:nvPr/>
        </p:nvSpPr>
        <p:spPr>
          <a:xfrm>
            <a:off x="6780213" y="2706688"/>
            <a:ext cx="2090737" cy="307975"/>
          </a:xfrm>
          <a:prstGeom prst="rect">
            <a:avLst/>
          </a:prstGeom>
          <a:noFill/>
        </p:spPr>
        <p:txBody>
          <a:bodyPr wrap="none">
            <a:spAutoFit/>
          </a:bodyPr>
          <a:lstStyle/>
          <a:p>
            <a:pPr>
              <a:defRPr/>
            </a:pPr>
            <a:r>
              <a:rPr lang="it-IT" sz="1400" dirty="0">
                <a:latin typeface="+mn-lt"/>
                <a:cs typeface="Arial"/>
              </a:rPr>
              <a:t>Gualdi </a:t>
            </a:r>
            <a:r>
              <a:rPr lang="it-IT" sz="1400" dirty="0" err="1">
                <a:latin typeface="+mn-lt"/>
                <a:cs typeface="Arial"/>
              </a:rPr>
              <a:t>et</a:t>
            </a:r>
            <a:r>
              <a:rPr lang="it-IT" sz="1400" dirty="0">
                <a:latin typeface="+mn-lt"/>
                <a:cs typeface="Arial"/>
              </a:rPr>
              <a:t> al. (BAMS, 2013)</a:t>
            </a:r>
          </a:p>
        </p:txBody>
      </p:sp>
      <p:sp>
        <p:nvSpPr>
          <p:cNvPr id="23" name="TextBox 34"/>
          <p:cNvSpPr txBox="1">
            <a:spLocks noChangeArrowheads="1"/>
          </p:cNvSpPr>
          <p:nvPr/>
        </p:nvSpPr>
        <p:spPr bwMode="auto">
          <a:xfrm>
            <a:off x="1295400" y="4840288"/>
            <a:ext cx="1898650" cy="801687"/>
          </a:xfrm>
          <a:prstGeom prst="rect">
            <a:avLst/>
          </a:prstGeom>
          <a:solidFill>
            <a:schemeClr val="bg1">
              <a:lumMod val="95000"/>
            </a:schemeClr>
          </a:solidFill>
          <a:ln w="9525">
            <a:solidFill>
              <a:schemeClr val="tx1"/>
            </a:solid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Sea Ice</a:t>
            </a:r>
            <a:endParaRPr lang="en-US" sz="12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LIM (ORCA2)</a:t>
            </a:r>
            <a:endParaRPr lang="en-US" sz="1200" dirty="0">
              <a:solidFill>
                <a:schemeClr val="tx1"/>
              </a:solidFill>
              <a:latin typeface="+mn-lt"/>
            </a:endParaRPr>
          </a:p>
          <a:p>
            <a:pPr algn="ctr" defTabSz="914400">
              <a:spcBef>
                <a:spcPct val="0"/>
              </a:spcBef>
              <a:buFontTx/>
              <a:buNone/>
              <a:defRPr/>
            </a:pPr>
            <a:r>
              <a:rPr lang="en-US" sz="800" dirty="0">
                <a:solidFill>
                  <a:schemeClr val="tx1"/>
                </a:solidFill>
                <a:latin typeface="+mn-lt"/>
              </a:rPr>
              <a:t>(Timmerman et al, 2005)</a:t>
            </a:r>
          </a:p>
        </p:txBody>
      </p:sp>
      <p:sp>
        <p:nvSpPr>
          <p:cNvPr id="25" name="Left-Right Arrow 22"/>
          <p:cNvSpPr>
            <a:spLocks noChangeArrowheads="1"/>
          </p:cNvSpPr>
          <p:nvPr/>
        </p:nvSpPr>
        <p:spPr bwMode="auto">
          <a:xfrm>
            <a:off x="3219450" y="5157788"/>
            <a:ext cx="742950" cy="215900"/>
          </a:xfrm>
          <a:prstGeom prst="leftRightArrow">
            <a:avLst>
              <a:gd name="adj1" fmla="val 50000"/>
              <a:gd name="adj2" fmla="val 64458"/>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6" name="TextBox 31"/>
          <p:cNvSpPr txBox="1">
            <a:spLocks noChangeArrowheads="1"/>
          </p:cNvSpPr>
          <p:nvPr/>
        </p:nvSpPr>
        <p:spPr bwMode="auto">
          <a:xfrm>
            <a:off x="3762375" y="1219200"/>
            <a:ext cx="2311400" cy="1016000"/>
          </a:xfrm>
          <a:prstGeom prst="rect">
            <a:avLst/>
          </a:prstGeom>
          <a:solidFill>
            <a:srgbClr val="54FFF7"/>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Atmosphere</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ECHAM5</a:t>
            </a:r>
            <a:endParaRPr lang="en-US" sz="1200" dirty="0">
              <a:solidFill>
                <a:schemeClr val="tx1"/>
              </a:solidFill>
              <a:latin typeface="+mn-lt"/>
            </a:endParaRPr>
          </a:p>
          <a:p>
            <a:pPr algn="ctr" defTabSz="914400">
              <a:spcBef>
                <a:spcPct val="0"/>
              </a:spcBef>
              <a:buFontTx/>
              <a:buNone/>
              <a:defRPr/>
            </a:pPr>
            <a:r>
              <a:rPr lang="en-US" sz="1200" dirty="0">
                <a:solidFill>
                  <a:schemeClr val="tx1"/>
                </a:solidFill>
                <a:latin typeface="+mn-lt"/>
              </a:rPr>
              <a:t>(from 200-to-80 km)</a:t>
            </a: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Roeckner</a:t>
            </a:r>
            <a:r>
              <a:rPr lang="en-US" sz="1000" dirty="0">
                <a:solidFill>
                  <a:schemeClr val="tx1"/>
                </a:solidFill>
                <a:latin typeface="+mn-lt"/>
              </a:rPr>
              <a:t> et al 1996, 2003)</a:t>
            </a:r>
            <a:r>
              <a:rPr lang="en-US" sz="800" dirty="0">
                <a:solidFill>
                  <a:schemeClr val="tx1"/>
                </a:solidFill>
                <a:latin typeface="+mn-lt"/>
              </a:rPr>
              <a:t> </a:t>
            </a:r>
          </a:p>
        </p:txBody>
      </p:sp>
      <p:sp>
        <p:nvSpPr>
          <p:cNvPr id="27" name="TextBox 33"/>
          <p:cNvSpPr txBox="1">
            <a:spLocks noChangeArrowheads="1"/>
          </p:cNvSpPr>
          <p:nvPr/>
        </p:nvSpPr>
        <p:spPr bwMode="auto">
          <a:xfrm>
            <a:off x="3987800" y="4824413"/>
            <a:ext cx="1816100" cy="1311275"/>
          </a:xfrm>
          <a:prstGeom prst="rect">
            <a:avLst/>
          </a:prstGeom>
          <a:solidFill>
            <a:srgbClr val="1C20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2800" b="1">
                <a:solidFill>
                  <a:schemeClr val="tx1"/>
                </a:solidFill>
                <a:latin typeface="+mn-lt"/>
              </a:rPr>
              <a:t>Global Ocean</a:t>
            </a:r>
          </a:p>
          <a:p>
            <a:pPr algn="ctr" defTabSz="914400">
              <a:spcBef>
                <a:spcPct val="0"/>
              </a:spcBef>
              <a:buFontTx/>
              <a:buNone/>
              <a:defRPr/>
            </a:pPr>
            <a:r>
              <a:rPr lang="en-US" sz="1400" b="1">
                <a:solidFill>
                  <a:schemeClr val="tx1"/>
                </a:solidFill>
                <a:latin typeface="+mn-lt"/>
              </a:rPr>
              <a:t>OPA 8.2 (ORCA2)</a:t>
            </a:r>
          </a:p>
          <a:p>
            <a:pPr algn="ctr" defTabSz="914400">
              <a:spcBef>
                <a:spcPct val="0"/>
              </a:spcBef>
              <a:buFontTx/>
              <a:buNone/>
              <a:defRPr/>
            </a:pPr>
            <a:r>
              <a:rPr lang="en-US" sz="1000">
                <a:solidFill>
                  <a:schemeClr val="tx1"/>
                </a:solidFill>
                <a:latin typeface="+mn-lt"/>
              </a:rPr>
              <a:t>(Madec et al, 1998)</a:t>
            </a:r>
            <a:endParaRPr lang="en-US" sz="800">
              <a:solidFill>
                <a:schemeClr val="tx1"/>
              </a:solidFill>
              <a:latin typeface="+mn-lt"/>
            </a:endParaRPr>
          </a:p>
        </p:txBody>
      </p:sp>
      <p:grpSp>
        <p:nvGrpSpPr>
          <p:cNvPr id="2" name="Group 9"/>
          <p:cNvGrpSpPr>
            <a:grpSpLocks/>
          </p:cNvGrpSpPr>
          <p:nvPr/>
        </p:nvGrpSpPr>
        <p:grpSpPr bwMode="auto">
          <a:xfrm>
            <a:off x="4000500" y="2859088"/>
            <a:ext cx="1816100" cy="1295400"/>
            <a:chOff x="2544" y="1680"/>
            <a:chExt cx="1056" cy="816"/>
          </a:xfrm>
        </p:grpSpPr>
        <p:sp>
          <p:nvSpPr>
            <p:cNvPr id="31" name="Oval 1035"/>
            <p:cNvSpPr>
              <a:spLocks noChangeArrowheads="1"/>
            </p:cNvSpPr>
            <p:nvPr/>
          </p:nvSpPr>
          <p:spPr bwMode="auto">
            <a:xfrm>
              <a:off x="2544" y="1680"/>
              <a:ext cx="1056" cy="816"/>
            </a:xfrm>
            <a:prstGeom prst="ellipse">
              <a:avLst/>
            </a:prstGeom>
            <a:solidFill>
              <a:srgbClr val="FF922A"/>
            </a:solidFill>
            <a:ln w="9525">
              <a:noFill/>
              <a:round/>
              <a:headEnd/>
              <a:tailEnd/>
            </a:ln>
          </p:spPr>
          <p:txBody>
            <a:bodyPr wrap="none"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defTabSz="914400">
                <a:spcBef>
                  <a:spcPct val="0"/>
                </a:spcBef>
                <a:buFontTx/>
                <a:buNone/>
                <a:defRPr/>
              </a:pPr>
              <a:endParaRPr lang="en-GB" sz="2000">
                <a:solidFill>
                  <a:srgbClr val="FFFF00"/>
                </a:solidFill>
                <a:latin typeface="+mn-lt"/>
              </a:endParaRPr>
            </a:p>
          </p:txBody>
        </p:sp>
        <p:sp>
          <p:nvSpPr>
            <p:cNvPr id="32" name="TextBox 36"/>
            <p:cNvSpPr txBox="1">
              <a:spLocks noChangeArrowheads="1"/>
            </p:cNvSpPr>
            <p:nvPr/>
          </p:nvSpPr>
          <p:spPr bwMode="auto">
            <a:xfrm>
              <a:off x="2544" y="1823"/>
              <a:ext cx="1056" cy="523"/>
            </a:xfrm>
            <a:prstGeom prst="rect">
              <a:avLst/>
            </a:prstGeom>
            <a:no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b="1" dirty="0">
                  <a:solidFill>
                    <a:schemeClr val="tx1"/>
                  </a:solidFill>
                  <a:latin typeface="+mn-lt"/>
                </a:rPr>
                <a:t>Coupler</a:t>
              </a:r>
              <a:endParaRPr lang="en-US" sz="2800" b="1" dirty="0">
                <a:solidFill>
                  <a:schemeClr val="tx1"/>
                </a:solidFill>
                <a:latin typeface="+mn-lt"/>
              </a:endParaRPr>
            </a:p>
            <a:p>
              <a:pPr algn="ctr" defTabSz="914400">
                <a:spcBef>
                  <a:spcPct val="0"/>
                </a:spcBef>
                <a:buFontTx/>
                <a:buNone/>
                <a:defRPr/>
              </a:pPr>
              <a:r>
                <a:rPr lang="en-US" sz="1400" b="1" dirty="0">
                  <a:solidFill>
                    <a:schemeClr val="tx1"/>
                  </a:solidFill>
                  <a:latin typeface="+mn-lt"/>
                </a:rPr>
                <a:t>OASIS3</a:t>
              </a:r>
              <a:endParaRPr lang="en-US" sz="1600" b="1" dirty="0">
                <a:solidFill>
                  <a:schemeClr val="tx1"/>
                </a:solidFill>
                <a:latin typeface="+mn-lt"/>
              </a:endParaRPr>
            </a:p>
            <a:p>
              <a:pPr algn="ctr" defTabSz="914400">
                <a:spcBef>
                  <a:spcPct val="0"/>
                </a:spcBef>
                <a:buFontTx/>
                <a:buNone/>
                <a:defRPr/>
              </a:pPr>
              <a:r>
                <a:rPr lang="en-US" sz="1000" dirty="0">
                  <a:solidFill>
                    <a:schemeClr val="tx1"/>
                  </a:solidFill>
                  <a:latin typeface="+mn-lt"/>
                </a:rPr>
                <a:t>(</a:t>
              </a:r>
              <a:r>
                <a:rPr lang="en-US" sz="1000" dirty="0" err="1">
                  <a:solidFill>
                    <a:schemeClr val="tx1"/>
                  </a:solidFill>
                  <a:latin typeface="+mn-lt"/>
                </a:rPr>
                <a:t>Valcke</a:t>
              </a:r>
              <a:r>
                <a:rPr lang="en-US" sz="1000" dirty="0">
                  <a:solidFill>
                    <a:schemeClr val="tx1"/>
                  </a:solidFill>
                  <a:latin typeface="+mn-lt"/>
                </a:rPr>
                <a:t> et al, 2000)</a:t>
              </a:r>
              <a:endParaRPr lang="en-US" sz="800" dirty="0">
                <a:solidFill>
                  <a:schemeClr val="tx1"/>
                </a:solidFill>
                <a:latin typeface="+mn-lt"/>
              </a:endParaRPr>
            </a:p>
          </p:txBody>
        </p:sp>
      </p:grpSp>
      <p:sp>
        <p:nvSpPr>
          <p:cNvPr id="33" name="Left-Right Arrow 24"/>
          <p:cNvSpPr>
            <a:spLocks noChangeArrowheads="1"/>
          </p:cNvSpPr>
          <p:nvPr/>
        </p:nvSpPr>
        <p:spPr bwMode="auto">
          <a:xfrm rot="5400000">
            <a:off x="4610100" y="4383088"/>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35" name="Left-Right Arrow 24"/>
          <p:cNvSpPr>
            <a:spLocks noChangeArrowheads="1"/>
          </p:cNvSpPr>
          <p:nvPr/>
        </p:nvSpPr>
        <p:spPr bwMode="auto">
          <a:xfrm rot="5400000">
            <a:off x="4621212" y="2422526"/>
            <a:ext cx="587375" cy="247650"/>
          </a:xfrm>
          <a:prstGeom prst="leftRightArrow">
            <a:avLst>
              <a:gd name="adj1" fmla="val 50000"/>
              <a:gd name="adj2" fmla="val 59536"/>
            </a:avLst>
          </a:prstGeom>
          <a:solidFill>
            <a:schemeClr val="tx1"/>
          </a:solid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endParaRPr lang="en-GB" sz="1800">
              <a:solidFill>
                <a:srgbClr val="FFFFFF"/>
              </a:solidFill>
              <a:latin typeface="+mn-lt"/>
              <a:ea typeface="+mn-ea"/>
              <a:cs typeface="+mn-cs"/>
            </a:endParaRPr>
          </a:p>
        </p:txBody>
      </p:sp>
      <p:sp>
        <p:nvSpPr>
          <p:cNvPr id="29711" name="TextBox 29"/>
          <p:cNvSpPr txBox="1">
            <a:spLocks noChangeArrowheads="1"/>
          </p:cNvSpPr>
          <p:nvPr/>
        </p:nvSpPr>
        <p:spPr bwMode="auto">
          <a:xfrm>
            <a:off x="609600" y="76200"/>
            <a:ext cx="8077200" cy="646113"/>
          </a:xfrm>
          <a:prstGeom prst="rect">
            <a:avLst/>
          </a:prstGeom>
          <a:noFill/>
          <a:ln w="9525">
            <a:noFill/>
            <a:miter lim="800000"/>
            <a:headEnd/>
            <a:tailEnd/>
          </a:ln>
        </p:spPr>
        <p:txBody>
          <a:bodyPr>
            <a:prstTxWarp prst="textNoShape">
              <a:avLst/>
            </a:prstTxWarp>
            <a:spAutoFit/>
          </a:bodyPr>
          <a:lstStyle/>
          <a:p>
            <a:pPr eaLnBrk="0" hangingPunct="0"/>
            <a:r>
              <a:rPr lang="en-US" sz="3600" b="1" dirty="0">
                <a:solidFill>
                  <a:srgbClr val="FF4D19"/>
                </a:solidFill>
              </a:rPr>
              <a:t>The CMCC Climate Model  </a:t>
            </a:r>
            <a:r>
              <a:rPr lang="en-US" b="1" dirty="0" smtClean="0">
                <a:solidFill>
                  <a:srgbClr val="FF4D19"/>
                </a:solidFill>
              </a:rPr>
              <a:t>(CIRCE configuration</a:t>
            </a:r>
            <a:r>
              <a:rPr lang="en-US" b="1" dirty="0">
                <a:solidFill>
                  <a:srgbClr val="FF4D19"/>
                </a:solidFill>
              </a:rPr>
              <a:t>)</a:t>
            </a:r>
          </a:p>
        </p:txBody>
      </p:sp>
      <p:sp>
        <p:nvSpPr>
          <p:cNvPr id="21" name="TextBox 48"/>
          <p:cNvSpPr txBox="1">
            <a:spLocks noChangeArrowheads="1"/>
          </p:cNvSpPr>
          <p:nvPr/>
        </p:nvSpPr>
        <p:spPr bwMode="auto">
          <a:xfrm>
            <a:off x="1752600" y="6477000"/>
            <a:ext cx="5667375" cy="369888"/>
          </a:xfrm>
          <a:prstGeom prst="rect">
            <a:avLst/>
          </a:prstGeom>
          <a:solidFill>
            <a:srgbClr val="FFFFFF"/>
          </a:solidFill>
          <a:ln w="9525">
            <a:noFill/>
            <a:miter lim="800000"/>
            <a:headEnd/>
            <a:tailEnd/>
          </a:ln>
        </p:spPr>
        <p:txBody>
          <a:bodyPr>
            <a:prstTxWarp prst="textNoShape">
              <a:avLst/>
            </a:prstTxWarp>
            <a:spAutoFit/>
          </a:bodyPr>
          <a:lstStyle>
            <a:defPPr>
              <a:defRPr lang="it-IT"/>
            </a:defPPr>
            <a:lvl1pPr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1pPr>
            <a:lvl2pPr marL="4572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2pPr>
            <a:lvl3pPr marL="9144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3pPr>
            <a:lvl4pPr marL="13716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4pPr>
            <a:lvl5pPr marL="1828800" algn="l" defTabSz="457200" rtl="0" eaLnBrk="0" fontAlgn="base" hangingPunct="0">
              <a:spcBef>
                <a:spcPct val="20000"/>
              </a:spcBef>
              <a:spcAft>
                <a:spcPct val="0"/>
              </a:spcAft>
              <a:buFont typeface="Arial" pitchFamily="-1" charset="0"/>
              <a:defRPr sz="2400" kern="1200">
                <a:solidFill>
                  <a:schemeClr val="tx2"/>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2"/>
                </a:solidFill>
                <a:latin typeface="Arial" pitchFamily="-1" charset="0"/>
                <a:ea typeface="ＭＳ Ｐゴシック" pitchFamily="-1" charset="-128"/>
                <a:cs typeface="ＭＳ Ｐゴシック" pitchFamily="-1" charset="-128"/>
              </a:defRPr>
            </a:lvl9pPr>
          </a:lstStyle>
          <a:p>
            <a:pPr algn="ctr" defTabSz="914400">
              <a:spcBef>
                <a:spcPct val="0"/>
              </a:spcBef>
              <a:buFontTx/>
              <a:buNone/>
              <a:defRPr/>
            </a:pPr>
            <a:r>
              <a:rPr lang="en-US" sz="1800" u="sng" dirty="0">
                <a:solidFill>
                  <a:srgbClr val="404040"/>
                </a:solidFill>
                <a:latin typeface="+mn-lt"/>
              </a:rPr>
              <a:t>Coupling Daily (or higher frequency) &amp; no flux adjustment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1150938"/>
            <a:ext cx="9144000" cy="677862"/>
          </a:xfrm>
          <a:prstGeom prst="rect">
            <a:avLst/>
          </a:prstGeom>
          <a:noFill/>
          <a:ln w="9525">
            <a:noFill/>
            <a:miter lim="800000"/>
            <a:headEnd/>
            <a:tailEnd/>
          </a:ln>
        </p:spPr>
        <p:txBody>
          <a:bodyPr>
            <a:prstTxWarp prst="textNoShape">
              <a:avLst/>
            </a:prstTxWarp>
            <a:spAutoFit/>
          </a:bodyPr>
          <a:lstStyle/>
          <a:p>
            <a:pPr algn="just">
              <a:defRPr/>
            </a:pPr>
            <a:r>
              <a:rPr lang="en-GB" sz="1900" b="1" u="sng" dirty="0">
                <a:solidFill>
                  <a:srgbClr val="FF4D19"/>
                </a:solidFill>
                <a:latin typeface="+mn-lt"/>
                <a:cs typeface="Arial"/>
              </a:rPr>
              <a:t>Climate simulations</a:t>
            </a:r>
            <a:r>
              <a:rPr lang="en-GB" sz="1900" dirty="0">
                <a:solidFill>
                  <a:srgbClr val="FF4D19"/>
                </a:solidFill>
                <a:latin typeface="+mn-lt"/>
                <a:cs typeface="Arial"/>
              </a:rPr>
              <a:t>: </a:t>
            </a:r>
            <a:r>
              <a:rPr lang="en-GB" sz="1900" b="1" dirty="0">
                <a:solidFill>
                  <a:srgbClr val="404040"/>
                </a:solidFill>
                <a:latin typeface="+mn-lt"/>
                <a:cs typeface="Arial"/>
              </a:rPr>
              <a:t>explore the mechanisms </a:t>
            </a:r>
            <a:r>
              <a:rPr lang="en-GB" sz="1900" dirty="0">
                <a:solidFill>
                  <a:srgbClr val="404040"/>
                </a:solidFill>
                <a:latin typeface="+mn-lt"/>
                <a:cs typeface="Arial"/>
              </a:rPr>
              <a:t>that drive the climate variability and climate change. Process oriented investigations on a </a:t>
            </a:r>
            <a:r>
              <a:rPr lang="en-GB" sz="1900" b="1" dirty="0">
                <a:solidFill>
                  <a:srgbClr val="404040"/>
                </a:solidFill>
                <a:latin typeface="+mn-lt"/>
                <a:cs typeface="Arial"/>
              </a:rPr>
              <a:t>wide range of spatial and temporal scales</a:t>
            </a:r>
            <a:r>
              <a:rPr lang="en-GB" sz="1900" dirty="0">
                <a:solidFill>
                  <a:srgbClr val="404040"/>
                </a:solidFill>
                <a:latin typeface="+mn-lt"/>
                <a:cs typeface="Arial"/>
              </a:rPr>
              <a:t>.</a:t>
            </a:r>
          </a:p>
        </p:txBody>
      </p:sp>
      <p:sp>
        <p:nvSpPr>
          <p:cNvPr id="3" name="Rectangle 5"/>
          <p:cNvSpPr>
            <a:spLocks noChangeArrowheads="1"/>
          </p:cNvSpPr>
          <p:nvPr/>
        </p:nvSpPr>
        <p:spPr bwMode="auto">
          <a:xfrm>
            <a:off x="0" y="2133600"/>
            <a:ext cx="9144000" cy="969963"/>
          </a:xfrm>
          <a:prstGeom prst="rect">
            <a:avLst/>
          </a:prstGeom>
          <a:noFill/>
          <a:ln w="9525">
            <a:noFill/>
            <a:miter lim="800000"/>
            <a:headEnd/>
            <a:tailEnd/>
          </a:ln>
        </p:spPr>
        <p:txBody>
          <a:bodyPr>
            <a:prstTxWarp prst="textNoShape">
              <a:avLst/>
            </a:prstTxWarp>
            <a:spAutoFit/>
          </a:bodyPr>
          <a:lstStyle/>
          <a:p>
            <a:pPr algn="just"/>
            <a:r>
              <a:rPr lang="en-GB" sz="1900" b="1" u="sng">
                <a:solidFill>
                  <a:srgbClr val="FF4D19"/>
                </a:solidFill>
                <a:ea typeface="Arial" charset="0"/>
                <a:cs typeface="Arial" charset="0"/>
              </a:rPr>
              <a:t>Climate projections:</a:t>
            </a:r>
            <a:r>
              <a:rPr lang="en-GB" sz="1900">
                <a:solidFill>
                  <a:srgbClr val="254C31"/>
                </a:solidFill>
                <a:ea typeface="Arial" charset="0"/>
                <a:cs typeface="Arial" charset="0"/>
              </a:rPr>
              <a:t> </a:t>
            </a:r>
            <a:r>
              <a:rPr lang="en-GB" sz="1900">
                <a:solidFill>
                  <a:srgbClr val="404040"/>
                </a:solidFill>
                <a:ea typeface="Arial" charset="0"/>
                <a:cs typeface="Arial" charset="0"/>
              </a:rPr>
              <a:t>assess the climate change signal according to prescribed scenarios of radiative forcing. Generally long simulations </a:t>
            </a:r>
            <a:r>
              <a:rPr lang="en-GB" sz="1900" b="1">
                <a:solidFill>
                  <a:srgbClr val="262626"/>
                </a:solidFill>
                <a:ea typeface="Arial" charset="0"/>
                <a:cs typeface="Arial" charset="0"/>
              </a:rPr>
              <a:t>starting from spin-up initial conditions</a:t>
            </a:r>
            <a:r>
              <a:rPr lang="en-GB" sz="1900">
                <a:solidFill>
                  <a:srgbClr val="262626"/>
                </a:solidFill>
                <a:ea typeface="Arial" charset="0"/>
                <a:cs typeface="Arial" charset="0"/>
              </a:rPr>
              <a:t>. </a:t>
            </a:r>
            <a:r>
              <a:rPr lang="en-GB" sz="1900" b="1">
                <a:solidFill>
                  <a:srgbClr val="262626"/>
                </a:solidFill>
                <a:ea typeface="Arial" charset="0"/>
                <a:cs typeface="Arial" charset="0"/>
              </a:rPr>
              <a:t>Identification of long-term trends and changes in the statistics </a:t>
            </a:r>
            <a:r>
              <a:rPr lang="en-GB" sz="1900">
                <a:solidFill>
                  <a:srgbClr val="262626"/>
                </a:solidFill>
                <a:ea typeface="Arial" charset="0"/>
                <a:cs typeface="Arial" charset="0"/>
              </a:rPr>
              <a:t>of parameters of interest.</a:t>
            </a:r>
          </a:p>
        </p:txBody>
      </p:sp>
      <p:sp>
        <p:nvSpPr>
          <p:cNvPr id="4" name="Rectangle 6"/>
          <p:cNvSpPr>
            <a:spLocks noChangeArrowheads="1"/>
          </p:cNvSpPr>
          <p:nvPr/>
        </p:nvSpPr>
        <p:spPr bwMode="auto">
          <a:xfrm>
            <a:off x="0" y="3429000"/>
            <a:ext cx="9144000" cy="1311275"/>
          </a:xfrm>
          <a:prstGeom prst="rect">
            <a:avLst/>
          </a:prstGeom>
          <a:noFill/>
          <a:ln w="9525">
            <a:noFill/>
            <a:miter lim="800000"/>
            <a:headEnd/>
            <a:tailEnd/>
          </a:ln>
        </p:spPr>
        <p:txBody>
          <a:bodyPr>
            <a:prstTxWarp prst="textNoShape">
              <a:avLst/>
            </a:prstTxWarp>
            <a:spAutoFit/>
          </a:bodyPr>
          <a:lstStyle/>
          <a:p>
            <a:pPr algn="just">
              <a:defRPr/>
            </a:pPr>
            <a:r>
              <a:rPr lang="en-GB" sz="1900" b="1" u="sng" dirty="0">
                <a:solidFill>
                  <a:srgbClr val="FF4D19"/>
                </a:solidFill>
                <a:latin typeface="+mn-lt"/>
                <a:cs typeface="Arial"/>
              </a:rPr>
              <a:t>Short-term projections:</a:t>
            </a:r>
            <a:r>
              <a:rPr lang="en-GB" sz="1900" dirty="0">
                <a:solidFill>
                  <a:srgbClr val="FF4D19"/>
                </a:solidFill>
                <a:latin typeface="+mn-lt"/>
                <a:cs typeface="Arial"/>
              </a:rPr>
              <a:t> </a:t>
            </a:r>
            <a:r>
              <a:rPr lang="en-GB" sz="1900" dirty="0">
                <a:solidFill>
                  <a:srgbClr val="404040"/>
                </a:solidFill>
                <a:latin typeface="+mn-lt"/>
                <a:cs typeface="Arial"/>
              </a:rPr>
              <a:t>assess the climate variations due to both the internal variability and changes in the external </a:t>
            </a:r>
            <a:r>
              <a:rPr lang="en-GB" sz="1900" dirty="0" err="1">
                <a:solidFill>
                  <a:srgbClr val="404040"/>
                </a:solidFill>
                <a:latin typeface="+mn-lt"/>
                <a:cs typeface="Arial"/>
              </a:rPr>
              <a:t>forcings</a:t>
            </a:r>
            <a:r>
              <a:rPr lang="en-GB" sz="1900" dirty="0">
                <a:solidFill>
                  <a:srgbClr val="404040"/>
                </a:solidFill>
                <a:latin typeface="+mn-lt"/>
                <a:cs typeface="Arial"/>
              </a:rPr>
              <a:t>. Ensembles of short-term (~10-to-30 years) projections, but </a:t>
            </a:r>
            <a:r>
              <a:rPr lang="en-GB" sz="1900" b="1" dirty="0">
                <a:solidFill>
                  <a:schemeClr val="tx1">
                    <a:lumMod val="85000"/>
                    <a:lumOff val="15000"/>
                  </a:schemeClr>
                </a:solidFill>
                <a:latin typeface="+mn-lt"/>
                <a:cs typeface="Arial"/>
              </a:rPr>
              <a:t>initialized with observed conditions </a:t>
            </a:r>
            <a:r>
              <a:rPr lang="en-GB" sz="1900" dirty="0">
                <a:solidFill>
                  <a:srgbClr val="404040"/>
                </a:solidFill>
                <a:latin typeface="+mn-lt"/>
                <a:cs typeface="Arial"/>
              </a:rPr>
              <a:t>(specific start date). </a:t>
            </a:r>
            <a:r>
              <a:rPr lang="en-GB" sz="1900" b="1" dirty="0">
                <a:solidFill>
                  <a:srgbClr val="262626"/>
                </a:solidFill>
                <a:latin typeface="+mn-lt"/>
                <a:cs typeface="Arial"/>
              </a:rPr>
              <a:t>Change in the statistics</a:t>
            </a:r>
            <a:r>
              <a:rPr lang="en-GB" sz="1900" dirty="0">
                <a:solidFill>
                  <a:srgbClr val="404040"/>
                </a:solidFill>
                <a:latin typeface="+mn-lt"/>
                <a:cs typeface="Arial"/>
              </a:rPr>
              <a:t> of parameters of interest. </a:t>
            </a:r>
          </a:p>
        </p:txBody>
      </p:sp>
      <p:sp>
        <p:nvSpPr>
          <p:cNvPr id="5" name="CasellaDiTesto 7"/>
          <p:cNvSpPr txBox="1">
            <a:spLocks noChangeArrowheads="1"/>
          </p:cNvSpPr>
          <p:nvPr/>
        </p:nvSpPr>
        <p:spPr bwMode="auto">
          <a:xfrm>
            <a:off x="1295400" y="76200"/>
            <a:ext cx="7264400" cy="646113"/>
          </a:xfrm>
          <a:prstGeom prst="rect">
            <a:avLst/>
          </a:prstGeom>
          <a:noFill/>
          <a:ln w="9525">
            <a:noFill/>
            <a:miter lim="800000"/>
            <a:headEnd/>
            <a:tailEnd/>
          </a:ln>
        </p:spPr>
        <p:txBody>
          <a:bodyPr>
            <a:prstTxWarp prst="textNoShape">
              <a:avLst/>
            </a:prstTxWarp>
            <a:spAutoFit/>
          </a:bodyPr>
          <a:lstStyle/>
          <a:p>
            <a:pPr>
              <a:defRPr/>
            </a:pPr>
            <a:r>
              <a:rPr lang="en-GB" sz="3600" b="1" dirty="0">
                <a:solidFill>
                  <a:srgbClr val="FF4D19"/>
                </a:solidFill>
                <a:latin typeface="+mn-lt"/>
              </a:rPr>
              <a:t>How do we use our climate model?</a:t>
            </a:r>
          </a:p>
        </p:txBody>
      </p:sp>
      <p:sp>
        <p:nvSpPr>
          <p:cNvPr id="6" name="Rectangle 6"/>
          <p:cNvSpPr>
            <a:spLocks noChangeArrowheads="1"/>
          </p:cNvSpPr>
          <p:nvPr/>
        </p:nvSpPr>
        <p:spPr bwMode="auto">
          <a:xfrm>
            <a:off x="0" y="5105400"/>
            <a:ext cx="9144000" cy="1311275"/>
          </a:xfrm>
          <a:prstGeom prst="rect">
            <a:avLst/>
          </a:prstGeom>
          <a:solidFill>
            <a:schemeClr val="bg1"/>
          </a:solidFill>
          <a:ln w="9525">
            <a:noFill/>
            <a:miter lim="800000"/>
            <a:headEnd/>
            <a:tailEnd/>
          </a:ln>
        </p:spPr>
        <p:txBody>
          <a:bodyPr>
            <a:prstTxWarp prst="textNoShape">
              <a:avLst/>
            </a:prstTxWarp>
            <a:spAutoFit/>
          </a:bodyPr>
          <a:lstStyle/>
          <a:p>
            <a:pPr algn="just">
              <a:defRPr/>
            </a:pPr>
            <a:r>
              <a:rPr lang="en-GB" sz="1900" b="1" u="sng" dirty="0">
                <a:solidFill>
                  <a:srgbClr val="FF4D19"/>
                </a:solidFill>
                <a:latin typeface="+mn-lt"/>
                <a:cs typeface="Arial"/>
              </a:rPr>
              <a:t>Seasonal predictions:</a:t>
            </a:r>
            <a:r>
              <a:rPr lang="en-GB" sz="1900" dirty="0">
                <a:solidFill>
                  <a:srgbClr val="FF4D19"/>
                </a:solidFill>
                <a:latin typeface="+mn-lt"/>
                <a:cs typeface="Arial"/>
              </a:rPr>
              <a:t> </a:t>
            </a:r>
            <a:r>
              <a:rPr lang="en-GB" sz="1900" dirty="0">
                <a:solidFill>
                  <a:srgbClr val="262626"/>
                </a:solidFill>
                <a:latin typeface="+mn-lt"/>
                <a:cs typeface="Arial"/>
              </a:rPr>
              <a:t>assess the climate variations mostly due to the internal variability of the climate system. </a:t>
            </a:r>
            <a:r>
              <a:rPr lang="en-GB" sz="1900" b="1" dirty="0">
                <a:solidFill>
                  <a:srgbClr val="262626"/>
                </a:solidFill>
                <a:latin typeface="+mn-lt"/>
                <a:cs typeface="Arial"/>
              </a:rPr>
              <a:t>6-to-12 month simulations initialized with observed conditions </a:t>
            </a:r>
            <a:r>
              <a:rPr lang="en-GB" sz="1900" dirty="0">
                <a:solidFill>
                  <a:srgbClr val="262626"/>
                </a:solidFill>
                <a:latin typeface="+mn-lt"/>
                <a:cs typeface="Arial"/>
              </a:rPr>
              <a:t>(specific start date). </a:t>
            </a:r>
            <a:r>
              <a:rPr lang="en-GB" sz="1900" b="1" dirty="0">
                <a:solidFill>
                  <a:srgbClr val="262626"/>
                </a:solidFill>
                <a:latin typeface="+mn-lt"/>
                <a:cs typeface="Arial"/>
              </a:rPr>
              <a:t>Prediction of possible anomalous conditions in the “current statistics”</a:t>
            </a:r>
            <a:r>
              <a:rPr lang="en-GB" sz="1900" dirty="0">
                <a:solidFill>
                  <a:srgbClr val="262626"/>
                </a:solidFill>
                <a:latin typeface="+mn-lt"/>
                <a:cs typeface="Arial"/>
              </a:rPr>
              <a:t> (current climate).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egnaposto contenuto 12"/>
          <p:cNvSpPr txBox="1">
            <a:spLocks/>
          </p:cNvSpPr>
          <p:nvPr/>
        </p:nvSpPr>
        <p:spPr bwMode="auto">
          <a:xfrm>
            <a:off x="179512" y="5612904"/>
            <a:ext cx="8208912" cy="8640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just" eaLnBrk="1" hangingPunct="1"/>
            <a:r>
              <a:rPr lang="it-IT" sz="1600" dirty="0" smtClean="0">
                <a:latin typeface="Helvetica" charset="0"/>
              </a:rPr>
              <a:t>The </a:t>
            </a:r>
            <a:r>
              <a:rPr lang="it-IT" sz="1600" b="1" dirty="0" smtClean="0">
                <a:latin typeface="Helvetica" charset="0"/>
              </a:rPr>
              <a:t>CMCC</a:t>
            </a:r>
            <a:r>
              <a:rPr lang="it-IT" sz="1600" dirty="0" smtClean="0">
                <a:latin typeface="Helvetica" charset="0"/>
              </a:rPr>
              <a:t> </a:t>
            </a:r>
            <a:r>
              <a:rPr lang="it-IT" sz="1600" b="1" dirty="0" err="1" smtClean="0">
                <a:latin typeface="Helvetica" charset="0"/>
              </a:rPr>
              <a:t>Seasonal</a:t>
            </a:r>
            <a:r>
              <a:rPr lang="it-IT" sz="1600" b="1" dirty="0" smtClean="0">
                <a:latin typeface="Helvetica" charset="0"/>
              </a:rPr>
              <a:t> </a:t>
            </a:r>
            <a:r>
              <a:rPr lang="it-IT" sz="1600" b="1" dirty="0" err="1" smtClean="0">
                <a:latin typeface="Helvetica" charset="0"/>
              </a:rPr>
              <a:t>Prediction</a:t>
            </a:r>
            <a:r>
              <a:rPr lang="it-IT" sz="1600" b="1" dirty="0" smtClean="0">
                <a:latin typeface="Helvetica" charset="0"/>
              </a:rPr>
              <a:t> System</a:t>
            </a:r>
            <a:r>
              <a:rPr lang="it-IT" sz="1600" dirty="0" smtClean="0">
                <a:latin typeface="Helvetica" charset="0"/>
              </a:rPr>
              <a:t> </a:t>
            </a:r>
            <a:r>
              <a:rPr lang="it-IT" sz="1600" dirty="0" err="1" smtClean="0">
                <a:latin typeface="Helvetica" charset="0"/>
              </a:rPr>
              <a:t>is</a:t>
            </a:r>
            <a:r>
              <a:rPr lang="it-IT" sz="1600" dirty="0" smtClean="0">
                <a:latin typeface="Helvetica" charset="0"/>
              </a:rPr>
              <a:t> </a:t>
            </a:r>
            <a:r>
              <a:rPr lang="it-IT" sz="1600" dirty="0" err="1" smtClean="0">
                <a:latin typeface="Helvetica" charset="0"/>
              </a:rPr>
              <a:t>initialized</a:t>
            </a:r>
            <a:r>
              <a:rPr lang="it-IT" sz="1600" dirty="0" smtClean="0">
                <a:latin typeface="Helvetica" charset="0"/>
              </a:rPr>
              <a:t> with the “</a:t>
            </a:r>
            <a:r>
              <a:rPr lang="it-IT" sz="1600" dirty="0" err="1" smtClean="0">
                <a:latin typeface="Helvetica" charset="0"/>
              </a:rPr>
              <a:t>closest</a:t>
            </a:r>
            <a:r>
              <a:rPr lang="it-IT" sz="1600" dirty="0" smtClean="0">
                <a:latin typeface="Helvetica" charset="0"/>
              </a:rPr>
              <a:t> to reality” state of the </a:t>
            </a:r>
            <a:r>
              <a:rPr lang="it-IT" sz="1600" dirty="0" err="1" smtClean="0">
                <a:latin typeface="Helvetica" charset="0"/>
              </a:rPr>
              <a:t>ocean</a:t>
            </a:r>
            <a:r>
              <a:rPr lang="it-IT" sz="1600" dirty="0" smtClean="0">
                <a:latin typeface="Helvetica" charset="0"/>
              </a:rPr>
              <a:t> (SPSv1) and </a:t>
            </a:r>
            <a:r>
              <a:rPr lang="it-IT" sz="1600" dirty="0" err="1" smtClean="0">
                <a:latin typeface="Helvetica" charset="0"/>
              </a:rPr>
              <a:t>land-atmosphere</a:t>
            </a:r>
            <a:r>
              <a:rPr lang="it-IT" sz="1600" dirty="0" smtClean="0">
                <a:latin typeface="Helvetica" charset="0"/>
              </a:rPr>
              <a:t> (SPSv2), </a:t>
            </a:r>
            <a:r>
              <a:rPr lang="it-IT" sz="1600" dirty="0" err="1" smtClean="0">
                <a:latin typeface="Helvetica" charset="0"/>
              </a:rPr>
              <a:t>which</a:t>
            </a:r>
            <a:r>
              <a:rPr lang="it-IT" sz="1600" dirty="0" smtClean="0">
                <a:latin typeface="Helvetica" charset="0"/>
              </a:rPr>
              <a:t> drive the model </a:t>
            </a:r>
            <a:r>
              <a:rPr lang="it-IT" sz="1600" dirty="0" err="1" smtClean="0">
                <a:latin typeface="Helvetica" charset="0"/>
              </a:rPr>
              <a:t>towards</a:t>
            </a:r>
            <a:r>
              <a:rPr lang="it-IT" sz="1600" dirty="0" smtClean="0">
                <a:latin typeface="Helvetica" charset="0"/>
              </a:rPr>
              <a:t> a state </a:t>
            </a:r>
            <a:r>
              <a:rPr lang="it-IT" sz="1600" dirty="0" err="1" smtClean="0">
                <a:latin typeface="Helvetica" charset="0"/>
              </a:rPr>
              <a:t>affected</a:t>
            </a:r>
            <a:r>
              <a:rPr lang="it-IT" sz="1600" dirty="0" smtClean="0">
                <a:latin typeface="Helvetica" charset="0"/>
              </a:rPr>
              <a:t> by the </a:t>
            </a:r>
            <a:r>
              <a:rPr lang="it-IT" sz="1600" dirty="0" err="1" smtClean="0">
                <a:latin typeface="Helvetica" charset="0"/>
              </a:rPr>
              <a:t>initialization</a:t>
            </a:r>
            <a:r>
              <a:rPr lang="it-IT" sz="1600" dirty="0" smtClean="0">
                <a:latin typeface="Helvetica" charset="0"/>
              </a:rPr>
              <a:t> </a:t>
            </a:r>
            <a:r>
              <a:rPr lang="it-IT" sz="1600" dirty="0" err="1" smtClean="0">
                <a:latin typeface="Helvetica" charset="0"/>
              </a:rPr>
              <a:t>itself</a:t>
            </a:r>
            <a:r>
              <a:rPr lang="it-IT" sz="1600" dirty="0" smtClean="0">
                <a:latin typeface="Helvetica" charset="0"/>
              </a:rPr>
              <a:t> </a:t>
            </a:r>
            <a:r>
              <a:rPr lang="it-IT" sz="1600" dirty="0" err="1" smtClean="0">
                <a:latin typeface="Helvetica" charset="0"/>
              </a:rPr>
              <a:t>other</a:t>
            </a:r>
            <a:r>
              <a:rPr lang="it-IT" sz="1600" dirty="0" smtClean="0">
                <a:latin typeface="Helvetica" charset="0"/>
              </a:rPr>
              <a:t> </a:t>
            </a:r>
            <a:r>
              <a:rPr lang="it-IT" sz="1600" dirty="0" err="1" smtClean="0">
                <a:latin typeface="Helvetica" charset="0"/>
              </a:rPr>
              <a:t>than</a:t>
            </a:r>
            <a:r>
              <a:rPr lang="it-IT" sz="1600" dirty="0" smtClean="0">
                <a:latin typeface="Helvetica" charset="0"/>
              </a:rPr>
              <a:t> </a:t>
            </a:r>
            <a:r>
              <a:rPr lang="it-IT" sz="1600" dirty="0" err="1" smtClean="0">
                <a:latin typeface="Helvetica" charset="0"/>
              </a:rPr>
              <a:t>boundary</a:t>
            </a:r>
            <a:r>
              <a:rPr lang="it-IT" sz="1600" dirty="0" smtClean="0">
                <a:latin typeface="Helvetica" charset="0"/>
              </a:rPr>
              <a:t> </a:t>
            </a:r>
            <a:r>
              <a:rPr lang="it-IT" sz="1600" dirty="0" err="1" smtClean="0">
                <a:latin typeface="Helvetica" charset="0"/>
              </a:rPr>
              <a:t>conditions</a:t>
            </a:r>
            <a:r>
              <a:rPr lang="it-IT" sz="1600" dirty="0" smtClean="0">
                <a:latin typeface="Helvetica" charset="0"/>
              </a:rPr>
              <a:t> and </a:t>
            </a:r>
            <a:r>
              <a:rPr lang="it-IT" sz="1600" dirty="0" err="1" smtClean="0">
                <a:latin typeface="Helvetica" charset="0"/>
              </a:rPr>
              <a:t>its</a:t>
            </a:r>
            <a:r>
              <a:rPr lang="it-IT" sz="1600" dirty="0" smtClean="0">
                <a:latin typeface="Helvetica" charset="0"/>
              </a:rPr>
              <a:t> </a:t>
            </a:r>
            <a:r>
              <a:rPr lang="it-IT" sz="1600" dirty="0" err="1" smtClean="0">
                <a:latin typeface="Helvetica" charset="0"/>
              </a:rPr>
              <a:t>internal</a:t>
            </a:r>
            <a:r>
              <a:rPr lang="it-IT" sz="1600" dirty="0" smtClean="0">
                <a:latin typeface="Helvetica" charset="0"/>
              </a:rPr>
              <a:t> </a:t>
            </a:r>
            <a:r>
              <a:rPr lang="it-IT" sz="1600" dirty="0" err="1" smtClean="0">
                <a:latin typeface="Helvetica" charset="0"/>
              </a:rPr>
              <a:t>physics</a:t>
            </a:r>
            <a:r>
              <a:rPr lang="it-IT" sz="1600" dirty="0" smtClean="0">
                <a:latin typeface="Helvetica" charset="0"/>
              </a:rPr>
              <a:t>.</a:t>
            </a:r>
            <a:endParaRPr lang="it-IT" sz="1600" dirty="0">
              <a:latin typeface="Helvetica" charset="0"/>
            </a:endParaRPr>
          </a:p>
        </p:txBody>
      </p:sp>
      <p:sp>
        <p:nvSpPr>
          <p:cNvPr id="28675" name="Rectangle 1"/>
          <p:cNvSpPr>
            <a:spLocks noChangeArrowheads="1"/>
          </p:cNvSpPr>
          <p:nvPr/>
        </p:nvSpPr>
        <p:spPr bwMode="auto">
          <a:xfrm>
            <a:off x="899592" y="188640"/>
            <a:ext cx="6909038"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spAutoFit/>
          </a:bodyPr>
          <a:lstStyle/>
          <a:p>
            <a:pPr>
              <a:tabLst>
                <a:tab pos="906463" algn="l"/>
              </a:tabLst>
            </a:pPr>
            <a:r>
              <a:rPr lang="it-IT" sz="2800" b="1" dirty="0" smtClean="0">
                <a:solidFill>
                  <a:srgbClr val="1A60A6"/>
                </a:solidFill>
                <a:latin typeface="Helvetica" charset="0"/>
              </a:rPr>
              <a:t>The CMCC </a:t>
            </a:r>
            <a:r>
              <a:rPr lang="it-IT" sz="2800" b="1" dirty="0" err="1" smtClean="0">
                <a:solidFill>
                  <a:srgbClr val="1A60A6"/>
                </a:solidFill>
                <a:latin typeface="Helvetica" charset="0"/>
              </a:rPr>
              <a:t>Seasonal</a:t>
            </a:r>
            <a:r>
              <a:rPr lang="it-IT" sz="2800" b="1" dirty="0" smtClean="0">
                <a:solidFill>
                  <a:srgbClr val="1A60A6"/>
                </a:solidFill>
                <a:latin typeface="Helvetica" charset="0"/>
              </a:rPr>
              <a:t> </a:t>
            </a:r>
            <a:r>
              <a:rPr lang="it-IT" sz="2800" b="1" dirty="0" err="1" smtClean="0">
                <a:solidFill>
                  <a:srgbClr val="1A60A6"/>
                </a:solidFill>
                <a:latin typeface="Helvetica" charset="0"/>
              </a:rPr>
              <a:t>Prediction</a:t>
            </a:r>
            <a:r>
              <a:rPr lang="it-IT" sz="2800" b="1" dirty="0" smtClean="0">
                <a:solidFill>
                  <a:srgbClr val="1A60A6"/>
                </a:solidFill>
                <a:latin typeface="Helvetica" charset="0"/>
              </a:rPr>
              <a:t> System</a:t>
            </a:r>
            <a:endParaRPr lang="it-IT" sz="2400" b="1" dirty="0">
              <a:solidFill>
                <a:srgbClr val="1A60A6"/>
              </a:solidFill>
              <a:latin typeface="Helvetica" charset="0"/>
            </a:endParaRPr>
          </a:p>
        </p:txBody>
      </p:sp>
      <p:pic>
        <p:nvPicPr>
          <p:cNvPr id="28676" name="Immagine 6" descr="logo cmcc.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93113" y="6308725"/>
            <a:ext cx="3556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Connettore 1 13"/>
          <p:cNvCxnSpPr/>
          <p:nvPr/>
        </p:nvCxnSpPr>
        <p:spPr>
          <a:xfrm>
            <a:off x="0" y="6524625"/>
            <a:ext cx="8243888" cy="0"/>
          </a:xfrm>
          <a:prstGeom prst="line">
            <a:avLst/>
          </a:prstGeom>
          <a:ln w="25400" cmpd="sng">
            <a:solidFill>
              <a:srgbClr val="1A60A6"/>
            </a:solidFill>
            <a:round/>
          </a:ln>
          <a:effectLst/>
        </p:spPr>
        <p:style>
          <a:lnRef idx="2">
            <a:schemeClr val="accent1"/>
          </a:lnRef>
          <a:fillRef idx="0">
            <a:schemeClr val="accent1"/>
          </a:fillRef>
          <a:effectRef idx="1">
            <a:schemeClr val="accent1"/>
          </a:effectRef>
          <a:fontRef idx="minor">
            <a:schemeClr val="tx1"/>
          </a:fontRef>
        </p:style>
      </p:cxnSp>
      <p:sp>
        <p:nvSpPr>
          <p:cNvPr id="8" name="Rettangolo 7"/>
          <p:cNvSpPr/>
          <p:nvPr/>
        </p:nvSpPr>
        <p:spPr>
          <a:xfrm>
            <a:off x="0" y="0"/>
            <a:ext cx="9144000" cy="188913"/>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9" name="Group 157"/>
          <p:cNvGrpSpPr>
            <a:grpSpLocks/>
          </p:cNvGrpSpPr>
          <p:nvPr/>
        </p:nvGrpSpPr>
        <p:grpSpPr bwMode="auto">
          <a:xfrm>
            <a:off x="179512" y="836712"/>
            <a:ext cx="8933056" cy="4680520"/>
            <a:chOff x="288" y="641"/>
            <a:chExt cx="5369" cy="3213"/>
          </a:xfrm>
        </p:grpSpPr>
        <p:cxnSp>
          <p:nvCxnSpPr>
            <p:cNvPr id="10" name="Straight Connector 26"/>
            <p:cNvCxnSpPr/>
            <p:nvPr/>
          </p:nvCxnSpPr>
          <p:spPr>
            <a:xfrm rot="5400000">
              <a:off x="2562" y="2369"/>
              <a:ext cx="2654" cy="2"/>
            </a:xfrm>
            <a:prstGeom prst="line">
              <a:avLst/>
            </a:prstGeom>
            <a:ln w="12700">
              <a:solidFill>
                <a:schemeClr val="bg2"/>
              </a:solidFill>
              <a:prstDash val="sysDash"/>
            </a:ln>
          </p:spPr>
          <p:style>
            <a:lnRef idx="2">
              <a:schemeClr val="accent1"/>
            </a:lnRef>
            <a:fillRef idx="0">
              <a:schemeClr val="accent1"/>
            </a:fillRef>
            <a:effectRef idx="1">
              <a:schemeClr val="accent1"/>
            </a:effectRef>
            <a:fontRef idx="minor">
              <a:schemeClr val="tx1"/>
            </a:fontRef>
          </p:style>
        </p:cxnSp>
        <p:grpSp>
          <p:nvGrpSpPr>
            <p:cNvPr id="11" name="Group 47"/>
            <p:cNvGrpSpPr>
              <a:grpSpLocks/>
            </p:cNvGrpSpPr>
            <p:nvPr/>
          </p:nvGrpSpPr>
          <p:grpSpPr bwMode="auto">
            <a:xfrm>
              <a:off x="288" y="934"/>
              <a:ext cx="3468" cy="2477"/>
              <a:chOff x="457200" y="1253021"/>
              <a:chExt cx="5507796" cy="4158138"/>
            </a:xfrm>
          </p:grpSpPr>
          <p:sp>
            <p:nvSpPr>
              <p:cNvPr id="28" name="Bevel 3"/>
              <p:cNvSpPr/>
              <p:nvPr/>
            </p:nvSpPr>
            <p:spPr>
              <a:xfrm>
                <a:off x="457200" y="2057570"/>
                <a:ext cx="2286704" cy="838397"/>
              </a:xfrm>
              <a:prstGeom prst="bevel">
                <a:avLst/>
              </a:prstGeom>
              <a:solidFill>
                <a:schemeClr val="accent6">
                  <a:lumMod val="40000"/>
                  <a:lumOff val="6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29" name="Bevel 4"/>
              <p:cNvSpPr/>
              <p:nvPr/>
            </p:nvSpPr>
            <p:spPr>
              <a:xfrm>
                <a:off x="3658906" y="2057570"/>
                <a:ext cx="2286704" cy="838397"/>
              </a:xfrm>
              <a:prstGeom prst="bevel">
                <a:avLst/>
              </a:prstGeom>
              <a:solidFill>
                <a:srgbClr val="0099FF"/>
              </a:soli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0" name="Bevel 5"/>
              <p:cNvSpPr/>
              <p:nvPr/>
            </p:nvSpPr>
            <p:spPr>
              <a:xfrm>
                <a:off x="2175555" y="1254054"/>
                <a:ext cx="2059156" cy="685356"/>
              </a:xfrm>
              <a:prstGeom prst="bevel">
                <a:avLst/>
              </a:prstGeom>
              <a:solidFill>
                <a:srgbClr val="FF6600">
                  <a:alpha val="60000"/>
                </a:srgb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1" name="Bevel 6"/>
              <p:cNvSpPr/>
              <p:nvPr/>
            </p:nvSpPr>
            <p:spPr>
              <a:xfrm>
                <a:off x="457200" y="4572762"/>
                <a:ext cx="2286704" cy="838397"/>
              </a:xfrm>
              <a:prstGeom prst="bevel">
                <a:avLst/>
              </a:prstGeom>
              <a:solidFill>
                <a:schemeClr val="accent1">
                  <a:lumMod val="20000"/>
                  <a:lumOff val="8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2" name="Bevel 7"/>
              <p:cNvSpPr/>
              <p:nvPr/>
            </p:nvSpPr>
            <p:spPr>
              <a:xfrm>
                <a:off x="3658906" y="4572762"/>
                <a:ext cx="2286704" cy="838397"/>
              </a:xfrm>
              <a:prstGeom prst="bevel">
                <a:avLst/>
              </a:prstGeom>
              <a:solidFill>
                <a:schemeClr val="tx2">
                  <a:lumMod val="60000"/>
                  <a:lumOff val="40000"/>
                  <a:alpha val="73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3" name="Can 19"/>
              <p:cNvSpPr/>
              <p:nvPr/>
            </p:nvSpPr>
            <p:spPr>
              <a:xfrm>
                <a:off x="3963372" y="3430501"/>
                <a:ext cx="1754689" cy="609944"/>
              </a:xfrm>
              <a:prstGeom prst="can">
                <a:avLst>
                  <a:gd name="adj" fmla="val 50000"/>
                </a:avLst>
              </a:prstGeom>
              <a:solidFill>
                <a:schemeClr val="tx2">
                  <a:lumMod val="20000"/>
                  <a:lumOff val="8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4" name="Left-Right Arrow 21"/>
              <p:cNvSpPr/>
              <p:nvPr/>
            </p:nvSpPr>
            <p:spPr>
              <a:xfrm>
                <a:off x="2896137" y="2363651"/>
                <a:ext cx="610536" cy="228453"/>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5" name="Left-Right Arrow 22"/>
              <p:cNvSpPr/>
              <p:nvPr/>
            </p:nvSpPr>
            <p:spPr>
              <a:xfrm>
                <a:off x="2896137" y="4878843"/>
                <a:ext cx="610536" cy="228453"/>
              </a:xfrm>
              <a:prstGeom prst="lef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36" name="Left-Right Arrow 23"/>
              <p:cNvSpPr>
                <a:spLocks noChangeArrowheads="1"/>
              </p:cNvSpPr>
              <p:nvPr/>
            </p:nvSpPr>
            <p:spPr bwMode="auto">
              <a:xfrm rot="5400000">
                <a:off x="4667095" y="3068010"/>
                <a:ext cx="381423" cy="190668"/>
              </a:xfrm>
              <a:prstGeom prst="leftRightArrow">
                <a:avLst>
                  <a:gd name="adj1" fmla="val 50000"/>
                  <a:gd name="adj2" fmla="val 50002"/>
                </a:avLst>
              </a:prstGeom>
              <a:solidFill>
                <a:schemeClr val="bg1"/>
              </a:solidFill>
              <a:ln w="9525">
                <a:solidFill>
                  <a:schemeClr val="tx1"/>
                </a:solidFill>
                <a:miter lim="800000"/>
                <a:headEnd/>
                <a:tailEnd/>
              </a:ln>
              <a:effectLst>
                <a:outerShdw blurRad="40000" dist="23000" dir="5400000" rotWithShape="0">
                  <a:srgbClr val="000000">
                    <a:alpha val="34998"/>
                  </a:srgbClr>
                </a:outerShdw>
              </a:effectLst>
            </p:spPr>
            <p:txBody>
              <a:bodyPr rot="10800000" vert="eaVert" anchor="ctr">
                <a:prstTxWarp prst="textNoShape">
                  <a:avLst/>
                </a:prstTxWarp>
              </a:bodyPr>
              <a:lstStyle/>
              <a:p>
                <a:pPr algn="ctr">
                  <a:defRPr/>
                </a:pPr>
                <a:endParaRPr lang="en-US" sz="1800">
                  <a:solidFill>
                    <a:srgbClr val="FFFFFF"/>
                  </a:solidFill>
                </a:endParaRPr>
              </a:p>
            </p:txBody>
          </p:sp>
          <p:sp>
            <p:nvSpPr>
              <p:cNvPr id="37" name="Left-Right Arrow 24"/>
              <p:cNvSpPr>
                <a:spLocks noChangeArrowheads="1"/>
              </p:cNvSpPr>
              <p:nvPr/>
            </p:nvSpPr>
            <p:spPr bwMode="auto">
              <a:xfrm rot="5400000">
                <a:off x="4668768" y="4210606"/>
                <a:ext cx="378077" cy="190668"/>
              </a:xfrm>
              <a:prstGeom prst="leftRightArrow">
                <a:avLst>
                  <a:gd name="adj1" fmla="val 50000"/>
                  <a:gd name="adj2" fmla="val 50004"/>
                </a:avLst>
              </a:prstGeom>
              <a:solidFill>
                <a:schemeClr val="bg1"/>
              </a:solidFill>
              <a:ln w="9525">
                <a:solidFill>
                  <a:schemeClr val="tx1"/>
                </a:solidFill>
                <a:miter lim="800000"/>
                <a:headEnd/>
                <a:tailEnd/>
              </a:ln>
              <a:effectLst>
                <a:outerShdw blurRad="40000" dist="23000" dir="5400000" rotWithShape="0">
                  <a:srgbClr val="000000">
                    <a:alpha val="34998"/>
                  </a:srgbClr>
                </a:outerShdw>
              </a:effectLst>
            </p:spPr>
            <p:txBody>
              <a:bodyPr rot="10800000" vert="eaVert" anchor="ctr">
                <a:prstTxWarp prst="textNoShape">
                  <a:avLst/>
                </a:prstTxWarp>
              </a:bodyPr>
              <a:lstStyle/>
              <a:p>
                <a:pPr algn="ctr">
                  <a:defRPr/>
                </a:pPr>
                <a:endParaRPr lang="en-US" sz="1800">
                  <a:solidFill>
                    <a:srgbClr val="FFFFFF"/>
                  </a:solidFill>
                </a:endParaRPr>
              </a:p>
            </p:txBody>
          </p:sp>
          <p:sp>
            <p:nvSpPr>
              <p:cNvPr id="38" name="TextBox 27"/>
              <p:cNvSpPr txBox="1">
                <a:spLocks noChangeArrowheads="1"/>
              </p:cNvSpPr>
              <p:nvPr/>
            </p:nvSpPr>
            <p:spPr bwMode="auto">
              <a:xfrm>
                <a:off x="2313023" y="1253021"/>
                <a:ext cx="1754616" cy="594102"/>
              </a:xfrm>
              <a:prstGeom prst="rect">
                <a:avLst/>
              </a:prstGeom>
              <a:noFill/>
              <a:ln w="9525">
                <a:noFill/>
                <a:miter lim="800000"/>
                <a:headEnd/>
                <a:tailEnd/>
              </a:ln>
            </p:spPr>
            <p:txBody>
              <a:bodyPr>
                <a:prstTxWarp prst="textNoShape">
                  <a:avLst/>
                </a:prstTxWarp>
                <a:spAutoFit/>
              </a:bodyPr>
              <a:lstStyle/>
              <a:p>
                <a:pPr algn="ctr"/>
                <a:r>
                  <a:rPr lang="en-US" sz="1400" b="1" dirty="0" err="1"/>
                  <a:t>Radiative</a:t>
                </a:r>
                <a:r>
                  <a:rPr lang="en-US" sz="1400" b="1" dirty="0"/>
                  <a:t> </a:t>
                </a:r>
                <a:r>
                  <a:rPr lang="en-US" sz="1400" b="1" dirty="0" err="1"/>
                  <a:t>forcings</a:t>
                </a:r>
                <a:endParaRPr lang="en-US" sz="1400" b="1" dirty="0"/>
              </a:p>
              <a:p>
                <a:pPr algn="ctr"/>
                <a:r>
                  <a:rPr lang="en-US" sz="1400" dirty="0"/>
                  <a:t>GHGs &amp; SO4</a:t>
                </a:r>
              </a:p>
            </p:txBody>
          </p:sp>
          <p:sp>
            <p:nvSpPr>
              <p:cNvPr id="39" name="TextBox 30"/>
              <p:cNvSpPr txBox="1">
                <a:spLocks noChangeArrowheads="1"/>
              </p:cNvSpPr>
              <p:nvPr/>
            </p:nvSpPr>
            <p:spPr bwMode="auto">
              <a:xfrm>
                <a:off x="663390" y="2072722"/>
                <a:ext cx="1753028" cy="768733"/>
              </a:xfrm>
              <a:prstGeom prst="rect">
                <a:avLst/>
              </a:prstGeom>
              <a:noFill/>
              <a:ln w="9525">
                <a:noFill/>
                <a:miter lim="800000"/>
                <a:headEnd/>
                <a:tailEnd/>
              </a:ln>
            </p:spPr>
            <p:txBody>
              <a:bodyPr>
                <a:prstTxWarp prst="textNoShape">
                  <a:avLst/>
                </a:prstTxWarp>
                <a:spAutoFit/>
              </a:bodyPr>
              <a:lstStyle/>
              <a:p>
                <a:pPr algn="ctr"/>
                <a:r>
                  <a:rPr lang="en-US" sz="1400" b="1" dirty="0"/>
                  <a:t>Land Surface</a:t>
                </a:r>
              </a:p>
              <a:p>
                <a:pPr algn="ctr"/>
                <a:r>
                  <a:rPr lang="en-US" sz="1400" dirty="0"/>
                  <a:t>SILVA</a:t>
                </a:r>
              </a:p>
              <a:p>
                <a:pPr algn="ctr"/>
                <a:r>
                  <a:rPr lang="en-US" sz="1000" dirty="0"/>
                  <a:t>(</a:t>
                </a:r>
                <a:r>
                  <a:rPr lang="en-US" sz="1000" dirty="0" err="1"/>
                  <a:t>Alessandri</a:t>
                </a:r>
                <a:r>
                  <a:rPr lang="en-US" sz="1000" dirty="0"/>
                  <a:t> 2006, 2007)</a:t>
                </a:r>
              </a:p>
            </p:txBody>
          </p:sp>
          <p:sp>
            <p:nvSpPr>
              <p:cNvPr id="40" name="TextBox 31"/>
              <p:cNvSpPr txBox="1">
                <a:spLocks noChangeArrowheads="1"/>
              </p:cNvSpPr>
              <p:nvPr/>
            </p:nvSpPr>
            <p:spPr bwMode="auto">
              <a:xfrm>
                <a:off x="3756244" y="2072722"/>
                <a:ext cx="2208752" cy="768733"/>
              </a:xfrm>
              <a:prstGeom prst="rect">
                <a:avLst/>
              </a:prstGeom>
              <a:noFill/>
              <a:ln w="9525">
                <a:noFill/>
                <a:miter lim="800000"/>
                <a:headEnd/>
                <a:tailEnd/>
              </a:ln>
            </p:spPr>
            <p:txBody>
              <a:bodyPr>
                <a:prstTxWarp prst="textNoShape">
                  <a:avLst/>
                </a:prstTxWarp>
                <a:spAutoFit/>
              </a:bodyPr>
              <a:lstStyle/>
              <a:p>
                <a:pPr algn="ctr"/>
                <a:r>
                  <a:rPr lang="en-US" sz="1400" b="1" dirty="0"/>
                  <a:t>Atmosphere</a:t>
                </a:r>
              </a:p>
              <a:p>
                <a:pPr algn="ctr"/>
                <a:r>
                  <a:rPr lang="en-US" sz="1400" dirty="0"/>
                  <a:t>ECHAM5 (T63 </a:t>
                </a:r>
                <a:r>
                  <a:rPr lang="en-US" sz="1400" dirty="0" smtClean="0"/>
                  <a:t>≈ 1.87</a:t>
                </a:r>
                <a:r>
                  <a:rPr lang="en-US" sz="1400" dirty="0"/>
                  <a:t>°x1.87°)</a:t>
                </a:r>
              </a:p>
              <a:p>
                <a:pPr algn="ctr"/>
                <a:r>
                  <a:rPr lang="en-US" sz="1000" dirty="0"/>
                  <a:t>(</a:t>
                </a:r>
                <a:r>
                  <a:rPr lang="en-US" sz="1000" dirty="0" err="1"/>
                  <a:t>Roeckner</a:t>
                </a:r>
                <a:r>
                  <a:rPr lang="en-US" sz="1000" dirty="0"/>
                  <a:t> et al 1996, 2003) </a:t>
                </a:r>
              </a:p>
            </p:txBody>
          </p:sp>
          <p:sp>
            <p:nvSpPr>
              <p:cNvPr id="41" name="TextBox 33"/>
              <p:cNvSpPr txBox="1">
                <a:spLocks noChangeArrowheads="1"/>
              </p:cNvSpPr>
              <p:nvPr/>
            </p:nvSpPr>
            <p:spPr bwMode="auto">
              <a:xfrm>
                <a:off x="4031378" y="4606964"/>
                <a:ext cx="1600591" cy="768742"/>
              </a:xfrm>
              <a:prstGeom prst="rect">
                <a:avLst/>
              </a:prstGeom>
              <a:noFill/>
              <a:ln w="9525">
                <a:noFill/>
                <a:miter lim="800000"/>
                <a:headEnd/>
                <a:tailEnd/>
              </a:ln>
            </p:spPr>
            <p:txBody>
              <a:bodyPr>
                <a:prstTxWarp prst="textNoShape">
                  <a:avLst/>
                </a:prstTxWarp>
                <a:spAutoFit/>
              </a:bodyPr>
              <a:lstStyle/>
              <a:p>
                <a:pPr algn="ctr"/>
                <a:r>
                  <a:rPr lang="en-US" sz="1400" b="1" dirty="0"/>
                  <a:t>Ocean</a:t>
                </a:r>
              </a:p>
              <a:p>
                <a:pPr algn="ctr"/>
                <a:r>
                  <a:rPr lang="en-US" sz="1400" dirty="0"/>
                  <a:t>OPA 8.2 (ORCA2)</a:t>
                </a:r>
              </a:p>
              <a:p>
                <a:pPr algn="ctr"/>
                <a:r>
                  <a:rPr lang="en-US" sz="1000" dirty="0"/>
                  <a:t>(</a:t>
                </a:r>
                <a:r>
                  <a:rPr lang="en-US" sz="1000" dirty="0" err="1"/>
                  <a:t>Madec</a:t>
                </a:r>
                <a:r>
                  <a:rPr lang="en-US" sz="1000" dirty="0"/>
                  <a:t> et al, 1998)</a:t>
                </a:r>
              </a:p>
            </p:txBody>
          </p:sp>
          <p:sp>
            <p:nvSpPr>
              <p:cNvPr id="42" name="TextBox 34"/>
              <p:cNvSpPr txBox="1">
                <a:spLocks noChangeArrowheads="1"/>
              </p:cNvSpPr>
              <p:nvPr/>
            </p:nvSpPr>
            <p:spPr bwMode="auto">
              <a:xfrm>
                <a:off x="663403" y="4606957"/>
                <a:ext cx="1753028" cy="768733"/>
              </a:xfrm>
              <a:prstGeom prst="rect">
                <a:avLst/>
              </a:prstGeom>
              <a:noFill/>
              <a:ln w="9525">
                <a:noFill/>
                <a:miter lim="800000"/>
                <a:headEnd/>
                <a:tailEnd/>
              </a:ln>
            </p:spPr>
            <p:txBody>
              <a:bodyPr>
                <a:prstTxWarp prst="textNoShape">
                  <a:avLst/>
                </a:prstTxWarp>
                <a:spAutoFit/>
              </a:bodyPr>
              <a:lstStyle/>
              <a:p>
                <a:pPr algn="ctr"/>
                <a:r>
                  <a:rPr lang="en-US" sz="1400" b="1" dirty="0"/>
                  <a:t>Sea Ice</a:t>
                </a:r>
              </a:p>
              <a:p>
                <a:pPr algn="ctr"/>
                <a:r>
                  <a:rPr lang="en-US" sz="1400" dirty="0"/>
                  <a:t>LIM (ORCA2)</a:t>
                </a:r>
              </a:p>
              <a:p>
                <a:pPr algn="ctr"/>
                <a:r>
                  <a:rPr lang="en-US" sz="1000" dirty="0"/>
                  <a:t>(Timmerman et al, 2005)</a:t>
                </a:r>
              </a:p>
            </p:txBody>
          </p:sp>
          <p:sp>
            <p:nvSpPr>
              <p:cNvPr id="43" name="TextBox 36"/>
              <p:cNvSpPr txBox="1">
                <a:spLocks noChangeArrowheads="1"/>
              </p:cNvSpPr>
              <p:nvPr/>
            </p:nvSpPr>
            <p:spPr bwMode="auto">
              <a:xfrm>
                <a:off x="4100112" y="3380932"/>
                <a:ext cx="1512153" cy="663997"/>
              </a:xfrm>
              <a:prstGeom prst="rect">
                <a:avLst/>
              </a:prstGeom>
              <a:noFill/>
              <a:ln w="9525">
                <a:noFill/>
                <a:miter lim="800000"/>
                <a:headEnd/>
                <a:tailEnd/>
              </a:ln>
            </p:spPr>
            <p:txBody>
              <a:bodyPr wrap="square">
                <a:prstTxWarp prst="textNoShape">
                  <a:avLst/>
                </a:prstTxWarp>
                <a:spAutoFit/>
              </a:bodyPr>
              <a:lstStyle/>
              <a:p>
                <a:pPr algn="ctr"/>
                <a:r>
                  <a:rPr lang="en-US" sz="1200" b="1" dirty="0" smtClean="0"/>
                  <a:t>Coupler </a:t>
                </a:r>
              </a:p>
              <a:p>
                <a:pPr algn="ctr"/>
                <a:r>
                  <a:rPr lang="en-US" sz="1200" dirty="0" smtClean="0"/>
                  <a:t>OASIS3</a:t>
                </a:r>
                <a:endParaRPr lang="en-US" sz="1200" dirty="0"/>
              </a:p>
              <a:p>
                <a:pPr algn="ctr"/>
                <a:r>
                  <a:rPr lang="en-US" sz="800" dirty="0"/>
                  <a:t>(</a:t>
                </a:r>
                <a:r>
                  <a:rPr lang="en-US" sz="800" dirty="0" err="1"/>
                  <a:t>Valcke</a:t>
                </a:r>
                <a:r>
                  <a:rPr lang="en-US" sz="800" dirty="0"/>
                  <a:t> et al, 2000)</a:t>
                </a:r>
              </a:p>
            </p:txBody>
          </p:sp>
        </p:grpSp>
        <p:sp>
          <p:nvSpPr>
            <p:cNvPr id="12" name="Rectangle 9"/>
            <p:cNvSpPr/>
            <p:nvPr/>
          </p:nvSpPr>
          <p:spPr>
            <a:xfrm>
              <a:off x="4128" y="2544"/>
              <a:ext cx="1440" cy="1056"/>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13" name="Bevel 20"/>
            <p:cNvSpPr/>
            <p:nvPr/>
          </p:nvSpPr>
          <p:spPr>
            <a:xfrm>
              <a:off x="4176" y="2784"/>
              <a:ext cx="1337" cy="528"/>
            </a:xfrm>
            <a:prstGeom prst="bevel">
              <a:avLst/>
            </a:prstGeom>
            <a:solidFill>
              <a:srgbClr val="FFF585"/>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15" name="TextBox 38"/>
            <p:cNvSpPr txBox="1">
              <a:spLocks noChangeArrowheads="1"/>
            </p:cNvSpPr>
            <p:nvPr/>
          </p:nvSpPr>
          <p:spPr bwMode="auto">
            <a:xfrm>
              <a:off x="4183" y="2816"/>
              <a:ext cx="1342" cy="428"/>
            </a:xfrm>
            <a:prstGeom prst="rect">
              <a:avLst/>
            </a:prstGeom>
            <a:noFill/>
            <a:ln w="9525">
              <a:noFill/>
              <a:miter lim="800000"/>
              <a:headEnd/>
              <a:tailEnd/>
            </a:ln>
          </p:spPr>
          <p:txBody>
            <a:bodyPr wrap="square">
              <a:prstTxWarp prst="textNoShape">
                <a:avLst/>
              </a:prstTxWarp>
              <a:spAutoFit/>
            </a:bodyPr>
            <a:lstStyle/>
            <a:p>
              <a:pPr algn="ctr"/>
              <a:r>
                <a:rPr lang="en-US" sz="1200" b="1" dirty="0"/>
                <a:t>T &amp; S - OI </a:t>
              </a:r>
              <a:r>
                <a:rPr lang="en-US" sz="1200" b="1" dirty="0" smtClean="0"/>
                <a:t>assimilation </a:t>
              </a:r>
              <a:r>
                <a:rPr lang="en-US" sz="1200" dirty="0" smtClean="0"/>
                <a:t>SOFA </a:t>
              </a:r>
              <a:r>
                <a:rPr lang="en-US" sz="1200" dirty="0"/>
                <a:t>3.0</a:t>
              </a:r>
            </a:p>
            <a:p>
              <a:pPr algn="ctr"/>
              <a:r>
                <a:rPr lang="en-US" sz="1050" dirty="0"/>
                <a:t>(De </a:t>
              </a:r>
              <a:r>
                <a:rPr lang="en-US" sz="1050" dirty="0" err="1"/>
                <a:t>Mey</a:t>
              </a:r>
              <a:r>
                <a:rPr lang="en-US" sz="1050" dirty="0"/>
                <a:t> and </a:t>
              </a:r>
              <a:r>
                <a:rPr lang="en-US" sz="1050" dirty="0" err="1"/>
                <a:t>Benkiran</a:t>
              </a:r>
              <a:r>
                <a:rPr lang="en-US" sz="1050" dirty="0"/>
                <a:t> 2002</a:t>
              </a:r>
              <a:r>
                <a:rPr lang="en-US" sz="1050" dirty="0" smtClean="0"/>
                <a:t>)</a:t>
              </a:r>
            </a:p>
            <a:p>
              <a:pPr algn="ctr"/>
              <a:r>
                <a:rPr lang="en-US" sz="1200" b="1" dirty="0" smtClean="0"/>
                <a:t>CIGODAS</a:t>
              </a:r>
              <a:endParaRPr lang="en-US" sz="1200" b="1" dirty="0"/>
            </a:p>
          </p:txBody>
        </p:sp>
        <p:sp>
          <p:nvSpPr>
            <p:cNvPr id="16" name="Left-Up Arrow 39"/>
            <p:cNvSpPr/>
            <p:nvPr/>
          </p:nvSpPr>
          <p:spPr>
            <a:xfrm>
              <a:off x="4224" y="3360"/>
              <a:ext cx="300" cy="191"/>
            </a:xfrm>
            <a:prstGeom prst="leftUpArrow">
              <a:avLst/>
            </a:prstGeom>
            <a:solidFill>
              <a:schemeClr val="accent3"/>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17" name="TextBox 40"/>
            <p:cNvSpPr txBox="1">
              <a:spLocks noChangeArrowheads="1"/>
            </p:cNvSpPr>
            <p:nvPr/>
          </p:nvSpPr>
          <p:spPr bwMode="auto">
            <a:xfrm>
              <a:off x="4573" y="3310"/>
              <a:ext cx="960" cy="275"/>
            </a:xfrm>
            <a:prstGeom prst="rect">
              <a:avLst/>
            </a:prstGeom>
            <a:noFill/>
            <a:ln w="9525">
              <a:noFill/>
              <a:miter lim="800000"/>
              <a:headEnd/>
              <a:tailEnd/>
            </a:ln>
          </p:spPr>
          <p:txBody>
            <a:bodyPr>
              <a:prstTxWarp prst="textNoShape">
                <a:avLst/>
              </a:prstTxWarp>
              <a:spAutoFit/>
            </a:bodyPr>
            <a:lstStyle/>
            <a:p>
              <a:r>
                <a:rPr lang="en-US" sz="1000" b="1" dirty="0" err="1"/>
                <a:t>Bellucci</a:t>
              </a:r>
              <a:r>
                <a:rPr lang="en-US" sz="1000" b="1" dirty="0"/>
                <a:t>, </a:t>
              </a:r>
              <a:r>
                <a:rPr lang="en-US" sz="1000" b="1" dirty="0" err="1"/>
                <a:t>Masina</a:t>
              </a:r>
              <a:r>
                <a:rPr lang="en-US" sz="1000" b="1" dirty="0"/>
                <a:t>, Di </a:t>
              </a:r>
              <a:r>
                <a:rPr lang="en-US" sz="1000" b="1" dirty="0" err="1"/>
                <a:t>Pietro</a:t>
              </a:r>
              <a:r>
                <a:rPr lang="en-US" sz="1000" b="1" dirty="0"/>
                <a:t> &amp; Navarra, 2007. MWR</a:t>
              </a:r>
            </a:p>
          </p:txBody>
        </p:sp>
        <p:sp>
          <p:nvSpPr>
            <p:cNvPr id="18" name="TextBox 41"/>
            <p:cNvSpPr txBox="1">
              <a:spLocks noChangeArrowheads="1"/>
            </p:cNvSpPr>
            <p:nvPr/>
          </p:nvSpPr>
          <p:spPr bwMode="auto">
            <a:xfrm>
              <a:off x="4356" y="2569"/>
              <a:ext cx="1046" cy="190"/>
            </a:xfrm>
            <a:prstGeom prst="rect">
              <a:avLst/>
            </a:prstGeom>
            <a:noFill/>
            <a:ln w="9525">
              <a:noFill/>
              <a:miter lim="800000"/>
              <a:headEnd/>
              <a:tailEnd/>
            </a:ln>
          </p:spPr>
          <p:txBody>
            <a:bodyPr wrap="square">
              <a:prstTxWarp prst="textNoShape">
                <a:avLst/>
              </a:prstTxWarp>
              <a:spAutoFit/>
            </a:bodyPr>
            <a:lstStyle/>
            <a:p>
              <a:r>
                <a:rPr lang="en-US" sz="1200" b="1" dirty="0"/>
                <a:t>Ocean initial </a:t>
              </a:r>
              <a:r>
                <a:rPr lang="en-US" sz="1200" b="1" dirty="0" smtClean="0"/>
                <a:t>condition</a:t>
              </a:r>
              <a:endParaRPr lang="en-US" sz="1200" b="1" dirty="0"/>
            </a:p>
          </p:txBody>
        </p:sp>
        <p:grpSp>
          <p:nvGrpSpPr>
            <p:cNvPr id="19" name="Group 45"/>
            <p:cNvGrpSpPr>
              <a:grpSpLocks/>
            </p:cNvGrpSpPr>
            <p:nvPr/>
          </p:nvGrpSpPr>
          <p:grpSpPr bwMode="auto">
            <a:xfrm>
              <a:off x="4128" y="1152"/>
              <a:ext cx="1440" cy="1057"/>
              <a:chOff x="6552616" y="1829876"/>
              <a:chExt cx="2286584" cy="1676317"/>
            </a:xfrm>
          </p:grpSpPr>
          <p:sp>
            <p:nvSpPr>
              <p:cNvPr id="23" name="Rectangle 8"/>
              <p:cNvSpPr/>
              <p:nvPr/>
            </p:nvSpPr>
            <p:spPr>
              <a:xfrm>
                <a:off x="6552616" y="1829876"/>
                <a:ext cx="2286584" cy="1676317"/>
              </a:xfrm>
              <a:prstGeom prst="rect">
                <a:avLst/>
              </a:prstGeom>
              <a:solidFill>
                <a:schemeClr val="accent1">
                  <a:lumMod val="20000"/>
                  <a:lumOff val="80000"/>
                </a:schemeClr>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24" name="Bevel 10"/>
              <p:cNvSpPr/>
              <p:nvPr/>
            </p:nvSpPr>
            <p:spPr>
              <a:xfrm>
                <a:off x="6627927" y="2592600"/>
                <a:ext cx="2135962" cy="838159"/>
              </a:xfrm>
              <a:prstGeom prst="bevel">
                <a:avLst/>
              </a:prstGeom>
              <a:solidFill>
                <a:srgbClr val="FFF585"/>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latin typeface="Arial" pitchFamily="-123" charset="0"/>
                  <a:ea typeface="ＭＳ Ｐゴシック" pitchFamily="-123" charset="-128"/>
                  <a:cs typeface="ＭＳ Ｐゴシック" pitchFamily="-123" charset="-128"/>
                </a:endParaRPr>
              </a:p>
            </p:txBody>
          </p:sp>
          <p:sp>
            <p:nvSpPr>
              <p:cNvPr id="25" name="TextBox 37"/>
              <p:cNvSpPr txBox="1">
                <a:spLocks noChangeArrowheads="1"/>
              </p:cNvSpPr>
              <p:nvPr/>
            </p:nvSpPr>
            <p:spPr bwMode="auto">
              <a:xfrm>
                <a:off x="6777526" y="2665729"/>
                <a:ext cx="1830739" cy="745527"/>
              </a:xfrm>
              <a:prstGeom prst="rect">
                <a:avLst/>
              </a:prstGeom>
              <a:noFill/>
              <a:ln w="9525">
                <a:noFill/>
                <a:miter lim="800000"/>
                <a:headEnd/>
                <a:tailEnd/>
              </a:ln>
            </p:spPr>
            <p:txBody>
              <a:bodyPr>
                <a:prstTxWarp prst="textNoShape">
                  <a:avLst/>
                </a:prstTxWarp>
                <a:spAutoFit/>
              </a:bodyPr>
              <a:lstStyle/>
              <a:p>
                <a:pPr algn="ctr"/>
                <a:r>
                  <a:rPr lang="en-US" sz="1400" b="1" dirty="0"/>
                  <a:t>Spectral &amp; </a:t>
                </a:r>
                <a:r>
                  <a:rPr lang="en-US" sz="1400" b="1" dirty="0" smtClean="0"/>
                  <a:t>Time interpolation</a:t>
                </a:r>
                <a:r>
                  <a:rPr lang="en-US" sz="1400" b="1" dirty="0"/>
                  <a:t> </a:t>
                </a:r>
                <a:r>
                  <a:rPr lang="en-US" sz="1400" dirty="0" smtClean="0"/>
                  <a:t>INTERA</a:t>
                </a:r>
                <a:endParaRPr lang="en-US" sz="1400" dirty="0"/>
              </a:p>
              <a:p>
                <a:pPr algn="ctr"/>
                <a:r>
                  <a:rPr lang="en-US" sz="1050" dirty="0"/>
                  <a:t>(Kirchner, 2001)</a:t>
                </a:r>
              </a:p>
            </p:txBody>
          </p:sp>
          <p:sp>
            <p:nvSpPr>
              <p:cNvPr id="26" name="Left-Up Arrow 43"/>
              <p:cNvSpPr>
                <a:spLocks noChangeArrowheads="1"/>
              </p:cNvSpPr>
              <p:nvPr/>
            </p:nvSpPr>
            <p:spPr bwMode="auto">
              <a:xfrm rot="-5400000">
                <a:off x="6705447" y="1829679"/>
                <a:ext cx="305093" cy="456647"/>
              </a:xfrm>
              <a:custGeom>
                <a:avLst/>
                <a:gdLst>
                  <a:gd name="T0" fmla="*/ 235175 w 304800"/>
                  <a:gd name="T1" fmla="*/ 0 h 457200"/>
                  <a:gd name="T2" fmla="*/ 165257 w 304800"/>
                  <a:gd name="T3" fmla="*/ 76108 h 457200"/>
                  <a:gd name="T4" fmla="*/ 76273 w 304800"/>
                  <a:gd name="T5" fmla="*/ 317114 h 457200"/>
                  <a:gd name="T6" fmla="*/ 0 w 304800"/>
                  <a:gd name="T7" fmla="*/ 386880 h 457200"/>
                  <a:gd name="T8" fmla="*/ 76273 w 304800"/>
                  <a:gd name="T9" fmla="*/ 456647 h 457200"/>
                  <a:gd name="T10" fmla="*/ 174792 w 304800"/>
                  <a:gd name="T11" fmla="*/ 424934 h 457200"/>
                  <a:gd name="T12" fmla="*/ 273311 w 304800"/>
                  <a:gd name="T13" fmla="*/ 250521 h 457200"/>
                  <a:gd name="T14" fmla="*/ 305093 w 304800"/>
                  <a:gd name="T15" fmla="*/ 76108 h 457200"/>
                  <a:gd name="T16" fmla="*/ 0 60000 65536"/>
                  <a:gd name="T17" fmla="*/ 0 60000 65536"/>
                  <a:gd name="T18" fmla="*/ 0 60000 65536"/>
                  <a:gd name="T19" fmla="*/ 0 60000 65536"/>
                  <a:gd name="T20" fmla="*/ 0 60000 65536"/>
                  <a:gd name="T21" fmla="*/ 0 60000 65536"/>
                  <a:gd name="T22" fmla="*/ 0 60000 65536"/>
                  <a:gd name="T23" fmla="*/ 0 60000 65536"/>
                  <a:gd name="T24" fmla="*/ 41563 w 304800"/>
                  <a:gd name="T25" fmla="*/ 349249 h 457200"/>
                  <a:gd name="T26" fmla="*/ 234949 w 304800"/>
                  <a:gd name="T27" fmla="*/ 425449 h 457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800" h="457200">
                    <a:moveTo>
                      <a:pt x="0" y="387349"/>
                    </a:moveTo>
                    <a:lnTo>
                      <a:pt x="76200" y="317498"/>
                    </a:lnTo>
                    <a:lnTo>
                      <a:pt x="76200" y="349249"/>
                    </a:lnTo>
                    <a:lnTo>
                      <a:pt x="196849" y="349249"/>
                    </a:lnTo>
                    <a:lnTo>
                      <a:pt x="196849" y="76200"/>
                    </a:lnTo>
                    <a:lnTo>
                      <a:pt x="165098" y="76200"/>
                    </a:lnTo>
                    <a:lnTo>
                      <a:pt x="234949" y="0"/>
                    </a:lnTo>
                    <a:lnTo>
                      <a:pt x="304800" y="76200"/>
                    </a:lnTo>
                    <a:lnTo>
                      <a:pt x="273049" y="76200"/>
                    </a:lnTo>
                    <a:lnTo>
                      <a:pt x="273049" y="425449"/>
                    </a:lnTo>
                    <a:lnTo>
                      <a:pt x="76200" y="425449"/>
                    </a:lnTo>
                    <a:lnTo>
                      <a:pt x="76200" y="457200"/>
                    </a:lnTo>
                    <a:close/>
                  </a:path>
                </a:pathLst>
              </a:custGeom>
              <a:solidFill>
                <a:srgbClr val="FFFFFF"/>
              </a:solidFill>
              <a:ln w="9525">
                <a:solidFill>
                  <a:schemeClr val="bg2"/>
                </a:solidFill>
                <a:miter lim="800000"/>
                <a:headEnd/>
                <a:tailEnd/>
              </a:ln>
              <a:effectLst>
                <a:outerShdw blurRad="40000" dist="23000" dir="5400000" rotWithShape="0">
                  <a:srgbClr val="000000">
                    <a:alpha val="34998"/>
                  </a:srgbClr>
                </a:outerShdw>
              </a:effectLst>
            </p:spPr>
            <p:txBody>
              <a:bodyPr vert="eaVert" anchor="ctr">
                <a:prstTxWarp prst="textNoShape">
                  <a:avLst/>
                </a:prstTxWarp>
              </a:bodyPr>
              <a:lstStyle/>
              <a:p>
                <a:pPr algn="ctr">
                  <a:defRPr/>
                </a:pPr>
                <a:endParaRPr lang="en-US" sz="1800">
                  <a:solidFill>
                    <a:srgbClr val="FFFFFF"/>
                  </a:solidFill>
                </a:endParaRPr>
              </a:p>
            </p:txBody>
          </p:sp>
          <p:sp>
            <p:nvSpPr>
              <p:cNvPr id="27" name="TextBox 44"/>
              <p:cNvSpPr txBox="1">
                <a:spLocks noChangeArrowheads="1"/>
              </p:cNvSpPr>
              <p:nvPr/>
            </p:nvSpPr>
            <p:spPr bwMode="auto">
              <a:xfrm>
                <a:off x="7086263" y="1905743"/>
                <a:ext cx="1684215" cy="703644"/>
              </a:xfrm>
              <a:prstGeom prst="rect">
                <a:avLst/>
              </a:prstGeom>
              <a:noFill/>
              <a:ln w="9525">
                <a:noFill/>
                <a:miter lim="800000"/>
                <a:headEnd/>
                <a:tailEnd/>
              </a:ln>
            </p:spPr>
            <p:txBody>
              <a:bodyPr wrap="square">
                <a:prstTxWarp prst="textNoShape">
                  <a:avLst/>
                </a:prstTxWarp>
                <a:spAutoFit/>
              </a:bodyPr>
              <a:lstStyle/>
              <a:p>
                <a:pPr algn="ctr"/>
                <a:r>
                  <a:rPr lang="en-US" sz="1200" b="1" dirty="0" smtClean="0"/>
                  <a:t>Atmospheric and Land Surface </a:t>
                </a:r>
                <a:r>
                  <a:rPr lang="en-US" sz="1200" b="1" dirty="0"/>
                  <a:t>IC from ERA-Interim Reanalysis</a:t>
                </a:r>
              </a:p>
            </p:txBody>
          </p:sp>
        </p:grpSp>
        <p:sp>
          <p:nvSpPr>
            <p:cNvPr id="20" name="TextBox 48"/>
            <p:cNvSpPr txBox="1"/>
            <p:nvPr/>
          </p:nvSpPr>
          <p:spPr>
            <a:xfrm>
              <a:off x="816" y="3600"/>
              <a:ext cx="2272" cy="254"/>
            </a:xfrm>
            <a:prstGeom prst="rect">
              <a:avLst/>
            </a:prstGeom>
            <a:solidFill>
              <a:schemeClr val="accent1">
                <a:lumMod val="20000"/>
                <a:lumOff val="80000"/>
              </a:schemeClr>
            </a:solidFill>
          </p:spPr>
          <p:txBody>
            <a:bodyPr>
              <a:prstTxWarp prst="textNoShape">
                <a:avLst/>
              </a:prstTxWarp>
              <a:spAutoFit/>
            </a:bodyPr>
            <a:lstStyle/>
            <a:p>
              <a:pPr algn="ctr">
                <a:defRPr/>
              </a:pPr>
              <a:r>
                <a:rPr lang="en-US" sz="1400" u="sng">
                  <a:solidFill>
                    <a:srgbClr val="FF6600"/>
                  </a:solidFill>
                </a:rPr>
                <a:t>Coupling Daily        No flux adjustment</a:t>
              </a:r>
            </a:p>
          </p:txBody>
        </p:sp>
        <p:sp>
          <p:nvSpPr>
            <p:cNvPr id="21" name="TextBox 49"/>
            <p:cNvSpPr txBox="1">
              <a:spLocks noChangeArrowheads="1"/>
            </p:cNvSpPr>
            <p:nvPr/>
          </p:nvSpPr>
          <p:spPr bwMode="auto">
            <a:xfrm>
              <a:off x="1110" y="641"/>
              <a:ext cx="1818" cy="250"/>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800000"/>
                  </a:solidFill>
                </a:rPr>
                <a:t>Coupled Model component</a:t>
              </a:r>
            </a:p>
          </p:txBody>
        </p:sp>
        <p:sp>
          <p:nvSpPr>
            <p:cNvPr id="22" name="Rectangle 50"/>
            <p:cNvSpPr>
              <a:spLocks noChangeArrowheads="1"/>
            </p:cNvSpPr>
            <p:nvPr/>
          </p:nvSpPr>
          <p:spPr bwMode="auto">
            <a:xfrm>
              <a:off x="4205" y="864"/>
              <a:ext cx="1452" cy="229"/>
            </a:xfrm>
            <a:prstGeom prst="rect">
              <a:avLst/>
            </a:prstGeom>
            <a:noFill/>
            <a:ln w="9525">
              <a:noFill/>
              <a:miter lim="800000"/>
              <a:headEnd/>
              <a:tailEnd/>
            </a:ln>
          </p:spPr>
          <p:txBody>
            <a:bodyPr wrap="none">
              <a:prstTxWarp prst="textNoShape">
                <a:avLst/>
              </a:prstTxWarp>
              <a:spAutoFit/>
            </a:bodyPr>
            <a:lstStyle/>
            <a:p>
              <a:r>
                <a:rPr lang="en-US" sz="1600" b="1" dirty="0">
                  <a:solidFill>
                    <a:srgbClr val="800000"/>
                  </a:solidFill>
                </a:rPr>
                <a:t>Off line Initialization Tools</a:t>
              </a:r>
              <a:endParaRPr lang="en-US" sz="1600" dirty="0">
                <a:solidFill>
                  <a:srgbClr val="800000"/>
                </a:solidFill>
              </a:endParaRPr>
            </a:p>
          </p:txBody>
        </p:sp>
      </p:grpSp>
      <p:sp>
        <p:nvSpPr>
          <p:cNvPr id="3" name="CasellaDiTesto 2"/>
          <p:cNvSpPr txBox="1"/>
          <p:nvPr/>
        </p:nvSpPr>
        <p:spPr>
          <a:xfrm>
            <a:off x="6300192" y="5157192"/>
            <a:ext cx="751941" cy="369332"/>
          </a:xfrm>
          <a:prstGeom prst="rect">
            <a:avLst/>
          </a:prstGeom>
          <a:noFill/>
        </p:spPr>
        <p:txBody>
          <a:bodyPr wrap="none" rtlCol="0">
            <a:spAutoFit/>
          </a:bodyPr>
          <a:lstStyle/>
          <a:p>
            <a:r>
              <a:rPr lang="it-IT" b="1" dirty="0" smtClean="0"/>
              <a:t>SPSv1</a:t>
            </a:r>
            <a:endParaRPr lang="it-IT" b="1" dirty="0"/>
          </a:p>
        </p:txBody>
      </p:sp>
      <p:sp>
        <p:nvSpPr>
          <p:cNvPr id="44" name="CasellaDiTesto 43"/>
          <p:cNvSpPr txBox="1"/>
          <p:nvPr/>
        </p:nvSpPr>
        <p:spPr>
          <a:xfrm>
            <a:off x="6372200" y="3135868"/>
            <a:ext cx="751941" cy="369332"/>
          </a:xfrm>
          <a:prstGeom prst="rect">
            <a:avLst/>
          </a:prstGeom>
          <a:noFill/>
        </p:spPr>
        <p:txBody>
          <a:bodyPr wrap="none" rtlCol="0">
            <a:spAutoFit/>
          </a:bodyPr>
          <a:lstStyle/>
          <a:p>
            <a:r>
              <a:rPr lang="it-IT" b="1" dirty="0" smtClean="0"/>
              <a:t>SPSv2</a:t>
            </a:r>
            <a:endParaRPr lang="it-IT" b="1" dirty="0"/>
          </a:p>
        </p:txBody>
      </p:sp>
      <p:sp>
        <p:nvSpPr>
          <p:cNvPr id="46" name="Rettangolo 45"/>
          <p:cNvSpPr/>
          <p:nvPr/>
        </p:nvSpPr>
        <p:spPr>
          <a:xfrm>
            <a:off x="6400800" y="3429000"/>
            <a:ext cx="2664296" cy="1800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p:cNvSpPr/>
          <p:nvPr/>
        </p:nvSpPr>
        <p:spPr>
          <a:xfrm>
            <a:off x="6403504" y="1447800"/>
            <a:ext cx="2664296" cy="175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Segnaposto contenuto 12"/>
          <p:cNvSpPr txBox="1">
            <a:spLocks/>
          </p:cNvSpPr>
          <p:nvPr/>
        </p:nvSpPr>
        <p:spPr bwMode="auto">
          <a:xfrm>
            <a:off x="6228184" y="1644825"/>
            <a:ext cx="2808312" cy="3384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just" eaLnBrk="1" hangingPunct="1"/>
            <a:r>
              <a:rPr lang="it-IT" sz="1800" dirty="0" smtClean="0">
                <a:latin typeface="+mn-lt"/>
              </a:rPr>
              <a:t>The CMCC Global Model </a:t>
            </a:r>
            <a:r>
              <a:rPr lang="it-IT" sz="1800" dirty="0" err="1" smtClean="0">
                <a:latin typeface="+mn-lt"/>
              </a:rPr>
              <a:t>represents</a:t>
            </a:r>
            <a:r>
              <a:rPr lang="it-IT" sz="1800" dirty="0" smtClean="0">
                <a:latin typeface="+mn-lt"/>
              </a:rPr>
              <a:t> the </a:t>
            </a:r>
            <a:r>
              <a:rPr lang="it-IT" sz="1800" dirty="0" err="1" smtClean="0">
                <a:latin typeface="+mn-lt"/>
              </a:rPr>
              <a:t>various</a:t>
            </a:r>
            <a:r>
              <a:rPr lang="it-IT" sz="1800" dirty="0" smtClean="0">
                <a:latin typeface="+mn-lt"/>
              </a:rPr>
              <a:t> </a:t>
            </a:r>
            <a:r>
              <a:rPr lang="it-IT" sz="1800" dirty="0" err="1" smtClean="0">
                <a:latin typeface="+mn-lt"/>
              </a:rPr>
              <a:t>components</a:t>
            </a:r>
            <a:r>
              <a:rPr lang="it-IT" sz="1800" dirty="0" smtClean="0">
                <a:latin typeface="+mn-lt"/>
              </a:rPr>
              <a:t> of the Earth system. </a:t>
            </a:r>
            <a:endParaRPr lang="it-IT" sz="1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hidden"/>
                                      </p:to>
                                    </p:se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additive="base">
                                        <p:cTn id="16" dur="500"/>
                                        <p:tgtEl>
                                          <p:spTgt spid="44"/>
                                        </p:tgtEl>
                                        <p:attrNameLst>
                                          <p:attrName>ppt_y</p:attrName>
                                        </p:attrNameLst>
                                      </p:cBhvr>
                                      <p:tavLst>
                                        <p:tav tm="0">
                                          <p:val>
                                            <p:strVal val="#ppt_y+#ppt_h*1.125000"/>
                                          </p:val>
                                        </p:tav>
                                        <p:tav tm="100000">
                                          <p:val>
                                            <p:strVal val="#ppt_y"/>
                                          </p:val>
                                        </p:tav>
                                      </p:tavLst>
                                    </p:anim>
                                    <p:animEffect transition="in" filter="wipe(up)">
                                      <p:cBhvr>
                                        <p:cTn id="17" dur="500"/>
                                        <p:tgtEl>
                                          <p:spTgt spid="44"/>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hidden"/>
                                      </p:to>
                                    </p:set>
                                  </p:childTnLst>
                                </p:cTn>
                              </p:par>
                              <p:par>
                                <p:cTn id="20" presetID="2" presetClass="entr" presetSubtype="4" accel="50000" decel="50000" fill="hold" grpId="0" nodeType="withEffect">
                                  <p:stCondLst>
                                    <p:cond delay="0"/>
                                  </p:stCondLst>
                                  <p:childTnLst>
                                    <p:set>
                                      <p:cBhvr>
                                        <p:cTn id="21" dur="1" fill="hold">
                                          <p:stCondLst>
                                            <p:cond delay="0"/>
                                          </p:stCondLst>
                                        </p:cTn>
                                        <p:tgtEl>
                                          <p:spTgt spid="28674"/>
                                        </p:tgtEl>
                                        <p:attrNameLst>
                                          <p:attrName>style.visibility</p:attrName>
                                        </p:attrNameLst>
                                      </p:cBhvr>
                                      <p:to>
                                        <p:strVal val="visible"/>
                                      </p:to>
                                    </p:set>
                                    <p:anim calcmode="lin" valueType="num">
                                      <p:cBhvr additive="base">
                                        <p:cTn id="22" dur="500" fill="hold"/>
                                        <p:tgtEl>
                                          <p:spTgt spid="28674"/>
                                        </p:tgtEl>
                                        <p:attrNameLst>
                                          <p:attrName>ppt_x</p:attrName>
                                        </p:attrNameLst>
                                      </p:cBhvr>
                                      <p:tavLst>
                                        <p:tav tm="0">
                                          <p:val>
                                            <p:strVal val="#ppt_x"/>
                                          </p:val>
                                        </p:tav>
                                        <p:tav tm="100000">
                                          <p:val>
                                            <p:strVal val="#ppt_x"/>
                                          </p:val>
                                        </p:tav>
                                      </p:tavLst>
                                    </p:anim>
                                    <p:anim calcmode="lin" valueType="num">
                                      <p:cBhvr additive="base">
                                        <p:cTn id="23"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3" grpId="0"/>
      <p:bldP spid="44" grpId="0"/>
      <p:bldP spid="46" grpId="0" animBg="1"/>
      <p:bldP spid="47" grpId="0" animBg="1"/>
      <p:bldP spid="48"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6163</TotalTime>
  <Words>2627</Words>
  <Application>Microsoft Macintosh PowerPoint</Application>
  <PresentationFormat>Presentazione su schermo (4:3)</PresentationFormat>
  <Paragraphs>389</Paragraphs>
  <Slides>30</Slides>
  <Notes>6</Notes>
  <HiddenSlides>0</HiddenSlides>
  <MMClips>0</MMClips>
  <ScaleCrop>false</ScaleCrop>
  <HeadingPairs>
    <vt:vector size="6" baseType="variant">
      <vt:variant>
        <vt:lpstr>Modello struttura</vt:lpstr>
      </vt:variant>
      <vt:variant>
        <vt:i4>1</vt:i4>
      </vt:variant>
      <vt:variant>
        <vt:lpstr>Collegamenti</vt:lpstr>
      </vt:variant>
      <vt:variant>
        <vt:i4>1</vt:i4>
      </vt:variant>
      <vt:variant>
        <vt:lpstr>Titoli diapositive</vt:lpstr>
      </vt:variant>
      <vt:variant>
        <vt:i4>30</vt:i4>
      </vt:variant>
    </vt:vector>
  </HeadingPairs>
  <TitlesOfParts>
    <vt:vector size="32" baseType="lpstr">
      <vt:lpstr>Tema di Office</vt:lpstr>
      <vt:lpstr>\\localhost\Users\materia\Desktop\Seasonal\Presentazioni\Macintosh HD:Users:materia:Desktop:MyWorks:ImpactLandAtmosphereSeasonalForecast:ImpactAtmoIniRoleLandSurface.docx!OLE_LINK1</vt:lpstr>
      <vt:lpstr>Diapositiva 1</vt:lpstr>
      <vt:lpstr>The Euro-Mediterranean Center on Climate Change (CMCC)</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The importance of an accurate ocean (CIGODAS Reanalysis)</vt:lpstr>
      <vt:lpstr>The introduction of land-atmosphere initial state</vt:lpstr>
      <vt:lpstr>El Nino 1997/1998: onset </vt:lpstr>
      <vt:lpstr>Diapositiva 19</vt:lpstr>
      <vt:lpstr>Diapositiva 20</vt:lpstr>
      <vt:lpstr>Diapositiva 21</vt:lpstr>
      <vt:lpstr>Diapositiva 22</vt:lpstr>
      <vt:lpstr>Diapositiva 23</vt:lpstr>
      <vt:lpstr>Diapositiva 24</vt:lpstr>
      <vt:lpstr>Diapositiva 25</vt:lpstr>
      <vt:lpstr>The CMCC supercomputing facility</vt:lpstr>
      <vt:lpstr>Diapositiva 27</vt:lpstr>
      <vt:lpstr>Diapositiva 28</vt:lpstr>
      <vt:lpstr>Diapositiva 29</vt:lpstr>
      <vt:lpstr>The CMCC Network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Maurino</dc:creator>
  <cp:lastModifiedBy>enrico scoccimarro</cp:lastModifiedBy>
  <cp:revision>192</cp:revision>
  <cp:lastPrinted>2013-11-12T17:15:19Z</cp:lastPrinted>
  <dcterms:created xsi:type="dcterms:W3CDTF">2013-11-14T09:28:31Z</dcterms:created>
  <dcterms:modified xsi:type="dcterms:W3CDTF">2013-11-14T09:32:46Z</dcterms:modified>
</cp:coreProperties>
</file>