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519" r:id="rId2"/>
    <p:sldId id="688" r:id="rId3"/>
    <p:sldId id="690" r:id="rId4"/>
    <p:sldId id="692" r:id="rId5"/>
    <p:sldId id="707" r:id="rId6"/>
    <p:sldId id="709" r:id="rId7"/>
    <p:sldId id="710" r:id="rId8"/>
    <p:sldId id="711" r:id="rId9"/>
    <p:sldId id="698" r:id="rId10"/>
    <p:sldId id="699" r:id="rId11"/>
    <p:sldId id="701" r:id="rId12"/>
    <p:sldId id="702" r:id="rId13"/>
    <p:sldId id="704" r:id="rId14"/>
    <p:sldId id="712" r:id="rId15"/>
    <p:sldId id="713" r:id="rId16"/>
    <p:sldId id="714" r:id="rId17"/>
    <p:sldId id="718" r:id="rId18"/>
    <p:sldId id="719" r:id="rId19"/>
    <p:sldId id="721" r:id="rId20"/>
    <p:sldId id="722" r:id="rId21"/>
    <p:sldId id="739" r:id="rId22"/>
    <p:sldId id="724" r:id="rId23"/>
    <p:sldId id="729" r:id="rId24"/>
    <p:sldId id="679" r:id="rId25"/>
    <p:sldId id="680" r:id="rId26"/>
    <p:sldId id="603" r:id="rId27"/>
    <p:sldId id="671" r:id="rId28"/>
    <p:sldId id="677" r:id="rId29"/>
    <p:sldId id="621" r:id="rId30"/>
    <p:sldId id="668" r:id="rId31"/>
  </p:sldIdLst>
  <p:sldSz cx="9902825" cy="6858000"/>
  <p:notesSz cx="6731000" cy="98552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b="1"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itchFamily="34" charset="0"/>
        <a:ea typeface="+mn-ea"/>
        <a:cs typeface="+mn-cs"/>
      </a:defRPr>
    </a:lvl5pPr>
    <a:lvl6pPr marL="2286000" algn="l" defTabSz="914400" rtl="0" eaLnBrk="1" latinLnBrk="0" hangingPunct="1">
      <a:defRPr b="1" kern="1200">
        <a:solidFill>
          <a:schemeClr val="tx1"/>
        </a:solidFill>
        <a:latin typeface="Helvetica" pitchFamily="34" charset="0"/>
        <a:ea typeface="+mn-ea"/>
        <a:cs typeface="+mn-cs"/>
      </a:defRPr>
    </a:lvl6pPr>
    <a:lvl7pPr marL="2743200" algn="l" defTabSz="914400" rtl="0" eaLnBrk="1" latinLnBrk="0" hangingPunct="1">
      <a:defRPr b="1" kern="1200">
        <a:solidFill>
          <a:schemeClr val="tx1"/>
        </a:solidFill>
        <a:latin typeface="Helvetica" pitchFamily="34" charset="0"/>
        <a:ea typeface="+mn-ea"/>
        <a:cs typeface="+mn-cs"/>
      </a:defRPr>
    </a:lvl7pPr>
    <a:lvl8pPr marL="3200400" algn="l" defTabSz="914400" rtl="0" eaLnBrk="1" latinLnBrk="0" hangingPunct="1">
      <a:defRPr b="1" kern="1200">
        <a:solidFill>
          <a:schemeClr val="tx1"/>
        </a:solidFill>
        <a:latin typeface="Helvetica" pitchFamily="34" charset="0"/>
        <a:ea typeface="+mn-ea"/>
        <a:cs typeface="+mn-cs"/>
      </a:defRPr>
    </a:lvl8pPr>
    <a:lvl9pPr marL="3657600" algn="l" defTabSz="914400" rtl="0" eaLnBrk="1" latinLnBrk="0" hangingPunct="1">
      <a:defRPr b="1"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BFFB8"/>
    <a:srgbClr val="3333FF"/>
    <a:srgbClr val="FF9900"/>
    <a:srgbClr val="C8FEC8"/>
    <a:srgbClr val="00279F"/>
    <a:srgbClr val="FF0000"/>
    <a:srgbClr val="0B4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1942" autoAdjust="0"/>
  </p:normalViewPr>
  <p:slideViewPr>
    <p:cSldViewPr>
      <p:cViewPr>
        <p:scale>
          <a:sx n="100" d="100"/>
          <a:sy n="100" d="100"/>
        </p:scale>
        <p:origin x="-258" y="12"/>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86"/>
    </p:cViewPr>
  </p:sorterViewPr>
  <p:notesViewPr>
    <p:cSldViewPr>
      <p:cViewPr varScale="1">
        <p:scale>
          <a:sx n="71" d="100"/>
          <a:sy n="71" d="100"/>
        </p:scale>
        <p:origin x="-2568" y="-96"/>
      </p:cViewPr>
      <p:guideLst>
        <p:guide orient="horz" pos="3105"/>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82863" y="9392449"/>
            <a:ext cx="765274" cy="256295"/>
          </a:xfrm>
          <a:prstGeom prst="rect">
            <a:avLst/>
          </a:prstGeom>
          <a:noFill/>
          <a:ln w="12700">
            <a:noFill/>
            <a:miter lim="800000"/>
            <a:headEnd/>
            <a:tailEnd/>
          </a:ln>
          <a:effectLst/>
        </p:spPr>
        <p:txBody>
          <a:bodyPr wrap="none" lIns="87630" tIns="44612" rIns="87630" bIns="44612">
            <a:spAutoFit/>
          </a:bodyPr>
          <a:lstStyle/>
          <a:p>
            <a:pPr algn="ctr" defTabSz="871636">
              <a:lnSpc>
                <a:spcPct val="90000"/>
              </a:lnSpc>
            </a:pPr>
            <a:r>
              <a:rPr lang="en-GB" sz="1200" b="0"/>
              <a:t>Page </a:t>
            </a:r>
            <a:fld id="{1B0A2512-9827-422A-A4E8-D0F54E2EA14F}" type="slidenum">
              <a:rPr lang="en-GB" sz="1200" b="0"/>
              <a:pPr algn="ctr" defTabSz="871636">
                <a:lnSpc>
                  <a:spcPct val="90000"/>
                </a:lnSpc>
              </a:pPr>
              <a:t>‹#›</a:t>
            </a:fld>
            <a:endParaRPr lang="en-GB" sz="1200" b="0"/>
          </a:p>
        </p:txBody>
      </p:sp>
    </p:spTree>
    <p:extLst>
      <p:ext uri="{BB962C8B-B14F-4D97-AF65-F5344CB8AC3E}">
        <p14:creationId xmlns:p14="http://schemas.microsoft.com/office/powerpoint/2010/main" val="144441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979747" y="9392449"/>
            <a:ext cx="765274" cy="256295"/>
          </a:xfrm>
          <a:prstGeom prst="rect">
            <a:avLst/>
          </a:prstGeom>
          <a:noFill/>
          <a:ln w="12700">
            <a:noFill/>
            <a:miter lim="800000"/>
            <a:headEnd/>
            <a:tailEnd/>
          </a:ln>
          <a:effectLst/>
        </p:spPr>
        <p:txBody>
          <a:bodyPr wrap="none" lIns="87630" tIns="44612" rIns="87630" bIns="44612">
            <a:spAutoFit/>
          </a:bodyPr>
          <a:lstStyle/>
          <a:p>
            <a:pPr algn="ctr" defTabSz="871636">
              <a:lnSpc>
                <a:spcPct val="90000"/>
              </a:lnSpc>
            </a:pPr>
            <a:r>
              <a:rPr lang="en-GB" sz="1200" b="0"/>
              <a:t>Page </a:t>
            </a:r>
            <a:fld id="{DB07FCDD-42B5-4D0E-AE0E-D05F47672D45}" type="slidenum">
              <a:rPr lang="en-GB" sz="1200" b="0"/>
              <a:pPr algn="ctr" defTabSz="871636">
                <a:lnSpc>
                  <a:spcPct val="90000"/>
                </a:lnSpc>
              </a:pPr>
              <a:t>‹#›</a:t>
            </a:fld>
            <a:endParaRPr lang="en-GB" sz="1200" b="0"/>
          </a:p>
        </p:txBody>
      </p:sp>
      <p:sp>
        <p:nvSpPr>
          <p:cNvPr id="2051" name="Rectangle 3"/>
          <p:cNvSpPr>
            <a:spLocks noGrp="1" noRot="1" noChangeAspect="1" noChangeArrowheads="1" noTextEdit="1"/>
          </p:cNvSpPr>
          <p:nvPr>
            <p:ph type="sldImg" idx="2"/>
          </p:nvPr>
        </p:nvSpPr>
        <p:spPr bwMode="auto">
          <a:xfrm>
            <a:off x="876300" y="858838"/>
            <a:ext cx="4983163" cy="3452812"/>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818004" y="4682800"/>
            <a:ext cx="5094993" cy="4152134"/>
          </a:xfrm>
          <a:prstGeom prst="rect">
            <a:avLst/>
          </a:prstGeom>
          <a:noFill/>
          <a:ln w="12700">
            <a:noFill/>
            <a:miter lim="800000"/>
            <a:headEnd/>
            <a:tailEnd/>
          </a:ln>
          <a:effectLst/>
        </p:spPr>
        <p:txBody>
          <a:bodyPr vert="horz" wrap="square" lIns="90817" tIns="44612" rIns="90817" bIns="44612" numCol="1" anchor="t" anchorCtr="0" compatLnSpc="1">
            <a:prstTxWarp prst="textNoShape">
              <a:avLst/>
            </a:prstTxWarp>
          </a:bodyPr>
          <a:lstStyle/>
          <a:p>
            <a:pPr lvl="0"/>
            <a:r>
              <a:rPr lang="en-GB" smtClean="0"/>
              <a:t>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62132332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02404" name="Slide Number Placeholder 3"/>
          <p:cNvSpPr>
            <a:spLocks noGrp="1"/>
          </p:cNvSpPr>
          <p:nvPr>
            <p:ph type="sldNum" sz="quarter" idx="5"/>
          </p:nvPr>
        </p:nvSpPr>
        <p:spPr>
          <a:xfrm>
            <a:off x="3813175" y="9361488"/>
            <a:ext cx="2916238" cy="492125"/>
          </a:xfrm>
          <a:prstGeom prst="rect">
            <a:avLst/>
          </a:prstGeom>
          <a:noFill/>
        </p:spPr>
        <p:txBody>
          <a:bodyPr/>
          <a:lstStyle/>
          <a:p>
            <a:fld id="{AE0E65D9-70B3-409E-897C-4B091BF11420}"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GB" smtClean="0">
                <a:latin typeface="Arial" pitchFamily="34" charset="0"/>
                <a:cs typeface="Arial" pitchFamily="34" charset="0"/>
              </a:rPr>
              <a:t>We have already seen that in the tropics where the ENSO signal is large the predictability is high and in mid-latitude where the effect of ENSO is less strong the signal to noise ratio is smaller and therefore the predictability is limited.  </a:t>
            </a:r>
          </a:p>
          <a:p>
            <a:endParaRPr lang="en-GB" smtClean="0">
              <a:latin typeface="Arial" pitchFamily="34" charset="0"/>
              <a:cs typeface="Arial" pitchFamily="34" charset="0"/>
            </a:endParaRPr>
          </a:p>
          <a:p>
            <a:r>
              <a:rPr lang="en-GB" smtClean="0">
                <a:latin typeface="Arial" pitchFamily="34" charset="0"/>
                <a:cs typeface="Arial" pitchFamily="34" charset="0"/>
              </a:rPr>
              <a:t>There are strong variations in the estimate of the skill measure depending on the sample size and depending on the predictability range.  In this diagram from Kumar 2009 we can see how the spread of the estimates of the anomaly correlation varies with respect to the sample size and with respect to the predictive range. For high predictive ranges like for the tropical regions the spread of the estimates using different sample size is smaller than for lower predictive ranges. </a:t>
            </a:r>
          </a:p>
          <a:p>
            <a:r>
              <a:rPr lang="en-GB" smtClean="0">
                <a:latin typeface="Arial" pitchFamily="34" charset="0"/>
                <a:cs typeface="Arial" pitchFamily="34" charset="0"/>
              </a:rPr>
              <a:t>This indicates that to have a accurate estimate of the anomaly correlation (lets say an estimate with spread &lt; 0.1 we need to consider a sample of 20 years. On the other hand over Europe where the predictive skill is much lower (typically acc&lt;0.6) in order to have the same level of spread in the estimate of the anomaly correlation  we need to consider a sample of about 40 years.  The variations in spread of the skill measure </a:t>
            </a:r>
          </a:p>
        </p:txBody>
      </p:sp>
      <p:sp>
        <p:nvSpPr>
          <p:cNvPr id="103428" name="Slide Number Placeholder 3"/>
          <p:cNvSpPr>
            <a:spLocks noGrp="1"/>
          </p:cNvSpPr>
          <p:nvPr>
            <p:ph type="sldNum" sz="quarter" idx="5"/>
          </p:nvPr>
        </p:nvSpPr>
        <p:spPr>
          <a:xfrm>
            <a:off x="3813175" y="9361488"/>
            <a:ext cx="2916238" cy="492125"/>
          </a:xfrm>
          <a:prstGeom prst="rect">
            <a:avLst/>
          </a:prstGeom>
          <a:noFill/>
        </p:spPr>
        <p:txBody>
          <a:bodyPr/>
          <a:lstStyle/>
          <a:p>
            <a:fld id="{487DD545-98B0-4498-B458-4D6E461A171B}"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GB" smtClean="0">
                <a:latin typeface="Arial" pitchFamily="34" charset="0"/>
                <a:cs typeface="Arial" pitchFamily="34" charset="0"/>
              </a:rPr>
              <a:t>When we compare the relibility over Europe computed over 30 year with the one computed over 14 years period the reliability diagram is very different showing a much pessimistic view of the skill for the shorter period.  In fact both reliability and sharpness is decreased.</a:t>
            </a:r>
          </a:p>
          <a:p>
            <a:r>
              <a:rPr lang="en-GB" smtClean="0">
                <a:latin typeface="Arial" pitchFamily="34" charset="0"/>
                <a:cs typeface="Arial" pitchFamily="34" charset="0"/>
              </a:rPr>
              <a:t>Consistent with the reduced verifying sample the uncertainty on the scores are larger. </a:t>
            </a:r>
          </a:p>
          <a:p>
            <a:r>
              <a:rPr lang="en-GB" sz="800" smtClean="0">
                <a:latin typeface="Arial" pitchFamily="34" charset="0"/>
                <a:cs typeface="Arial" pitchFamily="34" charset="0"/>
              </a:rPr>
              <a:t>It is particularly relevant to estimate some confidence intervals ar to set some bounds on the expected value of the verification score. </a:t>
            </a:r>
          </a:p>
          <a:p>
            <a:r>
              <a:rPr lang="en-GB" sz="800" smtClean="0">
                <a:latin typeface="Arial" pitchFamily="34" charset="0"/>
                <a:cs typeface="Arial" pitchFamily="34" charset="0"/>
              </a:rPr>
              <a:t>This also helps to assess whether differences between competing forecast systems are real.</a:t>
            </a:r>
          </a:p>
          <a:p>
            <a:r>
              <a:rPr lang="en-GB" sz="800" smtClean="0">
                <a:latin typeface="Arial" pitchFamily="34" charset="0"/>
                <a:cs typeface="Arial" pitchFamily="34" charset="0"/>
              </a:rPr>
              <a:t>SVSLRF recommends the use of confidence level for all the skill  measures</a:t>
            </a:r>
          </a:p>
          <a:p>
            <a:endParaRPr lang="en-GB" smtClean="0">
              <a:latin typeface="Arial" pitchFamily="34" charset="0"/>
              <a:cs typeface="Arial" pitchFamily="34" charset="0"/>
            </a:endParaRPr>
          </a:p>
        </p:txBody>
      </p:sp>
      <p:sp>
        <p:nvSpPr>
          <p:cNvPr id="104452" name="Slide Number Placeholder 3"/>
          <p:cNvSpPr>
            <a:spLocks noGrp="1"/>
          </p:cNvSpPr>
          <p:nvPr>
            <p:ph type="sldNum" sz="quarter" idx="5"/>
          </p:nvPr>
        </p:nvSpPr>
        <p:spPr>
          <a:xfrm>
            <a:off x="3813175" y="9361488"/>
            <a:ext cx="2916238" cy="492125"/>
          </a:xfrm>
          <a:prstGeom prst="rect">
            <a:avLst/>
          </a:prstGeom>
          <a:noFill/>
        </p:spPr>
        <p:txBody>
          <a:bodyPr/>
          <a:lstStyle/>
          <a:p>
            <a:fld id="{A0E7711B-203B-4C08-B304-AF54C59BBDCE}"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08548" name="Slide Number Placeholder 3"/>
          <p:cNvSpPr>
            <a:spLocks noGrp="1"/>
          </p:cNvSpPr>
          <p:nvPr>
            <p:ph type="sldNum" sz="quarter" idx="5"/>
          </p:nvPr>
        </p:nvSpPr>
        <p:spPr>
          <a:xfrm>
            <a:off x="3813175" y="9361488"/>
            <a:ext cx="2916238" cy="492125"/>
          </a:xfrm>
          <a:prstGeom prst="rect">
            <a:avLst/>
          </a:prstGeom>
          <a:noFill/>
        </p:spPr>
        <p:txBody>
          <a:bodyPr/>
          <a:lstStyle/>
          <a:p>
            <a:fld id="{828333A1-D29B-426A-B341-564A1243ABD5}"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09572" name="Slide Number Placeholder 3"/>
          <p:cNvSpPr>
            <a:spLocks noGrp="1"/>
          </p:cNvSpPr>
          <p:nvPr>
            <p:ph type="sldNum" sz="quarter" idx="5"/>
          </p:nvPr>
        </p:nvSpPr>
        <p:spPr>
          <a:xfrm>
            <a:off x="3813175" y="9361488"/>
            <a:ext cx="2916238" cy="492125"/>
          </a:xfrm>
          <a:prstGeom prst="rect">
            <a:avLst/>
          </a:prstGeom>
          <a:noFill/>
        </p:spPr>
        <p:txBody>
          <a:bodyPr/>
          <a:lstStyle/>
          <a:p>
            <a:fld id="{B88468A6-FCB8-4AA5-88C5-469DF653DD3C}"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11620" name="Slide Number Placeholder 3"/>
          <p:cNvSpPr>
            <a:spLocks noGrp="1"/>
          </p:cNvSpPr>
          <p:nvPr>
            <p:ph type="sldNum" sz="quarter" idx="5"/>
          </p:nvPr>
        </p:nvSpPr>
        <p:spPr>
          <a:xfrm>
            <a:off x="3813175" y="9361488"/>
            <a:ext cx="2916238" cy="492125"/>
          </a:xfrm>
          <a:prstGeom prst="rect">
            <a:avLst/>
          </a:prstGeom>
          <a:noFill/>
        </p:spPr>
        <p:txBody>
          <a:bodyPr/>
          <a:lstStyle/>
          <a:p>
            <a:fld id="{BEC2EF18-AD7A-4C2E-8AAE-7B043A681222}"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12644" name="Slide Number Placeholder 3"/>
          <p:cNvSpPr>
            <a:spLocks noGrp="1"/>
          </p:cNvSpPr>
          <p:nvPr>
            <p:ph type="sldNum" sz="quarter" idx="5"/>
          </p:nvPr>
        </p:nvSpPr>
        <p:spPr>
          <a:xfrm>
            <a:off x="3813175" y="9361488"/>
            <a:ext cx="2916238" cy="492125"/>
          </a:xfrm>
          <a:prstGeom prst="rect">
            <a:avLst/>
          </a:prstGeom>
          <a:noFill/>
        </p:spPr>
        <p:txBody>
          <a:bodyPr/>
          <a:lstStyle/>
          <a:p>
            <a:fld id="{24EEC158-5B0B-46A1-9CE4-79DA190FDF90}"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96913" y="738188"/>
            <a:ext cx="5335587" cy="3695700"/>
          </a:xfrm>
          <a:ln/>
        </p:spPr>
      </p:sp>
      <p:sp>
        <p:nvSpPr>
          <p:cNvPr id="129027" name="Rectangle 3"/>
          <p:cNvSpPr>
            <a:spLocks noGrp="1" noChangeArrowheads="1"/>
          </p:cNvSpPr>
          <p:nvPr>
            <p:ph type="body" idx="1"/>
          </p:nvPr>
        </p:nvSpPr>
        <p:spPr>
          <a:xfrm>
            <a:off x="896938" y="4681538"/>
            <a:ext cx="4937125" cy="4435475"/>
          </a:xfrm>
          <a:noFill/>
          <a:ln/>
        </p:spPr>
        <p:txBody>
          <a:bodyPr/>
          <a:lstStyle/>
          <a:p>
            <a:pPr eaLnBrk="1" hangingPunct="1"/>
            <a:r>
              <a:rPr lang="en-GB" smtClean="0">
                <a:latin typeface="Arial" pitchFamily="34" charset="0"/>
                <a:cs typeface="Arial" pitchFamily="34" charset="0"/>
              </a:rPr>
              <a:t>Last year at this meeting some users commented that the skill of the seasonal forecast can be different when the scores are computed for a period shorter than the 25 years of the hind-cast. We then discussed the fact that long term trends in temperature make a contribution to the seasonal forecast skill. </a:t>
            </a:r>
          </a:p>
          <a:p>
            <a:pPr eaLnBrk="1" hangingPunct="1"/>
            <a:r>
              <a:rPr lang="en-GB" smtClean="0">
                <a:latin typeface="Arial" pitchFamily="34" charset="0"/>
                <a:cs typeface="Arial" pitchFamily="34" charset="0"/>
              </a:rPr>
              <a:t>As a follow up of that discussion in collaboration with Paco  we have looked at the long term trend in temperature and assess their spatial distribution. For each grid point we have estimated the slope of the linear trend computed for the 25 years period 81-2005 considering both analysis and model data.</a:t>
            </a:r>
          </a:p>
          <a:p>
            <a:pPr eaLnBrk="1" hangingPunct="1"/>
            <a:r>
              <a:rPr lang="en-GB" smtClean="0">
                <a:latin typeface="Arial" pitchFamily="34" charset="0"/>
                <a:cs typeface="Arial" pitchFamily="34" charset="0"/>
              </a:rPr>
              <a:t>Some area like the Medit show a clear warming and by looking at the time series (just for the JJA values) it is clear that the warming occurred in the 90s. The forecast (blue dots) seems to reproduce the tren over this area although in some other area model show spurios signals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14692" name="Slide Number Placeholder 3"/>
          <p:cNvSpPr>
            <a:spLocks noGrp="1"/>
          </p:cNvSpPr>
          <p:nvPr>
            <p:ph type="sldNum" sz="quarter" idx="5"/>
          </p:nvPr>
        </p:nvSpPr>
        <p:spPr>
          <a:xfrm>
            <a:off x="3813175" y="9361488"/>
            <a:ext cx="2916238" cy="492125"/>
          </a:xfrm>
          <a:prstGeom prst="rect">
            <a:avLst/>
          </a:prstGeom>
          <a:noFill/>
        </p:spPr>
        <p:txBody>
          <a:bodyPr/>
          <a:lstStyle/>
          <a:p>
            <a:fld id="{4F2DF885-628D-409A-A996-FBC5EA26DB94}"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GB" smtClean="0">
              <a:latin typeface="Arial" pitchFamily="34" charset="0"/>
              <a:cs typeface="Arial" pitchFamily="34" charset="0"/>
            </a:endParaRPr>
          </a:p>
        </p:txBody>
      </p:sp>
      <p:sp>
        <p:nvSpPr>
          <p:cNvPr id="119812" name="Slide Number Placeholder 3"/>
          <p:cNvSpPr>
            <a:spLocks noGrp="1"/>
          </p:cNvSpPr>
          <p:nvPr>
            <p:ph type="sldNum" sz="quarter" idx="5"/>
          </p:nvPr>
        </p:nvSpPr>
        <p:spPr>
          <a:xfrm>
            <a:off x="3813175" y="9361488"/>
            <a:ext cx="2916238" cy="492125"/>
          </a:xfrm>
          <a:prstGeom prst="rect">
            <a:avLst/>
          </a:prstGeom>
          <a:noFill/>
        </p:spPr>
        <p:txBody>
          <a:bodyPr/>
          <a:lstStyle/>
          <a:p>
            <a:fld id="{1B297CE6-F0DC-42DD-9B1F-57FC4EED1688}"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GB" dirty="0" smtClean="0"/>
              <a:t>The talk is confined to dynamical seasonal predictions.</a:t>
            </a:r>
          </a:p>
          <a:p>
            <a:pPr eaLnBrk="1" hangingPunct="1">
              <a:defRPr/>
            </a:pPr>
            <a:endParaRPr lang="en-GB" dirty="0" smtClean="0"/>
          </a:p>
          <a:p>
            <a:pPr eaLnBrk="1" hangingPunct="1">
              <a:defRPr/>
            </a:pPr>
            <a:r>
              <a:rPr lang="en-GB" dirty="0" smtClean="0"/>
              <a:t>After running a dynamical model , regardless of its complexity, corrections needs to be made for systematic errors because the model’s climate and the observed climate are different.   I will describe the procedure used by </a:t>
            </a:r>
            <a:r>
              <a:rPr lang="en-GB" dirty="0" err="1" smtClean="0"/>
              <a:t>Ecmwf</a:t>
            </a:r>
            <a:r>
              <a:rPr lang="en-GB" dirty="0" smtClean="0"/>
              <a:t> to correct for those errors </a:t>
            </a:r>
          </a:p>
          <a:p>
            <a:pPr eaLnBrk="1" hangingPunct="1">
              <a:defRPr/>
            </a:pPr>
            <a:endParaRPr lang="en-GB" dirty="0" smtClean="0"/>
          </a:p>
          <a:p>
            <a:pPr eaLnBrk="1" hangingPunct="1">
              <a:defRPr/>
            </a:pPr>
            <a:r>
              <a:rPr lang="en-GB" dirty="0" smtClean="0"/>
              <a:t>I will then describe the way we assess the seasonal predictions and highlight some issues that can limit the skill assessment.</a:t>
            </a:r>
          </a:p>
          <a:p>
            <a:pPr eaLnBrk="1" hangingPunct="1">
              <a:defRPr/>
            </a:pPr>
            <a:r>
              <a:rPr lang="en-GB" dirty="0" smtClean="0"/>
              <a:t> </a:t>
            </a:r>
          </a:p>
          <a:p>
            <a:pPr eaLnBrk="1" hangingPunct="1">
              <a:defRPr/>
            </a:pPr>
            <a:endParaRPr lang="en-GB" dirty="0" smtClean="0"/>
          </a:p>
        </p:txBody>
      </p:sp>
      <p:sp>
        <p:nvSpPr>
          <p:cNvPr id="82948" name="Slide Number Placeholder 3"/>
          <p:cNvSpPr>
            <a:spLocks noGrp="1"/>
          </p:cNvSpPr>
          <p:nvPr>
            <p:ph type="sldNum" sz="quarter" idx="5"/>
          </p:nvPr>
        </p:nvSpPr>
        <p:spPr>
          <a:xfrm>
            <a:off x="3813175" y="9361488"/>
            <a:ext cx="2916238" cy="492125"/>
          </a:xfrm>
          <a:prstGeom prst="rect">
            <a:avLst/>
          </a:prstGeom>
          <a:noFill/>
        </p:spPr>
        <p:txBody>
          <a:bodyPr/>
          <a:lstStyle/>
          <a:p>
            <a:fld id="{85236055-5325-4994-8AE0-DA61038C0D7E}"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Initially, all models ran at ECMWF, comprehensive data archive; now, some models run remotely with reduced data volumes</a:t>
            </a:r>
          </a:p>
          <a:p>
            <a:pPr lvl="0"/>
            <a:r>
              <a:rPr lang="en-GB" dirty="0" smtClean="0"/>
              <a:t>Also more diversity in forecast/re-forecast strategy</a:t>
            </a:r>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34" charset="0"/>
                <a:cs typeface="Arial" pitchFamily="34" charset="0"/>
              </a:rPr>
              <a:t>To show that mean biases are a feature of any seasonal forecast system here we have the mean biases for SST from 4 different models.  These are 4 coupled models and are the one that are used to create the present Eurosip multi-model ensemble forecasts. It is interesting to note that some of systems have similar biases. For example the cold tounge over the Eq Pacific is a common feature to system a and b.</a:t>
            </a:r>
          </a:p>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84996" name="Slide Number Placeholder 3"/>
          <p:cNvSpPr>
            <a:spLocks noGrp="1"/>
          </p:cNvSpPr>
          <p:nvPr>
            <p:ph type="sldNum" sz="quarter" idx="5"/>
          </p:nvPr>
        </p:nvSpPr>
        <p:spPr>
          <a:xfrm>
            <a:off x="3813175" y="9361488"/>
            <a:ext cx="2916238" cy="492125"/>
          </a:xfrm>
          <a:prstGeom prst="rect">
            <a:avLst/>
          </a:prstGeom>
          <a:noFill/>
        </p:spPr>
        <p:txBody>
          <a:bodyPr/>
          <a:lstStyle/>
          <a:p>
            <a:fld id="{3CB1BB6E-A70B-484A-94DB-1C021D5B1116}"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GB" smtClean="0">
                <a:latin typeface="Arial" pitchFamily="34" charset="0"/>
                <a:cs typeface="Arial" pitchFamily="34" charset="0"/>
              </a:rPr>
              <a:t>Another aspect of systematic error is associated to spatial errors in the model.  The figure here compares the first dominant mode of rainfall variability in the observations (GPCP) over West Africa with the first 2 dominant modes from 2 versions of the ECMWF seasonal forecast system.  System 4 is the operational system at present. It was introduced in Nov 2011 when replaced System 3.  The anti-correlation between rainfall along the G. Coast and Sahel represented by the observed mode is not simulated by System 3. In fact neither of the 2 leading modes presents such feature. EOF1 S3 has too much amplitude over the ocean and coastal region and little signal over the Sahel. The dipole structure of EOF2 S3 is displaced too far South. System 3 was not a very succesfull system for rainfall predictions over West Africa.  With the more recent system we have The first EOF of S4 is far better match for the observed pattern in fact its spatial correlation with the observed leading mode is 0.77.  Analysis of this type is crucial in the construction of seasonal forecast calibrated products. </a:t>
            </a:r>
          </a:p>
        </p:txBody>
      </p:sp>
      <p:sp>
        <p:nvSpPr>
          <p:cNvPr id="87044" name="Slide Number Placeholder 3"/>
          <p:cNvSpPr>
            <a:spLocks noGrp="1"/>
          </p:cNvSpPr>
          <p:nvPr>
            <p:ph type="sldNum" sz="quarter" idx="5"/>
          </p:nvPr>
        </p:nvSpPr>
        <p:spPr>
          <a:xfrm>
            <a:off x="3813175" y="9361488"/>
            <a:ext cx="2916238" cy="492125"/>
          </a:xfrm>
          <a:prstGeom prst="rect">
            <a:avLst/>
          </a:prstGeom>
          <a:noFill/>
        </p:spPr>
        <p:txBody>
          <a:bodyPr/>
          <a:lstStyle/>
          <a:p>
            <a:fld id="{FAEE14D0-250E-4A2B-8C65-5F81C293B7CE}"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r>
              <a:rPr lang="en-GB" smtClean="0">
                <a:latin typeface="Arial" pitchFamily="34" charset="0"/>
                <a:cs typeface="Arial" pitchFamily="34" charset="0"/>
              </a:rPr>
              <a:t>(e.g. spatial acc and MSSE)-  The main attributes of the forecast are : reliability, resolution-discrimination, sharpensess</a:t>
            </a:r>
          </a:p>
          <a:p>
            <a:pPr eaLnBrk="1" hangingPunct="1"/>
            <a:endParaRPr lang="en-GB" smtClean="0">
              <a:latin typeface="Arial" pitchFamily="34" charset="0"/>
              <a:cs typeface="Arial" pitchFamily="34" charset="0"/>
            </a:endParaRPr>
          </a:p>
          <a:p>
            <a:pPr eaLnBrk="1" hangingPunct="1"/>
            <a:r>
              <a:rPr lang="en-GB" smtClean="0">
                <a:latin typeface="Arial" pitchFamily="34" charset="0"/>
                <a:cs typeface="Arial" pitchFamily="34" charset="0"/>
              </a:rPr>
              <a:t>Providing verification for a few seasons or even over a few years only may be misleading and may not give a fair assessment of the skill of any LRF system.  LRF systems should be verified over as long a period as possible in hindcast mode.  Although there are limitations on the availability of verification data sets and in spite of the fact that validating numerical forecast systems in hindcast mode requires large computer resources, the hindcast period should be as long as possible. LRF recommended hindcast period of 1981-2001</a:t>
            </a:r>
          </a:p>
          <a:p>
            <a:pPr eaLnBrk="1" hangingPunct="1"/>
            <a:endParaRPr lang="en-GB" smtClean="0">
              <a:latin typeface="Arial" pitchFamily="34" charset="0"/>
              <a:cs typeface="Arial" pitchFamily="34" charset="0"/>
            </a:endParaRPr>
          </a:p>
          <a:p>
            <a:pPr eaLnBrk="1" hangingPunct="1"/>
            <a:endParaRPr lang="en-GB" smtClean="0">
              <a:latin typeface="Arial" pitchFamily="34" charset="0"/>
              <a:cs typeface="Arial" pitchFamily="34" charset="0"/>
            </a:endParaRPr>
          </a:p>
        </p:txBody>
      </p:sp>
      <p:sp>
        <p:nvSpPr>
          <p:cNvPr id="93188" name="Slide Number Placeholder 3"/>
          <p:cNvSpPr>
            <a:spLocks noGrp="1"/>
          </p:cNvSpPr>
          <p:nvPr>
            <p:ph type="sldNum" sz="quarter" idx="5"/>
          </p:nvPr>
        </p:nvSpPr>
        <p:spPr>
          <a:xfrm>
            <a:off x="3813175" y="9361488"/>
            <a:ext cx="2916238" cy="492125"/>
          </a:xfrm>
          <a:prstGeom prst="rect">
            <a:avLst/>
          </a:prstGeom>
          <a:noFill/>
        </p:spPr>
        <p:txBody>
          <a:bodyPr/>
          <a:lstStyle/>
          <a:p>
            <a:fld id="{B2C16AAF-0D98-4F4C-A99A-2228EBF266B4}"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en-GB" smtClean="0">
                <a:latin typeface="Arial" pitchFamily="34" charset="0"/>
                <a:cs typeface="Arial" pitchFamily="34" charset="0"/>
              </a:rPr>
              <a:t>Few example These diagrams here shows the scores for SST over the tropical Pacific ( NINO3.4 area 5n-5s 170-120w)  and over the tropical Atlantic.</a:t>
            </a:r>
          </a:p>
          <a:p>
            <a:pPr eaLnBrk="1" hangingPunct="1"/>
            <a:r>
              <a:rPr lang="en-GB" smtClean="0">
                <a:latin typeface="Arial" pitchFamily="34" charset="0"/>
                <a:cs typeface="Arial" pitchFamily="34" charset="0"/>
              </a:rPr>
              <a:t>The statistics are computed using the re-forecast for a common period  of years. The S4 values are calibrated by the mean and the variance while the values from S3 are corrected only by the mean as we want to compare the performance of the final forecast product.  On the other hand is worth saying that in most of the cases the calibration of S3 variance tends to deteriorate the scores. The top panels show the RMSE solid lines and the spread dashed lines. Where red indicate s4 and blue s3. It is clear from both top panels that the relationship between the rmse and spread it is better reproduce in S4 than in S3. The bottom panels show the anomaly correlations for the same areas while the performance of S4 over the Nino3.4 area is only marginally better over the Equatoral Atlantic S4 show a significant advantage in comparison with S3. With S4 the forecast over the eq. Atlantic  becomes substatially better then persistence or climatology.  (improvement over the Atlantic due to : better representation of the climate, better ocean analysis)of scores for system 4</a:t>
            </a:r>
          </a:p>
        </p:txBody>
      </p:sp>
      <p:sp>
        <p:nvSpPr>
          <p:cNvPr id="94212" name="Slide Number Placeholder 3"/>
          <p:cNvSpPr>
            <a:spLocks noGrp="1"/>
          </p:cNvSpPr>
          <p:nvPr>
            <p:ph type="sldNum" sz="quarter" idx="5"/>
          </p:nvPr>
        </p:nvSpPr>
        <p:spPr>
          <a:xfrm>
            <a:off x="3813175" y="9361488"/>
            <a:ext cx="2916238" cy="492125"/>
          </a:xfrm>
          <a:prstGeom prst="rect">
            <a:avLst/>
          </a:prstGeom>
          <a:noFill/>
        </p:spPr>
        <p:txBody>
          <a:bodyPr/>
          <a:lstStyle/>
          <a:p>
            <a:fld id="{F407F776-C3AE-4DEB-A77F-6487AD8ED0B0}"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Arial" pitchFamily="34" charset="0"/>
                <a:cs typeface="Arial" pitchFamily="34" charset="0"/>
              </a:rPr>
              <a:t>The performance of the seasonal predictions is not only based on the ENSO scores. Here we have the 2m temperature local correlation between the ensemble mean and era-interim. The regions with orange to red shadings are the regions with correlations larger than 0.6. We compare the anomaly correlation between most recent system and the previous one for the JJA season. </a:t>
            </a:r>
          </a:p>
          <a:p>
            <a:r>
              <a:rPr lang="en-US" smtClean="0">
                <a:latin typeface="Arial" pitchFamily="34" charset="0"/>
                <a:cs typeface="Arial" pitchFamily="34" charset="0"/>
              </a:rPr>
              <a:t>It is clear that there is higher predictive skill in the tropics than in midlatitudes. </a:t>
            </a:r>
          </a:p>
          <a:p>
            <a:r>
              <a:rPr lang="en-US" smtClean="0">
                <a:latin typeface="Arial" pitchFamily="34" charset="0"/>
                <a:cs typeface="Arial" pitchFamily="34" charset="0"/>
              </a:rPr>
              <a:t>The most recent system shows an overall higher level of skill over East Pacific and West Africa. Over Scandinavia the skill is also improved although we would need a much larger number of cases to estimate the significance of such improvement since this is a region where the signal to noise ratio is rather small.</a:t>
            </a:r>
          </a:p>
        </p:txBody>
      </p:sp>
      <p:sp>
        <p:nvSpPr>
          <p:cNvPr id="96260" name="Slide Number Placeholder 3"/>
          <p:cNvSpPr>
            <a:spLocks noGrp="1"/>
          </p:cNvSpPr>
          <p:nvPr>
            <p:ph type="sldNum" sz="quarter" idx="5"/>
          </p:nvPr>
        </p:nvSpPr>
        <p:spPr>
          <a:xfrm>
            <a:off x="3813175" y="9361488"/>
            <a:ext cx="2916238" cy="492125"/>
          </a:xfrm>
          <a:prstGeom prst="rect">
            <a:avLst/>
          </a:prstGeom>
          <a:noFill/>
        </p:spPr>
        <p:txBody>
          <a:bodyPr/>
          <a:lstStyle/>
          <a:p>
            <a:fld id="{C24FABC6-E1F0-4F0E-AF9A-2581FA801D90}"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GB" dirty="0" smtClean="0"/>
              <a:t>This shows the ROC (Relative Operating Characteristic) skill scores of June/July/August seasonal mean 2-metre</a:t>
            </a:r>
          </a:p>
          <a:p>
            <a:pPr>
              <a:defRPr/>
            </a:pPr>
            <a:r>
              <a:rPr lang="en-GB" dirty="0" smtClean="0"/>
              <a:t>temperatures predicted from May for the years 1981 -2010  ROC skill score is effective at measuring the signal contained in a set of probabilistic forecasts and it does not punish forecasts for having poorly calibrated probabilities. Black dots indicate</a:t>
            </a:r>
          </a:p>
          <a:p>
            <a:pPr>
              <a:defRPr/>
            </a:pPr>
            <a:r>
              <a:rPr lang="en-GB" dirty="0" smtClean="0"/>
              <a:t>values significantly different from zero with 95% probability. </a:t>
            </a:r>
          </a:p>
          <a:p>
            <a:pPr>
              <a:defRPr/>
            </a:pPr>
            <a:r>
              <a:rPr lang="en-GB" dirty="0" smtClean="0"/>
              <a:t>Scores are locally noisy, but the overall skill distribution is similar to the one given by the ACC.</a:t>
            </a:r>
          </a:p>
          <a:p>
            <a:pPr>
              <a:defRPr/>
            </a:pPr>
            <a:endParaRPr lang="en-GB" dirty="0" smtClean="0"/>
          </a:p>
          <a:p>
            <a:pPr>
              <a:defRPr/>
            </a:pPr>
            <a:endParaRPr lang="en-GB" dirty="0" smtClean="0"/>
          </a:p>
          <a:p>
            <a:pPr>
              <a:defRPr/>
            </a:pPr>
            <a:endParaRPr lang="en-GB" dirty="0"/>
          </a:p>
        </p:txBody>
      </p:sp>
      <p:sp>
        <p:nvSpPr>
          <p:cNvPr id="97284" name="Slide Number Placeholder 3"/>
          <p:cNvSpPr>
            <a:spLocks noGrp="1"/>
          </p:cNvSpPr>
          <p:nvPr>
            <p:ph type="sldNum" sz="quarter" idx="5"/>
          </p:nvPr>
        </p:nvSpPr>
        <p:spPr>
          <a:xfrm>
            <a:off x="3813175" y="9361488"/>
            <a:ext cx="2916238" cy="492125"/>
          </a:xfrm>
          <a:prstGeom prst="rect">
            <a:avLst/>
          </a:prstGeom>
          <a:noFill/>
        </p:spPr>
        <p:txBody>
          <a:bodyPr/>
          <a:lstStyle/>
          <a:p>
            <a:fld id="{5A28008C-1B9C-449B-A7D8-A90728169B8E}"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13175" y="9361488"/>
            <a:ext cx="2916238" cy="492125"/>
          </a:xfrm>
          <a:prstGeom prst="rect">
            <a:avLst/>
          </a:prstGeom>
          <a:noFill/>
        </p:spPr>
        <p:txBody>
          <a:bodyPr/>
          <a:lstStyle/>
          <a:p>
            <a:fld id="{C5FE5305-08BB-4366-A6F7-825ACF61C81B}"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99331" name="Rectangle 2"/>
          <p:cNvSpPr>
            <a:spLocks noGrp="1" noRot="1" noChangeAspect="1" noChangeArrowheads="1" noTextEdit="1"/>
          </p:cNvSpPr>
          <p:nvPr>
            <p:ph type="sldImg"/>
          </p:nvPr>
        </p:nvSpPr>
        <p:spPr>
          <a:xfrm>
            <a:off x="684213" y="757238"/>
            <a:ext cx="5362575" cy="3714750"/>
          </a:xfrm>
          <a:ln/>
        </p:spPr>
      </p:sp>
      <p:sp>
        <p:nvSpPr>
          <p:cNvPr id="99332" name="Rectangle 3"/>
          <p:cNvSpPr>
            <a:spLocks noGrp="1" noChangeArrowheads="1"/>
          </p:cNvSpPr>
          <p:nvPr>
            <p:ph type="body" idx="1"/>
          </p:nvPr>
        </p:nvSpPr>
        <p:spPr>
          <a:xfrm>
            <a:off x="896938" y="4700588"/>
            <a:ext cx="4937125" cy="4397375"/>
          </a:xfrm>
          <a:noFill/>
          <a:ln/>
        </p:spPr>
        <p:txBody>
          <a:bodyPr/>
          <a:lstStyle/>
          <a:p>
            <a:pPr eaLnBrk="1" hangingPunct="1"/>
            <a:r>
              <a:rPr lang="en-GB" smtClean="0">
                <a:latin typeface="Arial" pitchFamily="34" charset="0"/>
                <a:cs typeface="Arial" pitchFamily="34" charset="0"/>
              </a:rPr>
              <a:t>Reliability diagrams for Tropics  and for Europe</a:t>
            </a:r>
          </a:p>
          <a:p>
            <a:pPr eaLnBrk="1" hangingPunct="1"/>
            <a:r>
              <a:rPr lang="en-GB" smtClean="0">
                <a:latin typeface="Arial" pitchFamily="34" charset="0"/>
                <a:cs typeface="Arial" pitchFamily="34" charset="0"/>
              </a:rPr>
              <a:t>The event is JJA 2m temp anomalies being above the upper third of the climate.</a:t>
            </a:r>
          </a:p>
          <a:p>
            <a:pPr eaLnBrk="1" hangingPunct="1"/>
            <a:r>
              <a:rPr lang="en-GB" smtClean="0">
                <a:latin typeface="Arial" pitchFamily="34" charset="0"/>
                <a:cs typeface="Arial" pitchFamily="34" charset="0"/>
              </a:rPr>
              <a:t>The verification cover 30-years (1981-2010) and is based on the re-forecast initiated in May.</a:t>
            </a:r>
          </a:p>
          <a:p>
            <a:pPr eaLnBrk="1" hangingPunct="1"/>
            <a:r>
              <a:rPr lang="en-GB" smtClean="0">
                <a:latin typeface="Arial" pitchFamily="34" charset="0"/>
                <a:cs typeface="Arial" pitchFamily="34" charset="0"/>
              </a:rPr>
              <a:t> It is very evident that the forecast over Europe has similar reliability but has less sharpeness</a:t>
            </a:r>
          </a:p>
          <a:p>
            <a:pPr eaLnBrk="1" hangingPunct="1"/>
            <a:r>
              <a:rPr lang="en-GB" smtClean="0">
                <a:latin typeface="Arial" pitchFamily="34" charset="0"/>
                <a:cs typeface="Arial" pitchFamily="34" charset="0"/>
              </a:rPr>
              <a:t>The grey error bars showing the effect of sampling uncertainty. The blue lines show the climatological frequency</a:t>
            </a:r>
          </a:p>
          <a:p>
            <a:pPr eaLnBrk="1" hangingPunct="1"/>
            <a:r>
              <a:rPr lang="en-GB" smtClean="0">
                <a:latin typeface="Arial" pitchFamily="34" charset="0"/>
                <a:cs typeface="Arial" pitchFamily="34" charset="0"/>
              </a:rPr>
              <a:t>of the event. The black dashed line separates skillful from unskillful regions in the diagram: points with forecast probabilities smaller (larger) than the climatological frequency, which fall below (above) this line, contribute to positive BSS; otherwise they contribute negatively to the BSS.</a:t>
            </a: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114300"/>
            <a:ext cx="2322512" cy="5981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14300"/>
            <a:ext cx="6818313"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9275763" cy="6477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8600" y="1143000"/>
            <a:ext cx="9293225" cy="4953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143000"/>
            <a:ext cx="457041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1413" y="1143000"/>
            <a:ext cx="45704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9599613" y="6276975"/>
            <a:ext cx="180975" cy="454025"/>
          </a:xfrm>
          <a:prstGeom prst="rect">
            <a:avLst/>
          </a:prstGeom>
          <a:noFill/>
          <a:ln w="12700">
            <a:noFill/>
            <a:miter lim="800000"/>
            <a:headEnd/>
            <a:tailEnd/>
          </a:ln>
          <a:effectLst/>
        </p:spPr>
        <p:txBody>
          <a:bodyPr wrap="none" lIns="90487" tIns="44450" rIns="90487" bIns="44450">
            <a:spAutoFit/>
          </a:bodyPr>
          <a:lstStyle/>
          <a:p>
            <a:endParaRPr lang="en-US" sz="2400" b="0">
              <a:solidFill>
                <a:schemeClr val="accent2"/>
              </a:solidFill>
              <a:latin typeface="Arial" charset="0"/>
            </a:endParaRPr>
          </a:p>
        </p:txBody>
      </p:sp>
      <p:sp>
        <p:nvSpPr>
          <p:cNvPr id="1027" name="AutoShape 3"/>
          <p:cNvSpPr>
            <a:spLocks noChangeArrowheads="1"/>
          </p:cNvSpPr>
          <p:nvPr/>
        </p:nvSpPr>
        <p:spPr bwMode="auto">
          <a:xfrm>
            <a:off x="198438" y="6381750"/>
            <a:ext cx="7489278" cy="228600"/>
          </a:xfrm>
          <a:prstGeom prst="parallelogram">
            <a:avLst>
              <a:gd name="adj" fmla="val 57885"/>
            </a:avLst>
          </a:prstGeom>
          <a:solidFill>
            <a:srgbClr val="0B4499"/>
          </a:solidFill>
          <a:ln w="12700">
            <a:noFill/>
            <a:miter lim="800000"/>
            <a:headEnd/>
            <a:tailEnd/>
          </a:ln>
          <a:effectLst/>
        </p:spPr>
        <p:txBody>
          <a:bodyPr wrap="none" anchor="ctr"/>
          <a:lstStyle/>
          <a:p>
            <a:pPr algn="ctr"/>
            <a:r>
              <a:rPr lang="en-GB" sz="1400" baseline="0" dirty="0" smtClean="0">
                <a:solidFill>
                  <a:schemeClr val="bg1"/>
                </a:solidFill>
              </a:rPr>
              <a:t>LRF Training, Belgrade    13</a:t>
            </a:r>
            <a:r>
              <a:rPr lang="en-GB" sz="1400" baseline="30000" dirty="0" smtClean="0">
                <a:solidFill>
                  <a:schemeClr val="bg1"/>
                </a:solidFill>
              </a:rPr>
              <a:t>th </a:t>
            </a:r>
            <a:r>
              <a:rPr lang="en-GB" sz="1400" baseline="0" dirty="0" smtClean="0">
                <a:solidFill>
                  <a:schemeClr val="bg1"/>
                </a:solidFill>
              </a:rPr>
              <a:t>- 16</a:t>
            </a:r>
            <a:r>
              <a:rPr lang="en-GB" sz="1400" baseline="30000" dirty="0" smtClean="0">
                <a:solidFill>
                  <a:schemeClr val="bg1"/>
                </a:solidFill>
              </a:rPr>
              <a:t>th</a:t>
            </a:r>
            <a:r>
              <a:rPr lang="en-GB" sz="1400" baseline="0" dirty="0" smtClean="0">
                <a:solidFill>
                  <a:schemeClr val="bg1"/>
                </a:solidFill>
              </a:rPr>
              <a:t> November 2013</a:t>
            </a:r>
            <a:endParaRPr lang="en-GB" sz="1400" dirty="0">
              <a:solidFill>
                <a:schemeClr val="bg1"/>
              </a:solidFill>
            </a:endParaRPr>
          </a:p>
        </p:txBody>
      </p:sp>
      <p:sp>
        <p:nvSpPr>
          <p:cNvPr id="1028" name="Rectangle 4"/>
          <p:cNvSpPr>
            <a:spLocks noGrp="1" noChangeArrowheads="1"/>
          </p:cNvSpPr>
          <p:nvPr>
            <p:ph type="title"/>
          </p:nvPr>
        </p:nvSpPr>
        <p:spPr bwMode="auto">
          <a:xfrm>
            <a:off x="228600" y="114300"/>
            <a:ext cx="9275763" cy="647700"/>
          </a:xfrm>
          <a:prstGeom prst="rect">
            <a:avLst/>
          </a:prstGeom>
          <a:solidFill>
            <a:schemeClr val="bg1"/>
          </a:solid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Slide Title</a:t>
            </a:r>
          </a:p>
        </p:txBody>
      </p:sp>
      <p:sp>
        <p:nvSpPr>
          <p:cNvPr id="1029" name="Rectangle 5"/>
          <p:cNvSpPr>
            <a:spLocks noGrp="1" noChangeArrowheads="1"/>
          </p:cNvSpPr>
          <p:nvPr>
            <p:ph type="body" idx="1"/>
          </p:nvPr>
        </p:nvSpPr>
        <p:spPr bwMode="auto">
          <a:xfrm>
            <a:off x="228600" y="1143000"/>
            <a:ext cx="9293225" cy="49530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smtClean="0"/>
              <a:t>Body Text</a:t>
            </a:r>
          </a:p>
          <a:p>
            <a:pPr lvl="1"/>
            <a:r>
              <a:rPr lang="en-GB" dirty="0" smtClean="0"/>
              <a:t>Second Level</a:t>
            </a:r>
          </a:p>
          <a:p>
            <a:pPr lvl="2"/>
            <a:r>
              <a:rPr lang="en-GB" dirty="0" smtClean="0"/>
              <a:t>Third level</a:t>
            </a:r>
          </a:p>
        </p:txBody>
      </p:sp>
      <p:pic>
        <p:nvPicPr>
          <p:cNvPr id="1033" name="Picture 9" descr="ECMWF_new_logo"/>
          <p:cNvPicPr>
            <a:picLocks noChangeAspect="1" noChangeArrowheads="1"/>
          </p:cNvPicPr>
          <p:nvPr userDrawn="1"/>
        </p:nvPicPr>
        <p:blipFill>
          <a:blip r:embed="rId14" cstate="print"/>
          <a:srcRect/>
          <a:stretch>
            <a:fillRect/>
          </a:stretch>
        </p:blipFill>
        <p:spPr bwMode="auto">
          <a:xfrm>
            <a:off x="7975600" y="6381750"/>
            <a:ext cx="1525588" cy="273050"/>
          </a:xfrm>
          <a:prstGeom prst="rect">
            <a:avLst/>
          </a:prstGeom>
          <a:noFill/>
        </p:spPr>
      </p:pic>
      <p:sp>
        <p:nvSpPr>
          <p:cNvPr id="7" name="TextBox 6"/>
          <p:cNvSpPr txBox="1"/>
          <p:nvPr userDrawn="1"/>
        </p:nvSpPr>
        <p:spPr>
          <a:xfrm>
            <a:off x="270892" y="6381328"/>
            <a:ext cx="1800200" cy="215444"/>
          </a:xfrm>
          <a:prstGeom prst="rect">
            <a:avLst/>
          </a:prstGeom>
          <a:noFill/>
        </p:spPr>
        <p:txBody>
          <a:bodyPr wrap="square" rtlCol="0">
            <a:spAutoFit/>
          </a:bodyPr>
          <a:lstStyle/>
          <a:p>
            <a:r>
              <a:rPr lang="en-GB" sz="800" b="0" dirty="0" smtClean="0">
                <a:solidFill>
                  <a:schemeClr val="bg1"/>
                </a:solidFill>
              </a:rPr>
              <a:t>© ECMWF</a:t>
            </a:r>
            <a:endParaRPr lang="en-GB" sz="8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3200">
          <a:solidFill>
            <a:srgbClr val="B50069"/>
          </a:solidFill>
          <a:latin typeface="+mj-lt"/>
          <a:ea typeface="+mj-ea"/>
          <a:cs typeface="+mj-cs"/>
        </a:defRPr>
      </a:lvl1pPr>
      <a:lvl2pPr algn="l" rtl="0" eaLnBrk="0" fontAlgn="base" hangingPunct="0">
        <a:lnSpc>
          <a:spcPct val="90000"/>
        </a:lnSpc>
        <a:spcBef>
          <a:spcPct val="0"/>
        </a:spcBef>
        <a:spcAft>
          <a:spcPct val="0"/>
        </a:spcAft>
        <a:defRPr sz="3200">
          <a:solidFill>
            <a:srgbClr val="B50069"/>
          </a:solidFill>
          <a:latin typeface="Arial Black" pitchFamily="34" charset="0"/>
        </a:defRPr>
      </a:lvl2pPr>
      <a:lvl3pPr algn="l" rtl="0" eaLnBrk="0" fontAlgn="base" hangingPunct="0">
        <a:lnSpc>
          <a:spcPct val="90000"/>
        </a:lnSpc>
        <a:spcBef>
          <a:spcPct val="0"/>
        </a:spcBef>
        <a:spcAft>
          <a:spcPct val="0"/>
        </a:spcAft>
        <a:defRPr sz="3200">
          <a:solidFill>
            <a:srgbClr val="B50069"/>
          </a:solidFill>
          <a:latin typeface="Arial Black" pitchFamily="34" charset="0"/>
        </a:defRPr>
      </a:lvl3pPr>
      <a:lvl4pPr algn="l" rtl="0" eaLnBrk="0" fontAlgn="base" hangingPunct="0">
        <a:lnSpc>
          <a:spcPct val="90000"/>
        </a:lnSpc>
        <a:spcBef>
          <a:spcPct val="0"/>
        </a:spcBef>
        <a:spcAft>
          <a:spcPct val="0"/>
        </a:spcAft>
        <a:defRPr sz="3200">
          <a:solidFill>
            <a:srgbClr val="B50069"/>
          </a:solidFill>
          <a:latin typeface="Arial Black" pitchFamily="34" charset="0"/>
        </a:defRPr>
      </a:lvl4pPr>
      <a:lvl5pPr algn="l" rtl="0" eaLnBrk="0" fontAlgn="base" hangingPunct="0">
        <a:lnSpc>
          <a:spcPct val="90000"/>
        </a:lnSpc>
        <a:spcBef>
          <a:spcPct val="0"/>
        </a:spcBef>
        <a:spcAft>
          <a:spcPct val="0"/>
        </a:spcAft>
        <a:defRPr sz="3200">
          <a:solidFill>
            <a:srgbClr val="B50069"/>
          </a:solidFill>
          <a:latin typeface="Arial Black" pitchFamily="34" charset="0"/>
        </a:defRPr>
      </a:lvl5pPr>
      <a:lvl6pPr marL="457200" algn="l" rtl="0" eaLnBrk="0" fontAlgn="base" hangingPunct="0">
        <a:lnSpc>
          <a:spcPct val="90000"/>
        </a:lnSpc>
        <a:spcBef>
          <a:spcPct val="0"/>
        </a:spcBef>
        <a:spcAft>
          <a:spcPct val="0"/>
        </a:spcAft>
        <a:defRPr sz="3200">
          <a:solidFill>
            <a:srgbClr val="B50069"/>
          </a:solidFill>
          <a:latin typeface="Arial Black" pitchFamily="34" charset="0"/>
        </a:defRPr>
      </a:lvl6pPr>
      <a:lvl7pPr marL="914400" algn="l" rtl="0" eaLnBrk="0" fontAlgn="base" hangingPunct="0">
        <a:lnSpc>
          <a:spcPct val="90000"/>
        </a:lnSpc>
        <a:spcBef>
          <a:spcPct val="0"/>
        </a:spcBef>
        <a:spcAft>
          <a:spcPct val="0"/>
        </a:spcAft>
        <a:defRPr sz="3200">
          <a:solidFill>
            <a:srgbClr val="B50069"/>
          </a:solidFill>
          <a:latin typeface="Arial Black" pitchFamily="34" charset="0"/>
        </a:defRPr>
      </a:lvl7pPr>
      <a:lvl8pPr marL="1371600" algn="l" rtl="0" eaLnBrk="0" fontAlgn="base" hangingPunct="0">
        <a:lnSpc>
          <a:spcPct val="90000"/>
        </a:lnSpc>
        <a:spcBef>
          <a:spcPct val="0"/>
        </a:spcBef>
        <a:spcAft>
          <a:spcPct val="0"/>
        </a:spcAft>
        <a:defRPr sz="3200">
          <a:solidFill>
            <a:srgbClr val="B50069"/>
          </a:solidFill>
          <a:latin typeface="Arial Black" pitchFamily="34" charset="0"/>
        </a:defRPr>
      </a:lvl8pPr>
      <a:lvl9pPr marL="1828800" algn="l" rtl="0" eaLnBrk="0" fontAlgn="base" hangingPunct="0">
        <a:lnSpc>
          <a:spcPct val="90000"/>
        </a:lnSpc>
        <a:spcBef>
          <a:spcPct val="0"/>
        </a:spcBef>
        <a:spcAft>
          <a:spcPct val="0"/>
        </a:spcAft>
        <a:defRPr sz="3200">
          <a:solidFill>
            <a:srgbClr val="B50069"/>
          </a:solidFill>
          <a:latin typeface="Arial Black" pitchFamily="34" charset="0"/>
        </a:defRPr>
      </a:lvl9pPr>
    </p:titleStyle>
    <p:bodyStyle>
      <a:lvl1pPr marL="292100" indent="-292100" algn="l" rtl="0" eaLnBrk="0" fontAlgn="base" hangingPunct="0">
        <a:lnSpc>
          <a:spcPts val="2600"/>
        </a:lnSpc>
        <a:spcBef>
          <a:spcPct val="0"/>
        </a:spcBef>
        <a:spcAft>
          <a:spcPts val="1000"/>
        </a:spcAft>
        <a:buClr>
          <a:srgbClr val="3365FB"/>
        </a:buClr>
        <a:buSzPct val="90000"/>
        <a:buFont typeface="Wingdings" pitchFamily="2" charset="2"/>
        <a:buChar char="l"/>
        <a:defRPr sz="2800" b="1">
          <a:solidFill>
            <a:schemeClr val="tx1"/>
          </a:solidFill>
          <a:latin typeface="+mn-lt"/>
          <a:ea typeface="+mn-ea"/>
          <a:cs typeface="+mn-cs"/>
        </a:defRPr>
      </a:lvl1pPr>
      <a:lvl2pPr marL="762000" indent="-279400" algn="l" rtl="0" eaLnBrk="0" fontAlgn="base" hangingPunct="0">
        <a:lnSpc>
          <a:spcPts val="2000"/>
        </a:lnSpc>
        <a:spcBef>
          <a:spcPct val="0"/>
        </a:spcBef>
        <a:spcAft>
          <a:spcPts val="500"/>
        </a:spcAft>
        <a:buClr>
          <a:srgbClr val="919191"/>
        </a:buClr>
        <a:buSzPct val="90000"/>
        <a:buFont typeface="Wingdings" pitchFamily="2" charset="2"/>
        <a:buChar char="m"/>
        <a:defRPr sz="2000">
          <a:solidFill>
            <a:schemeClr val="tx1"/>
          </a:solidFill>
          <a:latin typeface="+mn-lt"/>
        </a:defRPr>
      </a:lvl2pPr>
      <a:lvl3pPr marL="1219200" indent="-228600" algn="l" rtl="0" eaLnBrk="0" fontAlgn="base" hangingPunct="0">
        <a:spcBef>
          <a:spcPts val="0"/>
        </a:spcBef>
        <a:spcAft>
          <a:spcPts val="500"/>
        </a:spcAft>
        <a:buChar char="•"/>
        <a:defRPr sz="1600">
          <a:solidFill>
            <a:schemeClr val="tx1"/>
          </a:solidFill>
          <a:latin typeface="+mn-lt"/>
        </a:defRPr>
      </a:lvl3pPr>
      <a:lvl4pPr marL="1581150" indent="-171450" algn="l" rtl="0" eaLnBrk="0" fontAlgn="base" hangingPunct="0">
        <a:spcBef>
          <a:spcPct val="20000"/>
        </a:spcBef>
        <a:spcAft>
          <a:spcPct val="0"/>
        </a:spcAft>
        <a:buChar char="–"/>
        <a:defRPr sz="2000">
          <a:solidFill>
            <a:schemeClr val="tx1"/>
          </a:solidFill>
          <a:latin typeface="Times" pitchFamily="18" charset="0"/>
        </a:defRPr>
      </a:lvl4pPr>
      <a:lvl5pPr marL="2000250" indent="-171450" algn="l" rtl="0" eaLnBrk="0" fontAlgn="base" hangingPunct="0">
        <a:spcBef>
          <a:spcPct val="20000"/>
        </a:spcBef>
        <a:spcAft>
          <a:spcPct val="0"/>
        </a:spcAft>
        <a:buChar char="»"/>
        <a:defRPr sz="2000">
          <a:solidFill>
            <a:schemeClr val="tx1"/>
          </a:solidFill>
          <a:latin typeface="Times" pitchFamily="18" charset="0"/>
        </a:defRPr>
      </a:lvl5pPr>
      <a:lvl6pPr marL="2457450" indent="-171450" algn="l" rtl="0" eaLnBrk="0" fontAlgn="base" hangingPunct="0">
        <a:spcBef>
          <a:spcPct val="20000"/>
        </a:spcBef>
        <a:spcAft>
          <a:spcPct val="0"/>
        </a:spcAft>
        <a:buChar char="»"/>
        <a:defRPr sz="2000">
          <a:solidFill>
            <a:schemeClr val="tx1"/>
          </a:solidFill>
          <a:latin typeface="Times" pitchFamily="18" charset="0"/>
        </a:defRPr>
      </a:lvl6pPr>
      <a:lvl7pPr marL="2914650" indent="-171450" algn="l" rtl="0" eaLnBrk="0" fontAlgn="base" hangingPunct="0">
        <a:spcBef>
          <a:spcPct val="20000"/>
        </a:spcBef>
        <a:spcAft>
          <a:spcPct val="0"/>
        </a:spcAft>
        <a:buChar char="»"/>
        <a:defRPr sz="2000">
          <a:solidFill>
            <a:schemeClr val="tx1"/>
          </a:solidFill>
          <a:latin typeface="Times" pitchFamily="18" charset="0"/>
        </a:defRPr>
      </a:lvl7pPr>
      <a:lvl8pPr marL="3371850" indent="-171450" algn="l" rtl="0" eaLnBrk="0" fontAlgn="base" hangingPunct="0">
        <a:spcBef>
          <a:spcPct val="20000"/>
        </a:spcBef>
        <a:spcAft>
          <a:spcPct val="0"/>
        </a:spcAft>
        <a:buChar char="»"/>
        <a:defRPr sz="2000">
          <a:solidFill>
            <a:schemeClr val="tx1"/>
          </a:solidFill>
          <a:latin typeface="Times" pitchFamily="18" charset="0"/>
        </a:defRPr>
      </a:lvl8pPr>
      <a:lvl9pPr marL="3829050" indent="-17145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4948" y="1124744"/>
            <a:ext cx="8416925" cy="1944216"/>
          </a:xfrm>
        </p:spPr>
        <p:txBody>
          <a:bodyPr/>
          <a:lstStyle/>
          <a:p>
            <a:pPr algn="ctr"/>
            <a:r>
              <a:rPr lang="en-GB" dirty="0" smtClean="0"/>
              <a:t>Verification of</a:t>
            </a:r>
            <a:r>
              <a:rPr lang="en-GB" dirty="0" smtClean="0"/>
              <a:t> </a:t>
            </a:r>
            <a:r>
              <a:rPr lang="en-GB" dirty="0" smtClean="0"/>
              <a:t>ECMWF long range </a:t>
            </a:r>
            <a:r>
              <a:rPr lang="en-GB" dirty="0" smtClean="0"/>
              <a:t>forecast systems</a:t>
            </a:r>
            <a:endParaRPr lang="en-GB" dirty="0"/>
          </a:p>
        </p:txBody>
      </p:sp>
      <p:sp>
        <p:nvSpPr>
          <p:cNvPr id="5" name="Subtitle 4"/>
          <p:cNvSpPr>
            <a:spLocks noGrp="1"/>
          </p:cNvSpPr>
          <p:nvPr>
            <p:ph type="subTitle" idx="1"/>
          </p:nvPr>
        </p:nvSpPr>
        <p:spPr>
          <a:xfrm>
            <a:off x="630932" y="4293096"/>
            <a:ext cx="8424936" cy="1296144"/>
          </a:xfrm>
        </p:spPr>
        <p:txBody>
          <a:bodyPr/>
          <a:lstStyle/>
          <a:p>
            <a:pPr algn="r"/>
            <a:r>
              <a:rPr lang="en-GB" sz="2400" b="0" dirty="0" smtClean="0">
                <a:latin typeface="Verdana" pitchFamily="34" charset="0"/>
                <a:ea typeface="Verdana" pitchFamily="34" charset="0"/>
                <a:cs typeface="Verdana" pitchFamily="34" charset="0"/>
              </a:rPr>
              <a:t>Tim Stockdale</a:t>
            </a:r>
          </a:p>
          <a:p>
            <a:pPr algn="r"/>
            <a:r>
              <a:rPr lang="en-GB" sz="2400" b="0" dirty="0" smtClean="0">
                <a:latin typeface="Verdana" pitchFamily="34" charset="0"/>
                <a:ea typeface="Verdana" pitchFamily="34" charset="0"/>
                <a:cs typeface="Verdana" pitchFamily="34" charset="0"/>
              </a:rPr>
              <a:t>Laura Ferranti</a:t>
            </a:r>
            <a:endParaRPr lang="en-GB" sz="2400" b="0" dirty="0">
              <a:latin typeface="Verdana" pitchFamily="34" charset="0"/>
              <a:ea typeface="Verdana" pitchFamily="34" charset="0"/>
              <a:cs typeface="Verdana" pitchFamily="34" charset="0"/>
            </a:endParaRPr>
          </a:p>
          <a:p>
            <a:pPr algn="r"/>
            <a:r>
              <a:rPr lang="en-GB" sz="2400" b="0" dirty="0">
                <a:latin typeface="Verdana" pitchFamily="34" charset="0"/>
                <a:ea typeface="Verdana" pitchFamily="34" charset="0"/>
                <a:cs typeface="Verdana" pitchFamily="34" charset="0"/>
              </a:rPr>
              <a:t>    </a:t>
            </a:r>
            <a:r>
              <a:rPr lang="en-GB" sz="1800" b="0" dirty="0">
                <a:latin typeface="Verdana" pitchFamily="34" charset="0"/>
                <a:ea typeface="Verdana" pitchFamily="34" charset="0"/>
                <a:cs typeface="Verdana" pitchFamily="34" charset="0"/>
              </a:rPr>
              <a:t>European Centre for Medium-Range Weather </a:t>
            </a:r>
            <a:r>
              <a:rPr lang="en-GB" sz="1800" b="0" dirty="0" smtClean="0">
                <a:latin typeface="Verdana" pitchFamily="34" charset="0"/>
                <a:ea typeface="Verdana" pitchFamily="34" charset="0"/>
                <a:cs typeface="Verdana" pitchFamily="34" charset="0"/>
              </a:rPr>
              <a:t>Forecasts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dirty="0" smtClean="0"/>
              <a:t>SST deterministic </a:t>
            </a:r>
            <a:r>
              <a:rPr lang="en-GB" dirty="0" smtClean="0"/>
              <a:t>scores</a:t>
            </a:r>
            <a:endParaRPr lang="en-GB" dirty="0" smtClean="0"/>
          </a:p>
        </p:txBody>
      </p:sp>
      <p:pic>
        <p:nvPicPr>
          <p:cNvPr id="27652" name="Picture 2"/>
          <p:cNvPicPr>
            <a:picLocks noGrp="1" noChangeAspect="1" noChangeArrowheads="1"/>
          </p:cNvPicPr>
          <p:nvPr>
            <p:ph idx="1"/>
          </p:nvPr>
        </p:nvPicPr>
        <p:blipFill>
          <a:blip r:embed="rId3" cstate="print"/>
          <a:srcRect/>
          <a:stretch>
            <a:fillRect/>
          </a:stretch>
        </p:blipFill>
        <p:spPr>
          <a:xfrm>
            <a:off x="414908" y="764704"/>
            <a:ext cx="9201375" cy="5495925"/>
          </a:xfrm>
        </p:spPr>
      </p:pic>
    </p:spTree>
    <p:extLst>
      <p:ext uri="{BB962C8B-B14F-4D97-AF65-F5344CB8AC3E}">
        <p14:creationId xmlns:p14="http://schemas.microsoft.com/office/powerpoint/2010/main" val="292706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dirty="0" smtClean="0"/>
              <a:t>2m temp grid-point anomaly </a:t>
            </a:r>
            <a:r>
              <a:rPr lang="en-GB" dirty="0" smtClean="0"/>
              <a:t>correlation</a:t>
            </a:r>
            <a:endParaRPr lang="en-GB" dirty="0" smtClean="0"/>
          </a:p>
        </p:txBody>
      </p:sp>
      <p:pic>
        <p:nvPicPr>
          <p:cNvPr id="29700" name="Picture 2"/>
          <p:cNvPicPr>
            <a:picLocks noGrp="1" noChangeAspect="1" noChangeArrowheads="1"/>
          </p:cNvPicPr>
          <p:nvPr>
            <p:ph idx="1"/>
          </p:nvPr>
        </p:nvPicPr>
        <p:blipFill rotWithShape="1">
          <a:blip r:embed="rId3" cstate="print"/>
          <a:srcRect b="5117"/>
          <a:stretch/>
        </p:blipFill>
        <p:spPr>
          <a:xfrm>
            <a:off x="2935188" y="908720"/>
            <a:ext cx="5941695" cy="5311105"/>
          </a:xfrm>
        </p:spPr>
      </p:pic>
      <p:sp>
        <p:nvSpPr>
          <p:cNvPr id="29701" name="TextBox 1"/>
          <p:cNvSpPr txBox="1">
            <a:spLocks noChangeArrowheads="1"/>
          </p:cNvSpPr>
          <p:nvPr/>
        </p:nvSpPr>
        <p:spPr bwMode="auto">
          <a:xfrm>
            <a:off x="461319" y="3644900"/>
            <a:ext cx="1766253" cy="369332"/>
          </a:xfrm>
          <a:prstGeom prst="rect">
            <a:avLst/>
          </a:prstGeom>
          <a:noFill/>
          <a:ln w="9525">
            <a:noFill/>
            <a:miter lim="800000"/>
            <a:headEnd/>
            <a:tailEnd/>
          </a:ln>
        </p:spPr>
        <p:txBody>
          <a:bodyPr wrap="none">
            <a:spAutoFit/>
          </a:bodyPr>
          <a:lstStyle/>
          <a:p>
            <a:pPr algn="ctr" eaLnBrk="0" hangingPunct="0"/>
            <a:r>
              <a:rPr lang="en-US"/>
              <a:t>JJA month 2-4</a:t>
            </a:r>
          </a:p>
        </p:txBody>
      </p:sp>
      <p:sp>
        <p:nvSpPr>
          <p:cNvPr id="29702" name="TextBox 2"/>
          <p:cNvSpPr txBox="1">
            <a:spLocks noChangeArrowheads="1"/>
          </p:cNvSpPr>
          <p:nvPr/>
        </p:nvSpPr>
        <p:spPr bwMode="auto">
          <a:xfrm>
            <a:off x="1849911" y="2492376"/>
            <a:ext cx="787395" cy="369332"/>
          </a:xfrm>
          <a:prstGeom prst="rect">
            <a:avLst/>
          </a:prstGeom>
          <a:noFill/>
          <a:ln w="9525">
            <a:noFill/>
            <a:miter lim="800000"/>
            <a:headEnd/>
            <a:tailEnd/>
          </a:ln>
        </p:spPr>
        <p:txBody>
          <a:bodyPr wrap="none">
            <a:spAutoFit/>
          </a:bodyPr>
          <a:lstStyle/>
          <a:p>
            <a:pPr algn="ctr" eaLnBrk="0" hangingPunct="0"/>
            <a:r>
              <a:rPr lang="en-US"/>
              <a:t>Sys 4</a:t>
            </a:r>
          </a:p>
        </p:txBody>
      </p:sp>
      <p:sp>
        <p:nvSpPr>
          <p:cNvPr id="29703" name="TextBox 3"/>
          <p:cNvSpPr txBox="1">
            <a:spLocks noChangeArrowheads="1"/>
          </p:cNvSpPr>
          <p:nvPr/>
        </p:nvSpPr>
        <p:spPr bwMode="auto">
          <a:xfrm>
            <a:off x="1849911" y="5157789"/>
            <a:ext cx="787395" cy="369332"/>
          </a:xfrm>
          <a:prstGeom prst="rect">
            <a:avLst/>
          </a:prstGeom>
          <a:noFill/>
          <a:ln w="9525">
            <a:noFill/>
            <a:miter lim="800000"/>
            <a:headEnd/>
            <a:tailEnd/>
          </a:ln>
        </p:spPr>
        <p:txBody>
          <a:bodyPr wrap="none">
            <a:spAutoFit/>
          </a:bodyPr>
          <a:lstStyle/>
          <a:p>
            <a:pPr algn="ctr" eaLnBrk="0" hangingPunct="0"/>
            <a:r>
              <a:rPr lang="en-US"/>
              <a:t>Sys 3</a:t>
            </a:r>
          </a:p>
        </p:txBody>
      </p:sp>
    </p:spTree>
    <p:extLst>
      <p:ext uri="{BB962C8B-B14F-4D97-AF65-F5344CB8AC3E}">
        <p14:creationId xmlns:p14="http://schemas.microsoft.com/office/powerpoint/2010/main" val="314626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84543" y="260351"/>
            <a:ext cx="8787038" cy="708025"/>
          </a:xfrm>
        </p:spPr>
        <p:txBody>
          <a:bodyPr/>
          <a:lstStyle/>
          <a:p>
            <a:r>
              <a:rPr lang="en-GB" smtClean="0"/>
              <a:t>Roc skill score</a:t>
            </a:r>
          </a:p>
        </p:txBody>
      </p:sp>
      <p:pic>
        <p:nvPicPr>
          <p:cNvPr id="30723" name="Content Placeholder 5" descr="Global_ROC32for32upper32third32of32the32distribution_2m32temperature_132month.gif"/>
          <p:cNvPicPr>
            <a:picLocks noGrp="1" noChangeAspect="1"/>
          </p:cNvPicPr>
          <p:nvPr>
            <p:ph idx="1"/>
          </p:nvPr>
        </p:nvPicPr>
        <p:blipFill rotWithShape="1">
          <a:blip r:embed="rId3" cstate="print"/>
          <a:srcRect l="1549" t="9022" r="2770" b="8963"/>
          <a:stretch/>
        </p:blipFill>
        <p:spPr>
          <a:xfrm>
            <a:off x="1019175" y="1314450"/>
            <a:ext cx="7629525" cy="4343400"/>
          </a:xfrm>
        </p:spPr>
      </p:pic>
    </p:spTree>
    <p:extLst>
      <p:ext uri="{BB962C8B-B14F-4D97-AF65-F5344CB8AC3E}">
        <p14:creationId xmlns:p14="http://schemas.microsoft.com/office/powerpoint/2010/main" val="3983714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740993" y="260350"/>
            <a:ext cx="8417401" cy="609600"/>
          </a:xfrm>
        </p:spPr>
        <p:txBody>
          <a:bodyPr/>
          <a:lstStyle/>
          <a:p>
            <a:pPr algn="ctr"/>
            <a:r>
              <a:rPr lang="en-GB" sz="2400" dirty="0" smtClean="0"/>
              <a:t>Reliability diagrams</a:t>
            </a:r>
            <a:endParaRPr lang="en-GB" sz="2400" dirty="0" smtClean="0"/>
          </a:p>
        </p:txBody>
      </p:sp>
      <p:pic>
        <p:nvPicPr>
          <p:cNvPr id="32772" name="Content Placeholder 21" descr="Tropics_Reliability32for32upper32third32of32the32distribution_2m32temperature_132month.gif"/>
          <p:cNvPicPr>
            <a:picLocks noGrp="1" noChangeAspect="1"/>
          </p:cNvPicPr>
          <p:nvPr>
            <p:ph idx="1"/>
          </p:nvPr>
        </p:nvPicPr>
        <p:blipFill>
          <a:blip r:embed="rId3" cstate="print"/>
          <a:srcRect l="13440" t="34222" r="22731"/>
          <a:stretch>
            <a:fillRect/>
          </a:stretch>
        </p:blipFill>
        <p:spPr>
          <a:xfrm>
            <a:off x="661909" y="1844675"/>
            <a:ext cx="4361712" cy="3586163"/>
          </a:xfrm>
        </p:spPr>
      </p:pic>
      <p:pic>
        <p:nvPicPr>
          <p:cNvPr id="32773" name="Picture 6" descr="Europe_Reliability32for32upper32third32of32the32distribution_2m32temperature_132month.gif"/>
          <p:cNvPicPr>
            <a:picLocks noChangeAspect="1"/>
          </p:cNvPicPr>
          <p:nvPr/>
        </p:nvPicPr>
        <p:blipFill>
          <a:blip r:embed="rId4" cstate="print"/>
          <a:srcRect l="12096" t="33600" r="26215"/>
          <a:stretch>
            <a:fillRect/>
          </a:stretch>
        </p:blipFill>
        <p:spPr bwMode="auto">
          <a:xfrm>
            <a:off x="4951412" y="1773238"/>
            <a:ext cx="4215578" cy="3619500"/>
          </a:xfrm>
          <a:prstGeom prst="rect">
            <a:avLst/>
          </a:prstGeom>
          <a:noFill/>
          <a:ln w="9525">
            <a:noFill/>
            <a:miter lim="800000"/>
            <a:headEnd/>
            <a:tailEnd/>
          </a:ln>
        </p:spPr>
      </p:pic>
      <p:sp>
        <p:nvSpPr>
          <p:cNvPr id="6" name="Rectangle 5"/>
          <p:cNvSpPr/>
          <p:nvPr/>
        </p:nvSpPr>
        <p:spPr>
          <a:xfrm>
            <a:off x="1363358" y="1052513"/>
            <a:ext cx="7404478" cy="646331"/>
          </a:xfrm>
          <a:prstGeom prst="rect">
            <a:avLst/>
          </a:prstGeom>
        </p:spPr>
        <p:txBody>
          <a:bodyPr wrap="square">
            <a:spAutoFit/>
          </a:bodyPr>
          <a:lstStyle/>
          <a:p>
            <a:pPr algn="ctr">
              <a:defRPr/>
            </a:pPr>
            <a:r>
              <a:rPr lang="en-GB" dirty="0">
                <a:latin typeface="+mn-lt"/>
                <a:cs typeface="Arial" charset="0"/>
              </a:rPr>
              <a:t>JJA  2m temp upper </a:t>
            </a:r>
            <a:r>
              <a:rPr lang="en-GB" dirty="0" err="1">
                <a:latin typeface="+mn-lt"/>
                <a:cs typeface="Arial" charset="0"/>
              </a:rPr>
              <a:t>tercile</a:t>
            </a:r>
            <a:endParaRPr lang="en-GB" dirty="0">
              <a:latin typeface="+mn-lt"/>
              <a:cs typeface="Arial" charset="0"/>
            </a:endParaRPr>
          </a:p>
          <a:p>
            <a:pPr>
              <a:defRPr/>
            </a:pPr>
            <a:r>
              <a:rPr lang="en-GB" dirty="0" smtClean="0">
                <a:latin typeface="+mn-lt"/>
                <a:cs typeface="Arial" charset="0"/>
              </a:rPr>
              <a:t>       </a:t>
            </a:r>
            <a:r>
              <a:rPr lang="en-GB" dirty="0">
                <a:latin typeface="+mn-lt"/>
                <a:cs typeface="Arial" charset="0"/>
              </a:rPr>
              <a:t>Tropical band                          </a:t>
            </a:r>
            <a:r>
              <a:rPr lang="en-GB" dirty="0" smtClean="0">
                <a:latin typeface="+mn-lt"/>
                <a:cs typeface="Arial" charset="0"/>
              </a:rPr>
              <a:t>                            Europe</a:t>
            </a:r>
            <a:endParaRPr lang="en-GB" dirty="0">
              <a:latin typeface="+mn-lt"/>
              <a:cs typeface="Arial" charset="0"/>
            </a:endParaRPr>
          </a:p>
        </p:txBody>
      </p:sp>
    </p:spTree>
    <p:extLst>
      <p:ext uri="{BB962C8B-B14F-4D97-AF65-F5344CB8AC3E}">
        <p14:creationId xmlns:p14="http://schemas.microsoft.com/office/powerpoint/2010/main" val="85612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14908" y="1268760"/>
            <a:ext cx="9217023" cy="708025"/>
          </a:xfrm>
        </p:spPr>
        <p:txBody>
          <a:bodyPr/>
          <a:lstStyle/>
          <a:p>
            <a:r>
              <a:rPr lang="en-GB" dirty="0" smtClean="0"/>
              <a:t>3. Important issues for </a:t>
            </a:r>
            <a:r>
              <a:rPr lang="en-GB" dirty="0" smtClean="0"/>
              <a:t>skill assessment</a:t>
            </a:r>
            <a:endParaRPr lang="en-GB" dirty="0" smtClean="0"/>
          </a:p>
        </p:txBody>
      </p:sp>
      <p:sp>
        <p:nvSpPr>
          <p:cNvPr id="3" name="Content Placeholder 2"/>
          <p:cNvSpPr>
            <a:spLocks noGrp="1"/>
          </p:cNvSpPr>
          <p:nvPr>
            <p:ph idx="1"/>
          </p:nvPr>
        </p:nvSpPr>
        <p:spPr>
          <a:xfrm>
            <a:off x="1052176" y="2205038"/>
            <a:ext cx="7808790" cy="3289300"/>
          </a:xfrm>
        </p:spPr>
        <p:txBody>
          <a:bodyPr/>
          <a:lstStyle/>
          <a:p>
            <a:pPr>
              <a:defRPr/>
            </a:pPr>
            <a:endParaRPr lang="en-GB" dirty="0" smtClean="0">
              <a:solidFill>
                <a:schemeClr val="bg1">
                  <a:lumMod val="65000"/>
                </a:schemeClr>
              </a:solidFill>
            </a:endParaRPr>
          </a:p>
          <a:p>
            <a:pPr>
              <a:defRPr/>
            </a:pPr>
            <a:r>
              <a:rPr lang="en-GB" dirty="0" smtClean="0"/>
              <a:t>The limitation associated with the sample size</a:t>
            </a:r>
          </a:p>
          <a:p>
            <a:pPr>
              <a:defRPr/>
            </a:pPr>
            <a:endParaRPr lang="en-GB" dirty="0" smtClean="0">
              <a:solidFill>
                <a:schemeClr val="bg1">
                  <a:lumMod val="65000"/>
                </a:schemeClr>
              </a:solidFill>
            </a:endParaRPr>
          </a:p>
          <a:p>
            <a:pPr>
              <a:defRPr/>
            </a:pPr>
            <a:r>
              <a:rPr lang="en-GB" dirty="0" smtClean="0">
                <a:solidFill>
                  <a:schemeClr val="bg1">
                    <a:lumMod val="65000"/>
                  </a:schemeClr>
                </a:solidFill>
              </a:rPr>
              <a:t>The effect of long term trend</a:t>
            </a:r>
          </a:p>
          <a:p>
            <a:pPr>
              <a:defRPr/>
            </a:pPr>
            <a:endParaRPr lang="en-GB" dirty="0" smtClean="0">
              <a:solidFill>
                <a:schemeClr val="bg1">
                  <a:lumMod val="65000"/>
                </a:schemeClr>
              </a:solidFill>
            </a:endParaRPr>
          </a:p>
          <a:p>
            <a:pPr>
              <a:defRPr/>
            </a:pPr>
            <a:r>
              <a:rPr lang="en-GB" dirty="0" smtClean="0">
                <a:solidFill>
                  <a:schemeClr val="bg1">
                    <a:lumMod val="65000"/>
                  </a:schemeClr>
                </a:solidFill>
              </a:rPr>
              <a:t>The effect of the ensemble size </a:t>
            </a:r>
          </a:p>
          <a:p>
            <a:pPr>
              <a:defRPr/>
            </a:pPr>
            <a:endParaRPr lang="en-GB" dirty="0" smtClean="0">
              <a:solidFill>
                <a:schemeClr val="bg1">
                  <a:lumMod val="65000"/>
                </a:schemeClr>
              </a:solidFill>
            </a:endParaRPr>
          </a:p>
          <a:p>
            <a:pPr>
              <a:defRPr/>
            </a:pPr>
            <a:endParaRPr lang="en-GB" dirty="0" smtClean="0">
              <a:solidFill>
                <a:schemeClr val="bg1">
                  <a:lumMod val="65000"/>
                </a:schemeClr>
              </a:solidFill>
            </a:endParaRPr>
          </a:p>
        </p:txBody>
      </p:sp>
    </p:spTree>
    <p:extLst>
      <p:ext uri="{BB962C8B-B14F-4D97-AF65-F5344CB8AC3E}">
        <p14:creationId xmlns:p14="http://schemas.microsoft.com/office/powerpoint/2010/main" val="344795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The limitation associated with </a:t>
            </a:r>
            <a:r>
              <a:rPr lang="en-GB" dirty="0" smtClean="0"/>
              <a:t>the </a:t>
            </a:r>
            <a:r>
              <a:rPr lang="en-GB" dirty="0" smtClean="0"/>
              <a:t>sample </a:t>
            </a:r>
            <a:r>
              <a:rPr lang="en-GB" dirty="0" smtClean="0"/>
              <a:t>size</a:t>
            </a:r>
            <a:endParaRPr lang="en-GB" dirty="0" smtClean="0"/>
          </a:p>
        </p:txBody>
      </p:sp>
      <p:sp>
        <p:nvSpPr>
          <p:cNvPr id="4" name="Footer Placeholder 3"/>
          <p:cNvSpPr>
            <a:spLocks noGrp="1"/>
          </p:cNvSpPr>
          <p:nvPr>
            <p:ph type="ftr" sz="quarter" idx="4294967295"/>
          </p:nvPr>
        </p:nvSpPr>
        <p:spPr bwMode="auto">
          <a:xfrm>
            <a:off x="780535" y="6356350"/>
            <a:ext cx="5613321" cy="388938"/>
          </a:xfrm>
          <a:prstGeom prst="rect">
            <a:avLst/>
          </a:prstGeom>
          <a:ln>
            <a:miter lim="800000"/>
            <a:headEnd/>
            <a:tailEnd/>
          </a:ln>
        </p:spPr>
        <p:txBody>
          <a:bodyPr/>
          <a:lstStyle/>
          <a:p>
            <a:pPr algn="r" eaLnBrk="0" hangingPunct="0">
              <a:defRPr/>
            </a:pPr>
            <a:r>
              <a:rPr lang="en-GB" sz="1200" b="1">
                <a:solidFill>
                  <a:schemeClr val="bg1"/>
                </a:solidFill>
                <a:latin typeface="+mn-lt"/>
                <a:cs typeface="Arial" charset="0"/>
              </a:rPr>
              <a:t>ECMWF Annual Seminar 2009, 9 September 2009</a:t>
            </a:r>
          </a:p>
        </p:txBody>
      </p:sp>
      <p:sp>
        <p:nvSpPr>
          <p:cNvPr id="5" name="Slide Number Placeholder 4"/>
          <p:cNvSpPr>
            <a:spLocks noGrp="1"/>
          </p:cNvSpPr>
          <p:nvPr>
            <p:ph type="sldNum" sz="quarter" idx="4294967295"/>
          </p:nvPr>
        </p:nvSpPr>
        <p:spPr>
          <a:xfrm>
            <a:off x="5341680" y="6353175"/>
            <a:ext cx="1169084" cy="388938"/>
          </a:xfrm>
          <a:prstGeom prst="rect">
            <a:avLst/>
          </a:prstGeom>
        </p:spPr>
        <p:txBody>
          <a:bodyPr/>
          <a:lstStyle/>
          <a:p>
            <a:pPr>
              <a:defRPr/>
            </a:pPr>
            <a:r>
              <a:rPr lang="en-GB"/>
              <a:t>Slide </a:t>
            </a:r>
            <a:fld id="{1F4BF74C-3F07-4C8D-ABE3-820500DEADCF}" type="slidenum">
              <a:rPr lang="en-GB"/>
              <a:pPr>
                <a:defRPr/>
              </a:pPr>
              <a:t>15</a:t>
            </a:fld>
            <a:endParaRPr lang="en-GB"/>
          </a:p>
        </p:txBody>
      </p:sp>
      <p:pic>
        <p:nvPicPr>
          <p:cNvPr id="36869" name="Picture 2"/>
          <p:cNvPicPr>
            <a:picLocks noGrp="1" noChangeAspect="1" noChangeArrowheads="1"/>
          </p:cNvPicPr>
          <p:nvPr>
            <p:ph idx="1"/>
          </p:nvPr>
        </p:nvPicPr>
        <p:blipFill>
          <a:blip r:embed="rId3" cstate="print"/>
          <a:srcRect r="64494" b="19592"/>
          <a:stretch>
            <a:fillRect/>
          </a:stretch>
        </p:blipFill>
        <p:spPr>
          <a:xfrm>
            <a:off x="4794963" y="836613"/>
            <a:ext cx="4292943" cy="2971800"/>
          </a:xfrm>
          <a:noFill/>
        </p:spPr>
      </p:pic>
      <p:sp>
        <p:nvSpPr>
          <p:cNvPr id="8" name="TextBox 7"/>
          <p:cNvSpPr txBox="1"/>
          <p:nvPr/>
        </p:nvSpPr>
        <p:spPr>
          <a:xfrm>
            <a:off x="194275" y="4437063"/>
            <a:ext cx="9490207" cy="923330"/>
          </a:xfrm>
          <a:prstGeom prst="rect">
            <a:avLst/>
          </a:prstGeom>
          <a:solidFill>
            <a:srgbClr val="FFFE60"/>
          </a:solidFill>
          <a:ln w="28575">
            <a:solidFill>
              <a:schemeClr val="tx1"/>
            </a:solidFill>
          </a:ln>
        </p:spPr>
        <p:txBody>
          <a:bodyPr>
            <a:spAutoFit/>
          </a:bodyPr>
          <a:lstStyle/>
          <a:p>
            <a:pPr>
              <a:defRPr/>
            </a:pPr>
            <a:r>
              <a:rPr lang="en-GB" dirty="0">
                <a:latin typeface="+mn-lt"/>
                <a:cs typeface="Arial" charset="0"/>
              </a:rPr>
              <a:t>For an “accurate” estimate of deterministic skill over the tropics </a:t>
            </a:r>
          </a:p>
          <a:p>
            <a:pPr>
              <a:defRPr/>
            </a:pPr>
            <a:r>
              <a:rPr lang="en-GB" dirty="0">
                <a:latin typeface="+mn-lt"/>
                <a:cs typeface="Arial" charset="0"/>
              </a:rPr>
              <a:t>20 years sample might be sufficient while over mid-latitudes a larger sample (&gt;40 years) is needed.</a:t>
            </a:r>
            <a:endParaRPr lang="en-GB" dirty="0">
              <a:cs typeface="Arial" charset="0"/>
            </a:endParaRPr>
          </a:p>
        </p:txBody>
      </p:sp>
      <p:sp>
        <p:nvSpPr>
          <p:cNvPr id="9" name="TextBox 8"/>
          <p:cNvSpPr txBox="1"/>
          <p:nvPr/>
        </p:nvSpPr>
        <p:spPr>
          <a:xfrm>
            <a:off x="350725" y="1484314"/>
            <a:ext cx="4911871" cy="2554287"/>
          </a:xfrm>
          <a:prstGeom prst="rect">
            <a:avLst/>
          </a:prstGeom>
          <a:noFill/>
        </p:spPr>
        <p:txBody>
          <a:bodyPr>
            <a:spAutoFit/>
          </a:bodyPr>
          <a:lstStyle/>
          <a:p>
            <a:pPr>
              <a:defRPr/>
            </a:pPr>
            <a:r>
              <a:rPr lang="en-GB" sz="2000" dirty="0">
                <a:latin typeface="+mn-lt"/>
                <a:cs typeface="Arial" charset="0"/>
              </a:rPr>
              <a:t>Variations in the spread of estimates  of AC (y-axis) with the expected values of AC(x axis). </a:t>
            </a:r>
          </a:p>
          <a:p>
            <a:pPr>
              <a:defRPr/>
            </a:pPr>
            <a:endParaRPr lang="en-GB" sz="2000" dirty="0">
              <a:latin typeface="+mn-lt"/>
              <a:cs typeface="Arial" charset="0"/>
            </a:endParaRPr>
          </a:p>
          <a:p>
            <a:pPr>
              <a:defRPr/>
            </a:pPr>
            <a:r>
              <a:rPr lang="en-GB" sz="2000" dirty="0">
                <a:latin typeface="+mn-lt"/>
                <a:cs typeface="Arial" charset="0"/>
              </a:rPr>
              <a:t>The differences in </a:t>
            </a:r>
            <a:r>
              <a:rPr lang="en-GB" sz="2000" dirty="0" smtClean="0">
                <a:latin typeface="+mn-lt"/>
                <a:cs typeface="Arial" charset="0"/>
              </a:rPr>
              <a:t>the </a:t>
            </a:r>
            <a:r>
              <a:rPr lang="en-GB" sz="2000" dirty="0">
                <a:latin typeface="+mn-lt"/>
                <a:cs typeface="Arial" charset="0"/>
              </a:rPr>
              <a:t>AC estimates are </a:t>
            </a:r>
            <a:r>
              <a:rPr lang="en-GB" sz="2000" dirty="0" smtClean="0">
                <a:latin typeface="+mn-lt"/>
                <a:cs typeface="Arial" charset="0"/>
              </a:rPr>
              <a:t>due </a:t>
            </a:r>
            <a:r>
              <a:rPr lang="en-GB" sz="2000" dirty="0">
                <a:latin typeface="+mn-lt"/>
                <a:cs typeface="Arial" charset="0"/>
              </a:rPr>
              <a:t>to the </a:t>
            </a:r>
            <a:r>
              <a:rPr lang="en-GB" sz="2000" dirty="0" smtClean="0">
                <a:latin typeface="+mn-lt"/>
                <a:cs typeface="Arial" charset="0"/>
              </a:rPr>
              <a:t>limited length of the </a:t>
            </a:r>
            <a:r>
              <a:rPr lang="en-GB" sz="2000" dirty="0" smtClean="0">
                <a:latin typeface="+mn-lt"/>
                <a:cs typeface="Arial" charset="0"/>
              </a:rPr>
              <a:t>verification </a:t>
            </a:r>
            <a:r>
              <a:rPr lang="en-GB" sz="2000" dirty="0">
                <a:latin typeface="+mn-lt"/>
                <a:cs typeface="Arial" charset="0"/>
              </a:rPr>
              <a:t>time series. Spread is shown for verification size 10-50.</a:t>
            </a:r>
          </a:p>
        </p:txBody>
      </p:sp>
      <p:sp>
        <p:nvSpPr>
          <p:cNvPr id="36872" name="TextBox 9"/>
          <p:cNvSpPr txBox="1">
            <a:spLocks noChangeArrowheads="1"/>
          </p:cNvSpPr>
          <p:nvPr/>
        </p:nvSpPr>
        <p:spPr bwMode="auto">
          <a:xfrm>
            <a:off x="7212215" y="3789363"/>
            <a:ext cx="2106069" cy="369332"/>
          </a:xfrm>
          <a:prstGeom prst="rect">
            <a:avLst/>
          </a:prstGeom>
          <a:noFill/>
          <a:ln w="9525">
            <a:noFill/>
            <a:miter lim="800000"/>
            <a:headEnd/>
            <a:tailEnd/>
          </a:ln>
        </p:spPr>
        <p:txBody>
          <a:bodyPr>
            <a:spAutoFit/>
          </a:bodyPr>
          <a:lstStyle/>
          <a:p>
            <a:r>
              <a:rPr lang="en-GB"/>
              <a:t>Kumar 2009</a:t>
            </a:r>
          </a:p>
        </p:txBody>
      </p:sp>
    </p:spTree>
    <p:extLst>
      <p:ext uri="{BB962C8B-B14F-4D97-AF65-F5344CB8AC3E}">
        <p14:creationId xmlns:p14="http://schemas.microsoft.com/office/powerpoint/2010/main" val="473975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 y="1"/>
            <a:ext cx="8787038" cy="963613"/>
          </a:xfrm>
        </p:spPr>
        <p:txBody>
          <a:bodyPr/>
          <a:lstStyle/>
          <a:p>
            <a:r>
              <a:rPr lang="en-GB" dirty="0" smtClean="0"/>
              <a:t>Sensitivity to the re-forecast period over </a:t>
            </a:r>
            <a:r>
              <a:rPr lang="en-GB" dirty="0" smtClean="0"/>
              <a:t>Europe		(but see later!)</a:t>
            </a:r>
            <a:endParaRPr lang="en-GB" sz="2400" b="1" dirty="0" smtClean="0"/>
          </a:p>
        </p:txBody>
      </p:sp>
      <p:pic>
        <p:nvPicPr>
          <p:cNvPr id="37892" name="Picture 9" descr="Europe_Reliability32for32upper32third32of32the32distribution_2m32temperature_132month.gif"/>
          <p:cNvPicPr>
            <a:picLocks noChangeAspect="1"/>
          </p:cNvPicPr>
          <p:nvPr/>
        </p:nvPicPr>
        <p:blipFill>
          <a:blip r:embed="rId3" cstate="print"/>
          <a:srcRect t="32666" r="26762"/>
          <a:stretch>
            <a:fillRect/>
          </a:stretch>
        </p:blipFill>
        <p:spPr bwMode="auto">
          <a:xfrm>
            <a:off x="1" y="2205039"/>
            <a:ext cx="4721034" cy="3463925"/>
          </a:xfrm>
          <a:prstGeom prst="rect">
            <a:avLst/>
          </a:prstGeom>
          <a:noFill/>
          <a:ln w="9525">
            <a:noFill/>
            <a:miter lim="800000"/>
            <a:headEnd/>
            <a:tailEnd/>
          </a:ln>
        </p:spPr>
      </p:pic>
      <p:pic>
        <p:nvPicPr>
          <p:cNvPr id="37893" name="Picture 7" descr="BRV_ORecmfEXsys4SY00M1_1996-2010_050100_CV01_I0_167_000_T67_B16_002-004_EURO_S01000.gif"/>
          <p:cNvPicPr>
            <a:picLocks noChangeAspect="1"/>
          </p:cNvPicPr>
          <p:nvPr/>
        </p:nvPicPr>
        <p:blipFill>
          <a:blip r:embed="rId4" cstate="print"/>
          <a:srcRect l="8990" t="40063" r="42249"/>
          <a:stretch>
            <a:fillRect/>
          </a:stretch>
        </p:blipFill>
        <p:spPr bwMode="auto">
          <a:xfrm>
            <a:off x="5028780" y="2276475"/>
            <a:ext cx="4231050" cy="3397250"/>
          </a:xfrm>
          <a:prstGeom prst="rect">
            <a:avLst/>
          </a:prstGeom>
          <a:noFill/>
          <a:ln w="9525">
            <a:noFill/>
            <a:miter lim="800000"/>
            <a:headEnd/>
            <a:tailEnd/>
          </a:ln>
        </p:spPr>
      </p:pic>
      <p:sp>
        <p:nvSpPr>
          <p:cNvPr id="6" name="TextBox 5"/>
          <p:cNvSpPr txBox="1"/>
          <p:nvPr/>
        </p:nvSpPr>
        <p:spPr>
          <a:xfrm>
            <a:off x="740993" y="1196976"/>
            <a:ext cx="8733741" cy="369332"/>
          </a:xfrm>
          <a:prstGeom prst="rect">
            <a:avLst/>
          </a:prstGeom>
          <a:noFill/>
        </p:spPr>
        <p:txBody>
          <a:bodyPr>
            <a:spAutoFit/>
          </a:bodyPr>
          <a:lstStyle/>
          <a:p>
            <a:pPr>
              <a:defRPr/>
            </a:pPr>
            <a:r>
              <a:rPr lang="en-GB" dirty="0">
                <a:latin typeface="+mn-lt"/>
                <a:cs typeface="Arial" charset="0"/>
              </a:rPr>
              <a:t>JJA - Reliability for 2m temp anomaly  in the upper </a:t>
            </a:r>
            <a:r>
              <a:rPr lang="en-GB" dirty="0" err="1" smtClean="0">
                <a:latin typeface="+mn-lt"/>
                <a:cs typeface="Arial" charset="0"/>
              </a:rPr>
              <a:t>tercile</a:t>
            </a:r>
            <a:r>
              <a:rPr lang="en-GB" dirty="0" smtClean="0">
                <a:latin typeface="+mn-lt"/>
                <a:cs typeface="Arial" charset="0"/>
              </a:rPr>
              <a:t> </a:t>
            </a:r>
            <a:endParaRPr lang="en-GB" dirty="0">
              <a:latin typeface="+mn-lt"/>
              <a:cs typeface="Arial" charset="0"/>
            </a:endParaRPr>
          </a:p>
        </p:txBody>
      </p:sp>
      <p:sp>
        <p:nvSpPr>
          <p:cNvPr id="37895" name="TextBox 6"/>
          <p:cNvSpPr txBox="1">
            <a:spLocks noChangeArrowheads="1"/>
          </p:cNvSpPr>
          <p:nvPr/>
        </p:nvSpPr>
        <p:spPr bwMode="auto">
          <a:xfrm>
            <a:off x="6276948" y="1773238"/>
            <a:ext cx="1287532" cy="369332"/>
          </a:xfrm>
          <a:prstGeom prst="rect">
            <a:avLst/>
          </a:prstGeom>
          <a:noFill/>
          <a:ln w="9525">
            <a:noFill/>
            <a:miter lim="800000"/>
            <a:headEnd/>
            <a:tailEnd/>
          </a:ln>
        </p:spPr>
        <p:txBody>
          <a:bodyPr wrap="none">
            <a:spAutoFit/>
          </a:bodyPr>
          <a:lstStyle/>
          <a:p>
            <a:r>
              <a:rPr lang="en-GB" b="1"/>
              <a:t>1996-2010</a:t>
            </a:r>
          </a:p>
        </p:txBody>
      </p:sp>
      <p:sp>
        <p:nvSpPr>
          <p:cNvPr id="37896" name="TextBox 7"/>
          <p:cNvSpPr txBox="1">
            <a:spLocks noChangeArrowheads="1"/>
          </p:cNvSpPr>
          <p:nvPr/>
        </p:nvSpPr>
        <p:spPr bwMode="auto">
          <a:xfrm>
            <a:off x="2066527" y="1773238"/>
            <a:ext cx="1287532" cy="369332"/>
          </a:xfrm>
          <a:prstGeom prst="rect">
            <a:avLst/>
          </a:prstGeom>
          <a:noFill/>
          <a:ln w="9525">
            <a:noFill/>
            <a:miter lim="800000"/>
            <a:headEnd/>
            <a:tailEnd/>
          </a:ln>
        </p:spPr>
        <p:txBody>
          <a:bodyPr wrap="none">
            <a:spAutoFit/>
          </a:bodyPr>
          <a:lstStyle/>
          <a:p>
            <a:r>
              <a:rPr lang="en-GB" b="1"/>
              <a:t>1981-2010</a:t>
            </a:r>
          </a:p>
        </p:txBody>
      </p:sp>
    </p:spTree>
    <p:extLst>
      <p:ext uri="{BB962C8B-B14F-4D97-AF65-F5344CB8AC3E}">
        <p14:creationId xmlns:p14="http://schemas.microsoft.com/office/powerpoint/2010/main" val="20122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84543" y="1268414"/>
            <a:ext cx="8787038" cy="708025"/>
          </a:xfrm>
        </p:spPr>
        <p:txBody>
          <a:bodyPr/>
          <a:lstStyle/>
          <a:p>
            <a:r>
              <a:rPr lang="en-GB" smtClean="0"/>
              <a:t>Seasonal forecast skill assessment:</a:t>
            </a:r>
          </a:p>
        </p:txBody>
      </p:sp>
      <p:sp>
        <p:nvSpPr>
          <p:cNvPr id="3" name="Content Placeholder 2"/>
          <p:cNvSpPr>
            <a:spLocks noGrp="1"/>
          </p:cNvSpPr>
          <p:nvPr>
            <p:ph idx="1"/>
          </p:nvPr>
        </p:nvSpPr>
        <p:spPr>
          <a:xfrm>
            <a:off x="1052176" y="2205038"/>
            <a:ext cx="7808790" cy="3289300"/>
          </a:xfrm>
        </p:spPr>
        <p:txBody>
          <a:bodyPr/>
          <a:lstStyle/>
          <a:p>
            <a:pPr>
              <a:defRPr/>
            </a:pPr>
            <a:endParaRPr lang="en-GB" dirty="0" smtClean="0">
              <a:solidFill>
                <a:schemeClr val="bg1">
                  <a:lumMod val="65000"/>
                </a:schemeClr>
              </a:solidFill>
            </a:endParaRPr>
          </a:p>
          <a:p>
            <a:pPr>
              <a:defRPr/>
            </a:pPr>
            <a:r>
              <a:rPr lang="en-GB" dirty="0" smtClean="0">
                <a:solidFill>
                  <a:schemeClr val="bg1">
                    <a:lumMod val="65000"/>
                  </a:schemeClr>
                </a:solidFill>
              </a:rPr>
              <a:t>The limitation associated with the sample size</a:t>
            </a:r>
          </a:p>
          <a:p>
            <a:pPr>
              <a:defRPr/>
            </a:pPr>
            <a:endParaRPr lang="en-GB" dirty="0" smtClean="0">
              <a:solidFill>
                <a:schemeClr val="bg1">
                  <a:lumMod val="65000"/>
                </a:schemeClr>
              </a:solidFill>
            </a:endParaRPr>
          </a:p>
          <a:p>
            <a:pPr>
              <a:defRPr/>
            </a:pPr>
            <a:r>
              <a:rPr lang="en-GB" dirty="0" smtClean="0"/>
              <a:t>The effect of long term trend</a:t>
            </a:r>
          </a:p>
          <a:p>
            <a:pPr>
              <a:defRPr/>
            </a:pPr>
            <a:endParaRPr lang="en-GB" dirty="0" smtClean="0">
              <a:solidFill>
                <a:schemeClr val="bg1">
                  <a:lumMod val="65000"/>
                </a:schemeClr>
              </a:solidFill>
            </a:endParaRPr>
          </a:p>
          <a:p>
            <a:pPr>
              <a:defRPr/>
            </a:pPr>
            <a:r>
              <a:rPr lang="en-GB" dirty="0" smtClean="0">
                <a:solidFill>
                  <a:schemeClr val="bg1">
                    <a:lumMod val="65000"/>
                  </a:schemeClr>
                </a:solidFill>
              </a:rPr>
              <a:t>The effect of the ensemble size </a:t>
            </a:r>
          </a:p>
          <a:p>
            <a:pPr>
              <a:defRPr/>
            </a:pPr>
            <a:endParaRPr lang="en-GB" dirty="0" smtClean="0">
              <a:solidFill>
                <a:schemeClr val="bg1">
                  <a:lumMod val="65000"/>
                </a:schemeClr>
              </a:solidFill>
            </a:endParaRPr>
          </a:p>
          <a:p>
            <a:pPr>
              <a:defRPr/>
            </a:pPr>
            <a:endParaRPr lang="en-GB" dirty="0" smtClean="0">
              <a:solidFill>
                <a:schemeClr val="bg1">
                  <a:lumMod val="65000"/>
                </a:schemeClr>
              </a:solidFill>
            </a:endParaRPr>
          </a:p>
        </p:txBody>
      </p:sp>
    </p:spTree>
    <p:extLst>
      <p:ext uri="{BB962C8B-B14F-4D97-AF65-F5344CB8AC3E}">
        <p14:creationId xmlns:p14="http://schemas.microsoft.com/office/powerpoint/2010/main" val="3841506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smtClean="0"/>
              <a:t>The effect of long term trend in the sample</a:t>
            </a:r>
          </a:p>
        </p:txBody>
      </p:sp>
      <p:sp>
        <p:nvSpPr>
          <p:cNvPr id="43011" name="Content Placeholder 2"/>
          <p:cNvSpPr>
            <a:spLocks noGrp="1"/>
          </p:cNvSpPr>
          <p:nvPr>
            <p:ph idx="1"/>
          </p:nvPr>
        </p:nvSpPr>
        <p:spPr>
          <a:xfrm>
            <a:off x="740994" y="1196976"/>
            <a:ext cx="8785319" cy="4930775"/>
          </a:xfrm>
        </p:spPr>
        <p:txBody>
          <a:bodyPr/>
          <a:lstStyle/>
          <a:p>
            <a:pPr lvl="1"/>
            <a:r>
              <a:rPr lang="en-GB" dirty="0" smtClean="0"/>
              <a:t>The surface air temperature during the last 30 years exhibits a warming trend.</a:t>
            </a:r>
          </a:p>
          <a:p>
            <a:pPr lvl="1"/>
            <a:endParaRPr lang="en-GB" dirty="0" smtClean="0"/>
          </a:p>
          <a:p>
            <a:pPr lvl="1"/>
            <a:r>
              <a:rPr lang="en-GB" dirty="0" smtClean="0"/>
              <a:t>This global warmth in the last decades is a continuation of the upward warming trend observed since the mid-20 century in response to the increase </a:t>
            </a:r>
            <a:r>
              <a:rPr lang="en-GB" dirty="0" smtClean="0"/>
              <a:t>of GHGs.</a:t>
            </a:r>
          </a:p>
          <a:p>
            <a:pPr lvl="1"/>
            <a:endParaRPr lang="en-GB" dirty="0" smtClean="0"/>
          </a:p>
          <a:p>
            <a:pPr lvl="1"/>
            <a:r>
              <a:rPr lang="en-GB" dirty="0" smtClean="0"/>
              <a:t>Correct GHGs are important for seasonal forecast systems	 </a:t>
            </a:r>
            <a:r>
              <a:rPr lang="en-GB" dirty="0" smtClean="0"/>
              <a:t>(</a:t>
            </a:r>
            <a:r>
              <a:rPr lang="en-GB" dirty="0" err="1" smtClean="0"/>
              <a:t>Doblas</a:t>
            </a:r>
            <a:r>
              <a:rPr lang="en-GB" dirty="0" smtClean="0"/>
              <a:t>-Reyes at al. 2006,  </a:t>
            </a:r>
            <a:r>
              <a:rPr lang="en-GB" dirty="0" err="1" smtClean="0"/>
              <a:t>Liniger</a:t>
            </a:r>
            <a:r>
              <a:rPr lang="en-GB" dirty="0" smtClean="0"/>
              <a:t> </a:t>
            </a:r>
            <a:r>
              <a:rPr lang="en-GB" dirty="0" smtClean="0"/>
              <a:t>et al. 2007, </a:t>
            </a:r>
            <a:r>
              <a:rPr lang="en-GB" dirty="0" err="1" smtClean="0"/>
              <a:t>Cai</a:t>
            </a:r>
            <a:r>
              <a:rPr lang="en-GB" dirty="0" smtClean="0"/>
              <a:t> et al. 2009</a:t>
            </a:r>
            <a:r>
              <a:rPr lang="en-GB" dirty="0" smtClean="0"/>
              <a:t>)</a:t>
            </a:r>
          </a:p>
          <a:p>
            <a:pPr lvl="1"/>
            <a:endParaRPr lang="en-GB" dirty="0"/>
          </a:p>
          <a:p>
            <a:pPr lvl="1"/>
            <a:r>
              <a:rPr lang="en-GB" dirty="0"/>
              <a:t>In the skill assessment </a:t>
            </a:r>
            <a:r>
              <a:rPr lang="en-GB" dirty="0" smtClean="0"/>
              <a:t>can we </a:t>
            </a:r>
            <a:r>
              <a:rPr lang="en-GB" dirty="0"/>
              <a:t>distinguish the ability of reproducing the effect of climate change from the ability of predicting the year-to-year variations of anomalies?</a:t>
            </a:r>
          </a:p>
          <a:p>
            <a:pPr lvl="1"/>
            <a:endParaRPr lang="en-GB" dirty="0" smtClean="0"/>
          </a:p>
          <a:p>
            <a:endParaRPr lang="en-GB" dirty="0" smtClean="0"/>
          </a:p>
          <a:p>
            <a:pPr>
              <a:buFont typeface="Wingdings" pitchFamily="2" charset="2"/>
              <a:buNone/>
            </a:pPr>
            <a:r>
              <a:rPr lang="en-GB" dirty="0" smtClean="0"/>
              <a:t> </a:t>
            </a:r>
          </a:p>
          <a:p>
            <a:endParaRPr lang="en-GB" dirty="0" smtClean="0"/>
          </a:p>
        </p:txBody>
      </p:sp>
    </p:spTree>
    <p:extLst>
      <p:ext uri="{BB962C8B-B14F-4D97-AF65-F5344CB8AC3E}">
        <p14:creationId xmlns:p14="http://schemas.microsoft.com/office/powerpoint/2010/main" val="2391182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84543" y="692150"/>
            <a:ext cx="8787038" cy="708025"/>
          </a:xfrm>
        </p:spPr>
        <p:txBody>
          <a:bodyPr/>
          <a:lstStyle/>
          <a:p>
            <a:r>
              <a:rPr lang="en-GB" smtClean="0"/>
              <a:t>Verification with a moving climate to filter out the effects of long term trends:</a:t>
            </a:r>
          </a:p>
        </p:txBody>
      </p:sp>
      <p:pic>
        <p:nvPicPr>
          <p:cNvPr id="45060" name="Picture 7" descr="SEUR_167_anal_anom+dtanom.gif"/>
          <p:cNvPicPr>
            <a:picLocks noChangeAspect="1"/>
          </p:cNvPicPr>
          <p:nvPr/>
        </p:nvPicPr>
        <p:blipFill>
          <a:blip r:embed="rId3" cstate="print"/>
          <a:srcRect l="8905" t="38451" r="6502" b="3801"/>
          <a:stretch>
            <a:fillRect/>
          </a:stretch>
        </p:blipFill>
        <p:spPr bwMode="auto">
          <a:xfrm>
            <a:off x="350725" y="1557339"/>
            <a:ext cx="5192106" cy="4625975"/>
          </a:xfrm>
          <a:prstGeom prst="rect">
            <a:avLst/>
          </a:prstGeom>
          <a:noFill/>
          <a:ln w="9525">
            <a:noFill/>
            <a:miter lim="800000"/>
            <a:headEnd/>
            <a:tailEnd/>
          </a:ln>
        </p:spPr>
      </p:pic>
      <p:sp>
        <p:nvSpPr>
          <p:cNvPr id="45061" name="TextBox 8"/>
          <p:cNvSpPr txBox="1">
            <a:spLocks noChangeArrowheads="1"/>
          </p:cNvSpPr>
          <p:nvPr/>
        </p:nvSpPr>
        <p:spPr bwMode="auto">
          <a:xfrm>
            <a:off x="5341681" y="2133601"/>
            <a:ext cx="3441968" cy="646331"/>
          </a:xfrm>
          <a:prstGeom prst="rect">
            <a:avLst/>
          </a:prstGeom>
          <a:noFill/>
          <a:ln w="9525">
            <a:noFill/>
            <a:miter lim="800000"/>
            <a:headEnd/>
            <a:tailEnd/>
          </a:ln>
        </p:spPr>
        <p:txBody>
          <a:bodyPr wrap="none">
            <a:spAutoFit/>
          </a:bodyPr>
          <a:lstStyle/>
          <a:p>
            <a:pPr eaLnBrk="0" hangingPunct="0"/>
            <a:r>
              <a:rPr lang="en-GB" b="1">
                <a:solidFill>
                  <a:srgbClr val="3333FF"/>
                </a:solidFill>
              </a:rPr>
              <a:t>Anomalies with respect </a:t>
            </a:r>
          </a:p>
          <a:p>
            <a:pPr eaLnBrk="0" hangingPunct="0"/>
            <a:r>
              <a:rPr lang="en-GB" b="1">
                <a:solidFill>
                  <a:srgbClr val="3333FF"/>
                </a:solidFill>
              </a:rPr>
              <a:t>to a fixed climate  (1981-2005)</a:t>
            </a:r>
          </a:p>
        </p:txBody>
      </p:sp>
      <p:sp>
        <p:nvSpPr>
          <p:cNvPr id="45062" name="TextBox 9"/>
          <p:cNvSpPr txBox="1">
            <a:spLocks noChangeArrowheads="1"/>
          </p:cNvSpPr>
          <p:nvPr/>
        </p:nvSpPr>
        <p:spPr bwMode="auto">
          <a:xfrm>
            <a:off x="5329646" y="3573463"/>
            <a:ext cx="3647152" cy="1200329"/>
          </a:xfrm>
          <a:prstGeom prst="rect">
            <a:avLst/>
          </a:prstGeom>
          <a:noFill/>
          <a:ln w="9525">
            <a:noFill/>
            <a:miter lim="800000"/>
            <a:headEnd/>
            <a:tailEnd/>
          </a:ln>
        </p:spPr>
        <p:txBody>
          <a:bodyPr wrap="none">
            <a:spAutoFit/>
          </a:bodyPr>
          <a:lstStyle/>
          <a:p>
            <a:pPr eaLnBrk="0" hangingPunct="0"/>
            <a:r>
              <a:rPr lang="en-GB" b="1">
                <a:solidFill>
                  <a:srgbClr val="FF0000"/>
                </a:solidFill>
              </a:rPr>
              <a:t>Anomalies with respect </a:t>
            </a:r>
          </a:p>
          <a:p>
            <a:pPr eaLnBrk="0" hangingPunct="0"/>
            <a:r>
              <a:rPr lang="en-GB" b="1">
                <a:solidFill>
                  <a:srgbClr val="FF0000"/>
                </a:solidFill>
              </a:rPr>
              <a:t>to a moving climate (1960-1979,</a:t>
            </a:r>
          </a:p>
          <a:p>
            <a:pPr eaLnBrk="0" hangingPunct="0"/>
            <a:r>
              <a:rPr lang="en-GB" b="1">
                <a:solidFill>
                  <a:srgbClr val="FF0000"/>
                </a:solidFill>
              </a:rPr>
              <a:t>1961-1980, ……..1988-2007)</a:t>
            </a:r>
          </a:p>
          <a:p>
            <a:pPr eaLnBrk="0" hangingPunct="0"/>
            <a:endParaRPr lang="en-GB"/>
          </a:p>
        </p:txBody>
      </p:sp>
    </p:spTree>
    <p:extLst>
      <p:ext uri="{BB962C8B-B14F-4D97-AF65-F5344CB8AC3E}">
        <p14:creationId xmlns:p14="http://schemas.microsoft.com/office/powerpoint/2010/main" val="35634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02940" y="548680"/>
            <a:ext cx="8787037" cy="708025"/>
          </a:xfrm>
        </p:spPr>
        <p:txBody>
          <a:bodyPr/>
          <a:lstStyle/>
          <a:p>
            <a:r>
              <a:rPr lang="en-GB" dirty="0" smtClean="0"/>
              <a:t>Outline:</a:t>
            </a:r>
          </a:p>
        </p:txBody>
      </p:sp>
      <p:sp>
        <p:nvSpPr>
          <p:cNvPr id="16388" name="Rectangle 3"/>
          <p:cNvSpPr>
            <a:spLocks noGrp="1" noChangeArrowheads="1"/>
          </p:cNvSpPr>
          <p:nvPr>
            <p:ph type="body" idx="1"/>
          </p:nvPr>
        </p:nvSpPr>
        <p:spPr>
          <a:xfrm>
            <a:off x="486916" y="1628800"/>
            <a:ext cx="8785319" cy="4392488"/>
          </a:xfrm>
        </p:spPr>
        <p:txBody>
          <a:bodyPr/>
          <a:lstStyle/>
          <a:p>
            <a:r>
              <a:rPr lang="en-GB" dirty="0" smtClean="0"/>
              <a:t>1. Factors limiting model performance</a:t>
            </a:r>
          </a:p>
          <a:p>
            <a:pPr lvl="1"/>
            <a:r>
              <a:rPr lang="en-GB" dirty="0" smtClean="0"/>
              <a:t>Bias</a:t>
            </a:r>
          </a:p>
          <a:p>
            <a:pPr lvl="1"/>
            <a:r>
              <a:rPr lang="en-GB" dirty="0" smtClean="0"/>
              <a:t>Errors in variability</a:t>
            </a:r>
          </a:p>
          <a:p>
            <a:pPr lvl="1"/>
            <a:r>
              <a:rPr lang="en-GB" dirty="0" smtClean="0"/>
              <a:t>Simple calibration</a:t>
            </a:r>
            <a:endParaRPr lang="en-GB" dirty="0" smtClean="0"/>
          </a:p>
          <a:p>
            <a:endParaRPr lang="en-GB" dirty="0" smtClean="0"/>
          </a:p>
          <a:p>
            <a:r>
              <a:rPr lang="en-GB" dirty="0" smtClean="0"/>
              <a:t>2. Measuring seasonal forecast skill</a:t>
            </a:r>
          </a:p>
          <a:p>
            <a:endParaRPr lang="en-GB" dirty="0" smtClean="0"/>
          </a:p>
          <a:p>
            <a:r>
              <a:rPr lang="en-GB" dirty="0" smtClean="0"/>
              <a:t>3. Important issues affecting skill assessment</a:t>
            </a:r>
          </a:p>
          <a:p>
            <a:endParaRPr lang="en-GB" dirty="0"/>
          </a:p>
          <a:p>
            <a:r>
              <a:rPr lang="en-GB" dirty="0" smtClean="0"/>
              <a:t>4. EUROSIP calibrated products</a:t>
            </a:r>
            <a:endParaRPr lang="en-GB" dirty="0" smtClean="0"/>
          </a:p>
          <a:p>
            <a:endParaRPr lang="en-GB" dirty="0" smtClean="0"/>
          </a:p>
        </p:txBody>
      </p:sp>
    </p:spTree>
    <p:extLst>
      <p:ext uri="{BB962C8B-B14F-4D97-AF65-F5344CB8AC3E}">
        <p14:creationId xmlns:p14="http://schemas.microsoft.com/office/powerpoint/2010/main" val="811224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p:cNvPicPr>
            <a:picLocks noGrp="1" noChangeAspect="1" noChangeArrowheads="1"/>
          </p:cNvPicPr>
          <p:nvPr>
            <p:ph idx="4294967295"/>
          </p:nvPr>
        </p:nvPicPr>
        <p:blipFill rotWithShape="1">
          <a:blip r:embed="rId3" cstate="print"/>
          <a:srcRect r="1730" b="1356"/>
          <a:stretch/>
        </p:blipFill>
        <p:spPr>
          <a:xfrm>
            <a:off x="1206996" y="332656"/>
            <a:ext cx="7794625" cy="6003925"/>
          </a:xfrm>
        </p:spPr>
      </p:pic>
      <p:sp>
        <p:nvSpPr>
          <p:cNvPr id="2" name="TextBox 1"/>
          <p:cNvSpPr txBox="1"/>
          <p:nvPr/>
        </p:nvSpPr>
        <p:spPr>
          <a:xfrm>
            <a:off x="6463580" y="476672"/>
            <a:ext cx="2016224" cy="369332"/>
          </a:xfrm>
          <a:prstGeom prst="rect">
            <a:avLst/>
          </a:prstGeom>
          <a:noFill/>
        </p:spPr>
        <p:txBody>
          <a:bodyPr wrap="square" rtlCol="0">
            <a:spAutoFit/>
          </a:bodyPr>
          <a:lstStyle/>
          <a:p>
            <a:r>
              <a:rPr lang="en-GB" dirty="0" smtClean="0">
                <a:solidFill>
                  <a:srgbClr val="FF0000"/>
                </a:solidFill>
              </a:rPr>
              <a:t>ACC=0.68</a:t>
            </a:r>
            <a:endParaRPr lang="en-GB" dirty="0">
              <a:solidFill>
                <a:srgbClr val="FF0000"/>
              </a:solidFill>
            </a:endParaRPr>
          </a:p>
        </p:txBody>
      </p:sp>
      <p:sp>
        <p:nvSpPr>
          <p:cNvPr id="6" name="TextBox 5"/>
          <p:cNvSpPr txBox="1"/>
          <p:nvPr/>
        </p:nvSpPr>
        <p:spPr>
          <a:xfrm>
            <a:off x="6463580" y="3573016"/>
            <a:ext cx="2016224" cy="369332"/>
          </a:xfrm>
          <a:prstGeom prst="rect">
            <a:avLst/>
          </a:prstGeom>
          <a:noFill/>
        </p:spPr>
        <p:txBody>
          <a:bodyPr wrap="square" rtlCol="0">
            <a:spAutoFit/>
          </a:bodyPr>
          <a:lstStyle/>
          <a:p>
            <a:r>
              <a:rPr lang="en-GB" dirty="0" smtClean="0">
                <a:solidFill>
                  <a:srgbClr val="FF0000"/>
                </a:solidFill>
              </a:rPr>
              <a:t>ACC=0.35</a:t>
            </a:r>
            <a:endParaRPr lang="en-GB" dirty="0">
              <a:solidFill>
                <a:srgbClr val="FF0000"/>
              </a:solidFill>
            </a:endParaRPr>
          </a:p>
        </p:txBody>
      </p:sp>
    </p:spTree>
    <p:extLst>
      <p:ext uri="{BB962C8B-B14F-4D97-AF65-F5344CB8AC3E}">
        <p14:creationId xmlns:p14="http://schemas.microsoft.com/office/powerpoint/2010/main" val="4179980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194275" y="188914"/>
            <a:ext cx="8787037" cy="708025"/>
          </a:xfrm>
        </p:spPr>
        <p:txBody>
          <a:bodyPr/>
          <a:lstStyle/>
          <a:p>
            <a:r>
              <a:rPr lang="en-GB" sz="2400" b="1" dirty="0" smtClean="0"/>
              <a:t>LONG TERM TRENDS surface </a:t>
            </a:r>
            <a:r>
              <a:rPr lang="en-GB" sz="2400" b="1" dirty="0" smtClean="0"/>
              <a:t>temp</a:t>
            </a:r>
            <a:endParaRPr lang="en-GB" sz="2400" b="1" dirty="0" smtClean="0"/>
          </a:p>
        </p:txBody>
      </p:sp>
      <p:pic>
        <p:nvPicPr>
          <p:cNvPr id="73732" name="Picture 3" descr="TRD1_ORlfpwEX0001SY03M1_1981-2005_050100_CV01_I0_139_000_002-004"/>
          <p:cNvPicPr>
            <a:picLocks noChangeAspect="1" noChangeArrowheads="1"/>
          </p:cNvPicPr>
          <p:nvPr/>
        </p:nvPicPr>
        <p:blipFill>
          <a:blip r:embed="rId3" cstate="print"/>
          <a:srcRect t="17825"/>
          <a:stretch>
            <a:fillRect/>
          </a:stretch>
        </p:blipFill>
        <p:spPr bwMode="auto">
          <a:xfrm>
            <a:off x="5107865" y="765176"/>
            <a:ext cx="4335924" cy="2327275"/>
          </a:xfrm>
          <a:prstGeom prst="rect">
            <a:avLst/>
          </a:prstGeom>
          <a:noFill/>
          <a:ln w="9525">
            <a:noFill/>
            <a:miter lim="800000"/>
            <a:headEnd/>
            <a:tailEnd/>
          </a:ln>
        </p:spPr>
      </p:pic>
      <p:pic>
        <p:nvPicPr>
          <p:cNvPr id="73733" name="Picture 4" descr="trend"/>
          <p:cNvPicPr>
            <a:picLocks noChangeAspect="1" noChangeArrowheads="1"/>
          </p:cNvPicPr>
          <p:nvPr/>
        </p:nvPicPr>
        <p:blipFill>
          <a:blip r:embed="rId4" cstate="print"/>
          <a:srcRect l="11453" t="14328" r="15033" b="7843"/>
          <a:stretch>
            <a:fillRect/>
          </a:stretch>
        </p:blipFill>
        <p:spPr bwMode="auto">
          <a:xfrm>
            <a:off x="1052175" y="3933825"/>
            <a:ext cx="3605248" cy="2724150"/>
          </a:xfrm>
          <a:prstGeom prst="rect">
            <a:avLst/>
          </a:prstGeom>
          <a:noFill/>
          <a:ln w="9525">
            <a:noFill/>
            <a:miter lim="800000"/>
            <a:headEnd/>
            <a:tailEnd/>
          </a:ln>
        </p:spPr>
      </p:pic>
      <p:pic>
        <p:nvPicPr>
          <p:cNvPr id="73734" name="Picture 5" descr="TRD1_refe_1981-2005_050100_CV01_I0_139_000_002-004"/>
          <p:cNvPicPr>
            <a:picLocks noGrp="1" noChangeAspect="1" noChangeArrowheads="1"/>
          </p:cNvPicPr>
          <p:nvPr>
            <p:ph type="body" idx="1"/>
          </p:nvPr>
        </p:nvPicPr>
        <p:blipFill>
          <a:blip r:embed="rId5" cstate="print"/>
          <a:srcRect/>
          <a:stretch>
            <a:fillRect/>
          </a:stretch>
        </p:blipFill>
        <p:spPr>
          <a:xfrm>
            <a:off x="350725" y="836614"/>
            <a:ext cx="4339363" cy="2835275"/>
          </a:xfrm>
        </p:spPr>
      </p:pic>
      <p:sp>
        <p:nvSpPr>
          <p:cNvPr id="73735" name="Oval 6"/>
          <p:cNvSpPr>
            <a:spLocks noChangeArrowheads="1"/>
          </p:cNvSpPr>
          <p:nvPr/>
        </p:nvSpPr>
        <p:spPr bwMode="auto">
          <a:xfrm>
            <a:off x="3859695" y="2133600"/>
            <a:ext cx="624084" cy="287338"/>
          </a:xfrm>
          <a:prstGeom prst="ellipse">
            <a:avLst/>
          </a:prstGeom>
          <a:noFill/>
          <a:ln w="38100">
            <a:solidFill>
              <a:schemeClr val="tx2"/>
            </a:solidFill>
            <a:round/>
            <a:headEnd/>
            <a:tailEnd/>
          </a:ln>
        </p:spPr>
        <p:txBody>
          <a:bodyPr wrap="none" anchor="ctr"/>
          <a:lstStyle/>
          <a:p>
            <a:pPr algn="ctr" eaLnBrk="0" hangingPunct="0"/>
            <a:endParaRPr lang="en-GB"/>
          </a:p>
        </p:txBody>
      </p:sp>
      <p:pic>
        <p:nvPicPr>
          <p:cNvPr id="73736" name="Picture 7" descr="TRD1_ORecmfEX0001SY03M1_1981-2005"/>
          <p:cNvPicPr>
            <a:picLocks noChangeAspect="1" noChangeArrowheads="1"/>
          </p:cNvPicPr>
          <p:nvPr/>
        </p:nvPicPr>
        <p:blipFill>
          <a:blip r:embed="rId6" cstate="print"/>
          <a:srcRect t="17825"/>
          <a:stretch>
            <a:fillRect/>
          </a:stretch>
        </p:blipFill>
        <p:spPr bwMode="auto">
          <a:xfrm>
            <a:off x="5185230" y="3789364"/>
            <a:ext cx="4335924" cy="2327275"/>
          </a:xfrm>
          <a:prstGeom prst="rect">
            <a:avLst/>
          </a:prstGeom>
          <a:noFill/>
          <a:ln w="9525">
            <a:noFill/>
            <a:miter lim="800000"/>
            <a:headEnd/>
            <a:tailEnd/>
          </a:ln>
        </p:spPr>
      </p:pic>
      <p:sp>
        <p:nvSpPr>
          <p:cNvPr id="73737" name="Line 8"/>
          <p:cNvSpPr>
            <a:spLocks noChangeShapeType="1"/>
          </p:cNvSpPr>
          <p:nvPr/>
        </p:nvSpPr>
        <p:spPr bwMode="auto">
          <a:xfrm>
            <a:off x="4093512" y="2420939"/>
            <a:ext cx="233817" cy="2160587"/>
          </a:xfrm>
          <a:prstGeom prst="line">
            <a:avLst/>
          </a:prstGeom>
          <a:noFill/>
          <a:ln w="12700">
            <a:solidFill>
              <a:schemeClr val="tx1"/>
            </a:solidFill>
            <a:round/>
            <a:headEnd/>
            <a:tailEnd type="triangle" w="med" len="med"/>
          </a:ln>
        </p:spPr>
        <p:txBody>
          <a:bodyPr/>
          <a:lstStyle/>
          <a:p>
            <a:endParaRPr lang="en-GB"/>
          </a:p>
        </p:txBody>
      </p:sp>
      <p:sp>
        <p:nvSpPr>
          <p:cNvPr id="73738" name="Oval 9"/>
          <p:cNvSpPr>
            <a:spLocks noChangeArrowheads="1"/>
          </p:cNvSpPr>
          <p:nvPr/>
        </p:nvSpPr>
        <p:spPr bwMode="auto">
          <a:xfrm>
            <a:off x="8616834" y="4581526"/>
            <a:ext cx="622365" cy="288925"/>
          </a:xfrm>
          <a:prstGeom prst="ellipse">
            <a:avLst/>
          </a:prstGeom>
          <a:noFill/>
          <a:ln w="57150">
            <a:solidFill>
              <a:srgbClr val="356EFD"/>
            </a:solidFill>
            <a:round/>
            <a:headEnd/>
            <a:tailEnd/>
          </a:ln>
        </p:spPr>
        <p:txBody>
          <a:bodyPr wrap="none" anchor="ctr"/>
          <a:lstStyle/>
          <a:p>
            <a:pPr algn="ctr" eaLnBrk="0" hangingPunct="0"/>
            <a:endParaRPr lang="en-GB"/>
          </a:p>
        </p:txBody>
      </p:sp>
      <p:sp>
        <p:nvSpPr>
          <p:cNvPr id="73739" name="Line 10"/>
          <p:cNvSpPr>
            <a:spLocks noChangeShapeType="1"/>
          </p:cNvSpPr>
          <p:nvPr/>
        </p:nvSpPr>
        <p:spPr bwMode="auto">
          <a:xfrm flipH="1">
            <a:off x="4640231" y="4797425"/>
            <a:ext cx="3976603" cy="647700"/>
          </a:xfrm>
          <a:prstGeom prst="line">
            <a:avLst/>
          </a:prstGeom>
          <a:noFill/>
          <a:ln w="12700">
            <a:solidFill>
              <a:srgbClr val="356EFD"/>
            </a:solidFill>
            <a:round/>
            <a:headEnd/>
            <a:tailEnd type="triangle" w="med" len="med"/>
          </a:ln>
        </p:spPr>
        <p:txBody>
          <a:bodyPr/>
          <a:lstStyle/>
          <a:p>
            <a:endParaRPr lang="en-GB"/>
          </a:p>
        </p:txBody>
      </p:sp>
      <p:sp>
        <p:nvSpPr>
          <p:cNvPr id="73740" name="Text Box 11"/>
          <p:cNvSpPr txBox="1">
            <a:spLocks noChangeArrowheads="1"/>
          </p:cNvSpPr>
          <p:nvPr/>
        </p:nvSpPr>
        <p:spPr bwMode="auto">
          <a:xfrm>
            <a:off x="3190902" y="831850"/>
            <a:ext cx="1095172" cy="369332"/>
          </a:xfrm>
          <a:prstGeom prst="rect">
            <a:avLst/>
          </a:prstGeom>
          <a:solidFill>
            <a:srgbClr val="0F3692"/>
          </a:solidFill>
          <a:ln w="12700">
            <a:noFill/>
            <a:miter lim="800000"/>
            <a:headEnd/>
            <a:tailEnd/>
          </a:ln>
        </p:spPr>
        <p:txBody>
          <a:bodyPr wrap="none">
            <a:spAutoFit/>
          </a:bodyPr>
          <a:lstStyle/>
          <a:p>
            <a:pPr algn="ctr" eaLnBrk="0" hangingPunct="0"/>
            <a:r>
              <a:rPr lang="en-GB" b="1">
                <a:solidFill>
                  <a:srgbClr val="CCFF66"/>
                </a:solidFill>
              </a:rPr>
              <a:t>analysis</a:t>
            </a:r>
          </a:p>
        </p:txBody>
      </p:sp>
      <p:sp>
        <p:nvSpPr>
          <p:cNvPr id="73741" name="Text Box 12"/>
          <p:cNvSpPr txBox="1">
            <a:spLocks noChangeArrowheads="1"/>
          </p:cNvSpPr>
          <p:nvPr/>
        </p:nvSpPr>
        <p:spPr bwMode="auto">
          <a:xfrm>
            <a:off x="7568608" y="260350"/>
            <a:ext cx="1441420" cy="369332"/>
          </a:xfrm>
          <a:prstGeom prst="rect">
            <a:avLst/>
          </a:prstGeom>
          <a:solidFill>
            <a:srgbClr val="0F3692"/>
          </a:solidFill>
          <a:ln w="12700">
            <a:noFill/>
            <a:miter lim="800000"/>
            <a:headEnd/>
            <a:tailEnd/>
          </a:ln>
        </p:spPr>
        <p:txBody>
          <a:bodyPr wrap="none">
            <a:spAutoFit/>
          </a:bodyPr>
          <a:lstStyle/>
          <a:p>
            <a:pPr algn="ctr" eaLnBrk="0" hangingPunct="0"/>
            <a:r>
              <a:rPr lang="en-GB" b="1">
                <a:solidFill>
                  <a:srgbClr val="CCFF66"/>
                </a:solidFill>
              </a:rPr>
              <a:t>Eurosip m2</a:t>
            </a:r>
          </a:p>
        </p:txBody>
      </p:sp>
      <p:sp>
        <p:nvSpPr>
          <p:cNvPr id="73742" name="Text Box 13"/>
          <p:cNvSpPr txBox="1">
            <a:spLocks noChangeArrowheads="1"/>
          </p:cNvSpPr>
          <p:nvPr/>
        </p:nvSpPr>
        <p:spPr bwMode="auto">
          <a:xfrm>
            <a:off x="7525116" y="3284538"/>
            <a:ext cx="1657348" cy="369332"/>
          </a:xfrm>
          <a:prstGeom prst="rect">
            <a:avLst/>
          </a:prstGeom>
          <a:solidFill>
            <a:srgbClr val="0F3692"/>
          </a:solidFill>
          <a:ln w="12700">
            <a:noFill/>
            <a:miter lim="800000"/>
            <a:headEnd/>
            <a:tailEnd/>
          </a:ln>
        </p:spPr>
        <p:txBody>
          <a:bodyPr>
            <a:spAutoFit/>
          </a:bodyPr>
          <a:lstStyle/>
          <a:p>
            <a:pPr algn="ctr" eaLnBrk="0" hangingPunct="0"/>
            <a:r>
              <a:rPr lang="en-GB" b="1">
                <a:solidFill>
                  <a:srgbClr val="CCFF66"/>
                </a:solidFill>
              </a:rPr>
              <a:t>ECMWF</a:t>
            </a:r>
          </a:p>
        </p:txBody>
      </p:sp>
    </p:spTree>
    <p:extLst>
      <p:ext uri="{BB962C8B-B14F-4D97-AF65-F5344CB8AC3E}">
        <p14:creationId xmlns:p14="http://schemas.microsoft.com/office/powerpoint/2010/main" val="153444923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84543" y="1268414"/>
            <a:ext cx="8787038" cy="708025"/>
          </a:xfrm>
        </p:spPr>
        <p:txBody>
          <a:bodyPr/>
          <a:lstStyle/>
          <a:p>
            <a:r>
              <a:rPr lang="en-GB" smtClean="0"/>
              <a:t>Seasonal forecast skill assessment:</a:t>
            </a:r>
          </a:p>
        </p:txBody>
      </p:sp>
      <p:sp>
        <p:nvSpPr>
          <p:cNvPr id="3" name="Content Placeholder 2"/>
          <p:cNvSpPr>
            <a:spLocks noGrp="1"/>
          </p:cNvSpPr>
          <p:nvPr>
            <p:ph idx="1"/>
          </p:nvPr>
        </p:nvSpPr>
        <p:spPr>
          <a:xfrm>
            <a:off x="1052176" y="2205038"/>
            <a:ext cx="7808790" cy="3289300"/>
          </a:xfrm>
        </p:spPr>
        <p:txBody>
          <a:bodyPr/>
          <a:lstStyle/>
          <a:p>
            <a:pPr>
              <a:defRPr/>
            </a:pPr>
            <a:endParaRPr lang="en-GB" dirty="0" smtClean="0">
              <a:solidFill>
                <a:schemeClr val="bg1">
                  <a:lumMod val="65000"/>
                </a:schemeClr>
              </a:solidFill>
            </a:endParaRPr>
          </a:p>
          <a:p>
            <a:pPr>
              <a:defRPr/>
            </a:pPr>
            <a:r>
              <a:rPr lang="en-GB" dirty="0" smtClean="0">
                <a:solidFill>
                  <a:schemeClr val="bg1">
                    <a:lumMod val="65000"/>
                  </a:schemeClr>
                </a:solidFill>
              </a:rPr>
              <a:t>The limitation associated with the sample size</a:t>
            </a:r>
          </a:p>
          <a:p>
            <a:pPr>
              <a:defRPr/>
            </a:pPr>
            <a:endParaRPr lang="en-GB" dirty="0" smtClean="0">
              <a:solidFill>
                <a:schemeClr val="bg1">
                  <a:lumMod val="65000"/>
                </a:schemeClr>
              </a:solidFill>
            </a:endParaRPr>
          </a:p>
          <a:p>
            <a:pPr>
              <a:defRPr/>
            </a:pPr>
            <a:r>
              <a:rPr lang="en-GB" dirty="0" smtClean="0">
                <a:solidFill>
                  <a:schemeClr val="bg1">
                    <a:lumMod val="65000"/>
                  </a:schemeClr>
                </a:solidFill>
              </a:rPr>
              <a:t>The effect of long term trend</a:t>
            </a:r>
          </a:p>
          <a:p>
            <a:pPr>
              <a:defRPr/>
            </a:pPr>
            <a:endParaRPr lang="en-GB" dirty="0" smtClean="0">
              <a:solidFill>
                <a:schemeClr val="bg1">
                  <a:lumMod val="65000"/>
                </a:schemeClr>
              </a:solidFill>
            </a:endParaRPr>
          </a:p>
          <a:p>
            <a:pPr>
              <a:defRPr/>
            </a:pPr>
            <a:r>
              <a:rPr lang="en-GB" dirty="0" smtClean="0"/>
              <a:t>The effect of </a:t>
            </a:r>
            <a:r>
              <a:rPr lang="en-GB" dirty="0" smtClean="0"/>
              <a:t>ensemble </a:t>
            </a:r>
            <a:r>
              <a:rPr lang="en-GB" dirty="0" smtClean="0"/>
              <a:t>size</a:t>
            </a:r>
            <a:r>
              <a:rPr lang="en-GB" dirty="0" smtClean="0">
                <a:solidFill>
                  <a:schemeClr val="bg1">
                    <a:lumMod val="65000"/>
                  </a:schemeClr>
                </a:solidFill>
              </a:rPr>
              <a:t> </a:t>
            </a:r>
          </a:p>
          <a:p>
            <a:pPr marL="0" indent="0">
              <a:buNone/>
              <a:defRPr/>
            </a:pPr>
            <a:endParaRPr lang="en-GB" dirty="0" smtClean="0">
              <a:solidFill>
                <a:schemeClr val="bg1">
                  <a:lumMod val="65000"/>
                </a:schemeClr>
              </a:solidFill>
            </a:endParaRPr>
          </a:p>
          <a:p>
            <a:pPr marL="0" indent="0">
              <a:buNone/>
              <a:defRPr/>
            </a:pPr>
            <a:endParaRPr lang="en-GB" dirty="0" smtClean="0">
              <a:solidFill>
                <a:schemeClr val="bg1">
                  <a:lumMod val="65000"/>
                </a:schemeClr>
              </a:solidFill>
            </a:endParaRPr>
          </a:p>
        </p:txBody>
      </p:sp>
    </p:spTree>
    <p:extLst>
      <p:ext uri="{BB962C8B-B14F-4D97-AF65-F5344CB8AC3E}">
        <p14:creationId xmlns:p14="http://schemas.microsoft.com/office/powerpoint/2010/main" val="188697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dirty="0" smtClean="0"/>
              <a:t>Compensating for</a:t>
            </a:r>
            <a:r>
              <a:rPr lang="en-GB" dirty="0" smtClean="0"/>
              <a:t> </a:t>
            </a:r>
            <a:r>
              <a:rPr lang="en-GB" dirty="0" smtClean="0"/>
              <a:t>ensemble </a:t>
            </a:r>
            <a:r>
              <a:rPr lang="en-GB" dirty="0" smtClean="0"/>
              <a:t>size?</a:t>
            </a:r>
            <a:endParaRPr lang="en-GB" dirty="0" smtClean="0"/>
          </a:p>
        </p:txBody>
      </p:sp>
      <p:pic>
        <p:nvPicPr>
          <p:cNvPr id="53252" name="Picture 2"/>
          <p:cNvPicPr>
            <a:picLocks noGrp="1" noChangeAspect="1" noChangeArrowheads="1"/>
          </p:cNvPicPr>
          <p:nvPr>
            <p:ph idx="1"/>
          </p:nvPr>
        </p:nvPicPr>
        <p:blipFill>
          <a:blip r:embed="rId3" cstate="print"/>
          <a:srcRect/>
          <a:stretch>
            <a:fillRect/>
          </a:stretch>
        </p:blipFill>
        <p:spPr>
          <a:xfrm>
            <a:off x="4715878" y="1268414"/>
            <a:ext cx="5186948" cy="3921125"/>
          </a:xfrm>
        </p:spPr>
      </p:pic>
      <p:sp>
        <p:nvSpPr>
          <p:cNvPr id="56325" name="Rectangle 6"/>
          <p:cNvSpPr>
            <a:spLocks noChangeArrowheads="1"/>
          </p:cNvSpPr>
          <p:nvPr/>
        </p:nvSpPr>
        <p:spPr bwMode="auto">
          <a:xfrm>
            <a:off x="194275" y="1125538"/>
            <a:ext cx="4834504" cy="3139321"/>
          </a:xfrm>
          <a:prstGeom prst="rect">
            <a:avLst/>
          </a:prstGeom>
          <a:noFill/>
          <a:ln w="9525">
            <a:noFill/>
            <a:miter lim="800000"/>
            <a:headEnd/>
            <a:tailEnd/>
          </a:ln>
        </p:spPr>
        <p:txBody>
          <a:bodyPr>
            <a:spAutoFit/>
          </a:bodyPr>
          <a:lstStyle/>
          <a:p>
            <a:pPr eaLnBrk="0" hangingPunct="0">
              <a:defRPr/>
            </a:pPr>
            <a:r>
              <a:rPr lang="da-DK" dirty="0">
                <a:latin typeface="+mn-lt"/>
                <a:cs typeface="Arial" charset="0"/>
              </a:rPr>
              <a:t>Müller et al. 2005 and </a:t>
            </a:r>
            <a:r>
              <a:rPr lang="en-GB" dirty="0">
                <a:latin typeface="+mn-lt"/>
                <a:cs typeface="Arial" charset="0"/>
              </a:rPr>
              <a:t> </a:t>
            </a:r>
            <a:r>
              <a:rPr lang="en-GB" dirty="0" err="1">
                <a:latin typeface="+mn-lt"/>
                <a:cs typeface="Arial" charset="0"/>
              </a:rPr>
              <a:t>Weigel</a:t>
            </a:r>
            <a:r>
              <a:rPr lang="en-GB" dirty="0">
                <a:latin typeface="+mn-lt"/>
                <a:cs typeface="Arial" charset="0"/>
              </a:rPr>
              <a:t> et al.  2007 suggested the use of a de-biased  Brier and ranked probability skill score to avoid the dependency on the ensemble size. </a:t>
            </a:r>
          </a:p>
          <a:p>
            <a:pPr eaLnBrk="0" hangingPunct="0">
              <a:defRPr/>
            </a:pPr>
            <a:endParaRPr lang="en-GB" dirty="0">
              <a:latin typeface="+mn-lt"/>
              <a:cs typeface="Arial" charset="0"/>
            </a:endParaRPr>
          </a:p>
          <a:p>
            <a:pPr eaLnBrk="0" hangingPunct="0">
              <a:buFontTx/>
              <a:buChar char="-"/>
              <a:defRPr/>
            </a:pPr>
            <a:r>
              <a:rPr lang="en-GB" dirty="0">
                <a:latin typeface="+mn-lt"/>
                <a:cs typeface="Arial" charset="0"/>
              </a:rPr>
              <a:t>The </a:t>
            </a:r>
            <a:r>
              <a:rPr lang="en-GB" dirty="0" err="1">
                <a:latin typeface="+mn-lt"/>
                <a:cs typeface="Arial" charset="0"/>
              </a:rPr>
              <a:t>BSSd</a:t>
            </a:r>
            <a:r>
              <a:rPr lang="en-GB" dirty="0">
                <a:latin typeface="+mn-lt"/>
                <a:cs typeface="Arial" charset="0"/>
              </a:rPr>
              <a:t> and </a:t>
            </a:r>
            <a:r>
              <a:rPr lang="en-GB" dirty="0" err="1">
                <a:latin typeface="+mn-lt"/>
                <a:cs typeface="Arial" charset="0"/>
              </a:rPr>
              <a:t>RPSSd</a:t>
            </a:r>
            <a:r>
              <a:rPr lang="en-GB" dirty="0">
                <a:latin typeface="+mn-lt"/>
                <a:cs typeface="Arial" charset="0"/>
              </a:rPr>
              <a:t> are effective  tools: </a:t>
            </a:r>
            <a:r>
              <a:rPr lang="en-GB" dirty="0">
                <a:cs typeface="Arial" charset="0"/>
              </a:rPr>
              <a:t>to evaluate Prob. Forecasts with small ensemble size </a:t>
            </a:r>
          </a:p>
          <a:p>
            <a:pPr eaLnBrk="0" hangingPunct="0">
              <a:buFontTx/>
              <a:buChar char="-"/>
              <a:defRPr/>
            </a:pPr>
            <a:r>
              <a:rPr lang="en-GB" dirty="0">
                <a:cs typeface="Arial" charset="0"/>
              </a:rPr>
              <a:t>to compare different Prob. Syst. of different ensemble size. </a:t>
            </a:r>
          </a:p>
          <a:p>
            <a:pPr eaLnBrk="0" hangingPunct="0">
              <a:defRPr/>
            </a:pPr>
            <a:endParaRPr lang="en-GB" dirty="0">
              <a:latin typeface="+mn-lt"/>
              <a:cs typeface="Arial" charset="0"/>
            </a:endParaRPr>
          </a:p>
        </p:txBody>
      </p:sp>
      <p:sp>
        <p:nvSpPr>
          <p:cNvPr id="53254" name="TextBox 7"/>
          <p:cNvSpPr txBox="1">
            <a:spLocks noChangeArrowheads="1"/>
          </p:cNvSpPr>
          <p:nvPr/>
        </p:nvSpPr>
        <p:spPr bwMode="auto">
          <a:xfrm>
            <a:off x="6149421" y="5300663"/>
            <a:ext cx="2732478" cy="369332"/>
          </a:xfrm>
          <a:prstGeom prst="rect">
            <a:avLst/>
          </a:prstGeom>
          <a:noFill/>
          <a:ln w="9525">
            <a:noFill/>
            <a:miter lim="800000"/>
            <a:headEnd/>
            <a:tailEnd/>
          </a:ln>
        </p:spPr>
        <p:txBody>
          <a:bodyPr wrap="none">
            <a:spAutoFit/>
          </a:bodyPr>
          <a:lstStyle/>
          <a:p>
            <a:pPr algn="ctr" eaLnBrk="0" hangingPunct="0"/>
            <a:r>
              <a:rPr lang="en-GB"/>
              <a:t>From Weigel et al. 2007</a:t>
            </a:r>
          </a:p>
        </p:txBody>
      </p:sp>
      <p:sp>
        <p:nvSpPr>
          <p:cNvPr id="2" name="TextBox 1"/>
          <p:cNvSpPr txBox="1"/>
          <p:nvPr/>
        </p:nvSpPr>
        <p:spPr>
          <a:xfrm>
            <a:off x="486916" y="4653136"/>
            <a:ext cx="4104456" cy="923330"/>
          </a:xfrm>
          <a:prstGeom prst="rect">
            <a:avLst/>
          </a:prstGeom>
          <a:noFill/>
        </p:spPr>
        <p:txBody>
          <a:bodyPr wrap="square" rtlCol="0">
            <a:spAutoFit/>
          </a:bodyPr>
          <a:lstStyle/>
          <a:p>
            <a:r>
              <a:rPr lang="en-GB" dirty="0" smtClean="0">
                <a:solidFill>
                  <a:srgbClr val="FF0000"/>
                </a:solidFill>
              </a:rPr>
              <a:t>BUT these techniques correct for (expected) bias only, do not account for random error in score</a:t>
            </a:r>
            <a:endParaRPr lang="en-GB" dirty="0">
              <a:solidFill>
                <a:srgbClr val="FF0000"/>
              </a:solidFill>
            </a:endParaRPr>
          </a:p>
        </p:txBody>
      </p:sp>
    </p:spTree>
    <p:extLst>
      <p:ext uri="{BB962C8B-B14F-4D97-AF65-F5344CB8AC3E}">
        <p14:creationId xmlns:p14="http://schemas.microsoft.com/office/powerpoint/2010/main" val="318380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S4 extended hindcast set</a:t>
            </a:r>
            <a:endParaRPr lang="en-GB" dirty="0"/>
          </a:p>
        </p:txBody>
      </p:sp>
      <p:pic>
        <p:nvPicPr>
          <p:cNvPr id="7171" name="Picture 3" descr="H:\S415.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445" b="65555"/>
          <a:stretch/>
        </p:blipFill>
        <p:spPr bwMode="auto">
          <a:xfrm>
            <a:off x="414908" y="800150"/>
            <a:ext cx="429159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S43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7" r="9848" b="65416"/>
          <a:stretch/>
        </p:blipFill>
        <p:spPr bwMode="auto">
          <a:xfrm>
            <a:off x="414908" y="3284983"/>
            <a:ext cx="4368974" cy="2364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5428" y="4144045"/>
            <a:ext cx="4392488" cy="646331"/>
          </a:xfrm>
          <a:prstGeom prst="rect">
            <a:avLst/>
          </a:prstGeom>
          <a:noFill/>
        </p:spPr>
        <p:txBody>
          <a:bodyPr wrap="square" rtlCol="0">
            <a:spAutoFit/>
          </a:bodyPr>
          <a:lstStyle/>
          <a:p>
            <a:r>
              <a:rPr lang="en-GB" b="0" dirty="0" smtClean="0"/>
              <a:t>Scores are smoother and systematically higher with 51 member hindcasts</a:t>
            </a:r>
            <a:endParaRPr lang="en-GB" b="0" dirty="0"/>
          </a:p>
        </p:txBody>
      </p:sp>
    </p:spTree>
    <p:extLst>
      <p:ext uri="{BB962C8B-B14F-4D97-AF65-F5344CB8AC3E}">
        <p14:creationId xmlns:p14="http://schemas.microsoft.com/office/powerpoint/2010/main" val="2911051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S4 extended hindcast set</a:t>
            </a:r>
            <a:endParaRPr lang="en-GB" dirty="0"/>
          </a:p>
        </p:txBody>
      </p:sp>
      <p:pic>
        <p:nvPicPr>
          <p:cNvPr id="7174" name="Picture 6" descr="H:\s341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2" y="569640"/>
            <a:ext cx="4080510" cy="577443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s344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356" y="582216"/>
            <a:ext cx="4080510" cy="5774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13598" y="4869160"/>
            <a:ext cx="1855069" cy="923330"/>
          </a:xfrm>
          <a:prstGeom prst="rect">
            <a:avLst/>
          </a:prstGeom>
          <a:noFill/>
        </p:spPr>
        <p:txBody>
          <a:bodyPr wrap="square" rtlCol="0">
            <a:spAutoFit/>
          </a:bodyPr>
          <a:lstStyle/>
          <a:p>
            <a:r>
              <a:rPr lang="en-GB" b="0" dirty="0" smtClean="0"/>
              <a:t>Gain over S3 is now stronger and more robust</a:t>
            </a:r>
            <a:endParaRPr lang="en-GB" b="0" dirty="0"/>
          </a:p>
        </p:txBody>
      </p:sp>
    </p:spTree>
    <p:extLst>
      <p:ext uri="{BB962C8B-B14F-4D97-AF65-F5344CB8AC3E}">
        <p14:creationId xmlns:p14="http://schemas.microsoft.com/office/powerpoint/2010/main" val="1420049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EUROSIP calibrated products</a:t>
            </a:r>
            <a:endParaRPr lang="en-GB" dirty="0"/>
          </a:p>
        </p:txBody>
      </p:sp>
      <p:sp>
        <p:nvSpPr>
          <p:cNvPr id="3" name="Content Placeholder 2"/>
          <p:cNvSpPr>
            <a:spLocks noGrp="1"/>
          </p:cNvSpPr>
          <p:nvPr>
            <p:ph idx="1"/>
          </p:nvPr>
        </p:nvSpPr>
        <p:spPr/>
        <p:txBody>
          <a:bodyPr/>
          <a:lstStyle/>
          <a:p>
            <a:pPr lvl="1">
              <a:buNone/>
            </a:pPr>
            <a:endParaRPr lang="en-GB" dirty="0" smtClean="0"/>
          </a:p>
          <a:p>
            <a:r>
              <a:rPr lang="en-GB" dirty="0" smtClean="0"/>
              <a:t>A European multi-model seasonal forecast system</a:t>
            </a:r>
          </a:p>
          <a:p>
            <a:pPr lvl="1"/>
            <a:r>
              <a:rPr lang="en-GB" dirty="0" smtClean="0"/>
              <a:t>Operational since 2005</a:t>
            </a:r>
          </a:p>
          <a:p>
            <a:pPr lvl="1"/>
            <a:r>
              <a:rPr lang="en-GB" dirty="0" smtClean="0"/>
              <a:t>Data archive and real-time forecast products</a:t>
            </a:r>
          </a:p>
          <a:p>
            <a:pPr lvl="1"/>
            <a:endParaRPr lang="en-GB" dirty="0" smtClean="0"/>
          </a:p>
          <a:p>
            <a:pPr lvl="1"/>
            <a:r>
              <a:rPr lang="en-GB" dirty="0" smtClean="0"/>
              <a:t>Initial partners: ECMWF, Met Office, Météo-France</a:t>
            </a:r>
          </a:p>
          <a:p>
            <a:pPr lvl="1"/>
            <a:r>
              <a:rPr lang="en-GB" dirty="0" smtClean="0"/>
              <a:t>NCEP an Associate Partner; forecasts included since 2012</a:t>
            </a:r>
          </a:p>
          <a:p>
            <a:pPr lvl="1"/>
            <a:endParaRPr lang="en-GB" dirty="0"/>
          </a:p>
          <a:p>
            <a:pPr lvl="1"/>
            <a:r>
              <a:rPr lang="en-GB" dirty="0" smtClean="0"/>
              <a:t>Products released at 12Z on the 15</a:t>
            </a:r>
            <a:r>
              <a:rPr lang="en-GB" baseline="30000" dirty="0" smtClean="0"/>
              <a:t>th</a:t>
            </a:r>
            <a:r>
              <a:rPr lang="en-GB" dirty="0" smtClean="0"/>
              <a:t> of each month</a:t>
            </a:r>
          </a:p>
          <a:p>
            <a:pPr lvl="1"/>
            <a:r>
              <a:rPr lang="en-GB" dirty="0" smtClean="0"/>
              <a:t>Aim is a high quality operational system</a:t>
            </a:r>
          </a:p>
          <a:p>
            <a:pPr lvl="1"/>
            <a:endParaRPr lang="en-GB" dirty="0" smtClean="0"/>
          </a:p>
          <a:p>
            <a:pPr lvl="1"/>
            <a:r>
              <a:rPr lang="en-GB" dirty="0" smtClean="0"/>
              <a:t>Data policy issues are always a factor in Europe</a:t>
            </a:r>
          </a:p>
          <a:p>
            <a:pPr>
              <a:buNone/>
            </a:pPr>
            <a:endParaRPr lang="en-GB" dirty="0" smtClean="0"/>
          </a:p>
          <a:p>
            <a:pPr>
              <a:buNone/>
            </a:pPr>
            <a:r>
              <a:rPr lang="en-GB" dirty="0" smtClean="0"/>
              <a:t> </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84" y="116632"/>
            <a:ext cx="9275763" cy="647700"/>
          </a:xfrm>
        </p:spPr>
        <p:txBody>
          <a:bodyPr/>
          <a:lstStyle/>
          <a:p>
            <a:r>
              <a:rPr lang="en-GB" dirty="0" smtClean="0"/>
              <a:t>Error </a:t>
            </a:r>
            <a:r>
              <a:rPr lang="en-GB" dirty="0" err="1" smtClean="0"/>
              <a:t>vs</a:t>
            </a:r>
            <a:r>
              <a:rPr lang="en-GB" dirty="0" smtClean="0"/>
              <a:t> spread (</a:t>
            </a:r>
            <a:r>
              <a:rPr lang="en-GB" dirty="0" err="1" smtClean="0"/>
              <a:t>uncalibrated</a:t>
            </a:r>
            <a:r>
              <a:rPr lang="en-GB" dirty="0" smtClean="0"/>
              <a:t>)</a:t>
            </a:r>
            <a:endParaRPr lang="en-GB" dirty="0"/>
          </a:p>
        </p:txBody>
      </p:sp>
      <p:pic>
        <p:nvPicPr>
          <p:cNvPr id="43010" name="Picture 2" descr="H:\mm_stats.ps"/>
          <p:cNvPicPr>
            <a:picLocks noGrp="1" noChangeAspect="1" noChangeArrowheads="1"/>
          </p:cNvPicPr>
          <p:nvPr>
            <p:ph idx="1"/>
          </p:nvPr>
        </p:nvPicPr>
        <p:blipFill>
          <a:blip r:embed="rId2" cstate="print"/>
          <a:srcRect t="3569" b="49970"/>
          <a:stretch>
            <a:fillRect/>
          </a:stretch>
        </p:blipFill>
        <p:spPr bwMode="auto">
          <a:xfrm>
            <a:off x="1279004" y="1052736"/>
            <a:ext cx="6631717" cy="46860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Calibrated p.d.f.</a:t>
            </a:r>
            <a:endParaRPr lang="en-GB" dirty="0"/>
          </a:p>
        </p:txBody>
      </p:sp>
      <p:sp>
        <p:nvSpPr>
          <p:cNvPr id="3" name="Content Placeholder 2"/>
          <p:cNvSpPr>
            <a:spLocks noGrp="1"/>
          </p:cNvSpPr>
          <p:nvPr>
            <p:ph idx="1"/>
          </p:nvPr>
        </p:nvSpPr>
        <p:spPr/>
        <p:txBody>
          <a:bodyPr/>
          <a:lstStyle/>
          <a:p>
            <a:r>
              <a:rPr lang="en-GB" dirty="0" smtClean="0"/>
              <a:t>ENSO forecasts have good past performance data</a:t>
            </a:r>
          </a:p>
          <a:p>
            <a:pPr lvl="1"/>
            <a:r>
              <a:rPr lang="en-GB" dirty="0" smtClean="0"/>
              <a:t>We can calibrate forecast spread based on past performance</a:t>
            </a:r>
          </a:p>
          <a:p>
            <a:pPr lvl="1"/>
            <a:r>
              <a:rPr lang="en-GB" dirty="0" smtClean="0"/>
              <a:t>We can also allow varying weights for models</a:t>
            </a:r>
          </a:p>
          <a:p>
            <a:pPr lvl="1"/>
            <a:r>
              <a:rPr lang="en-GB" dirty="0" smtClean="0"/>
              <a:t>We have to be very careful not to </a:t>
            </a:r>
            <a:r>
              <a:rPr lang="en-GB" dirty="0" err="1" smtClean="0"/>
              <a:t>overfit</a:t>
            </a:r>
            <a:r>
              <a:rPr lang="en-GB" dirty="0" smtClean="0"/>
              <a:t> data at any point.</a:t>
            </a:r>
          </a:p>
          <a:p>
            <a:pPr lvl="1"/>
            <a:endParaRPr lang="en-GB" dirty="0"/>
          </a:p>
          <a:p>
            <a:r>
              <a:rPr lang="en-GB" dirty="0" smtClean="0"/>
              <a:t>Represent forecast with a p.d.f.</a:t>
            </a:r>
          </a:p>
          <a:p>
            <a:pPr lvl="1"/>
            <a:r>
              <a:rPr lang="en-GB" dirty="0" smtClean="0"/>
              <a:t>This is the natural output of our calibration procedure</a:t>
            </a:r>
          </a:p>
          <a:p>
            <a:pPr lvl="1"/>
            <a:r>
              <a:rPr lang="en-GB" dirty="0" smtClean="0"/>
              <a:t>Easier visual interpretation by user</a:t>
            </a:r>
          </a:p>
          <a:p>
            <a:pPr lvl="1"/>
            <a:endParaRPr lang="en-GB" dirty="0"/>
          </a:p>
          <a:p>
            <a:r>
              <a:rPr lang="en-GB" dirty="0" smtClean="0"/>
              <a:t>Calibration and combination in general case</a:t>
            </a:r>
          </a:p>
          <a:p>
            <a:pPr lvl="1"/>
            <a:r>
              <a:rPr lang="en-GB" dirty="0" smtClean="0"/>
              <a:t>Ideally apply similar techniques to all forecast values (T2m maps </a:t>
            </a:r>
            <a:r>
              <a:rPr lang="en-GB" dirty="0" err="1" smtClean="0"/>
              <a:t>etc</a:t>
            </a:r>
            <a:r>
              <a:rPr lang="en-GB" dirty="0" smtClean="0"/>
              <a:t>)</a:t>
            </a:r>
            <a:endParaRPr lang="en-GB" dirty="0"/>
          </a:p>
          <a:p>
            <a:pPr lvl="1"/>
            <a:r>
              <a:rPr lang="en-GB" dirty="0" smtClean="0"/>
              <a:t>More difficult because less information on past (higher noise levels)</a:t>
            </a:r>
          </a:p>
          <a:p>
            <a:pPr lvl="1"/>
            <a:r>
              <a:rPr lang="en-GB" dirty="0" smtClean="0"/>
              <a:t>Hope to get there eventually ….. .</a:t>
            </a:r>
            <a:endParaRPr lang="en-GB" dirty="0"/>
          </a:p>
        </p:txBody>
      </p:sp>
    </p:spTree>
    <p:extLst>
      <p:ext uri="{BB962C8B-B14F-4D97-AF65-F5344CB8AC3E}">
        <p14:creationId xmlns:p14="http://schemas.microsoft.com/office/powerpoint/2010/main" val="151617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884" y="116632"/>
            <a:ext cx="9275763" cy="647700"/>
          </a:xfrm>
        </p:spPr>
        <p:txBody>
          <a:bodyPr/>
          <a:lstStyle/>
          <a:p>
            <a:r>
              <a:rPr lang="en-GB" dirty="0" smtClean="0"/>
              <a:t>Nino 3.4 plume and p.d.f.</a:t>
            </a:r>
            <a:endParaRPr lang="en-GB" dirty="0"/>
          </a:p>
        </p:txBody>
      </p:sp>
      <p:pic>
        <p:nvPicPr>
          <p:cNvPr id="3074" name="Picture 2" descr="H:\mm_plume.ps"/>
          <p:cNvPicPr>
            <a:picLocks noChangeAspect="1" noChangeArrowheads="1"/>
          </p:cNvPicPr>
          <p:nvPr/>
        </p:nvPicPr>
        <p:blipFill>
          <a:blip r:embed="rId2" cstate="print"/>
          <a:srcRect l="11519" t="5042" r="15358" b="2521"/>
          <a:stretch>
            <a:fillRect/>
          </a:stretch>
        </p:blipFill>
        <p:spPr bwMode="auto">
          <a:xfrm>
            <a:off x="126876" y="1124744"/>
            <a:ext cx="4799335" cy="4620082"/>
          </a:xfrm>
          <a:prstGeom prst="rect">
            <a:avLst/>
          </a:prstGeom>
          <a:noFill/>
        </p:spPr>
      </p:pic>
      <p:pic>
        <p:nvPicPr>
          <p:cNvPr id="6" name="Picture 2" descr="H:\mm_pdf.ps"/>
          <p:cNvPicPr>
            <a:picLocks noChangeAspect="1" noChangeArrowheads="1"/>
          </p:cNvPicPr>
          <p:nvPr/>
        </p:nvPicPr>
        <p:blipFill>
          <a:blip r:embed="rId3" cstate="print"/>
          <a:srcRect l="11519" t="5042" r="15358" b="2521"/>
          <a:stretch>
            <a:fillRect/>
          </a:stretch>
        </p:blipFill>
        <p:spPr bwMode="auto">
          <a:xfrm>
            <a:off x="4951412" y="1124744"/>
            <a:ext cx="4799331" cy="46200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4275" y="620714"/>
            <a:ext cx="9046643" cy="708025"/>
          </a:xfrm>
        </p:spPr>
        <p:txBody>
          <a:bodyPr/>
          <a:lstStyle/>
          <a:p>
            <a:pPr algn="ctr"/>
            <a:r>
              <a:rPr lang="en-US" smtClean="0"/>
              <a:t>SST Biases for DJF  </a:t>
            </a:r>
            <a:br>
              <a:rPr lang="en-US" smtClean="0"/>
            </a:br>
            <a:r>
              <a:rPr lang="en-US" sz="2400" smtClean="0"/>
              <a:t> Biases from 4 independent coupled systems </a:t>
            </a:r>
            <a:br>
              <a:rPr lang="en-US" sz="2400" smtClean="0"/>
            </a:br>
            <a:r>
              <a:rPr lang="en-US" sz="2400" smtClean="0"/>
              <a:t> included in the EUROSIP multi-model </a:t>
            </a:r>
            <a:br>
              <a:rPr lang="en-US" sz="2400" smtClean="0"/>
            </a:br>
            <a:r>
              <a:rPr lang="en-US" sz="2400" smtClean="0"/>
              <a:t>(1996-2009)</a:t>
            </a:r>
            <a:br>
              <a:rPr lang="en-US" sz="2400" smtClean="0"/>
            </a:br>
            <a:endParaRPr lang="en-US" sz="2400" smtClean="0"/>
          </a:p>
        </p:txBody>
      </p:sp>
      <p:pic>
        <p:nvPicPr>
          <p:cNvPr id="18436" name="Picture 2"/>
          <p:cNvPicPr>
            <a:picLocks noGrp="1" noChangeAspect="1" noChangeArrowheads="1"/>
          </p:cNvPicPr>
          <p:nvPr>
            <p:ph idx="1"/>
          </p:nvPr>
        </p:nvPicPr>
        <p:blipFill>
          <a:blip r:embed="rId3" cstate="print"/>
          <a:srcRect/>
          <a:stretch>
            <a:fillRect/>
          </a:stretch>
        </p:blipFill>
        <p:spPr>
          <a:xfrm>
            <a:off x="1050456" y="2143125"/>
            <a:ext cx="3135895" cy="1562100"/>
          </a:xfrm>
          <a:noFill/>
        </p:spPr>
      </p:pic>
      <p:pic>
        <p:nvPicPr>
          <p:cNvPr id="18437" name="Picture 3"/>
          <p:cNvPicPr>
            <a:picLocks noChangeAspect="1" noChangeArrowheads="1"/>
          </p:cNvPicPr>
          <p:nvPr/>
        </p:nvPicPr>
        <p:blipFill>
          <a:blip r:embed="rId4" cstate="print"/>
          <a:srcRect/>
          <a:stretch>
            <a:fillRect/>
          </a:stretch>
        </p:blipFill>
        <p:spPr bwMode="auto">
          <a:xfrm>
            <a:off x="4640231" y="2133601"/>
            <a:ext cx="3166841" cy="1571625"/>
          </a:xfrm>
          <a:prstGeom prst="rect">
            <a:avLst/>
          </a:prstGeom>
          <a:noFill/>
          <a:ln w="9525">
            <a:noFill/>
            <a:miter lim="800000"/>
            <a:headEnd/>
            <a:tailEnd/>
          </a:ln>
        </p:spPr>
      </p:pic>
      <p:pic>
        <p:nvPicPr>
          <p:cNvPr id="18438" name="Picture 4"/>
          <p:cNvPicPr>
            <a:picLocks noChangeAspect="1" noChangeArrowheads="1"/>
          </p:cNvPicPr>
          <p:nvPr/>
        </p:nvPicPr>
        <p:blipFill>
          <a:blip r:embed="rId5" cstate="print"/>
          <a:srcRect/>
          <a:stretch>
            <a:fillRect/>
          </a:stretch>
        </p:blipFill>
        <p:spPr bwMode="auto">
          <a:xfrm>
            <a:off x="1021229" y="4221164"/>
            <a:ext cx="3146210" cy="1533525"/>
          </a:xfrm>
          <a:prstGeom prst="rect">
            <a:avLst/>
          </a:prstGeom>
          <a:noFill/>
          <a:ln w="9525">
            <a:noFill/>
            <a:miter lim="800000"/>
            <a:headEnd/>
            <a:tailEnd/>
          </a:ln>
        </p:spPr>
      </p:pic>
      <p:pic>
        <p:nvPicPr>
          <p:cNvPr id="18439" name="Picture 5"/>
          <p:cNvPicPr>
            <a:picLocks noChangeAspect="1" noChangeArrowheads="1"/>
          </p:cNvPicPr>
          <p:nvPr/>
        </p:nvPicPr>
        <p:blipFill>
          <a:blip r:embed="rId6" cstate="print"/>
          <a:srcRect/>
          <a:stretch>
            <a:fillRect/>
          </a:stretch>
        </p:blipFill>
        <p:spPr bwMode="auto">
          <a:xfrm>
            <a:off x="4681493" y="4183064"/>
            <a:ext cx="3125579" cy="1571625"/>
          </a:xfrm>
          <a:prstGeom prst="rect">
            <a:avLst/>
          </a:prstGeom>
          <a:noFill/>
          <a:ln w="9525">
            <a:noFill/>
            <a:miter lim="800000"/>
            <a:headEnd/>
            <a:tailEnd/>
          </a:ln>
        </p:spPr>
      </p:pic>
      <p:sp>
        <p:nvSpPr>
          <p:cNvPr id="18440" name="TextBox 5"/>
          <p:cNvSpPr txBox="1">
            <a:spLocks noChangeArrowheads="1"/>
          </p:cNvSpPr>
          <p:nvPr/>
        </p:nvSpPr>
        <p:spPr bwMode="auto">
          <a:xfrm>
            <a:off x="667063" y="2060576"/>
            <a:ext cx="312906" cy="369332"/>
          </a:xfrm>
          <a:prstGeom prst="rect">
            <a:avLst/>
          </a:prstGeom>
          <a:noFill/>
          <a:ln w="9525">
            <a:noFill/>
            <a:miter lim="800000"/>
            <a:headEnd/>
            <a:tailEnd/>
          </a:ln>
        </p:spPr>
        <p:txBody>
          <a:bodyPr wrap="none">
            <a:spAutoFit/>
          </a:bodyPr>
          <a:lstStyle/>
          <a:p>
            <a:pPr algn="ctr" eaLnBrk="0" hangingPunct="0"/>
            <a:r>
              <a:rPr lang="en-US"/>
              <a:t>a</a:t>
            </a:r>
          </a:p>
        </p:txBody>
      </p:sp>
      <p:sp>
        <p:nvSpPr>
          <p:cNvPr id="18441" name="TextBox 6"/>
          <p:cNvSpPr txBox="1">
            <a:spLocks noChangeArrowheads="1"/>
          </p:cNvSpPr>
          <p:nvPr/>
        </p:nvSpPr>
        <p:spPr bwMode="auto">
          <a:xfrm>
            <a:off x="4293407" y="2060576"/>
            <a:ext cx="325730" cy="369332"/>
          </a:xfrm>
          <a:prstGeom prst="rect">
            <a:avLst/>
          </a:prstGeom>
          <a:noFill/>
          <a:ln w="9525">
            <a:noFill/>
            <a:miter lim="800000"/>
            <a:headEnd/>
            <a:tailEnd/>
          </a:ln>
        </p:spPr>
        <p:txBody>
          <a:bodyPr wrap="none">
            <a:spAutoFit/>
          </a:bodyPr>
          <a:lstStyle/>
          <a:p>
            <a:pPr algn="ctr" eaLnBrk="0" hangingPunct="0"/>
            <a:r>
              <a:rPr lang="en-US"/>
              <a:t>b</a:t>
            </a:r>
          </a:p>
        </p:txBody>
      </p:sp>
      <p:sp>
        <p:nvSpPr>
          <p:cNvPr id="18442" name="TextBox 7"/>
          <p:cNvSpPr txBox="1">
            <a:spLocks noChangeArrowheads="1"/>
          </p:cNvSpPr>
          <p:nvPr/>
        </p:nvSpPr>
        <p:spPr bwMode="auto">
          <a:xfrm>
            <a:off x="575946" y="4183063"/>
            <a:ext cx="412618" cy="369332"/>
          </a:xfrm>
          <a:prstGeom prst="rect">
            <a:avLst/>
          </a:prstGeom>
          <a:noFill/>
          <a:ln w="9525">
            <a:noFill/>
            <a:miter lim="800000"/>
            <a:headEnd/>
            <a:tailEnd/>
          </a:ln>
        </p:spPr>
        <p:txBody>
          <a:bodyPr>
            <a:spAutoFit/>
          </a:bodyPr>
          <a:lstStyle/>
          <a:p>
            <a:pPr algn="ctr" eaLnBrk="0" hangingPunct="0"/>
            <a:r>
              <a:rPr lang="en-US"/>
              <a:t>c</a:t>
            </a:r>
          </a:p>
        </p:txBody>
      </p:sp>
      <p:sp>
        <p:nvSpPr>
          <p:cNvPr id="18443" name="TextBox 8"/>
          <p:cNvSpPr txBox="1">
            <a:spLocks noChangeArrowheads="1"/>
          </p:cNvSpPr>
          <p:nvPr/>
        </p:nvSpPr>
        <p:spPr bwMode="auto">
          <a:xfrm>
            <a:off x="4301143" y="4183063"/>
            <a:ext cx="325730" cy="369332"/>
          </a:xfrm>
          <a:prstGeom prst="rect">
            <a:avLst/>
          </a:prstGeom>
          <a:noFill/>
          <a:ln w="9525">
            <a:noFill/>
            <a:miter lim="800000"/>
            <a:headEnd/>
            <a:tailEnd/>
          </a:ln>
        </p:spPr>
        <p:txBody>
          <a:bodyPr wrap="none">
            <a:spAutoFit/>
          </a:bodyPr>
          <a:lstStyle/>
          <a:p>
            <a:pPr algn="ctr" eaLnBrk="0" hangingPunct="0"/>
            <a:r>
              <a:rPr lang="en-US"/>
              <a:t>d</a:t>
            </a:r>
          </a:p>
        </p:txBody>
      </p:sp>
    </p:spTree>
    <p:extLst>
      <p:ext uri="{BB962C8B-B14F-4D97-AF65-F5344CB8AC3E}">
        <p14:creationId xmlns:p14="http://schemas.microsoft.com/office/powerpoint/2010/main" val="4086141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P.d.f</a:t>
            </a:r>
            <a:r>
              <a:rPr lang="en-GB" dirty="0" smtClean="0"/>
              <a:t>. interpretation</a:t>
            </a:r>
            <a:endParaRPr lang="en-GB" dirty="0"/>
          </a:p>
        </p:txBody>
      </p:sp>
      <p:sp>
        <p:nvSpPr>
          <p:cNvPr id="3" name="Content Placeholder 2"/>
          <p:cNvSpPr>
            <a:spLocks noGrp="1"/>
          </p:cNvSpPr>
          <p:nvPr>
            <p:ph idx="1"/>
          </p:nvPr>
        </p:nvSpPr>
        <p:spPr/>
        <p:txBody>
          <a:bodyPr/>
          <a:lstStyle/>
          <a:p>
            <a:r>
              <a:rPr lang="en-GB" dirty="0" err="1" smtClean="0"/>
              <a:t>P.d.f</a:t>
            </a:r>
            <a:r>
              <a:rPr lang="en-GB" dirty="0" smtClean="0"/>
              <a:t>. based on past errors</a:t>
            </a:r>
          </a:p>
          <a:p>
            <a:pPr lvl="1"/>
            <a:r>
              <a:rPr lang="en-GB" dirty="0" smtClean="0"/>
              <a:t>The risk of a real-time forecast having a new category of error is not accounted for. E.g. </a:t>
            </a:r>
            <a:r>
              <a:rPr lang="en-GB" dirty="0" err="1" smtClean="0"/>
              <a:t>Tambora</a:t>
            </a:r>
            <a:r>
              <a:rPr lang="en-GB" dirty="0" smtClean="0"/>
              <a:t> volcanic eruption.</a:t>
            </a:r>
          </a:p>
          <a:p>
            <a:pPr lvl="1"/>
            <a:r>
              <a:rPr lang="en-GB" dirty="0" smtClean="0"/>
              <a:t>We plot 2% and 98%ile. Would not go beyond this in tails.</a:t>
            </a:r>
          </a:p>
          <a:p>
            <a:pPr lvl="1"/>
            <a:r>
              <a:rPr lang="en-GB" dirty="0" smtClean="0"/>
              <a:t>Risk of change in bias in real-time forecast relative to re-forecast.</a:t>
            </a:r>
          </a:p>
          <a:p>
            <a:pPr lvl="1"/>
            <a:endParaRPr lang="en-GB" dirty="0" smtClean="0"/>
          </a:p>
          <a:p>
            <a:r>
              <a:rPr lang="en-GB" dirty="0" smtClean="0"/>
              <a:t>Bayesian </a:t>
            </a:r>
            <a:r>
              <a:rPr lang="en-GB" dirty="0" err="1" smtClean="0"/>
              <a:t>p.d.f</a:t>
            </a:r>
            <a:r>
              <a:rPr lang="en-GB" dirty="0" smtClean="0"/>
              <a:t>.</a:t>
            </a:r>
          </a:p>
          <a:p>
            <a:pPr lvl="1"/>
            <a:r>
              <a:rPr lang="en-GB" dirty="0" smtClean="0"/>
              <a:t>Explicitly models uncertainty coming from errors in forecasting system</a:t>
            </a:r>
          </a:p>
          <a:p>
            <a:pPr lvl="1"/>
            <a:r>
              <a:rPr lang="en-GB" dirty="0" smtClean="0"/>
              <a:t>Two different systems will calculate different </a:t>
            </a:r>
            <a:r>
              <a:rPr lang="en-GB" dirty="0" err="1" smtClean="0"/>
              <a:t>pdf’s</a:t>
            </a:r>
            <a:r>
              <a:rPr lang="en-GB" dirty="0" smtClean="0"/>
              <a:t> – both are correct</a:t>
            </a:r>
          </a:p>
          <a:p>
            <a:pPr lvl="1"/>
            <a:endParaRPr lang="en-GB" dirty="0" smtClean="0"/>
          </a:p>
          <a:p>
            <a:r>
              <a:rPr lang="en-GB" dirty="0" smtClean="0"/>
              <a:t>Validation</a:t>
            </a:r>
          </a:p>
          <a:p>
            <a:pPr lvl="1"/>
            <a:r>
              <a:rPr lang="en-GB" dirty="0" smtClean="0"/>
              <a:t>Rank histograms show </a:t>
            </a:r>
            <a:r>
              <a:rPr lang="en-GB" dirty="0" err="1" smtClean="0"/>
              <a:t>pdf’s</a:t>
            </a:r>
            <a:r>
              <a:rPr lang="en-GB" dirty="0" smtClean="0"/>
              <a:t> are remarkably accurate (cross-validated)</a:t>
            </a:r>
          </a:p>
          <a:p>
            <a:pPr lvl="1"/>
            <a:r>
              <a:rPr lang="en-GB" dirty="0" smtClean="0"/>
              <a:t>Verifying different periods shows relative bias of different periods can distort </a:t>
            </a:r>
            <a:r>
              <a:rPr lang="en-GB" dirty="0" err="1" smtClean="0"/>
              <a:t>pdf</a:t>
            </a:r>
            <a:r>
              <a:rPr lang="en-GB" dirty="0" smtClean="0"/>
              <a:t> – sampling issue in our validation data.</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7177" y="458789"/>
            <a:ext cx="8787037" cy="708025"/>
          </a:xfrm>
        </p:spPr>
        <p:txBody>
          <a:bodyPr/>
          <a:lstStyle/>
          <a:p>
            <a:r>
              <a:rPr lang="en-GB" smtClean="0"/>
              <a:t>Assessing spatial errors :</a:t>
            </a:r>
            <a:br>
              <a:rPr lang="en-GB" smtClean="0"/>
            </a:br>
            <a:r>
              <a:rPr lang="en-GB" smtClean="0"/>
              <a:t>leading modes of rainfall variability</a:t>
            </a:r>
          </a:p>
        </p:txBody>
      </p:sp>
      <p:pic>
        <p:nvPicPr>
          <p:cNvPr id="20484" name="Picture 2"/>
          <p:cNvPicPr>
            <a:picLocks noGrp="1" noChangeAspect="1" noChangeArrowheads="1"/>
          </p:cNvPicPr>
          <p:nvPr>
            <p:ph idx="1"/>
          </p:nvPr>
        </p:nvPicPr>
        <p:blipFill>
          <a:blip r:embed="rId3" cstate="print"/>
          <a:srcRect t="3670"/>
          <a:stretch>
            <a:fillRect/>
          </a:stretch>
        </p:blipFill>
        <p:spPr>
          <a:xfrm>
            <a:off x="990972" y="1556783"/>
            <a:ext cx="7798475" cy="4749800"/>
          </a:xfrm>
        </p:spPr>
      </p:pic>
      <p:sp>
        <p:nvSpPr>
          <p:cNvPr id="2" name="Rectangle 1"/>
          <p:cNvSpPr/>
          <p:nvPr/>
        </p:nvSpPr>
        <p:spPr bwMode="auto">
          <a:xfrm>
            <a:off x="3964569" y="3657601"/>
            <a:ext cx="4133054" cy="347663"/>
          </a:xfrm>
          <a:prstGeom prst="rect">
            <a:avLst/>
          </a:prstGeom>
          <a:solidFill>
            <a:schemeClr val="accent3"/>
          </a:solidFill>
          <a:ln w="12700" cap="flat" cmpd="sng" algn="ctr">
            <a:noFill/>
            <a:prstDash val="solid"/>
            <a:round/>
            <a:headEnd type="none" w="med" len="med"/>
            <a:tailEnd type="none" w="med" len="med"/>
          </a:ln>
          <a:effectLst/>
        </p:spPr>
        <p:txBody>
          <a:bodyPr/>
          <a:lstStyle/>
          <a:p>
            <a:pPr algn="ctr" eaLnBrk="0" hangingPunct="0">
              <a:defRPr/>
            </a:pPr>
            <a:r>
              <a:rPr lang="en-US" dirty="0">
                <a:cs typeface="Arial" charset="0"/>
              </a:rPr>
              <a:t>          </a:t>
            </a:r>
          </a:p>
        </p:txBody>
      </p:sp>
      <p:sp>
        <p:nvSpPr>
          <p:cNvPr id="20487" name="TextBox 6"/>
          <p:cNvSpPr txBox="1">
            <a:spLocks noChangeArrowheads="1"/>
          </p:cNvSpPr>
          <p:nvPr/>
        </p:nvSpPr>
        <p:spPr bwMode="auto">
          <a:xfrm>
            <a:off x="1893044" y="1187451"/>
            <a:ext cx="1313180" cy="369332"/>
          </a:xfrm>
          <a:prstGeom prst="rect">
            <a:avLst/>
          </a:prstGeom>
          <a:noFill/>
          <a:ln w="9525">
            <a:noFill/>
            <a:miter lim="800000"/>
            <a:headEnd/>
            <a:tailEnd/>
          </a:ln>
        </p:spPr>
        <p:txBody>
          <a:bodyPr wrap="none">
            <a:spAutoFit/>
          </a:bodyPr>
          <a:lstStyle/>
          <a:p>
            <a:pPr algn="ctr" eaLnBrk="0" hangingPunct="0"/>
            <a:r>
              <a:rPr lang="en-US"/>
              <a:t>Observed </a:t>
            </a:r>
          </a:p>
        </p:txBody>
      </p:sp>
      <p:sp>
        <p:nvSpPr>
          <p:cNvPr id="20488" name="TextBox 7"/>
          <p:cNvSpPr txBox="1">
            <a:spLocks noChangeArrowheads="1"/>
          </p:cNvSpPr>
          <p:nvPr/>
        </p:nvSpPr>
        <p:spPr bwMode="auto">
          <a:xfrm>
            <a:off x="3708763" y="1187451"/>
            <a:ext cx="1935145" cy="369332"/>
          </a:xfrm>
          <a:prstGeom prst="rect">
            <a:avLst/>
          </a:prstGeom>
          <a:noFill/>
          <a:ln w="9525">
            <a:noFill/>
            <a:miter lim="800000"/>
            <a:headEnd/>
            <a:tailEnd/>
          </a:ln>
        </p:spPr>
        <p:txBody>
          <a:bodyPr wrap="none">
            <a:spAutoFit/>
          </a:bodyPr>
          <a:lstStyle/>
          <a:p>
            <a:pPr algn="ctr" eaLnBrk="0" hangingPunct="0"/>
            <a:r>
              <a:rPr lang="en-US"/>
              <a:t>System 3 r=0.33</a:t>
            </a:r>
          </a:p>
        </p:txBody>
      </p:sp>
      <p:sp>
        <p:nvSpPr>
          <p:cNvPr id="20489" name="TextBox 8"/>
          <p:cNvSpPr txBox="1">
            <a:spLocks noChangeArrowheads="1"/>
          </p:cNvSpPr>
          <p:nvPr/>
        </p:nvSpPr>
        <p:spPr bwMode="auto">
          <a:xfrm>
            <a:off x="5947214" y="1196976"/>
            <a:ext cx="1935145" cy="369332"/>
          </a:xfrm>
          <a:prstGeom prst="rect">
            <a:avLst/>
          </a:prstGeom>
          <a:noFill/>
          <a:ln w="9525">
            <a:noFill/>
            <a:miter lim="800000"/>
            <a:headEnd/>
            <a:tailEnd/>
          </a:ln>
        </p:spPr>
        <p:txBody>
          <a:bodyPr wrap="none">
            <a:spAutoFit/>
          </a:bodyPr>
          <a:lstStyle/>
          <a:p>
            <a:pPr algn="ctr" eaLnBrk="0" hangingPunct="0"/>
            <a:r>
              <a:rPr lang="en-US"/>
              <a:t>System 4 r=0.71</a:t>
            </a:r>
          </a:p>
        </p:txBody>
      </p:sp>
      <p:sp>
        <p:nvSpPr>
          <p:cNvPr id="20490" name="TextBox 9"/>
          <p:cNvSpPr txBox="1">
            <a:spLocks noChangeArrowheads="1"/>
          </p:cNvSpPr>
          <p:nvPr/>
        </p:nvSpPr>
        <p:spPr bwMode="auto">
          <a:xfrm>
            <a:off x="308359" y="1909764"/>
            <a:ext cx="851515" cy="369332"/>
          </a:xfrm>
          <a:prstGeom prst="rect">
            <a:avLst/>
          </a:prstGeom>
          <a:noFill/>
          <a:ln w="9525">
            <a:noFill/>
            <a:miter lim="800000"/>
            <a:headEnd/>
            <a:tailEnd/>
          </a:ln>
        </p:spPr>
        <p:txBody>
          <a:bodyPr wrap="none">
            <a:spAutoFit/>
          </a:bodyPr>
          <a:lstStyle/>
          <a:p>
            <a:pPr algn="ctr" eaLnBrk="0" hangingPunct="0"/>
            <a:r>
              <a:rPr lang="en-US"/>
              <a:t>EOF 1</a:t>
            </a:r>
          </a:p>
        </p:txBody>
      </p:sp>
      <p:sp>
        <p:nvSpPr>
          <p:cNvPr id="20491" name="TextBox 10"/>
          <p:cNvSpPr txBox="1">
            <a:spLocks noChangeArrowheads="1"/>
          </p:cNvSpPr>
          <p:nvPr/>
        </p:nvSpPr>
        <p:spPr bwMode="auto">
          <a:xfrm>
            <a:off x="2224452" y="4581526"/>
            <a:ext cx="851515" cy="369332"/>
          </a:xfrm>
          <a:prstGeom prst="rect">
            <a:avLst/>
          </a:prstGeom>
          <a:noFill/>
          <a:ln w="9525">
            <a:noFill/>
            <a:miter lim="800000"/>
            <a:headEnd/>
            <a:tailEnd/>
          </a:ln>
        </p:spPr>
        <p:txBody>
          <a:bodyPr wrap="none">
            <a:spAutoFit/>
          </a:bodyPr>
          <a:lstStyle/>
          <a:p>
            <a:pPr algn="ctr" eaLnBrk="0" hangingPunct="0"/>
            <a:r>
              <a:rPr lang="en-US"/>
              <a:t>EOF 2</a:t>
            </a:r>
          </a:p>
        </p:txBody>
      </p:sp>
      <p:sp>
        <p:nvSpPr>
          <p:cNvPr id="20492" name="TextBox 11"/>
          <p:cNvSpPr txBox="1">
            <a:spLocks noChangeArrowheads="1"/>
          </p:cNvSpPr>
          <p:nvPr/>
        </p:nvSpPr>
        <p:spPr bwMode="auto">
          <a:xfrm>
            <a:off x="5078271" y="3536950"/>
            <a:ext cx="729687" cy="369332"/>
          </a:xfrm>
          <a:prstGeom prst="rect">
            <a:avLst/>
          </a:prstGeom>
          <a:noFill/>
          <a:ln w="9525">
            <a:noFill/>
            <a:miter lim="800000"/>
            <a:headEnd/>
            <a:tailEnd/>
          </a:ln>
        </p:spPr>
        <p:txBody>
          <a:bodyPr wrap="none">
            <a:spAutoFit/>
          </a:bodyPr>
          <a:lstStyle/>
          <a:p>
            <a:pPr algn="ctr" eaLnBrk="0" hangingPunct="0"/>
            <a:r>
              <a:rPr lang="en-US"/>
              <a:t>r=0.0</a:t>
            </a:r>
          </a:p>
        </p:txBody>
      </p:sp>
      <p:sp>
        <p:nvSpPr>
          <p:cNvPr id="20493" name="TextBox 12"/>
          <p:cNvSpPr txBox="1">
            <a:spLocks noChangeArrowheads="1"/>
          </p:cNvSpPr>
          <p:nvPr/>
        </p:nvSpPr>
        <p:spPr bwMode="auto">
          <a:xfrm>
            <a:off x="7246586" y="3543301"/>
            <a:ext cx="857927" cy="369332"/>
          </a:xfrm>
          <a:prstGeom prst="rect">
            <a:avLst/>
          </a:prstGeom>
          <a:noFill/>
          <a:ln w="9525">
            <a:noFill/>
            <a:miter lim="800000"/>
            <a:headEnd/>
            <a:tailEnd/>
          </a:ln>
        </p:spPr>
        <p:txBody>
          <a:bodyPr wrap="none">
            <a:spAutoFit/>
          </a:bodyPr>
          <a:lstStyle/>
          <a:p>
            <a:pPr algn="ctr" eaLnBrk="0" hangingPunct="0"/>
            <a:r>
              <a:rPr lang="en-US"/>
              <a:t>r=0.44</a:t>
            </a:r>
          </a:p>
        </p:txBody>
      </p:sp>
    </p:spTree>
    <p:extLst>
      <p:ext uri="{BB962C8B-B14F-4D97-AF65-F5344CB8AC3E}">
        <p14:creationId xmlns:p14="http://schemas.microsoft.com/office/powerpoint/2010/main" val="95114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p:txBody>
          <a:bodyPr/>
          <a:lstStyle/>
          <a:p>
            <a:r>
              <a:rPr lang="en-US" dirty="0" smtClean="0"/>
              <a:t>Bias correction</a:t>
            </a:r>
            <a:endParaRPr lang="en-US" dirty="0"/>
          </a:p>
        </p:txBody>
      </p:sp>
      <p:sp>
        <p:nvSpPr>
          <p:cNvPr id="1290243" name="Rectangle 3"/>
          <p:cNvSpPr>
            <a:spLocks noGrp="1" noChangeArrowheads="1"/>
          </p:cNvSpPr>
          <p:nvPr>
            <p:ph type="body" idx="1"/>
          </p:nvPr>
        </p:nvSpPr>
        <p:spPr/>
        <p:txBody>
          <a:bodyPr/>
          <a:lstStyle/>
          <a:p>
            <a:r>
              <a:rPr lang="en-US" dirty="0"/>
              <a:t>Model drift is typically comparable to signal</a:t>
            </a:r>
          </a:p>
          <a:p>
            <a:pPr lvl="1"/>
            <a:r>
              <a:rPr lang="en-US" dirty="0"/>
              <a:t>Both SST and atmosphere fields</a:t>
            </a:r>
          </a:p>
          <a:p>
            <a:r>
              <a:rPr lang="en-US" dirty="0"/>
              <a:t>Forecasts are made </a:t>
            </a:r>
            <a:r>
              <a:rPr lang="en-US" i="1" dirty="0"/>
              <a:t>relative</a:t>
            </a:r>
            <a:r>
              <a:rPr lang="en-US" dirty="0"/>
              <a:t> to past model integrations</a:t>
            </a:r>
          </a:p>
          <a:p>
            <a:pPr lvl="1"/>
            <a:r>
              <a:rPr lang="en-US" dirty="0"/>
              <a:t>Model climate estimated from </a:t>
            </a:r>
            <a:r>
              <a:rPr lang="en-US" dirty="0" smtClean="0"/>
              <a:t>30 </a:t>
            </a:r>
            <a:r>
              <a:rPr lang="en-US" dirty="0"/>
              <a:t>years of forecasts (</a:t>
            </a:r>
            <a:r>
              <a:rPr lang="en-US" dirty="0" smtClean="0"/>
              <a:t>1981-2010), </a:t>
            </a:r>
            <a:r>
              <a:rPr lang="en-US" dirty="0"/>
              <a:t>all of which use a </a:t>
            </a:r>
            <a:r>
              <a:rPr lang="en-US" dirty="0" smtClean="0"/>
              <a:t>15 </a:t>
            </a:r>
            <a:r>
              <a:rPr lang="en-US" dirty="0"/>
              <a:t>member ensemble. Thus the climate has </a:t>
            </a:r>
            <a:r>
              <a:rPr lang="en-US" dirty="0" smtClean="0"/>
              <a:t>450 </a:t>
            </a:r>
            <a:r>
              <a:rPr lang="en-US" dirty="0"/>
              <a:t>members.</a:t>
            </a:r>
          </a:p>
          <a:p>
            <a:pPr lvl="1"/>
            <a:r>
              <a:rPr lang="en-US" dirty="0"/>
              <a:t>Model climate has both a mean and a distribution, allowing us to estimate </a:t>
            </a:r>
            <a:r>
              <a:rPr lang="en-US" dirty="0" smtClean="0"/>
              <a:t>e.g. </a:t>
            </a:r>
            <a:r>
              <a:rPr lang="en-US" dirty="0" err="1"/>
              <a:t>tercile</a:t>
            </a:r>
            <a:r>
              <a:rPr lang="en-US" dirty="0"/>
              <a:t> boundaries.</a:t>
            </a:r>
          </a:p>
          <a:p>
            <a:pPr lvl="1"/>
            <a:r>
              <a:rPr lang="en-US" dirty="0"/>
              <a:t>Model climate is a function of start date and forecast lead time.</a:t>
            </a:r>
          </a:p>
          <a:p>
            <a:pPr lvl="1"/>
            <a:r>
              <a:rPr lang="en-US" dirty="0">
                <a:solidFill>
                  <a:srgbClr val="FE0E08"/>
                </a:solidFill>
              </a:rPr>
              <a:t>EXCEPTION:</a:t>
            </a:r>
            <a:r>
              <a:rPr lang="en-US" dirty="0"/>
              <a:t> Nino SST indices are bias corrected to absolute values, and anomalies are displayed </a:t>
            </a:r>
            <a:r>
              <a:rPr lang="en-US" dirty="0" err="1" smtClean="0"/>
              <a:t>w.r.t</a:t>
            </a:r>
            <a:r>
              <a:rPr lang="en-US" dirty="0" smtClean="0"/>
              <a:t>. </a:t>
            </a:r>
            <a:r>
              <a:rPr lang="en-US" dirty="0"/>
              <a:t>a 1971-2000 climate.</a:t>
            </a:r>
          </a:p>
          <a:p>
            <a:r>
              <a:rPr lang="en-US" dirty="0"/>
              <a:t>Implicit assumption of linearity</a:t>
            </a:r>
          </a:p>
          <a:p>
            <a:pPr lvl="1"/>
            <a:r>
              <a:rPr lang="en-US" dirty="0"/>
              <a:t>We implicitly assume that a shift in the model forecast relative to the model climate corresponds to the expected shift in a true forecast relative to the true climate, despite differences between model and true climate.</a:t>
            </a:r>
          </a:p>
          <a:p>
            <a:pPr lvl="1"/>
            <a:r>
              <a:rPr lang="en-US" dirty="0"/>
              <a:t>Most of the time, assumption seems to work pretty well. But not always.</a:t>
            </a:r>
          </a:p>
          <a:p>
            <a:pPr lvl="1"/>
            <a:endParaRPr lang="en-US" dirty="0"/>
          </a:p>
        </p:txBody>
      </p:sp>
    </p:spTree>
    <p:extLst>
      <p:ext uri="{BB962C8B-B14F-4D97-AF65-F5344CB8AC3E}">
        <p14:creationId xmlns:p14="http://schemas.microsoft.com/office/powerpoint/2010/main" val="908482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1" name="Text Box 3"/>
          <p:cNvSpPr txBox="1">
            <a:spLocks noChangeArrowheads="1"/>
          </p:cNvSpPr>
          <p:nvPr/>
        </p:nvSpPr>
        <p:spPr bwMode="auto">
          <a:xfrm>
            <a:off x="6481272" y="1268413"/>
            <a:ext cx="2972435" cy="1892826"/>
          </a:xfrm>
          <a:prstGeom prst="rect">
            <a:avLst/>
          </a:prstGeom>
          <a:noFill/>
          <a:ln w="50800">
            <a:noFill/>
            <a:miter lim="800000"/>
            <a:headEnd/>
            <a:tailEnd/>
          </a:ln>
          <a:effectLst/>
        </p:spPr>
        <p:txBody>
          <a:bodyPr>
            <a:spAutoFit/>
          </a:bodyPr>
          <a:lstStyle/>
          <a:p>
            <a:pPr algn="l">
              <a:spcBef>
                <a:spcPct val="50000"/>
              </a:spcBef>
            </a:pPr>
            <a:r>
              <a:rPr lang="en-GB" sz="1800" dirty="0">
                <a:latin typeface="Helvetica" pitchFamily="34" charset="0"/>
              </a:rPr>
              <a:t>SST bias is a function of lead time and season. </a:t>
            </a:r>
          </a:p>
          <a:p>
            <a:pPr algn="l">
              <a:spcBef>
                <a:spcPct val="50000"/>
              </a:spcBef>
            </a:pPr>
            <a:r>
              <a:rPr lang="en-GB" sz="1800" dirty="0" smtClean="0">
                <a:latin typeface="Helvetica" pitchFamily="34" charset="0"/>
              </a:rPr>
              <a:t>Some </a:t>
            </a:r>
            <a:r>
              <a:rPr lang="en-GB" sz="1800" dirty="0">
                <a:latin typeface="Helvetica" pitchFamily="34" charset="0"/>
              </a:rPr>
              <a:t>systems have less bias, but it is still large enough to require correcting for.</a:t>
            </a:r>
          </a:p>
        </p:txBody>
      </p:sp>
      <p:pic>
        <p:nvPicPr>
          <p:cNvPr id="1292292" name="Picture 4" descr="s123d"/>
          <p:cNvPicPr>
            <a:picLocks noChangeAspect="1" noChangeArrowheads="1"/>
          </p:cNvPicPr>
          <p:nvPr/>
        </p:nvPicPr>
        <p:blipFill>
          <a:blip r:embed="rId2" cstate="print"/>
          <a:srcRect l="2496" t="5298" r="2496" b="5298"/>
          <a:stretch>
            <a:fillRect/>
          </a:stretch>
        </p:blipFill>
        <p:spPr bwMode="auto">
          <a:xfrm>
            <a:off x="1217223" y="1"/>
            <a:ext cx="4799061" cy="637857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15958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Nino plumes: variance scaling</a:t>
            </a:r>
            <a:endParaRPr lang="en-GB" dirty="0"/>
          </a:p>
        </p:txBody>
      </p:sp>
      <p:sp>
        <p:nvSpPr>
          <p:cNvPr id="6" name="Content Placeholder 5"/>
          <p:cNvSpPr>
            <a:spLocks noGrp="1"/>
          </p:cNvSpPr>
          <p:nvPr>
            <p:ph idx="1"/>
          </p:nvPr>
        </p:nvSpPr>
        <p:spPr/>
        <p:txBody>
          <a:bodyPr/>
          <a:lstStyle/>
          <a:p>
            <a:pPr lvl="1"/>
            <a:r>
              <a:rPr lang="en-GB" dirty="0" smtClean="0"/>
              <a:t>Model Nino SST anomalies in S4 have </a:t>
            </a:r>
            <a:r>
              <a:rPr lang="en-GB" b="1" dirty="0" smtClean="0"/>
              <a:t>too large amplitude</a:t>
            </a:r>
          </a:p>
          <a:p>
            <a:pPr lvl="1"/>
            <a:r>
              <a:rPr lang="en-GB" dirty="0" smtClean="0"/>
              <a:t>Problem is especially acute in boreal spring and early summer (model bias of “permanent La Nina” does not allow spring relaxation physics to apply; this was something S3 did very well)</a:t>
            </a:r>
          </a:p>
          <a:p>
            <a:pPr lvl="1"/>
            <a:endParaRPr lang="en-GB" dirty="0" smtClean="0"/>
          </a:p>
          <a:p>
            <a:pPr lvl="1"/>
            <a:r>
              <a:rPr lang="en-GB" dirty="0" smtClean="0"/>
              <a:t>We plot the “Nino plumes” corrected for both mean </a:t>
            </a:r>
            <a:r>
              <a:rPr lang="en-GB" b="1" dirty="0" smtClean="0"/>
              <a:t>and</a:t>
            </a:r>
            <a:r>
              <a:rPr lang="en-GB" dirty="0" smtClean="0"/>
              <a:t> variance, instead of just the mean.</a:t>
            </a:r>
          </a:p>
          <a:p>
            <a:pPr lvl="1"/>
            <a:r>
              <a:rPr lang="en-GB" dirty="0" smtClean="0"/>
              <a:t>This is done by scaling the model anomalies so that the model variance matches the observed variance in the calibration period</a:t>
            </a:r>
          </a:p>
          <a:p>
            <a:pPr lvl="1"/>
            <a:r>
              <a:rPr lang="en-GB" dirty="0" smtClean="0"/>
              <a:t>We use the same approach (cross-validated) when calculating scores</a:t>
            </a:r>
          </a:p>
          <a:p>
            <a:pPr lvl="1"/>
            <a:endParaRPr lang="en-GB" dirty="0" smtClean="0"/>
          </a:p>
          <a:p>
            <a:pPr lvl="1"/>
            <a:r>
              <a:rPr lang="en-GB" dirty="0" smtClean="0"/>
              <a:t>This affects the </a:t>
            </a:r>
            <a:r>
              <a:rPr lang="en-GB" i="1" dirty="0" smtClean="0"/>
              <a:t>plotting</a:t>
            </a:r>
            <a:r>
              <a:rPr lang="en-GB" dirty="0" smtClean="0"/>
              <a:t>, not the model data itself</a:t>
            </a:r>
          </a:p>
          <a:p>
            <a:pPr lvl="1"/>
            <a:r>
              <a:rPr lang="en-GB" dirty="0" smtClean="0"/>
              <a:t>The spatial maps are not affected: the </a:t>
            </a:r>
            <a:r>
              <a:rPr lang="en-GB" dirty="0" err="1" smtClean="0"/>
              <a:t>tercile</a:t>
            </a:r>
            <a:r>
              <a:rPr lang="en-GB" dirty="0" smtClean="0"/>
              <a:t> and quintile probability maps are already implicitly standardized </a:t>
            </a:r>
            <a:r>
              <a:rPr lang="en-GB" dirty="0" err="1" smtClean="0"/>
              <a:t>wrt</a:t>
            </a:r>
            <a:r>
              <a:rPr lang="en-GB" dirty="0" smtClean="0"/>
              <a:t> model variance</a:t>
            </a:r>
          </a:p>
          <a:p>
            <a:pPr lvl="1"/>
            <a:endParaRPr lang="en-GB" dirty="0" smtClean="0"/>
          </a:p>
          <a:p>
            <a:pPr lvl="1"/>
            <a:r>
              <a:rPr lang="en-GB" b="1" dirty="0" smtClean="0"/>
              <a:t>General technique</a:t>
            </a:r>
            <a:r>
              <a:rPr lang="en-GB" dirty="0" smtClean="0"/>
              <a:t>: is also used in our multi-model system</a:t>
            </a:r>
          </a:p>
        </p:txBody>
      </p:sp>
    </p:spTree>
    <p:extLst>
      <p:ext uri="{BB962C8B-B14F-4D97-AF65-F5344CB8AC3E}">
        <p14:creationId xmlns:p14="http://schemas.microsoft.com/office/powerpoint/2010/main" val="160409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n3.ps"/>
          <p:cNvPicPr>
            <a:picLocks noChangeAspect="1" noChangeArrowheads="1"/>
          </p:cNvPicPr>
          <p:nvPr/>
        </p:nvPicPr>
        <p:blipFill>
          <a:blip r:embed="rId2" cstate="print"/>
          <a:srcRect l="2628" r="2628" b="5622"/>
          <a:stretch>
            <a:fillRect/>
          </a:stretch>
        </p:blipFill>
        <p:spPr bwMode="auto">
          <a:xfrm>
            <a:off x="1855068" y="548682"/>
            <a:ext cx="5839776" cy="5439281"/>
          </a:xfrm>
          <a:prstGeom prst="rect">
            <a:avLst/>
          </a:prstGeom>
          <a:solidFill>
            <a:schemeClr val="bg1"/>
          </a:solidFill>
        </p:spPr>
      </p:pic>
      <p:sp>
        <p:nvSpPr>
          <p:cNvPr id="5" name="TextBox 4"/>
          <p:cNvSpPr txBox="1"/>
          <p:nvPr/>
        </p:nvSpPr>
        <p:spPr>
          <a:xfrm>
            <a:off x="3421734" y="1501670"/>
            <a:ext cx="2952328" cy="461665"/>
          </a:xfrm>
          <a:prstGeom prst="rect">
            <a:avLst/>
          </a:prstGeom>
          <a:noFill/>
        </p:spPr>
        <p:txBody>
          <a:bodyPr wrap="square" rtlCol="0">
            <a:spAutoFit/>
          </a:bodyPr>
          <a:lstStyle/>
          <a:p>
            <a:pPr algn="l"/>
            <a:r>
              <a:rPr lang="en-GB" sz="1200" b="0" dirty="0" smtClean="0">
                <a:solidFill>
                  <a:srgbClr val="FF0000"/>
                </a:solidFill>
              </a:rPr>
              <a:t>Variance adjusted</a:t>
            </a:r>
          </a:p>
          <a:p>
            <a:pPr algn="l"/>
            <a:r>
              <a:rPr lang="en-GB" sz="1200" b="0" dirty="0" smtClean="0">
                <a:solidFill>
                  <a:srgbClr val="3333FF"/>
                </a:solidFill>
              </a:rPr>
              <a:t>Unadjusted model anomalies</a:t>
            </a:r>
          </a:p>
        </p:txBody>
      </p:sp>
    </p:spTree>
    <p:extLst>
      <p:ext uri="{BB962C8B-B14F-4D97-AF65-F5344CB8AC3E}">
        <p14:creationId xmlns:p14="http://schemas.microsoft.com/office/powerpoint/2010/main" val="311164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507177" y="115889"/>
            <a:ext cx="8787037" cy="708025"/>
          </a:xfrm>
        </p:spPr>
        <p:txBody>
          <a:bodyPr/>
          <a:lstStyle/>
          <a:p>
            <a:r>
              <a:rPr lang="en-GB" dirty="0" smtClean="0"/>
              <a:t>2. Measuring seasonal </a:t>
            </a:r>
            <a:r>
              <a:rPr lang="en-GB" dirty="0" smtClean="0"/>
              <a:t>forecast </a:t>
            </a:r>
            <a:r>
              <a:rPr lang="en-GB" dirty="0" smtClean="0"/>
              <a:t>skill</a:t>
            </a:r>
            <a:endParaRPr lang="en-GB" dirty="0" smtClean="0"/>
          </a:p>
        </p:txBody>
      </p:sp>
      <p:sp>
        <p:nvSpPr>
          <p:cNvPr id="26628" name="Content Placeholder 2"/>
          <p:cNvSpPr>
            <a:spLocks noGrp="1"/>
          </p:cNvSpPr>
          <p:nvPr>
            <p:ph idx="1"/>
          </p:nvPr>
        </p:nvSpPr>
        <p:spPr>
          <a:xfrm>
            <a:off x="558924" y="1052736"/>
            <a:ext cx="8785319" cy="4824635"/>
          </a:xfrm>
        </p:spPr>
        <p:txBody>
          <a:bodyPr/>
          <a:lstStyle/>
          <a:p>
            <a:pPr lvl="1"/>
            <a:r>
              <a:rPr lang="en-GB" dirty="0" smtClean="0"/>
              <a:t> A set of verification scores for deterministic and probabilistic forecast should be used.    </a:t>
            </a:r>
          </a:p>
          <a:p>
            <a:pPr lvl="1"/>
            <a:endParaRPr lang="en-GB" dirty="0" smtClean="0"/>
          </a:p>
          <a:p>
            <a:pPr lvl="1"/>
            <a:r>
              <a:rPr lang="en-GB" dirty="0" smtClean="0"/>
              <a:t>There is no single metric that can fully represent the quality of the probabilistic forecasts.</a:t>
            </a:r>
          </a:p>
          <a:p>
            <a:pPr lvl="1"/>
            <a:endParaRPr lang="en-GB" dirty="0" smtClean="0"/>
          </a:p>
          <a:p>
            <a:pPr lvl="1"/>
            <a:r>
              <a:rPr lang="en-GB" dirty="0" smtClean="0"/>
              <a:t>The robustness of verification statistics is always a function of the sample size. WMO –SVSLRF suggests  20 </a:t>
            </a:r>
            <a:r>
              <a:rPr lang="en-GB" dirty="0" smtClean="0"/>
              <a:t>years.</a:t>
            </a:r>
          </a:p>
          <a:p>
            <a:pPr lvl="1"/>
            <a:endParaRPr lang="en-GB" dirty="0" smtClean="0"/>
          </a:p>
          <a:p>
            <a:pPr lvl="1"/>
            <a:r>
              <a:rPr lang="en-GB" dirty="0" smtClean="0"/>
              <a:t>Typically verification is performed in cross-validation mode. </a:t>
            </a:r>
          </a:p>
          <a:p>
            <a:pPr lvl="1"/>
            <a:endParaRPr lang="en-GB" dirty="0" smtClean="0"/>
          </a:p>
          <a:p>
            <a:pPr lvl="1"/>
            <a:r>
              <a:rPr lang="en-GB" dirty="0" smtClean="0"/>
              <a:t>The skill depends </a:t>
            </a:r>
            <a:r>
              <a:rPr lang="en-GB" dirty="0" smtClean="0"/>
              <a:t>strongly on </a:t>
            </a:r>
            <a:r>
              <a:rPr lang="en-GB" dirty="0" smtClean="0"/>
              <a:t>the season, so </a:t>
            </a:r>
            <a:r>
              <a:rPr lang="en-GB" dirty="0" smtClean="0"/>
              <a:t>forecasts </a:t>
            </a:r>
            <a:r>
              <a:rPr lang="en-GB" dirty="0" smtClean="0"/>
              <a:t>evaluated separately for different starting months</a:t>
            </a:r>
            <a:r>
              <a:rPr lang="en-GB" dirty="0" smtClean="0"/>
              <a:t>.</a:t>
            </a:r>
            <a:endParaRPr lang="en-GB" dirty="0" smtClean="0"/>
          </a:p>
        </p:txBody>
      </p:sp>
    </p:spTree>
    <p:extLst>
      <p:ext uri="{BB962C8B-B14F-4D97-AF65-F5344CB8AC3E}">
        <p14:creationId xmlns:p14="http://schemas.microsoft.com/office/powerpoint/2010/main" val="342979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B50069"/>
      </a:dk2>
      <a:lt2>
        <a:srgbClr val="919191"/>
      </a:lt2>
      <a:accent1>
        <a:srgbClr val="F95AB7"/>
      </a:accent1>
      <a:accent2>
        <a:srgbClr val="3365FB"/>
      </a:accent2>
      <a:accent3>
        <a:srgbClr val="FFFFFF"/>
      </a:accent3>
      <a:accent4>
        <a:srgbClr val="000000"/>
      </a:accent4>
      <a:accent5>
        <a:srgbClr val="FBB5D8"/>
      </a:accent5>
      <a:accent6>
        <a:srgbClr val="2D5BE3"/>
      </a:accent6>
      <a:hlink>
        <a:srgbClr val="919191"/>
      </a:hlink>
      <a:folHlink>
        <a:srgbClr val="51DC00"/>
      </a:folHlink>
    </a:clrScheme>
    <a:fontScheme name="Microsoft Office 98">
      <a:majorFont>
        <a:latin typeface="Arial Black"/>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125404</TotalTime>
  <Pages>44</Pages>
  <Words>2800</Words>
  <Application>Microsoft Office PowerPoint</Application>
  <PresentationFormat>Custom</PresentationFormat>
  <Paragraphs>245</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Microsoft Office 98</vt:lpstr>
      <vt:lpstr>Verification of ECMWF long range forecast systems</vt:lpstr>
      <vt:lpstr>Outline:</vt:lpstr>
      <vt:lpstr>SST Biases for DJF    Biases from 4 independent coupled systems   included in the EUROSIP multi-model  (1996-2009) </vt:lpstr>
      <vt:lpstr>Assessing spatial errors : leading modes of rainfall variability</vt:lpstr>
      <vt:lpstr>Bias correction</vt:lpstr>
      <vt:lpstr>PowerPoint Presentation</vt:lpstr>
      <vt:lpstr>Nino plumes: variance scaling</vt:lpstr>
      <vt:lpstr>PowerPoint Presentation</vt:lpstr>
      <vt:lpstr>2. Measuring seasonal forecast skill</vt:lpstr>
      <vt:lpstr>SST deterministic scores</vt:lpstr>
      <vt:lpstr>2m temp grid-point anomaly correlation</vt:lpstr>
      <vt:lpstr>Roc skill score</vt:lpstr>
      <vt:lpstr>Reliability diagrams</vt:lpstr>
      <vt:lpstr>3. Important issues for skill assessment</vt:lpstr>
      <vt:lpstr>The limitation associated with the sample size</vt:lpstr>
      <vt:lpstr>Sensitivity to the re-forecast period over Europe  (but see later!)</vt:lpstr>
      <vt:lpstr>Seasonal forecast skill assessment:</vt:lpstr>
      <vt:lpstr>The effect of long term trend in the sample</vt:lpstr>
      <vt:lpstr>Verification with a moving climate to filter out the effects of long term trends:</vt:lpstr>
      <vt:lpstr>PowerPoint Presentation</vt:lpstr>
      <vt:lpstr>LONG TERM TRENDS surface temp</vt:lpstr>
      <vt:lpstr>Seasonal forecast skill assessment:</vt:lpstr>
      <vt:lpstr>Compensating for ensemble size?</vt:lpstr>
      <vt:lpstr>S4 extended hindcast set</vt:lpstr>
      <vt:lpstr>S4 extended hindcast set</vt:lpstr>
      <vt:lpstr>4. EUROSIP calibrated products</vt:lpstr>
      <vt:lpstr>Error vs spread (uncalibrated)</vt:lpstr>
      <vt:lpstr>Calibrated p.d.f.</vt:lpstr>
      <vt:lpstr>Nino 3.4 plume and p.d.f.</vt:lpstr>
      <vt:lpstr>P.d.f. interpretation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 background</dc:title>
  <dc:creator>Rob Hine</dc:creator>
  <cp:lastModifiedBy>Tim Stockdale</cp:lastModifiedBy>
  <cp:revision>1510</cp:revision>
  <cp:lastPrinted>2013-04-05T21:55:31Z</cp:lastPrinted>
  <dcterms:created xsi:type="dcterms:W3CDTF">1996-02-28T10:17:32Z</dcterms:created>
  <dcterms:modified xsi:type="dcterms:W3CDTF">2013-11-12T17:50:42Z</dcterms:modified>
</cp:coreProperties>
</file>