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90" r:id="rId4"/>
    <p:sldId id="269" r:id="rId5"/>
    <p:sldId id="271" r:id="rId6"/>
    <p:sldId id="270" r:id="rId7"/>
    <p:sldId id="284" r:id="rId8"/>
    <p:sldId id="285" r:id="rId9"/>
    <p:sldId id="277" r:id="rId10"/>
    <p:sldId id="281" r:id="rId11"/>
    <p:sldId id="282" r:id="rId12"/>
    <p:sldId id="283" r:id="rId13"/>
    <p:sldId id="260" r:id="rId14"/>
    <p:sldId id="288" r:id="rId15"/>
    <p:sldId id="261" r:id="rId16"/>
    <p:sldId id="265" r:id="rId17"/>
    <p:sldId id="266" r:id="rId18"/>
    <p:sldId id="258" r:id="rId19"/>
    <p:sldId id="262" r:id="rId20"/>
    <p:sldId id="267" r:id="rId21"/>
    <p:sldId id="268" r:id="rId22"/>
    <p:sldId id="263" r:id="rId23"/>
    <p:sldId id="264" r:id="rId24"/>
    <p:sldId id="274" r:id="rId25"/>
    <p:sldId id="276" r:id="rId26"/>
    <p:sldId id="289" r:id="rId27"/>
    <p:sldId id="287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846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ED0C180-2606-498B-B155-18A12F3F1126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4A3FB5-A600-493B-A2A3-93DD8CB875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22713" y="8697913"/>
            <a:ext cx="29241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49263" eaLnBrk="0" hangingPunct="0"/>
            <a:fld id="{4BCC27CB-9460-4557-908A-823C4390896E}" type="slidenum">
              <a:rPr lang="pt-BR" sz="1200">
                <a:solidFill>
                  <a:schemeClr val="bg1"/>
                </a:solidFill>
                <a:latin typeface="Times New Roman" pitchFamily="18" charset="0"/>
              </a:rPr>
              <a:pPr algn="r" defTabSz="449263" eaLnBrk="0" hangingPunct="0"/>
              <a:t>9</a:t>
            </a:fld>
            <a:endParaRPr lang="pt-BR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three main ingredients of a good forecast 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2B04-8947-41EF-85DC-8AB02C508486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CFBB-7E67-469F-B311-5F5A2FC288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E828-42DE-42A5-BB2C-F780FECF066C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D3E2-27B3-4332-B379-92E46EC18C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6613-7ACC-4818-AEC6-37B94E039F32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DF3F-418B-4B92-8342-41CDB21400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6AF-C5BC-4C2C-B3F7-C8C4DB4448E1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6F12-6B27-4847-9FBD-5F27853146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2034-3949-4714-81F5-B554C4FCE650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876A-C564-47EE-91C1-0E415AD7EE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CA14A-EE98-4E1B-8649-6BE54E7625D9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5668-5F0F-4819-94C9-58267F8295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78D3-0CE1-4F43-9CA5-2026618ACCDA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541-6A6B-47AF-8CEF-3360B0117D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4683-325A-4BC9-A9FF-70FF45515CDA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BB81-03B6-466E-8A82-34FE8657C1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ABFA-EB46-4139-BA46-EF07264C87BF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E2C55-A4C9-4664-9FB4-B0D3D63720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46AA-ED99-4969-9DC6-201944AB9411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7780-980D-47F3-AA0B-8851E0E62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FCC2-051A-4A6A-BF69-DCA2E2FBD5C7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030C-12C2-4F85-8012-E3C487FAA1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E92E9-4010-4A1B-A5E3-78F978C3F9FF}" type="datetimeFigureOut">
              <a:rPr lang="es-ES"/>
              <a:pPr>
                <a:defRPr/>
              </a:pPr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CF068-ED75-4BC8-A5F1-F3E51A4C77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Guidance of the WMO Commission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err="1"/>
              <a:t>CIimatology</a:t>
            </a:r>
            <a:r>
              <a:rPr lang="en-US" dirty="0"/>
              <a:t> on </a:t>
            </a:r>
            <a:r>
              <a:rPr lang="en-US" dirty="0" smtClean="0"/>
              <a:t>verification of operational seasonal </a:t>
            </a:r>
            <a:r>
              <a:rPr lang="en-US" dirty="0"/>
              <a:t>forecasts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Ernesto Rodríguez Camino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AEMET</a:t>
            </a:r>
            <a:endParaRPr lang="es-ES" dirty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348038" y="6165850"/>
            <a:ext cx="550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(Thanks to S. Mason, C. Coelho, C. Santos, E. Sanchez)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09675"/>
          </a:xfrm>
        </p:spPr>
        <p:txBody>
          <a:bodyPr/>
          <a:lstStyle/>
          <a:p>
            <a:r>
              <a:rPr lang="en-US" sz="4000" smtClean="0"/>
              <a:t>Probabilistic forecasts and forecast quality</a:t>
            </a:r>
            <a:endParaRPr lang="es-ES" sz="400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smtClean="0"/>
              <a:t>A forecaster says there is a 100% chance of rain tomorrow 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It rains 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Very good forecast!</a:t>
            </a:r>
          </a:p>
          <a:p>
            <a:r>
              <a:rPr lang="es-ES" sz="2400" smtClean="0"/>
              <a:t>A forecaster says there is a 80% chance of rain tomorrow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It rains 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?</a:t>
            </a:r>
          </a:p>
          <a:p>
            <a:r>
              <a:rPr lang="es-ES" sz="2400" smtClean="0"/>
              <a:t>A forecaster says there is a 50% chance of rain tomorrow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It rains 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?</a:t>
            </a:r>
          </a:p>
          <a:p>
            <a:r>
              <a:rPr lang="es-ES" sz="2400" smtClean="0"/>
              <a:t>A forecaster says there is a 10% chance of rain tomorrow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It rains </a:t>
            </a:r>
            <a:r>
              <a:rPr lang="es-ES" sz="2400" smtClean="0">
                <a:sym typeface="Wingdings" pitchFamily="2" charset="2"/>
              </a:rPr>
              <a:t></a:t>
            </a:r>
            <a:r>
              <a:rPr lang="es-ES" sz="2400" smtClean="0"/>
              <a:t> ?</a:t>
            </a:r>
          </a:p>
          <a:p>
            <a:endParaRPr lang="es-ES" sz="2400" smtClean="0"/>
          </a:p>
          <a:p>
            <a:pPr algn="ctr">
              <a:buFont typeface="Arial" charset="0"/>
              <a:buNone/>
            </a:pPr>
            <a:r>
              <a:rPr lang="es-ES" sz="3600" b="1" smtClean="0"/>
              <a:t>How good are the different forecast?</a:t>
            </a:r>
          </a:p>
          <a:p>
            <a:endParaRPr lang="es-ES" sz="3600" b="1" smtClean="0"/>
          </a:p>
          <a:p>
            <a:endParaRPr lang="es-ES" sz="2800" smtClean="0"/>
          </a:p>
          <a:p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09675"/>
          </a:xfrm>
        </p:spPr>
        <p:txBody>
          <a:bodyPr/>
          <a:lstStyle/>
          <a:p>
            <a:r>
              <a:rPr lang="es-ES" b="1" smtClean="0"/>
              <a:t>How good are the different forecast?</a:t>
            </a:r>
            <a:br>
              <a:rPr lang="es-ES" b="1" smtClean="0"/>
            </a:br>
            <a:endParaRPr lang="es-ES" b="1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One reasonably common practice is to define probabilistic forecasts as “correct” if the category with the highest probability verified. </a:t>
            </a:r>
          </a:p>
          <a:p>
            <a:r>
              <a:rPr lang="es-ES" smtClean="0"/>
              <a:t>Most RCOFs verify qualitatively in this way</a:t>
            </a:r>
          </a:p>
          <a:p>
            <a:r>
              <a:rPr lang="es-ES" smtClean="0"/>
              <a:t>Forecasters typically become tempted to hedge towards issuing higher probabilities on the normal category to avoid a two category “error” </a:t>
            </a:r>
            <a:r>
              <a:rPr lang="es-ES" smtClean="0">
                <a:sym typeface="Wingdings" pitchFamily="2" charset="2"/>
              </a:rPr>
              <a:t> Scoring strategy is an issue!! </a:t>
            </a:r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r>
              <a:rPr lang="es-ES" sz="4000" smtClean="0"/>
              <a:t>Verification procedures suitable for the forecasts in the format in which they are presented.</a:t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4005263"/>
            <a:ext cx="8362950" cy="2120900"/>
          </a:xfrm>
        </p:spPr>
        <p:txBody>
          <a:bodyPr/>
          <a:lstStyle/>
          <a:p>
            <a:r>
              <a:rPr lang="es-ES" smtClean="0"/>
              <a:t>If forecasts are delivered in form of tercile-based categories </a:t>
            </a:r>
            <a:r>
              <a:rPr lang="es-ES" smtClean="0">
                <a:sym typeface="Wingdings" pitchFamily="2" charset="2"/>
              </a:rPr>
              <a:t> Verification should fit to it!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0" y="549275"/>
            <a:ext cx="8964613" cy="1209675"/>
          </a:xfrm>
        </p:spPr>
        <p:txBody>
          <a:bodyPr/>
          <a:lstStyle/>
          <a:p>
            <a:pPr eaLnBrk="1" hangingPunct="1"/>
            <a:r>
              <a:rPr lang="en-US" sz="3600" b="1" smtClean="0"/>
              <a:t>Attributes of “good” probabilistic forecasts </a:t>
            </a:r>
            <a:r>
              <a:rPr lang="en-US" sz="2400" smtClean="0"/>
              <a:t>(Murphy 1993)</a:t>
            </a:r>
            <a:r>
              <a:rPr lang="en-US" sz="3600" b="1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es-ES" sz="4000" b="1" smtClean="0"/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679950"/>
          </a:xfrm>
        </p:spPr>
        <p:txBody>
          <a:bodyPr/>
          <a:lstStyle/>
          <a:p>
            <a:pPr eaLnBrk="1" hangingPunct="1"/>
            <a:r>
              <a:rPr lang="es-ES" smtClean="0"/>
              <a:t>Resolution  </a:t>
            </a:r>
          </a:p>
          <a:p>
            <a:pPr lvl="2" eaLnBrk="1" hangingPunct="1">
              <a:buFont typeface="Arial" charset="0"/>
              <a:buNone/>
            </a:pPr>
            <a:r>
              <a:rPr lang="en-US" sz="1600" smtClean="0">
                <a:sym typeface="Wingdings" pitchFamily="2" charset="2"/>
              </a:rPr>
              <a:t>Does the outcome change when the forecast changes? OUTCOME CONDITIONED BY FORECAST</a:t>
            </a:r>
          </a:p>
          <a:p>
            <a:pPr lvl="2" eaLnBrk="1" hangingPunct="1">
              <a:buFont typeface="Arial" charset="0"/>
              <a:buNone/>
            </a:pPr>
            <a:r>
              <a:rPr lang="en-US" sz="1600" smtClean="0">
                <a:sym typeface="Wingdings" pitchFamily="2" charset="2"/>
              </a:rPr>
              <a:t>Example: does above-normal rainfall become more frequent when its probability increases?</a:t>
            </a:r>
            <a:endParaRPr lang="es-ES" sz="1600" smtClean="0"/>
          </a:p>
          <a:p>
            <a:pPr eaLnBrk="1" hangingPunct="1"/>
            <a:r>
              <a:rPr lang="es-ES" smtClean="0"/>
              <a:t>Discrimination </a:t>
            </a:r>
          </a:p>
          <a:p>
            <a:pPr eaLnBrk="1" hangingPunct="1">
              <a:buFont typeface="Arial" charset="0"/>
              <a:buNone/>
            </a:pPr>
            <a:r>
              <a:rPr lang="es-ES" sz="1600" smtClean="0"/>
              <a:t>		</a:t>
            </a:r>
            <a:r>
              <a:rPr lang="en-US" sz="1600" smtClean="0"/>
              <a:t>Does the forecast differ when the outcome differs? FORECAST CONDITIONED BY OUTCOME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/>
              <a:t>		Example: is the probability on above-normal rainfall higher when above-normal 		rainfall occurs?</a:t>
            </a:r>
            <a:endParaRPr lang="es-ES" sz="1600" smtClean="0"/>
          </a:p>
          <a:p>
            <a:pPr eaLnBrk="1" hangingPunct="1"/>
            <a:r>
              <a:rPr lang="es-ES" smtClean="0"/>
              <a:t>Reliability</a:t>
            </a:r>
          </a:p>
          <a:p>
            <a:pPr eaLnBrk="1" hangingPunct="1">
              <a:buFont typeface="Arial" charset="0"/>
              <a:buNone/>
            </a:pPr>
            <a:r>
              <a:rPr lang="es-ES" sz="1600" smtClean="0"/>
              <a:t>		if observation falls in the category as FREQUENTLY as the forecast implies</a:t>
            </a:r>
          </a:p>
          <a:p>
            <a:pPr eaLnBrk="1" hangingPunct="1"/>
            <a:r>
              <a:rPr lang="es-ES" smtClean="0"/>
              <a:t>Sharpness</a:t>
            </a:r>
          </a:p>
          <a:p>
            <a:pPr eaLnBrk="1" hangingPunct="1">
              <a:buFont typeface="Arial" charset="0"/>
              <a:buNone/>
            </a:pPr>
            <a:r>
              <a:rPr lang="es-ES" sz="1600" smtClean="0"/>
              <a:t>		Probabilities differing MARKEDLY from the climatology</a:t>
            </a:r>
          </a:p>
          <a:p>
            <a:pPr eaLnBrk="1" hangingPunct="1"/>
            <a:r>
              <a:rPr lang="es-ES" smtClean="0"/>
              <a:t>Skill</a:t>
            </a:r>
          </a:p>
          <a:p>
            <a:pPr eaLnBrk="1" hangingPunct="1">
              <a:buFont typeface="Arial" charset="0"/>
              <a:buNone/>
            </a:pPr>
            <a:r>
              <a:rPr lang="es-ES" sz="1600" smtClean="0"/>
              <a:t>		It  COMPARES two forecasts with some 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/>
              <a:t>From EUMETCAL( </a:t>
            </a:r>
            <a:r>
              <a:rPr lang="es-ES" sz="2800" smtClean="0"/>
              <a:t>http://www.eumetcal.org</a:t>
            </a:r>
            <a:r>
              <a:rPr lang="es-ES" sz="4000" smtClean="0"/>
              <a:t>)</a:t>
            </a:r>
          </a:p>
        </p:txBody>
      </p:sp>
      <p:graphicFrame>
        <p:nvGraphicFramePr>
          <p:cNvPr id="45202" name="Group 146"/>
          <p:cNvGraphicFramePr>
            <a:graphicFrameLocks noGrp="1"/>
          </p:cNvGraphicFramePr>
          <p:nvPr/>
        </p:nvGraphicFramePr>
        <p:xfrm>
          <a:off x="539750" y="1397000"/>
          <a:ext cx="8208963" cy="5219700"/>
        </p:xfrm>
        <a:graphic>
          <a:graphicData uri="http://schemas.openxmlformats.org/drawingml/2006/table">
            <a:tbl>
              <a:tblPr/>
              <a:tblGrid>
                <a:gridCol w="1368425"/>
                <a:gridCol w="1368425"/>
                <a:gridCol w="1368425"/>
                <a:gridCol w="1366838"/>
                <a:gridCol w="1368425"/>
                <a:gridCol w="1368425"/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 reliability 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 resolution 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 Sharpness 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Discriminatory 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 Skill 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forecaster predicts the long term climatological frequency on each occasion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forecaster predicts categorically, that is, he assigns a forecast of 100% to the category he thinks is most likely, and 0 to the other.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forecaster manages to forecast 45% probability when the event does not occur and 55% when it does.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forecaster who is sure, but never absolutely certain, forecasting 80% when he thinks rain will occur and 20% when he thinks it won’t.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forecaster sits back with a smile on his face: He went out on a limb and predicted 90% probability of rain in his dry climate where it normally rains on only 10% of the days. And sure enough, it rained.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01" name="Picture 149" descr="optioncor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4209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2" name="Picture 150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4209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3" name="Picture 153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209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4" name="Picture 154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4209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5" name="Picture 155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4209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6" name="Picture 156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21310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7" name="Picture 157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21310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8" name="Picture 158" descr="optioncor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2131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9" name="Picture 159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2845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0" name="Picture 160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32845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1" name="Picture 161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07670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2" name="Picture 162" descr="optioncor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0052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3" name="Picture 163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7670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4" name="Picture 164" descr="optioncor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0767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5" name="Picture 165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1497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6" name="Picture 166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9418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7" name="Picture 167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9418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8" name="Picture 168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9418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9" name="Picture 169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9418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0" name="Picture 170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58769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1" name="Picture 171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8054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2" name="Picture 172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58054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3" name="Picture 173" descr="option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8769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4" name="Picture 174" descr="optioncor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8688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5" name="Picture 175" descr="optioncor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8054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86800" cy="1136650"/>
          </a:xfrm>
        </p:spPr>
        <p:txBody>
          <a:bodyPr/>
          <a:lstStyle/>
          <a:p>
            <a:pPr eaLnBrk="1" hangingPunct="1"/>
            <a:r>
              <a:rPr lang="es-ES" sz="2800" smtClean="0"/>
              <a:t>Recommended scores/procedures for series of forecasts</a:t>
            </a:r>
          </a:p>
        </p:txBody>
      </p:sp>
      <p:sp>
        <p:nvSpPr>
          <p:cNvPr id="3481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17625"/>
            <a:ext cx="662463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4 CuadroTexto"/>
          <p:cNvSpPr txBox="1">
            <a:spLocks noChangeArrowheads="1"/>
          </p:cNvSpPr>
          <p:nvPr/>
        </p:nvSpPr>
        <p:spPr bwMode="auto">
          <a:xfrm>
            <a:off x="971550" y="6308725"/>
            <a:ext cx="626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(*) </a:t>
            </a:r>
            <a:r>
              <a:rPr lang="es-ES" sz="1600">
                <a:latin typeface="Calibri" pitchFamily="34" charset="0"/>
              </a:rPr>
              <a:t>Minimum set for an operational centre</a:t>
            </a: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468313" y="1989138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468313" y="2997200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467544" y="4149080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468313" y="4941888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468313" y="2492375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ROC curves: idealized examples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09738"/>
            <a:ext cx="3236913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0" y="2133600"/>
            <a:ext cx="35639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/>
              <a:t>(a) good discrimination and good skill</a:t>
            </a:r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r>
              <a:rPr lang="es-ES" sz="1400"/>
              <a:t>(</a:t>
            </a:r>
            <a:r>
              <a:rPr lang="es-ES" sz="1400" i="1"/>
              <a:t>c</a:t>
            </a:r>
            <a:r>
              <a:rPr lang="es-ES" sz="1400"/>
              <a:t>) excellent discrimination</a:t>
            </a:r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r>
              <a:rPr lang="es-ES" sz="1400"/>
              <a:t>(</a:t>
            </a:r>
            <a:r>
              <a:rPr lang="es-ES" sz="1400" i="1"/>
              <a:t>e</a:t>
            </a:r>
            <a:r>
              <a:rPr lang="es-ES" sz="1400"/>
              <a:t>) no discrimination</a:t>
            </a:r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r>
              <a:rPr lang="es-ES" sz="1400"/>
              <a:t>(</a:t>
            </a:r>
            <a:r>
              <a:rPr lang="es-ES" sz="1400" i="1"/>
              <a:t>g</a:t>
            </a:r>
            <a:r>
              <a:rPr lang="es-ES" sz="1400"/>
              <a:t>) good discrimination for low probability forecasts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156325" y="1844675"/>
            <a:ext cx="31686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400"/>
          </a:p>
          <a:p>
            <a:endParaRPr lang="es-ES" sz="1400"/>
          </a:p>
          <a:p>
            <a:r>
              <a:rPr lang="es-ES" sz="1400"/>
              <a:t>(b) good discrimination but bad skill</a:t>
            </a:r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r>
              <a:rPr lang="es-ES" sz="1400"/>
              <a:t>(</a:t>
            </a:r>
            <a:r>
              <a:rPr lang="es-ES" sz="1400" i="1"/>
              <a:t>d</a:t>
            </a:r>
            <a:r>
              <a:rPr lang="es-ES" sz="1400"/>
              <a:t>) good discrimination</a:t>
            </a:r>
          </a:p>
          <a:p>
            <a:r>
              <a:rPr lang="es-ES" sz="1400"/>
              <a:t> </a:t>
            </a:r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r>
              <a:rPr lang="es-ES" sz="1400"/>
              <a:t>(</a:t>
            </a:r>
            <a:r>
              <a:rPr lang="es-ES" sz="1400" i="1"/>
              <a:t>f</a:t>
            </a:r>
            <a:r>
              <a:rPr lang="es-ES" sz="1400"/>
              <a:t>) good discrimination for high probability forecasts</a:t>
            </a:r>
          </a:p>
          <a:p>
            <a:endParaRPr lang="es-ES" sz="1400"/>
          </a:p>
          <a:p>
            <a:endParaRPr lang="es-ES" sz="1400"/>
          </a:p>
          <a:p>
            <a:endParaRPr lang="es-ES" sz="1400"/>
          </a:p>
          <a:p>
            <a:r>
              <a:rPr lang="es-ES" sz="1400"/>
              <a:t>(</a:t>
            </a:r>
            <a:r>
              <a:rPr lang="es-ES" sz="1400" i="1"/>
              <a:t>h</a:t>
            </a:r>
            <a:r>
              <a:rPr lang="es-ES" sz="1400"/>
              <a:t>) good discrimination for confident (high and low probability) forecasts.</a:t>
            </a:r>
          </a:p>
          <a:p>
            <a:pPr>
              <a:spcBef>
                <a:spcPct val="50000"/>
              </a:spcBef>
            </a:pP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Simple realistic example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76475"/>
            <a:ext cx="2562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95725" y="2349500"/>
            <a:ext cx="5248275" cy="221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Reliability diagrams: </a:t>
            </a:r>
            <a:br>
              <a:rPr lang="es-ES" sz="4000" smtClean="0"/>
            </a:br>
            <a:r>
              <a:rPr lang="es-ES" sz="2800" smtClean="0"/>
              <a:t>observed relative freq. vs forecasted relative freq.</a:t>
            </a:r>
            <a:br>
              <a:rPr lang="es-ES" sz="2800" smtClean="0"/>
            </a:br>
            <a:endParaRPr lang="es-ES" sz="280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125538"/>
            <a:ext cx="3983038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1409700"/>
            <a:ext cx="270033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(</a:t>
            </a:r>
            <a:r>
              <a:rPr lang="es-ES" i="1"/>
              <a:t>a</a:t>
            </a:r>
            <a:r>
              <a:rPr lang="es-ES"/>
              <a:t>) perfect reliability,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(</a:t>
            </a:r>
            <a:r>
              <a:rPr lang="es-ES" i="1"/>
              <a:t>c</a:t>
            </a:r>
            <a:r>
              <a:rPr lang="es-ES"/>
              <a:t>) over-confidence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(</a:t>
            </a:r>
            <a:r>
              <a:rPr lang="es-ES" i="1"/>
              <a:t>e</a:t>
            </a:r>
            <a:r>
              <a:rPr lang="es-ES"/>
              <a:t>) under-forecasting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588125" y="1412875"/>
            <a:ext cx="25558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(</a:t>
            </a:r>
            <a:r>
              <a:rPr lang="es-ES" i="1"/>
              <a:t>b</a:t>
            </a:r>
            <a:r>
              <a:rPr lang="es-ES"/>
              <a:t>) no resolution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(</a:t>
            </a:r>
            <a:r>
              <a:rPr lang="es-ES" i="1"/>
              <a:t>d</a:t>
            </a:r>
            <a:r>
              <a:rPr lang="es-ES"/>
              <a:t>) under-confidence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(</a:t>
            </a:r>
            <a:r>
              <a:rPr lang="es-ES" i="1"/>
              <a:t>f</a:t>
            </a:r>
            <a:r>
              <a:rPr lang="es-ES"/>
              <a:t>) overforecasting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Reliability diagrams for the first 10 years of PRESAO  (seasonal rainfall forecasts Jul-Sept) 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5627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04025" y="2708275"/>
            <a:ext cx="21605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Over-forecasting</a:t>
            </a:r>
            <a:r>
              <a:rPr lang="es-ES" dirty="0"/>
              <a:t> in normal  </a:t>
            </a:r>
            <a:r>
              <a:rPr lang="es-ES" dirty="0" err="1"/>
              <a:t>category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4365625"/>
            <a:ext cx="241141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Under-forecasting</a:t>
            </a:r>
            <a:r>
              <a:rPr lang="es-ES" dirty="0"/>
              <a:t> in </a:t>
            </a:r>
            <a:r>
              <a:rPr lang="es-ES" dirty="0" err="1"/>
              <a:t>below</a:t>
            </a:r>
            <a:r>
              <a:rPr lang="es-ES" dirty="0"/>
              <a:t> normal  </a:t>
            </a:r>
            <a:r>
              <a:rPr lang="es-ES" dirty="0" err="1"/>
              <a:t>category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164388" y="3789363"/>
            <a:ext cx="180022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Weak</a:t>
            </a:r>
            <a:r>
              <a:rPr lang="es-ES" dirty="0"/>
              <a:t> </a:t>
            </a:r>
            <a:r>
              <a:rPr lang="es-ES" dirty="0" err="1"/>
              <a:t>sharpness</a:t>
            </a:r>
            <a:endParaRPr lang="es-ES" dirty="0"/>
          </a:p>
        </p:txBody>
      </p:sp>
      <p:cxnSp>
        <p:nvCxnSpPr>
          <p:cNvPr id="10" name="9 Conector recto de flecha"/>
          <p:cNvCxnSpPr>
            <a:stCxn id="5" idx="1"/>
          </p:cNvCxnSpPr>
          <p:nvPr/>
        </p:nvCxnSpPr>
        <p:spPr>
          <a:xfrm flipH="1">
            <a:off x="5867400" y="3032125"/>
            <a:ext cx="936625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7" idx="3"/>
          </p:cNvCxnSpPr>
          <p:nvPr/>
        </p:nvCxnSpPr>
        <p:spPr>
          <a:xfrm>
            <a:off x="2411413" y="4687888"/>
            <a:ext cx="431800" cy="325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8" idx="1"/>
          </p:cNvCxnSpPr>
          <p:nvPr/>
        </p:nvCxnSpPr>
        <p:spPr>
          <a:xfrm flipH="1" flipV="1">
            <a:off x="5795963" y="3789363"/>
            <a:ext cx="136842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5445125"/>
            <a:ext cx="1997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80400" cy="4321175"/>
          </a:xfrm>
        </p:spPr>
        <p:txBody>
          <a:bodyPr/>
          <a:lstStyle/>
          <a:p>
            <a:pPr algn="l"/>
            <a:r>
              <a:rPr lang="es-ES" sz="4000" smtClean="0"/>
              <a:t>Forecasts possess no intrinsic value. They acquire value through their ability to influence the decisions made by users of the forecasts.</a:t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>						</a:t>
            </a:r>
            <a:r>
              <a:rPr lang="es-ES" sz="2400" smtClean="0"/>
              <a:t>(Murphy 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Verification with CPT</a:t>
            </a:r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788511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4000"/>
            <a:ext cx="39243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>Verification of tercile-based forecasts only requires information of the obs. category </a:t>
            </a:r>
            <a:r>
              <a:rPr lang="es-ES" sz="3200" smtClean="0">
                <a:sym typeface="Wingdings" pitchFamily="2" charset="2"/>
              </a:rPr>
              <a:t> problems related data policy circumvected</a:t>
            </a:r>
            <a:endParaRPr lang="es-ES" sz="3200" smtClean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36838"/>
            <a:ext cx="7005637" cy="235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765175"/>
            <a:ext cx="8713787" cy="3671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Scores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verify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consensus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and</a:t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scores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improve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consensus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Reference climatology is relevant!</a:t>
            </a:r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sym typeface="Wingdings" pitchFamily="2" charset="2"/>
              </a:rPr>
              <a:t>Paco’s tranparency!!</a:t>
            </a:r>
            <a:endParaRPr lang="es-ES" smtClean="0"/>
          </a:p>
          <a:p>
            <a:pPr eaLnBrk="1" hangingPunct="1"/>
            <a:r>
              <a:rPr lang="es-ES" smtClean="0"/>
              <a:t>Tercile-based seasonal forecasts refered to a climatology</a:t>
            </a:r>
          </a:p>
          <a:p>
            <a:pPr eaLnBrk="1" hangingPunct="1"/>
            <a:r>
              <a:rPr lang="es-ES" smtClean="0"/>
              <a:t>Climatologist </a:t>
            </a:r>
            <a:r>
              <a:rPr lang="es-ES" smtClean="0">
                <a:sym typeface="Wingdings" pitchFamily="2" charset="2"/>
              </a:rPr>
              <a:t> long reference periods (30 y)</a:t>
            </a:r>
          </a:p>
          <a:p>
            <a:pPr eaLnBrk="1" hangingPunct="1"/>
            <a:r>
              <a:rPr lang="es-ES" smtClean="0">
                <a:sym typeface="Wingdings" pitchFamily="2" charset="2"/>
              </a:rPr>
              <a:t>Users  short (10 y) recient periods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1079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Recommendations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pPr marL="0" indent="0" defTabSz="457200" eaLnBrk="1" hangingPunct="1"/>
            <a:r>
              <a:rPr lang="en-US" sz="2400" smtClean="0"/>
              <a:t> </a:t>
            </a:r>
            <a:r>
              <a:rPr lang="en-US" sz="2800" smtClean="0"/>
              <a:t>Assess the degree to which forecasts are being hedged on normal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Eliminate, or at least reduce, the hedging:</a:t>
            </a:r>
          </a:p>
          <a:p>
            <a:pPr lvl="1" defTabSz="457200" eaLnBrk="1" hangingPunct="1"/>
            <a:r>
              <a:rPr lang="en-US" smtClean="0"/>
              <a:t>Use “proper” scoring procedures</a:t>
            </a:r>
          </a:p>
          <a:p>
            <a:pPr lvl="1" defTabSz="457200" eaLnBrk="1" hangingPunct="1"/>
            <a:r>
              <a:rPr lang="en-US" smtClean="0"/>
              <a:t>Review procedures for setting probabilities</a:t>
            </a:r>
          </a:p>
          <a:p>
            <a:pPr marL="0" indent="0" defTabSz="457200" eaLnBrk="1" hangingPunct="1"/>
            <a:r>
              <a:rPr lang="en-US" sz="2800" smtClean="0"/>
              <a:t> Agree upon a minimum set of verification procedures for RCOF products.</a:t>
            </a:r>
          </a:p>
          <a:p>
            <a:pPr marL="0" indent="0" defTabSz="457200" eaLnBrk="1" hangingPunct="1"/>
            <a:r>
              <a:rPr lang="en-US" sz="2800" smtClean="0"/>
              <a:t> Encourage greater standardization in forecast production</a:t>
            </a:r>
          </a:p>
          <a:p>
            <a:pPr marL="0" indent="0" defTabSz="457200" eaLnBrk="1" hangingPunct="1"/>
            <a:endParaRPr lang="en-US" sz="2800" smtClean="0"/>
          </a:p>
          <a:p>
            <a:pPr marL="0" indent="0" defTabSz="457200" eaLnBrk="1" hangingPunct="1"/>
            <a:endParaRPr lang="en-US" sz="2800" smtClean="0"/>
          </a:p>
          <a:p>
            <a:pPr marL="0" indent="0" defTabSz="457200" eaLnBrk="1" hangingPunct="1">
              <a:buFont typeface="Arial" charset="0"/>
              <a:buNone/>
            </a:pPr>
            <a:endParaRPr lang="en-US" sz="3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Proposal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Start with a minimum verification package (following WMO-CCI guidelines) verifying consensus forecast (tercile-based) produced so far by SEECOF and PRESANORD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Use initially ECA&amp;D data from a set of selected stations and tercile-based obs. (A, N, B)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Agree on a reference period to establish our tercile values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Report on MedCOF-2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539750" y="3141663"/>
            <a:ext cx="8229600" cy="1143000"/>
          </a:xfrm>
        </p:spPr>
        <p:txBody>
          <a:bodyPr/>
          <a:lstStyle/>
          <a:p>
            <a:r>
              <a:rPr lang="es-ES" sz="4000" smtClean="0"/>
              <a:t>THANK YOU FOR YOUR ATTENTION!</a:t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>and</a:t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>discussion on RCOF verification</a:t>
            </a:r>
            <a:br>
              <a:rPr lang="es-ES" sz="4000" smtClean="0"/>
            </a:br>
            <a:r>
              <a:rPr lang="es-ES" sz="4000" smtClean="0"/>
              <a:t>to be continued!!!</a:t>
            </a:r>
            <a:br>
              <a:rPr lang="es-ES" sz="4000" smtClean="0"/>
            </a:br>
            <a:endParaRPr lang="es-E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850900"/>
          </a:xfrm>
        </p:spPr>
        <p:txBody>
          <a:bodyPr/>
          <a:lstStyle/>
          <a:p>
            <a:r>
              <a:rPr lang="es-ES" sz="4000" smtClean="0"/>
              <a:t>Discrimination</a:t>
            </a:r>
            <a:br>
              <a:rPr lang="es-ES" sz="4000" smtClean="0"/>
            </a:br>
            <a:r>
              <a:rPr lang="es-ES" sz="3200" smtClean="0"/>
              <a:t>Perfect                                         Very bad</a:t>
            </a:r>
            <a:r>
              <a:rPr lang="es-ES" sz="4000" smtClean="0"/>
              <a:t>          </a:t>
            </a:r>
          </a:p>
        </p:txBody>
      </p:sp>
      <p:graphicFrame>
        <p:nvGraphicFramePr>
          <p:cNvPr id="44091" name="Group 59"/>
          <p:cNvGraphicFramePr>
            <a:graphicFrameLocks noGrp="1"/>
          </p:cNvGraphicFramePr>
          <p:nvPr/>
        </p:nvGraphicFramePr>
        <p:xfrm>
          <a:off x="611188" y="1341438"/>
          <a:ext cx="2736850" cy="5181600"/>
        </p:xfrm>
        <a:graphic>
          <a:graphicData uri="http://schemas.openxmlformats.org/drawingml/2006/table">
            <a:tbl>
              <a:tblPr/>
              <a:tblGrid>
                <a:gridCol w="911225"/>
                <a:gridCol w="914400"/>
                <a:gridCol w="911225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92" name="Group 60"/>
          <p:cNvGraphicFramePr>
            <a:graphicFrameLocks noGrp="1"/>
          </p:cNvGraphicFramePr>
          <p:nvPr/>
        </p:nvGraphicFramePr>
        <p:xfrm>
          <a:off x="5651500" y="1341438"/>
          <a:ext cx="2736850" cy="5181600"/>
        </p:xfrm>
        <a:graphic>
          <a:graphicData uri="http://schemas.openxmlformats.org/drawingml/2006/table">
            <a:tbl>
              <a:tblPr/>
              <a:tblGrid>
                <a:gridCol w="911225"/>
                <a:gridCol w="914400"/>
                <a:gridCol w="911225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90" name="Text Box 106"/>
          <p:cNvSpPr txBox="1">
            <a:spLocks noChangeArrowheads="1"/>
          </p:cNvSpPr>
          <p:nvPr/>
        </p:nvSpPr>
        <p:spPr bwMode="auto">
          <a:xfrm>
            <a:off x="3563938" y="285273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If prob&gt;35% always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040" y="548680"/>
            <a:ext cx="4470945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verify</a:t>
            </a:r>
            <a:r>
              <a:rPr lang="es-ES" dirty="0" smtClean="0"/>
              <a:t> </a:t>
            </a:r>
            <a:r>
              <a:rPr lang="es-ES" dirty="0" err="1" smtClean="0"/>
              <a:t>operational</a:t>
            </a:r>
            <a:r>
              <a:rPr lang="es-ES" dirty="0" smtClean="0"/>
              <a:t>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2981325"/>
          </a:xfrm>
        </p:spPr>
        <p:txBody>
          <a:bodyPr/>
          <a:lstStyle/>
          <a:p>
            <a:pPr eaLnBrk="1" hangingPunct="1"/>
            <a:r>
              <a:rPr lang="es-ES" smtClean="0"/>
              <a:t>Does a new system improve the current one?</a:t>
            </a:r>
          </a:p>
          <a:p>
            <a:pPr eaLnBrk="1" hangingPunct="1"/>
            <a:r>
              <a:rPr lang="es-ES" smtClean="0"/>
              <a:t>Is the cost of the forecast justified?</a:t>
            </a:r>
          </a:p>
          <a:p>
            <a:pPr eaLnBrk="1" hangingPunct="1"/>
            <a:r>
              <a:rPr lang="es-ES" smtClean="0"/>
              <a:t>Is it a good idea to use (or pay for) the forecast?</a:t>
            </a:r>
          </a:p>
          <a:p>
            <a:pPr eaLnBrk="1" hangingPunct="1"/>
            <a:r>
              <a:rPr lang="es-ES" smtClean="0"/>
              <a:t>If so, how can they best used?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39750" y="5013325"/>
            <a:ext cx="8064500" cy="1398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>
                <a:solidFill>
                  <a:srgbClr val="000000"/>
                </a:solidFill>
                <a:cs typeface="Arial" charset="0"/>
              </a:rPr>
              <a:t>All operational forecast should be accompanied by readily available information on the quality of forecast (minimum set of diagnostics)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Example: ECMWF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323850" y="4941888"/>
            <a:ext cx="8820150" cy="16557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/>
              <a:t>Unfortunately, this is not the case for most RCOFs!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58324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/>
          <p:cNvSpPr/>
          <p:nvPr/>
        </p:nvSpPr>
        <p:spPr>
          <a:xfrm>
            <a:off x="3995738" y="3429000"/>
            <a:ext cx="792162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Motivation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There is quite a lot of experience veryfing probabilistic outputs of seasonal models.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Complement the Standardized Verification System for LRFs (SVSLRF) for </a:t>
            </a:r>
            <a:r>
              <a:rPr lang="es-ES" sz="2400" smtClean="0"/>
              <a:t>GPC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5003800" y="188913"/>
            <a:ext cx="3971925" cy="2735262"/>
          </a:xfrm>
        </p:spPr>
        <p:txBody>
          <a:bodyPr/>
          <a:lstStyle/>
          <a:p>
            <a:pPr algn="l"/>
            <a:r>
              <a:rPr lang="es-ES" sz="2400" smtClean="0"/>
              <a:t>Example verification seasonal forecasts from GCMs:  RPSS</a:t>
            </a:r>
            <a:endParaRPr lang="es-ES" sz="3600" smtClean="0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37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Motivation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There is quite a lot of experience veryfing probabilistic outputs of seasonal models.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Complement the Standardized Verification System for LRFs (SVSLRF) for </a:t>
            </a:r>
            <a:r>
              <a:rPr lang="es-ES" sz="2400" smtClean="0"/>
              <a:t>GPC products.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So far most RCOFs are limited their verification to qualitative procedures </a:t>
            </a:r>
            <a:r>
              <a:rPr lang="en-US" sz="2400" smtClean="0">
                <a:sym typeface="Wingdings" pitchFamily="2" charset="2"/>
              </a:rPr>
              <a:t> need move towards use of objective scores!!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There are no formal WMO verification procedures, but some guidance on procedures is being published by WMO CCl</a:t>
            </a:r>
            <a:endParaRPr lang="es-ES" sz="2400" smtClean="0"/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F</a:t>
            </a:r>
            <a:r>
              <a:rPr lang="en-US" sz="2400" smtClean="0"/>
              <a:t>ocus on how well forecasts correspond with  observations (quality), and also on attributes making forecasts potentially useful (value).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Small sample sizes (few years, few stations) typical of seasonal forecasts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large sampling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en-US" smtClean="0"/>
              <a:t>What is a good forecast? </a:t>
            </a:r>
            <a:r>
              <a:rPr lang="en-US" sz="2800" smtClean="0"/>
              <a:t>(Murphy 1993)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524000"/>
            <a:ext cx="8662987" cy="5000625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buFont typeface="Arial" charset="0"/>
              <a:buNone/>
            </a:pPr>
            <a:r>
              <a:rPr lang="en-US" sz="3600" b="1" smtClean="0"/>
              <a:t>3 types of goodness:</a:t>
            </a:r>
          </a:p>
          <a:p>
            <a:pPr marL="341313" indent="-341313" defTabSz="449263" eaLnBrk="1" hangingPunct="1">
              <a:buFont typeface="Arial" charset="0"/>
              <a:buNone/>
            </a:pPr>
            <a:endParaRPr lang="en-US" sz="3600" b="1" smtClean="0"/>
          </a:p>
          <a:p>
            <a:pPr marL="341313" indent="-341313" defTabSz="449263"/>
            <a:r>
              <a:rPr lang="en-US" smtClean="0"/>
              <a:t>CONSISTENCY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z="2400" smtClean="0"/>
              <a:t>true indication of what the forecaster thinks is going to happen</a:t>
            </a:r>
            <a:endParaRPr lang="en-US" smtClean="0"/>
          </a:p>
          <a:p>
            <a:pPr marL="341313" indent="-341313" defTabSz="449263"/>
            <a:r>
              <a:rPr lang="en-US" smtClean="0"/>
              <a:t>QUALITY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z="2400" smtClean="0"/>
              <a:t>how well what was forecast corresponds with what happened</a:t>
            </a:r>
          </a:p>
          <a:p>
            <a:pPr marL="341313" indent="-341313" defTabSz="449263" eaLnBrk="1" hangingPunct="1"/>
            <a:r>
              <a:rPr lang="en-US" smtClean="0"/>
              <a:t>VALUE/UTILITY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z="2400" smtClean="0">
                <a:sym typeface="Wingdings" pitchFamily="2" charset="2"/>
              </a:rPr>
              <a:t>“value” economic, or social, or otherwise.</a:t>
            </a:r>
            <a:endParaRPr lang="en-US" sz="2400" smtClean="0"/>
          </a:p>
          <a:p>
            <a:pPr marL="341313" indent="-341313" defTabSz="449263" eaLnBrk="1" hangingPunct="1">
              <a:buFont typeface="Arial" charset="0"/>
              <a:buNone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1126</Words>
  <Application>Microsoft Office PowerPoint</Application>
  <PresentationFormat>Presentación en pantalla (4:3)</PresentationFormat>
  <Paragraphs>228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Guidance of the WMO Commission for CIimatology on verification of operational seasonal forecasts </vt:lpstr>
      <vt:lpstr>Forecasts possess no intrinsic value. They acquire value through their ability to influence the decisions made by users of the forecasts.        (Murphy 1993)</vt:lpstr>
      <vt:lpstr>Diapositiva 3</vt:lpstr>
      <vt:lpstr>Why verify operational seasonal forecasts?</vt:lpstr>
      <vt:lpstr>Example: ECMWF</vt:lpstr>
      <vt:lpstr>Motivation</vt:lpstr>
      <vt:lpstr>Example verification seasonal forecasts from GCMs:  RPSS</vt:lpstr>
      <vt:lpstr>Motivation</vt:lpstr>
      <vt:lpstr>What is a good forecast? (Murphy 1993)</vt:lpstr>
      <vt:lpstr>Probabilistic forecasts and forecast quality</vt:lpstr>
      <vt:lpstr>How good are the different forecast? </vt:lpstr>
      <vt:lpstr>Verification procedures suitable for the forecasts in the format in which they are presented. </vt:lpstr>
      <vt:lpstr>Attributes of “good” probabilistic forecasts (Murphy 1993)  </vt:lpstr>
      <vt:lpstr>From EUMETCAL( http://www.eumetcal.org)</vt:lpstr>
      <vt:lpstr>Recommended scores/procedures for series of forecasts</vt:lpstr>
      <vt:lpstr>ROC curves: idealized examples</vt:lpstr>
      <vt:lpstr>Simple realistic example</vt:lpstr>
      <vt:lpstr>Reliability diagrams:  observed relative freq. vs forecasted relative freq. </vt:lpstr>
      <vt:lpstr>Reliability diagrams for the first 10 years of PRESAO  (seasonal rainfall forecasts Jul-Sept)  </vt:lpstr>
      <vt:lpstr>Verification with CPT</vt:lpstr>
      <vt:lpstr>Verification of tercile-based forecasts only requires information of the obs. category  problems related data policy circumvected</vt:lpstr>
      <vt:lpstr>Scores to verify  the consensus forecasts   and   scores to improve  the consensus process</vt:lpstr>
      <vt:lpstr>Reference climatology is relevant!</vt:lpstr>
      <vt:lpstr>Recommendations</vt:lpstr>
      <vt:lpstr>Proposal</vt:lpstr>
      <vt:lpstr>THANK YOU FOR YOUR ATTENTION!  and  discussion on RCOF verification to be continued!!! </vt:lpstr>
      <vt:lpstr>Discrimination Perfect                                         Very bad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of the WMO Commission on CIimatology on probabilistic seasonal forecasts</dc:title>
  <dc:creator>Ernesto</dc:creator>
  <cp:lastModifiedBy>Ernesto</cp:lastModifiedBy>
  <cp:revision>89</cp:revision>
  <dcterms:created xsi:type="dcterms:W3CDTF">2013-10-29T11:16:56Z</dcterms:created>
  <dcterms:modified xsi:type="dcterms:W3CDTF">2013-11-13T13:49:25Z</dcterms:modified>
</cp:coreProperties>
</file>