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70" r:id="rId4"/>
    <p:sldId id="277" r:id="rId5"/>
    <p:sldId id="271" r:id="rId6"/>
    <p:sldId id="268" r:id="rId7"/>
    <p:sldId id="267" r:id="rId8"/>
    <p:sldId id="269" r:id="rId9"/>
    <p:sldId id="273" r:id="rId10"/>
    <p:sldId id="272" r:id="rId11"/>
    <p:sldId id="274" r:id="rId12"/>
    <p:sldId id="275" r:id="rId13"/>
    <p:sldId id="276" r:id="rId14"/>
    <p:sldId id="278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radni%20stol%20na%20stolnom%20kompjuteru\WSI_2013\priprema%20za%20prezentaciju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Barbara\Desktop\priprema%20za%20prezentaciju_eng_drugi%20redoslij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-0.25355315052059807"/>
                  <c:y val="8.3343628605047168E-2"/>
                </c:manualLayout>
              </c:layout>
              <c:showVal val="1"/>
            </c:dLbl>
            <c:dLbl>
              <c:idx val="1"/>
              <c:layout>
                <c:manualLayout>
                  <c:x val="0.26210520871422183"/>
                  <c:y val="-7.4476161630452314E-2"/>
                </c:manualLayout>
              </c:layout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hr-HR" smtClean="0"/>
                      <a:t>6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/>
                </a:pPr>
                <a:endParaRPr lang="sr-Latn-CS"/>
              </a:p>
            </c:txPr>
            <c:showVal val="1"/>
            <c:showLeaderLines val="1"/>
          </c:dLbls>
          <c:cat>
            <c:strRef>
              <c:f>(List1!$A$8;List1!$A$9;List1!$A$12)</c:f>
              <c:strCache>
                <c:ptCount val="3"/>
                <c:pt idx="0">
                  <c:v>Thermal</c:v>
                </c:pt>
                <c:pt idx="1">
                  <c:v>Hydro</c:v>
                </c:pt>
                <c:pt idx="2">
                  <c:v>Renewables</c:v>
                </c:pt>
              </c:strCache>
            </c:strRef>
          </c:cat>
          <c:val>
            <c:numRef>
              <c:f>(List1!$C$8;List1!$C$9;List1!$C$12)</c:f>
              <c:numCache>
                <c:formatCode>0%</c:formatCode>
                <c:ptCount val="3"/>
                <c:pt idx="0">
                  <c:v>0.46113517209938454</c:v>
                </c:pt>
                <c:pt idx="1">
                  <c:v>0.48484157738773698</c:v>
                </c:pt>
                <c:pt idx="2">
                  <c:v>5.4023250512879012E-2</c:v>
                </c:pt>
              </c:numCache>
            </c:numRef>
          </c:val>
        </c:ser>
        <c:firstSliceAng val="0"/>
      </c:pieChart>
    </c:plotArea>
    <c:legend>
      <c:legendPos val="b"/>
      <c:layout>
        <c:manualLayout>
          <c:xMode val="edge"/>
          <c:yMode val="edge"/>
          <c:x val="4.5100823817467361E-3"/>
          <c:y val="0.61087434753715564"/>
          <c:w val="0.55425539829417125"/>
          <c:h val="0.28157327360747364"/>
        </c:manualLayout>
      </c:layout>
      <c:txPr>
        <a:bodyPr/>
        <a:lstStyle/>
        <a:p>
          <a:pPr>
            <a:defRPr sz="2000"/>
          </a:pPr>
          <a:endParaRPr lang="sr-Latn-CS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/>
      <c:lineChart>
        <c:grouping val="standard"/>
        <c:ser>
          <c:idx val="8"/>
          <c:order val="0"/>
          <c:tx>
            <c:strRef>
              <c:f>'2010 i 2011'!$A$11</c:f>
              <c:strCache>
                <c:ptCount val="1"/>
                <c:pt idx="0">
                  <c:v>Consumption</c:v>
                </c:pt>
              </c:strCache>
            </c:strRef>
          </c:tx>
          <c:spPr>
            <a:ln w="63500" cmpd="thickThin">
              <a:prstDash val="dash"/>
            </a:ln>
          </c:spPr>
          <c:marker>
            <c:symbol val="none"/>
          </c:marker>
          <c:cat>
            <c:numRef>
              <c:f>'2010 i 2011'!$B$2:$G$2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'2010 i 2011'!$B$11:$G$11</c:f>
              <c:numCache>
                <c:formatCode>General</c:formatCode>
                <c:ptCount val="6"/>
                <c:pt idx="0">
                  <c:v>17188</c:v>
                </c:pt>
                <c:pt idx="1">
                  <c:v>17629</c:v>
                </c:pt>
                <c:pt idx="2">
                  <c:v>17996</c:v>
                </c:pt>
                <c:pt idx="3">
                  <c:v>17696</c:v>
                </c:pt>
                <c:pt idx="4">
                  <c:v>17947</c:v>
                </c:pt>
                <c:pt idx="5">
                  <c:v>17666</c:v>
                </c:pt>
              </c:numCache>
            </c:numRef>
          </c:val>
        </c:ser>
        <c:marker val="1"/>
        <c:axId val="55057024"/>
        <c:axId val="55062912"/>
      </c:lineChart>
      <c:lineChart>
        <c:grouping val="standard"/>
        <c:ser>
          <c:idx val="0"/>
          <c:order val="1"/>
          <c:tx>
            <c:strRef>
              <c:f>'2010 i 2011'!$A$3</c:f>
              <c:strCache>
                <c:ptCount val="1"/>
                <c:pt idx="0">
                  <c:v>Hydro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'2010 i 2011'!$B$2:$G$2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'2010 i 2011'!$B$3:$G$3</c:f>
              <c:numCache>
                <c:formatCode>General</c:formatCode>
                <c:ptCount val="6"/>
                <c:pt idx="0">
                  <c:v>6070</c:v>
                </c:pt>
                <c:pt idx="1">
                  <c:v>4357</c:v>
                </c:pt>
                <c:pt idx="2">
                  <c:v>5277</c:v>
                </c:pt>
                <c:pt idx="3">
                  <c:v>6767</c:v>
                </c:pt>
                <c:pt idx="4">
                  <c:v>8309</c:v>
                </c:pt>
                <c:pt idx="5">
                  <c:v>4577</c:v>
                </c:pt>
              </c:numCache>
            </c:numRef>
          </c:val>
        </c:ser>
        <c:ser>
          <c:idx val="1"/>
          <c:order val="2"/>
          <c:tx>
            <c:strRef>
              <c:f>'2010 i 2011'!$A$4</c:f>
              <c:strCache>
                <c:ptCount val="1"/>
                <c:pt idx="0">
                  <c:v>Thermal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'2010 i 2011'!$B$2:$G$2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'2010 i 2011'!$B$4:$G$4</c:f>
              <c:numCache>
                <c:formatCode>General</c:formatCode>
                <c:ptCount val="6"/>
                <c:pt idx="0">
                  <c:v>3860</c:v>
                </c:pt>
                <c:pt idx="1">
                  <c:v>5444</c:v>
                </c:pt>
                <c:pt idx="2">
                  <c:v>4561</c:v>
                </c:pt>
                <c:pt idx="3">
                  <c:v>4381</c:v>
                </c:pt>
                <c:pt idx="4">
                  <c:v>3276</c:v>
                </c:pt>
                <c:pt idx="5">
                  <c:v>3602</c:v>
                </c:pt>
              </c:numCache>
            </c:numRef>
          </c:val>
        </c:ser>
        <c:ser>
          <c:idx val="4"/>
          <c:order val="3"/>
          <c:tx>
            <c:strRef>
              <c:f>'2010 i 2011'!$A$7</c:f>
              <c:strCache>
                <c:ptCount val="1"/>
                <c:pt idx="0">
                  <c:v>Import</c:v>
                </c:pt>
              </c:strCache>
            </c:strRef>
          </c:tx>
          <c:spPr>
            <a:ln w="38100">
              <a:solidFill>
                <a:srgbClr val="FF00FF"/>
              </a:solidFill>
            </a:ln>
          </c:spPr>
          <c:marker>
            <c:symbol val="none"/>
          </c:marker>
          <c:cat>
            <c:numRef>
              <c:f>'2010 i 2011'!$B$2:$G$2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'2010 i 2011'!$B$7:$G$7</c:f>
              <c:numCache>
                <c:formatCode>General</c:formatCode>
                <c:ptCount val="6"/>
                <c:pt idx="0">
                  <c:v>5668</c:v>
                </c:pt>
                <c:pt idx="1">
                  <c:v>5098</c:v>
                </c:pt>
                <c:pt idx="2">
                  <c:v>5178</c:v>
                </c:pt>
                <c:pt idx="3">
                  <c:v>4851</c:v>
                </c:pt>
                <c:pt idx="4">
                  <c:v>3902</c:v>
                </c:pt>
                <c:pt idx="5">
                  <c:v>5779</c:v>
                </c:pt>
              </c:numCache>
            </c:numRef>
          </c:val>
        </c:ser>
        <c:ser>
          <c:idx val="5"/>
          <c:order val="4"/>
          <c:tx>
            <c:strRef>
              <c:f>'2010 i 2011'!$A$8</c:f>
              <c:strCache>
                <c:ptCount val="1"/>
                <c:pt idx="0">
                  <c:v>Export</c:v>
                </c:pt>
              </c:strCache>
            </c:strRef>
          </c:tx>
          <c:spPr>
            <a:ln w="38100">
              <a:solidFill>
                <a:srgbClr val="66FFCC"/>
              </a:solidFill>
            </a:ln>
          </c:spPr>
          <c:marker>
            <c:symbol val="none"/>
          </c:marker>
          <c:cat>
            <c:numRef>
              <c:f>'2010 i 2011'!$B$2:$G$2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'2010 i 2011'!$B$8:$G$8</c:f>
              <c:numCache>
                <c:formatCode>General</c:formatCode>
                <c:ptCount val="6"/>
                <c:pt idx="0">
                  <c:v>-2691</c:v>
                </c:pt>
                <c:pt idx="1">
                  <c:v>-1451</c:v>
                </c:pt>
                <c:pt idx="2">
                  <c:v>-1587</c:v>
                </c:pt>
                <c:pt idx="3">
                  <c:v>-1899</c:v>
                </c:pt>
                <c:pt idx="4">
                  <c:v>-1917</c:v>
                </c:pt>
                <c:pt idx="5">
                  <c:v>-1033</c:v>
                </c:pt>
              </c:numCache>
            </c:numRef>
          </c:val>
        </c:ser>
        <c:ser>
          <c:idx val="2"/>
          <c:order val="5"/>
          <c:tx>
            <c:strRef>
              <c:f>'2010 i 2011'!$A$5</c:f>
              <c:strCache>
                <c:ptCount val="1"/>
                <c:pt idx="0">
                  <c:v>NPP Krško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'2010 i 2011'!$B$2:$G$2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'2010 i 2011'!$B$5:$G$5</c:f>
              <c:numCache>
                <c:formatCode>General</c:formatCode>
                <c:ptCount val="6"/>
                <c:pt idx="0">
                  <c:v>2645</c:v>
                </c:pt>
                <c:pt idx="1">
                  <c:v>2714</c:v>
                </c:pt>
                <c:pt idx="2">
                  <c:v>2986</c:v>
                </c:pt>
                <c:pt idx="3">
                  <c:v>2730</c:v>
                </c:pt>
                <c:pt idx="4">
                  <c:v>2690</c:v>
                </c:pt>
                <c:pt idx="5">
                  <c:v>2951</c:v>
                </c:pt>
              </c:numCache>
            </c:numRef>
          </c:val>
        </c:ser>
        <c:ser>
          <c:idx val="3"/>
          <c:order val="6"/>
          <c:tx>
            <c:strRef>
              <c:f>'2010 i 2011'!$A$6</c:f>
              <c:strCache>
                <c:ptCount val="1"/>
                <c:pt idx="0">
                  <c:v>TPP Plomin 2</c:v>
                </c:pt>
              </c:strCache>
            </c:strRef>
          </c:tx>
          <c:spPr>
            <a:ln w="38100">
              <a:solidFill>
                <a:srgbClr val="5F5F5F"/>
              </a:solidFill>
            </a:ln>
          </c:spPr>
          <c:marker>
            <c:symbol val="none"/>
          </c:marker>
          <c:cat>
            <c:numRef>
              <c:f>'2010 i 2011'!$B$2:$G$2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'2010 i 2011'!$B$6:$G$6</c:f>
              <c:numCache>
                <c:formatCode>General</c:formatCode>
                <c:ptCount val="6"/>
                <c:pt idx="0">
                  <c:v>1576</c:v>
                </c:pt>
                <c:pt idx="1">
                  <c:v>1401</c:v>
                </c:pt>
                <c:pt idx="2">
                  <c:v>1514</c:v>
                </c:pt>
                <c:pt idx="3">
                  <c:v>796</c:v>
                </c:pt>
                <c:pt idx="4">
                  <c:v>1511</c:v>
                </c:pt>
                <c:pt idx="5">
                  <c:v>1545</c:v>
                </c:pt>
              </c:numCache>
            </c:numRef>
          </c:val>
        </c:ser>
        <c:ser>
          <c:idx val="7"/>
          <c:order val="7"/>
          <c:tx>
            <c:strRef>
              <c:f>'2010 i 2011'!$A$10</c:f>
              <c:strCache>
                <c:ptCount val="1"/>
                <c:pt idx="0">
                  <c:v>Eligible generation</c:v>
                </c:pt>
              </c:strCache>
            </c:strRef>
          </c:tx>
          <c:spPr>
            <a:ln w="38100">
              <a:solidFill>
                <a:srgbClr val="00CC00"/>
              </a:solidFill>
            </a:ln>
          </c:spPr>
          <c:marker>
            <c:symbol val="none"/>
          </c:marker>
          <c:cat>
            <c:numRef>
              <c:f>'2010 i 2011'!$B$2:$G$2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'2010 i 2011'!$B$10:$G$10</c:f>
              <c:numCache>
                <c:formatCode>General</c:formatCode>
                <c:ptCount val="6"/>
                <c:pt idx="0">
                  <c:v>30</c:v>
                </c:pt>
                <c:pt idx="1">
                  <c:v>36</c:v>
                </c:pt>
                <c:pt idx="2">
                  <c:v>38</c:v>
                </c:pt>
                <c:pt idx="3">
                  <c:v>50</c:v>
                </c:pt>
                <c:pt idx="4">
                  <c:v>155</c:v>
                </c:pt>
                <c:pt idx="5">
                  <c:v>234</c:v>
                </c:pt>
              </c:numCache>
            </c:numRef>
          </c:val>
        </c:ser>
        <c:ser>
          <c:idx val="6"/>
          <c:order val="8"/>
          <c:tx>
            <c:strRef>
              <c:f>'2010 i 2011'!$A$9</c:f>
              <c:strCache>
                <c:ptCount val="1"/>
                <c:pt idx="0">
                  <c:v>Industrial powerplants</c:v>
                </c:pt>
              </c:strCache>
            </c:strRef>
          </c:tx>
          <c:spPr>
            <a:ln w="3810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'2010 i 2011'!$B$2:$G$2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'2010 i 2011'!$B$9:$G$9</c:f>
              <c:numCache>
                <c:formatCode>General</c:formatCode>
                <c:ptCount val="6"/>
                <c:pt idx="0">
                  <c:v>30</c:v>
                </c:pt>
                <c:pt idx="1">
                  <c:v>30</c:v>
                </c:pt>
                <c:pt idx="2">
                  <c:v>29</c:v>
                </c:pt>
                <c:pt idx="3">
                  <c:v>20</c:v>
                </c:pt>
                <c:pt idx="4">
                  <c:v>21</c:v>
                </c:pt>
                <c:pt idx="5">
                  <c:v>11</c:v>
                </c:pt>
              </c:numCache>
            </c:numRef>
          </c:val>
        </c:ser>
        <c:marker val="1"/>
        <c:axId val="55065984"/>
        <c:axId val="55064448"/>
      </c:lineChart>
      <c:catAx>
        <c:axId val="550570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sr-Latn-CS"/>
          </a:p>
        </c:txPr>
        <c:crossAx val="55062912"/>
        <c:crosses val="autoZero"/>
        <c:auto val="1"/>
        <c:lblAlgn val="ctr"/>
        <c:lblOffset val="100"/>
      </c:catAx>
      <c:valAx>
        <c:axId val="55062912"/>
        <c:scaling>
          <c:orientation val="minMax"/>
          <c:max val="18100"/>
          <c:min val="17100"/>
        </c:scaling>
        <c:axPos val="l"/>
        <c:majorGridlines/>
        <c:numFmt formatCode="General" sourceLinked="1"/>
        <c:tickLblPos val="nextTo"/>
        <c:spPr>
          <a:ln>
            <a:solidFill>
              <a:srgbClr val="9BBB59">
                <a:tint val="77000"/>
                <a:shade val="95000"/>
                <a:satMod val="105000"/>
              </a:srgbClr>
            </a:solidFill>
          </a:ln>
        </c:spPr>
        <c:txPr>
          <a:bodyPr/>
          <a:lstStyle/>
          <a:p>
            <a:pPr>
              <a:defRPr sz="1400" baseline="0">
                <a:solidFill>
                  <a:schemeClr val="accent3">
                    <a:lumMod val="75000"/>
                  </a:schemeClr>
                </a:solidFill>
              </a:defRPr>
            </a:pPr>
            <a:endParaRPr lang="sr-Latn-CS"/>
          </a:p>
        </c:txPr>
        <c:crossAx val="55057024"/>
        <c:crosses val="autoZero"/>
        <c:crossBetween val="between"/>
      </c:valAx>
      <c:valAx>
        <c:axId val="55064448"/>
        <c:scaling>
          <c:orientation val="minMax"/>
          <c:max val="9000"/>
          <c:min val="-3000"/>
        </c:scaling>
        <c:axPos val="r"/>
        <c:numFmt formatCode="General" sourceLinked="1"/>
        <c:tickLblPos val="nextTo"/>
        <c:crossAx val="55065984"/>
        <c:crosses val="max"/>
        <c:crossBetween val="between"/>
      </c:valAx>
      <c:catAx>
        <c:axId val="55065984"/>
        <c:scaling>
          <c:orientation val="minMax"/>
        </c:scaling>
        <c:delete val="1"/>
        <c:axPos val="b"/>
        <c:numFmt formatCode="General" sourceLinked="1"/>
        <c:tickLblPos val="nextTo"/>
        <c:crossAx val="55064448"/>
        <c:crosses val="autoZero"/>
        <c:auto val="1"/>
        <c:lblAlgn val="ctr"/>
        <c:lblOffset val="100"/>
      </c:catAx>
    </c:plotArea>
    <c:legend>
      <c:legendPos val="r"/>
      <c:layout/>
      <c:txPr>
        <a:bodyPr/>
        <a:lstStyle/>
        <a:p>
          <a:pPr>
            <a:defRPr sz="1400"/>
          </a:pPr>
          <a:endParaRPr lang="sr-Latn-CS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9AD06-B403-48AD-97D2-2C2C599D071E}" type="datetimeFigureOut">
              <a:rPr lang="hr-HR" smtClean="0"/>
              <a:pPr/>
              <a:t>20.11.2013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71A56-8157-4E80-8A3F-330C73757F1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22407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71A56-8157-4E80-8A3F-330C73757F19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368188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err="1" smtClean="0"/>
              <a:t>Map</a:t>
            </a:r>
            <a:r>
              <a:rPr lang="hr-HR" dirty="0" smtClean="0"/>
              <a:t> – </a:t>
            </a:r>
            <a:r>
              <a:rPr lang="hr-HR" dirty="0" err="1" smtClean="0"/>
              <a:t>source</a:t>
            </a:r>
            <a:r>
              <a:rPr lang="hr-HR" dirty="0" smtClean="0"/>
              <a:t> - http://oie-aplikacije.mingo.hr/InteraktivnaKarta/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71A56-8157-4E80-8A3F-330C73757F19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3983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377C3D-7BB2-4D23-9D10-616807B37D36}" type="datetimeFigureOut">
              <a:rPr lang="sr-Latn-CS" smtClean="0"/>
              <a:pPr/>
              <a:t>20.11.2013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Importance of meteo and hydro services in HEP group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hr-HR" dirty="0" smtClean="0"/>
          </a:p>
          <a:p>
            <a:r>
              <a:rPr lang="hr-HR" dirty="0" smtClean="0"/>
              <a:t>Barbara Tolić, HEP Trgovina d.o.o.</a:t>
            </a:r>
          </a:p>
          <a:p>
            <a:r>
              <a:rPr lang="hr-HR" dirty="0" smtClean="0"/>
              <a:t>SEECOFF-10</a:t>
            </a:r>
          </a:p>
          <a:p>
            <a:r>
              <a:rPr lang="hr-HR" dirty="0" smtClean="0"/>
              <a:t>20.-21.11.2013., </a:t>
            </a:r>
            <a:r>
              <a:rPr lang="hr-HR" dirty="0" err="1" smtClean="0"/>
              <a:t>Belgrade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3329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Weather</a:t>
            </a:r>
            <a:r>
              <a:rPr lang="hr-HR" dirty="0" smtClean="0"/>
              <a:t> </a:t>
            </a:r>
            <a:r>
              <a:rPr lang="hr-HR" dirty="0" err="1" smtClean="0"/>
              <a:t>forecast</a:t>
            </a:r>
            <a:r>
              <a:rPr lang="hr-HR" dirty="0" smtClean="0"/>
              <a:t> - </a:t>
            </a:r>
            <a:r>
              <a:rPr lang="hr-HR" dirty="0" err="1" smtClean="0"/>
              <a:t>seasonal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err="1" smtClean="0"/>
              <a:t>Input</a:t>
            </a:r>
            <a:r>
              <a:rPr lang="hr-HR" dirty="0" smtClean="0"/>
              <a:t> </a:t>
            </a:r>
            <a:r>
              <a:rPr lang="hr-HR" dirty="0" err="1" smtClean="0"/>
              <a:t>data</a:t>
            </a:r>
            <a:r>
              <a:rPr lang="hr-HR" dirty="0" smtClean="0"/>
              <a:t> for </a:t>
            </a:r>
            <a:r>
              <a:rPr lang="hr-HR" dirty="0" err="1" smtClean="0"/>
              <a:t>planning</a:t>
            </a:r>
            <a:endParaRPr lang="hr-HR" dirty="0" smtClean="0"/>
          </a:p>
          <a:p>
            <a:pPr lvl="2"/>
            <a:endParaRPr lang="hr-HR" dirty="0" smtClean="0"/>
          </a:p>
          <a:p>
            <a:pPr lvl="2"/>
            <a:r>
              <a:rPr lang="hr-HR" dirty="0" smtClean="0"/>
              <a:t>Temperature </a:t>
            </a:r>
            <a:r>
              <a:rPr lang="hr-HR" dirty="0" err="1" smtClean="0"/>
              <a:t>trends</a:t>
            </a:r>
            <a:r>
              <a:rPr lang="hr-HR" dirty="0" smtClean="0"/>
              <a:t> (</a:t>
            </a:r>
            <a:r>
              <a:rPr lang="hr-HR" dirty="0" err="1" smtClean="0"/>
              <a:t>normal</a:t>
            </a:r>
            <a:r>
              <a:rPr lang="hr-HR" dirty="0" smtClean="0"/>
              <a:t>, </a:t>
            </a:r>
            <a:r>
              <a:rPr lang="hr-HR" dirty="0" err="1" smtClean="0"/>
              <a:t>unusualy</a:t>
            </a:r>
            <a:r>
              <a:rPr lang="hr-HR" dirty="0" smtClean="0"/>
              <a:t> </a:t>
            </a:r>
            <a:r>
              <a:rPr lang="hr-HR" dirty="0" err="1" smtClean="0"/>
              <a:t>hot</a:t>
            </a:r>
            <a:r>
              <a:rPr lang="hr-HR" dirty="0" smtClean="0"/>
              <a:t>/</a:t>
            </a:r>
            <a:r>
              <a:rPr lang="hr-HR" dirty="0" err="1" smtClean="0"/>
              <a:t>cold</a:t>
            </a:r>
            <a:r>
              <a:rPr lang="hr-HR" dirty="0" smtClean="0"/>
              <a:t>)</a:t>
            </a:r>
          </a:p>
          <a:p>
            <a:pPr lvl="3"/>
            <a:r>
              <a:rPr lang="hr-HR" dirty="0" err="1" smtClean="0"/>
              <a:t>Forecasts</a:t>
            </a:r>
            <a:r>
              <a:rPr lang="hr-HR" dirty="0" smtClean="0"/>
              <a:t> for </a:t>
            </a:r>
            <a:r>
              <a:rPr lang="hr-HR" dirty="0" err="1" smtClean="0"/>
              <a:t>regional</a:t>
            </a:r>
            <a:r>
              <a:rPr lang="hr-HR" dirty="0" smtClean="0"/>
              <a:t> </a:t>
            </a:r>
            <a:r>
              <a:rPr lang="hr-HR" dirty="0" err="1" smtClean="0"/>
              <a:t>capitals</a:t>
            </a:r>
            <a:r>
              <a:rPr lang="hr-HR" dirty="0" smtClean="0"/>
              <a:t> Zagreb, Split, Rijeka </a:t>
            </a:r>
            <a:r>
              <a:rPr lang="hr-HR" dirty="0" err="1" smtClean="0"/>
              <a:t>and</a:t>
            </a:r>
            <a:r>
              <a:rPr lang="hr-HR" dirty="0" smtClean="0"/>
              <a:t> Osijek </a:t>
            </a:r>
          </a:p>
          <a:p>
            <a:pPr marL="978408" lvl="3" indent="0">
              <a:buNone/>
            </a:pPr>
            <a:endParaRPr lang="hr-HR" dirty="0" smtClean="0"/>
          </a:p>
          <a:p>
            <a:pPr lvl="2"/>
            <a:r>
              <a:rPr lang="hr-HR" dirty="0" err="1" smtClean="0"/>
              <a:t>Precipitation</a:t>
            </a:r>
            <a:r>
              <a:rPr lang="hr-HR" dirty="0" smtClean="0"/>
              <a:t> (</a:t>
            </a:r>
            <a:r>
              <a:rPr lang="hr-HR" dirty="0" err="1" smtClean="0"/>
              <a:t>normal</a:t>
            </a:r>
            <a:r>
              <a:rPr lang="hr-HR" dirty="0" smtClean="0"/>
              <a:t>, </a:t>
            </a:r>
            <a:r>
              <a:rPr lang="hr-HR" dirty="0" err="1" smtClean="0"/>
              <a:t>dry</a:t>
            </a:r>
            <a:r>
              <a:rPr lang="hr-HR" dirty="0" smtClean="0"/>
              <a:t> or </a:t>
            </a:r>
            <a:r>
              <a:rPr lang="hr-HR" dirty="0" err="1" smtClean="0"/>
              <a:t>wet</a:t>
            </a:r>
            <a:r>
              <a:rPr lang="hr-HR" dirty="0" smtClean="0"/>
              <a:t> </a:t>
            </a:r>
            <a:r>
              <a:rPr lang="hr-HR" dirty="0" err="1" smtClean="0"/>
              <a:t>year</a:t>
            </a:r>
            <a:r>
              <a:rPr lang="hr-HR" dirty="0" smtClean="0"/>
              <a:t>/</a:t>
            </a:r>
            <a:r>
              <a:rPr lang="hr-HR" dirty="0" err="1" smtClean="0"/>
              <a:t>season</a:t>
            </a:r>
            <a:r>
              <a:rPr lang="hr-HR" dirty="0" smtClean="0"/>
              <a:t>)</a:t>
            </a:r>
          </a:p>
          <a:p>
            <a:pPr lvl="3"/>
            <a:r>
              <a:rPr lang="hr-HR" dirty="0" err="1" smtClean="0"/>
              <a:t>Regional</a:t>
            </a:r>
            <a:r>
              <a:rPr lang="hr-HR" dirty="0" smtClean="0"/>
              <a:t> </a:t>
            </a:r>
            <a:r>
              <a:rPr lang="hr-HR" dirty="0" err="1" smtClean="0"/>
              <a:t>capitals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river</a:t>
            </a:r>
            <a:r>
              <a:rPr lang="hr-HR" dirty="0" smtClean="0"/>
              <a:t> </a:t>
            </a:r>
            <a:r>
              <a:rPr lang="hr-HR" dirty="0" err="1" smtClean="0"/>
              <a:t>basins</a:t>
            </a:r>
            <a:endParaRPr lang="hr-HR" dirty="0" smtClean="0"/>
          </a:p>
          <a:p>
            <a:pPr marL="667512" lvl="2" indent="0">
              <a:buNone/>
            </a:pPr>
            <a:endParaRPr lang="hr-HR" dirty="0" smtClean="0"/>
          </a:p>
          <a:p>
            <a:pPr marL="667512" lvl="2" indent="0">
              <a:buNone/>
            </a:pPr>
            <a:endParaRPr lang="hr-HR" dirty="0" smtClean="0"/>
          </a:p>
          <a:p>
            <a:pPr marL="393192" lvl="1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393192" lvl="1" indent="0">
              <a:buNone/>
            </a:pPr>
            <a:endParaRPr lang="hr-HR" dirty="0" smtClean="0"/>
          </a:p>
          <a:p>
            <a:pPr marL="393192" lvl="1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="" xmlns:p14="http://schemas.microsoft.com/office/powerpoint/2010/main" val="169659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Midterm</a:t>
            </a:r>
            <a:r>
              <a:rPr lang="hr-HR" dirty="0" smtClean="0"/>
              <a:t> </a:t>
            </a:r>
            <a:r>
              <a:rPr lang="hr-HR" dirty="0" err="1" smtClean="0"/>
              <a:t>planning</a:t>
            </a:r>
            <a:r>
              <a:rPr lang="hr-HR" dirty="0" smtClean="0"/>
              <a:t> – </a:t>
            </a:r>
            <a:r>
              <a:rPr lang="hr-HR" dirty="0" err="1" smtClean="0"/>
              <a:t>weekly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monthly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 smtClean="0"/>
          </a:p>
          <a:p>
            <a:r>
              <a:rPr lang="hr-HR" dirty="0"/>
              <a:t>Electric </a:t>
            </a:r>
            <a:r>
              <a:rPr lang="hr-HR" dirty="0" err="1"/>
              <a:t>energy</a:t>
            </a:r>
            <a:r>
              <a:rPr lang="hr-HR" dirty="0"/>
              <a:t> </a:t>
            </a:r>
            <a:r>
              <a:rPr lang="hr-HR" dirty="0" err="1"/>
              <a:t>consumption</a:t>
            </a:r>
            <a:r>
              <a:rPr lang="hr-HR" dirty="0"/>
              <a:t> </a:t>
            </a:r>
            <a:r>
              <a:rPr lang="hr-HR" dirty="0" err="1"/>
              <a:t>curves</a:t>
            </a:r>
            <a:r>
              <a:rPr lang="hr-HR" dirty="0"/>
              <a:t> – </a:t>
            </a:r>
            <a:r>
              <a:rPr lang="hr-HR" i="1" dirty="0" err="1"/>
              <a:t>very</a:t>
            </a:r>
            <a:r>
              <a:rPr lang="hr-HR" i="1" dirty="0"/>
              <a:t> </a:t>
            </a:r>
            <a:r>
              <a:rPr lang="hr-HR" i="1" dirty="0" err="1"/>
              <a:t>dependant</a:t>
            </a:r>
            <a:r>
              <a:rPr lang="hr-HR" i="1" dirty="0"/>
              <a:t> on </a:t>
            </a:r>
            <a:r>
              <a:rPr lang="hr-HR" i="1" dirty="0" err="1"/>
              <a:t>weather</a:t>
            </a:r>
            <a:endParaRPr lang="hr-HR" i="1" dirty="0"/>
          </a:p>
          <a:p>
            <a:r>
              <a:rPr lang="hr-HR" dirty="0" err="1" smtClean="0"/>
              <a:t>Smaller</a:t>
            </a:r>
            <a:r>
              <a:rPr lang="hr-HR" dirty="0" smtClean="0"/>
              <a:t> </a:t>
            </a:r>
            <a:r>
              <a:rPr lang="hr-HR" dirty="0" err="1" smtClean="0"/>
              <a:t>reservoirs</a:t>
            </a:r>
            <a:r>
              <a:rPr lang="hr-HR" dirty="0" smtClean="0"/>
              <a:t> </a:t>
            </a:r>
            <a:r>
              <a:rPr lang="hr-HR" dirty="0" err="1" smtClean="0"/>
              <a:t>management</a:t>
            </a:r>
            <a:r>
              <a:rPr lang="hr-HR" dirty="0" smtClean="0"/>
              <a:t> </a:t>
            </a:r>
            <a:r>
              <a:rPr lang="hr-HR" dirty="0" err="1" smtClean="0"/>
              <a:t>strategy</a:t>
            </a:r>
            <a:r>
              <a:rPr lang="hr-HR" dirty="0" smtClean="0"/>
              <a:t>	</a:t>
            </a:r>
          </a:p>
          <a:p>
            <a:pPr lvl="1"/>
            <a:r>
              <a:rPr lang="hr-HR" dirty="0" err="1" smtClean="0"/>
              <a:t>All</a:t>
            </a:r>
            <a:r>
              <a:rPr lang="hr-HR" dirty="0" smtClean="0"/>
              <a:t> but </a:t>
            </a:r>
            <a:r>
              <a:rPr lang="hr-HR" dirty="0" err="1" smtClean="0"/>
              <a:t>two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our</a:t>
            </a:r>
            <a:r>
              <a:rPr lang="hr-HR" dirty="0" smtClean="0"/>
              <a:t> </a:t>
            </a:r>
            <a:r>
              <a:rPr lang="hr-HR" dirty="0" err="1" smtClean="0"/>
              <a:t>reservoirs</a:t>
            </a:r>
            <a:r>
              <a:rPr lang="hr-HR" dirty="0" smtClean="0"/>
              <a:t> </a:t>
            </a:r>
            <a:r>
              <a:rPr lang="hr-HR" dirty="0" err="1" smtClean="0"/>
              <a:t>fall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this</a:t>
            </a:r>
            <a:r>
              <a:rPr lang="hr-HR" dirty="0" smtClean="0"/>
              <a:t> </a:t>
            </a:r>
            <a:r>
              <a:rPr lang="hr-HR" dirty="0" err="1" smtClean="0"/>
              <a:t>category</a:t>
            </a:r>
            <a:endParaRPr lang="hr-HR" dirty="0" smtClean="0"/>
          </a:p>
          <a:p>
            <a:pPr lvl="1"/>
            <a:r>
              <a:rPr lang="hr-HR" dirty="0" err="1" smtClean="0"/>
              <a:t>Torrential</a:t>
            </a:r>
            <a:r>
              <a:rPr lang="hr-HR" dirty="0" smtClean="0"/>
              <a:t> </a:t>
            </a:r>
            <a:r>
              <a:rPr lang="hr-HR" dirty="0" err="1" smtClean="0"/>
              <a:t>rivers</a:t>
            </a:r>
            <a:r>
              <a:rPr lang="hr-HR" dirty="0" smtClean="0"/>
              <a:t> – </a:t>
            </a:r>
            <a:r>
              <a:rPr lang="hr-HR" dirty="0" err="1" smtClean="0"/>
              <a:t>reservoirs</a:t>
            </a:r>
            <a:r>
              <a:rPr lang="hr-HR" dirty="0" smtClean="0"/>
              <a:t> </a:t>
            </a:r>
            <a:r>
              <a:rPr lang="hr-HR" dirty="0" err="1" smtClean="0"/>
              <a:t>have</a:t>
            </a:r>
            <a:r>
              <a:rPr lang="hr-HR" dirty="0" smtClean="0"/>
              <a:t> a </a:t>
            </a:r>
            <a:r>
              <a:rPr lang="hr-HR" dirty="0" err="1" smtClean="0"/>
              <a:t>high</a:t>
            </a:r>
            <a:r>
              <a:rPr lang="hr-HR" dirty="0" smtClean="0"/>
              <a:t> </a:t>
            </a:r>
            <a:r>
              <a:rPr lang="hr-HR" dirty="0" err="1" smtClean="0"/>
              <a:t>risk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overflow</a:t>
            </a:r>
            <a:endParaRPr lang="hr-HR" dirty="0" smtClean="0"/>
          </a:p>
          <a:p>
            <a:pPr lvl="1"/>
            <a:r>
              <a:rPr lang="hr-HR" dirty="0" err="1" smtClean="0"/>
              <a:t>Run</a:t>
            </a:r>
            <a:r>
              <a:rPr lang="hr-HR" dirty="0" smtClean="0"/>
              <a:t>-</a:t>
            </a:r>
            <a:r>
              <a:rPr lang="hr-HR" dirty="0" err="1" smtClean="0"/>
              <a:t>of</a:t>
            </a:r>
            <a:r>
              <a:rPr lang="hr-HR" dirty="0" smtClean="0"/>
              <a:t>-</a:t>
            </a:r>
            <a:r>
              <a:rPr lang="hr-HR" dirty="0" err="1" smtClean="0"/>
              <a:t>river</a:t>
            </a:r>
            <a:r>
              <a:rPr lang="hr-HR" dirty="0" smtClean="0"/>
              <a:t> </a:t>
            </a:r>
            <a:r>
              <a:rPr lang="hr-HR" dirty="0" err="1" smtClean="0"/>
              <a:t>power</a:t>
            </a:r>
            <a:r>
              <a:rPr lang="hr-HR" dirty="0" smtClean="0"/>
              <a:t> </a:t>
            </a:r>
            <a:r>
              <a:rPr lang="hr-HR" dirty="0" err="1" smtClean="0"/>
              <a:t>plants</a:t>
            </a:r>
            <a:r>
              <a:rPr lang="hr-HR" dirty="0" smtClean="0"/>
              <a:t> – </a:t>
            </a:r>
            <a:r>
              <a:rPr lang="hr-HR" dirty="0" err="1" smtClean="0"/>
              <a:t>daily</a:t>
            </a:r>
            <a:r>
              <a:rPr lang="hr-HR" dirty="0" smtClean="0"/>
              <a:t> </a:t>
            </a:r>
            <a:r>
              <a:rPr lang="hr-HR" dirty="0" err="1" smtClean="0"/>
              <a:t>reservoirs</a:t>
            </a:r>
            <a:endParaRPr lang="hr-HR" dirty="0"/>
          </a:p>
          <a:p>
            <a:r>
              <a:rPr lang="hr-HR" dirty="0" err="1" smtClean="0"/>
              <a:t>Renewables</a:t>
            </a:r>
            <a:r>
              <a:rPr lang="hr-HR" dirty="0" smtClean="0"/>
              <a:t> </a:t>
            </a:r>
            <a:r>
              <a:rPr lang="hr-HR" dirty="0" err="1" smtClean="0"/>
              <a:t>planning</a:t>
            </a:r>
            <a:r>
              <a:rPr lang="hr-HR" dirty="0" smtClean="0"/>
              <a:t> (</a:t>
            </a:r>
            <a:r>
              <a:rPr lang="hr-HR" dirty="0" err="1"/>
              <a:t>w</a:t>
            </a:r>
            <a:r>
              <a:rPr lang="hr-HR" dirty="0" err="1" smtClean="0"/>
              <a:t>ind</a:t>
            </a:r>
            <a:r>
              <a:rPr lang="hr-HR" dirty="0" smtClean="0"/>
              <a:t> </a:t>
            </a:r>
            <a:r>
              <a:rPr lang="hr-HR" dirty="0" err="1" smtClean="0"/>
              <a:t>farms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solar</a:t>
            </a:r>
            <a:r>
              <a:rPr lang="hr-HR" dirty="0" smtClean="0"/>
              <a:t> </a:t>
            </a:r>
            <a:r>
              <a:rPr lang="hr-HR" dirty="0" err="1" smtClean="0"/>
              <a:t>power</a:t>
            </a:r>
            <a:r>
              <a:rPr lang="hr-HR" dirty="0" smtClean="0"/>
              <a:t> </a:t>
            </a:r>
            <a:r>
              <a:rPr lang="hr-HR" dirty="0" err="1" smtClean="0"/>
              <a:t>plants</a:t>
            </a:r>
            <a:r>
              <a:rPr lang="hr-HR" dirty="0" smtClean="0"/>
              <a:t>)</a:t>
            </a:r>
          </a:p>
          <a:p>
            <a:r>
              <a:rPr lang="hr-HR" dirty="0" err="1" smtClean="0"/>
              <a:t>Short</a:t>
            </a:r>
            <a:r>
              <a:rPr lang="hr-HR" dirty="0" smtClean="0"/>
              <a:t> </a:t>
            </a:r>
            <a:r>
              <a:rPr lang="hr-HR" dirty="0" err="1" smtClean="0"/>
              <a:t>term</a:t>
            </a:r>
            <a:r>
              <a:rPr lang="hr-HR" dirty="0" smtClean="0"/>
              <a:t> </a:t>
            </a:r>
            <a:r>
              <a:rPr lang="hr-HR" dirty="0" err="1" smtClean="0"/>
              <a:t>electricity</a:t>
            </a:r>
            <a:r>
              <a:rPr lang="hr-HR" dirty="0" smtClean="0"/>
              <a:t> trading plan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pPr marL="393192" lvl="1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="" xmlns:p14="http://schemas.microsoft.com/office/powerpoint/2010/main" val="363310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Weather</a:t>
            </a:r>
            <a:r>
              <a:rPr lang="hr-HR" dirty="0" smtClean="0"/>
              <a:t> </a:t>
            </a:r>
            <a:r>
              <a:rPr lang="hr-HR" dirty="0" err="1" smtClean="0"/>
              <a:t>forcasts</a:t>
            </a:r>
            <a:r>
              <a:rPr lang="hr-HR" dirty="0" smtClean="0"/>
              <a:t> – </a:t>
            </a:r>
            <a:r>
              <a:rPr lang="hr-HR" dirty="0" err="1" smtClean="0"/>
              <a:t>weekly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monthly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10-15 </a:t>
            </a:r>
            <a:r>
              <a:rPr lang="hr-HR" dirty="0" err="1" smtClean="0"/>
              <a:t>days</a:t>
            </a:r>
            <a:r>
              <a:rPr lang="hr-HR" dirty="0" smtClean="0"/>
              <a:t> </a:t>
            </a:r>
            <a:r>
              <a:rPr lang="hr-HR" dirty="0" err="1" smtClean="0"/>
              <a:t>ahead</a:t>
            </a:r>
            <a:r>
              <a:rPr lang="hr-HR" dirty="0" smtClean="0"/>
              <a:t> </a:t>
            </a:r>
            <a:r>
              <a:rPr lang="hr-HR" dirty="0" err="1" smtClean="0"/>
              <a:t>meteograms</a:t>
            </a:r>
            <a:endParaRPr lang="hr-HR" dirty="0" smtClean="0"/>
          </a:p>
          <a:p>
            <a:pPr lvl="1"/>
            <a:r>
              <a:rPr lang="hr-HR" dirty="0" err="1" smtClean="0"/>
              <a:t>Daily</a:t>
            </a:r>
            <a:r>
              <a:rPr lang="hr-HR" dirty="0" smtClean="0"/>
              <a:t> temperature (</a:t>
            </a:r>
            <a:r>
              <a:rPr lang="hr-HR" dirty="0" err="1" smtClean="0"/>
              <a:t>average</a:t>
            </a:r>
            <a:r>
              <a:rPr lang="hr-HR" dirty="0" smtClean="0"/>
              <a:t>, </a:t>
            </a:r>
            <a:r>
              <a:rPr lang="hr-HR" dirty="0" err="1" smtClean="0"/>
              <a:t>high</a:t>
            </a:r>
            <a:r>
              <a:rPr lang="hr-HR" dirty="0" smtClean="0"/>
              <a:t>, </a:t>
            </a:r>
            <a:r>
              <a:rPr lang="hr-HR" dirty="0" err="1" smtClean="0"/>
              <a:t>low</a:t>
            </a:r>
            <a:r>
              <a:rPr lang="hr-HR" dirty="0" smtClean="0"/>
              <a:t>)</a:t>
            </a:r>
          </a:p>
          <a:p>
            <a:pPr lvl="1"/>
            <a:r>
              <a:rPr lang="hr-HR" dirty="0" err="1" smtClean="0"/>
              <a:t>Precipitation</a:t>
            </a:r>
            <a:r>
              <a:rPr lang="hr-HR" dirty="0" smtClean="0"/>
              <a:t> (</a:t>
            </a:r>
            <a:r>
              <a:rPr lang="hr-HR" dirty="0" err="1" smtClean="0"/>
              <a:t>quantity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type</a:t>
            </a:r>
            <a:r>
              <a:rPr lang="hr-HR" dirty="0" smtClean="0"/>
              <a:t>) </a:t>
            </a:r>
          </a:p>
          <a:p>
            <a:pPr lvl="1"/>
            <a:r>
              <a:rPr lang="hr-HR" dirty="0" err="1" smtClean="0"/>
              <a:t>Clouds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fog</a:t>
            </a:r>
            <a:r>
              <a:rPr lang="hr-HR" dirty="0" smtClean="0"/>
              <a:t> (</a:t>
            </a:r>
            <a:r>
              <a:rPr lang="hr-HR" dirty="0" err="1" smtClean="0"/>
              <a:t>big</a:t>
            </a:r>
            <a:r>
              <a:rPr lang="hr-HR" dirty="0" smtClean="0"/>
              <a:t> influence on </a:t>
            </a:r>
            <a:r>
              <a:rPr lang="hr-HR" dirty="0" err="1" smtClean="0"/>
              <a:t>energy</a:t>
            </a:r>
            <a:r>
              <a:rPr lang="hr-HR" dirty="0" smtClean="0"/>
              <a:t> </a:t>
            </a:r>
            <a:r>
              <a:rPr lang="hr-HR" dirty="0" err="1" smtClean="0"/>
              <a:t>consumption</a:t>
            </a:r>
            <a:r>
              <a:rPr lang="hr-HR" dirty="0" smtClean="0"/>
              <a:t>)</a:t>
            </a:r>
          </a:p>
          <a:p>
            <a:pPr lvl="1"/>
            <a:r>
              <a:rPr lang="hr-HR" dirty="0" err="1" smtClean="0"/>
              <a:t>Relative</a:t>
            </a:r>
            <a:r>
              <a:rPr lang="hr-HR" dirty="0" smtClean="0"/>
              <a:t> </a:t>
            </a:r>
            <a:r>
              <a:rPr lang="hr-HR" dirty="0" err="1" smtClean="0"/>
              <a:t>moisture</a:t>
            </a:r>
            <a:endParaRPr lang="hr-HR" dirty="0" smtClean="0"/>
          </a:p>
          <a:p>
            <a:pPr lvl="1"/>
            <a:r>
              <a:rPr lang="hr-HR" dirty="0" err="1" smtClean="0"/>
              <a:t>Wind</a:t>
            </a:r>
            <a:r>
              <a:rPr lang="hr-HR" dirty="0" smtClean="0"/>
              <a:t> </a:t>
            </a:r>
            <a:r>
              <a:rPr lang="hr-HR" dirty="0" err="1" smtClean="0"/>
              <a:t>speed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direction</a:t>
            </a:r>
            <a:endParaRPr lang="hr-HR" dirty="0" smtClean="0"/>
          </a:p>
          <a:p>
            <a:pPr lvl="2"/>
            <a:r>
              <a:rPr lang="hr-HR" dirty="0" err="1" smtClean="0"/>
              <a:t>Regional</a:t>
            </a:r>
            <a:r>
              <a:rPr lang="hr-HR" dirty="0" smtClean="0"/>
              <a:t> </a:t>
            </a:r>
            <a:r>
              <a:rPr lang="hr-HR" dirty="0" err="1" smtClean="0"/>
              <a:t>capitals</a:t>
            </a:r>
            <a:r>
              <a:rPr lang="hr-HR" dirty="0" smtClean="0"/>
              <a:t> (</a:t>
            </a:r>
            <a:r>
              <a:rPr lang="hr-HR" dirty="0" err="1" smtClean="0"/>
              <a:t>especialy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Adriatic </a:t>
            </a:r>
            <a:r>
              <a:rPr lang="hr-HR" dirty="0" err="1" smtClean="0"/>
              <a:t>coast</a:t>
            </a:r>
            <a:r>
              <a:rPr lang="hr-HR" dirty="0" smtClean="0"/>
              <a:t>)</a:t>
            </a:r>
          </a:p>
          <a:p>
            <a:pPr lvl="2"/>
            <a:r>
              <a:rPr lang="hr-HR" dirty="0" err="1" smtClean="0"/>
              <a:t>Wind</a:t>
            </a:r>
            <a:r>
              <a:rPr lang="hr-HR" dirty="0" smtClean="0"/>
              <a:t> </a:t>
            </a:r>
            <a:r>
              <a:rPr lang="hr-HR" dirty="0" err="1" smtClean="0"/>
              <a:t>farm</a:t>
            </a:r>
            <a:r>
              <a:rPr lang="hr-HR" dirty="0" smtClean="0"/>
              <a:t> </a:t>
            </a:r>
            <a:r>
              <a:rPr lang="hr-HR" dirty="0" err="1" smtClean="0"/>
              <a:t>locations</a:t>
            </a:r>
            <a:endParaRPr lang="hr-HR" dirty="0" smtClean="0"/>
          </a:p>
          <a:p>
            <a:pPr lvl="1"/>
            <a:r>
              <a:rPr lang="hr-HR" dirty="0" err="1" smtClean="0"/>
              <a:t>Extreme</a:t>
            </a:r>
            <a:r>
              <a:rPr lang="hr-HR" dirty="0" smtClean="0"/>
              <a:t> </a:t>
            </a:r>
            <a:r>
              <a:rPr lang="hr-HR" dirty="0" err="1" smtClean="0"/>
              <a:t>weather</a:t>
            </a:r>
            <a:r>
              <a:rPr lang="hr-HR" dirty="0" smtClean="0"/>
              <a:t> </a:t>
            </a:r>
            <a:r>
              <a:rPr lang="hr-HR" dirty="0" err="1" smtClean="0"/>
              <a:t>conditions</a:t>
            </a:r>
            <a:r>
              <a:rPr lang="hr-HR" dirty="0" smtClean="0"/>
              <a:t> (</a:t>
            </a:r>
            <a:r>
              <a:rPr lang="hr-HR" dirty="0" err="1" smtClean="0"/>
              <a:t>storms</a:t>
            </a:r>
            <a:r>
              <a:rPr lang="hr-HR" dirty="0" smtClean="0"/>
              <a:t>, </a:t>
            </a:r>
            <a:r>
              <a:rPr lang="hr-HR" dirty="0" err="1" smtClean="0"/>
              <a:t>floods</a:t>
            </a:r>
            <a:r>
              <a:rPr lang="hr-HR" dirty="0" smtClean="0"/>
              <a:t>)  </a:t>
            </a:r>
          </a:p>
          <a:p>
            <a:pPr marL="667512" lvl="2" indent="0">
              <a:buNone/>
            </a:pPr>
            <a:endParaRPr lang="hr-HR" dirty="0" smtClean="0"/>
          </a:p>
          <a:p>
            <a:pPr lvl="1"/>
            <a:endParaRPr lang="hr-HR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7933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Forecast</a:t>
            </a:r>
            <a:r>
              <a:rPr lang="hr-HR" dirty="0" smtClean="0"/>
              <a:t> </a:t>
            </a:r>
            <a:r>
              <a:rPr lang="hr-HR" dirty="0" err="1" smtClean="0"/>
              <a:t>interpretation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err="1" smtClean="0"/>
              <a:t>Our</a:t>
            </a:r>
            <a:r>
              <a:rPr lang="hr-HR" dirty="0" smtClean="0"/>
              <a:t> </a:t>
            </a:r>
            <a:r>
              <a:rPr lang="hr-HR" dirty="0" err="1" smtClean="0"/>
              <a:t>planning</a:t>
            </a:r>
            <a:r>
              <a:rPr lang="hr-HR" dirty="0" smtClean="0"/>
              <a:t> – </a:t>
            </a:r>
            <a:r>
              <a:rPr lang="hr-HR" dirty="0" err="1" smtClean="0"/>
              <a:t>very</a:t>
            </a:r>
            <a:r>
              <a:rPr lang="hr-HR" dirty="0" smtClean="0"/>
              <a:t> </a:t>
            </a:r>
            <a:r>
              <a:rPr lang="hr-HR" dirty="0" err="1" smtClean="0"/>
              <a:t>deterministic</a:t>
            </a:r>
            <a:endParaRPr lang="hr-HR" dirty="0" smtClean="0"/>
          </a:p>
          <a:p>
            <a:r>
              <a:rPr lang="hr-HR" dirty="0" err="1" smtClean="0"/>
              <a:t>Weather</a:t>
            </a:r>
            <a:r>
              <a:rPr lang="hr-HR" dirty="0" smtClean="0"/>
              <a:t> </a:t>
            </a:r>
            <a:r>
              <a:rPr lang="hr-HR" dirty="0" err="1" smtClean="0"/>
              <a:t>forecasts</a:t>
            </a:r>
            <a:r>
              <a:rPr lang="hr-HR" dirty="0" smtClean="0"/>
              <a:t> – </a:t>
            </a:r>
            <a:r>
              <a:rPr lang="hr-HR" dirty="0" err="1" smtClean="0"/>
              <a:t>probabilistic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Problem – </a:t>
            </a:r>
            <a:r>
              <a:rPr lang="hr-HR" dirty="0" err="1" smtClean="0"/>
              <a:t>we</a:t>
            </a:r>
            <a:r>
              <a:rPr lang="hr-HR" dirty="0" smtClean="0"/>
              <a:t> </a:t>
            </a:r>
            <a:r>
              <a:rPr lang="hr-HR" dirty="0" err="1" smtClean="0"/>
              <a:t>need</a:t>
            </a:r>
            <a:r>
              <a:rPr lang="hr-HR" dirty="0" smtClean="0"/>
              <a:t> </a:t>
            </a:r>
            <a:r>
              <a:rPr lang="hr-HR" dirty="0" err="1" smtClean="0"/>
              <a:t>quantitative</a:t>
            </a:r>
            <a:r>
              <a:rPr lang="hr-HR" dirty="0" smtClean="0"/>
              <a:t> </a:t>
            </a:r>
            <a:r>
              <a:rPr lang="hr-HR" dirty="0" err="1" smtClean="0"/>
              <a:t>input</a:t>
            </a:r>
            <a:r>
              <a:rPr lang="hr-HR" dirty="0" smtClean="0"/>
              <a:t> </a:t>
            </a:r>
            <a:r>
              <a:rPr lang="hr-HR" dirty="0" err="1" smtClean="0"/>
              <a:t>data</a:t>
            </a:r>
            <a:r>
              <a:rPr lang="hr-HR" dirty="0" smtClean="0"/>
              <a:t> </a:t>
            </a:r>
          </a:p>
          <a:p>
            <a:pPr lvl="1"/>
            <a:r>
              <a:rPr lang="hr-HR" dirty="0" err="1" smtClean="0"/>
              <a:t>How</a:t>
            </a:r>
            <a:r>
              <a:rPr lang="hr-HR" dirty="0" smtClean="0"/>
              <a:t> to interpret </a:t>
            </a:r>
            <a:r>
              <a:rPr lang="hr-HR" dirty="0" err="1" smtClean="0"/>
              <a:t>probabilistic</a:t>
            </a:r>
            <a:r>
              <a:rPr lang="hr-HR" dirty="0" smtClean="0"/>
              <a:t> </a:t>
            </a:r>
            <a:r>
              <a:rPr lang="hr-HR" dirty="0" err="1" smtClean="0"/>
              <a:t>weather</a:t>
            </a:r>
            <a:r>
              <a:rPr lang="hr-HR" dirty="0" smtClean="0"/>
              <a:t> </a:t>
            </a:r>
            <a:r>
              <a:rPr lang="hr-HR" dirty="0" err="1" smtClean="0"/>
              <a:t>forecasts</a:t>
            </a:r>
            <a:r>
              <a:rPr lang="hr-HR" dirty="0" smtClean="0"/>
              <a:t>?</a:t>
            </a:r>
          </a:p>
          <a:p>
            <a:pPr lvl="1"/>
            <a:r>
              <a:rPr lang="hr-HR" dirty="0" smtClean="0"/>
              <a:t>{</a:t>
            </a:r>
            <a:r>
              <a:rPr lang="hr-HR" dirty="0" err="1" smtClean="0"/>
              <a:t>probability</a:t>
            </a:r>
            <a:r>
              <a:rPr lang="hr-HR" dirty="0" smtClean="0"/>
              <a:t>, interval, </a:t>
            </a:r>
            <a:r>
              <a:rPr lang="hr-HR" dirty="0" err="1" smtClean="0"/>
              <a:t>quantity</a:t>
            </a:r>
            <a:r>
              <a:rPr lang="hr-HR" dirty="0" smtClean="0"/>
              <a:t>} </a:t>
            </a:r>
            <a:r>
              <a:rPr lang="hr-HR" dirty="0" smtClean="0">
                <a:sym typeface="Wingdings" panose="05000000000000000000" pitchFamily="2" charset="2"/>
              </a:rPr>
              <a:t> {</a:t>
            </a:r>
            <a:r>
              <a:rPr lang="hr-HR" dirty="0" err="1" smtClean="0">
                <a:sym typeface="Wingdings" panose="05000000000000000000" pitchFamily="2" charset="2"/>
              </a:rPr>
              <a:t>quantity</a:t>
            </a:r>
            <a:r>
              <a:rPr lang="hr-HR" dirty="0" smtClean="0">
                <a:sym typeface="Wingdings" panose="05000000000000000000" pitchFamily="2" charset="2"/>
              </a:rPr>
              <a:t>, </a:t>
            </a:r>
            <a:r>
              <a:rPr lang="hr-HR" dirty="0" err="1" smtClean="0">
                <a:sym typeface="Wingdings" panose="05000000000000000000" pitchFamily="2" charset="2"/>
              </a:rPr>
              <a:t>reliability</a:t>
            </a:r>
            <a:r>
              <a:rPr lang="hr-HR" dirty="0" smtClean="0">
                <a:sym typeface="Wingdings" panose="05000000000000000000" pitchFamily="2" charset="2"/>
              </a:rPr>
              <a:t>}?</a:t>
            </a:r>
            <a:endParaRPr lang="hr-HR" dirty="0" smtClean="0"/>
          </a:p>
          <a:p>
            <a:pPr marL="393192" lvl="1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="" xmlns:p14="http://schemas.microsoft.com/office/powerpoint/2010/main" val="126625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305800" cy="1070992"/>
          </a:xfrm>
        </p:spPr>
        <p:txBody>
          <a:bodyPr>
            <a:normAutofit/>
          </a:bodyPr>
          <a:lstStyle/>
          <a:p>
            <a:pPr algn="ctr"/>
            <a:r>
              <a:rPr lang="hr-HR" sz="6600" dirty="0" err="1" smtClean="0"/>
              <a:t>Thank</a:t>
            </a:r>
            <a:r>
              <a:rPr lang="hr-HR" sz="6600" dirty="0" smtClean="0"/>
              <a:t> </a:t>
            </a:r>
            <a:r>
              <a:rPr lang="hr-HR" sz="6600" dirty="0" err="1" smtClean="0"/>
              <a:t>you</a:t>
            </a:r>
            <a:r>
              <a:rPr lang="hr-HR" sz="6600" dirty="0" smtClean="0"/>
              <a:t>!</a:t>
            </a:r>
            <a:endParaRPr lang="hr-HR" sz="6600" dirty="0"/>
          </a:p>
        </p:txBody>
      </p:sp>
    </p:spTree>
    <p:extLst>
      <p:ext uri="{BB962C8B-B14F-4D97-AF65-F5344CB8AC3E}">
        <p14:creationId xmlns="" xmlns:p14="http://schemas.microsoft.com/office/powerpoint/2010/main" val="2355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825143"/>
          </a:xfrm>
        </p:spPr>
        <p:txBody>
          <a:bodyPr/>
          <a:lstStyle/>
          <a:p>
            <a:r>
              <a:rPr lang="en-US" dirty="0" smtClean="0"/>
              <a:t>HEP Group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16832"/>
            <a:ext cx="4606990" cy="4680520"/>
          </a:xfrm>
        </p:spPr>
      </p:pic>
    </p:spTree>
    <p:extLst>
      <p:ext uri="{BB962C8B-B14F-4D97-AF65-F5344CB8AC3E}">
        <p14:creationId xmlns="" xmlns:p14="http://schemas.microsoft.com/office/powerpoint/2010/main" val="625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HEP Trade Ltd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352928" cy="5256584"/>
          </a:xfrm>
        </p:spPr>
        <p:txBody>
          <a:bodyPr>
            <a:normAutofit/>
          </a:bodyPr>
          <a:lstStyle/>
          <a:p>
            <a:pPr>
              <a:spcAft>
                <a:spcPts val="700"/>
              </a:spcAft>
            </a:pPr>
            <a:r>
              <a:rPr lang="hr-HR" sz="2800" dirty="0" smtClean="0"/>
              <a:t>O</a:t>
            </a:r>
            <a:r>
              <a:rPr lang="en-US" sz="2800" dirty="0" err="1" smtClean="0"/>
              <a:t>ptimization</a:t>
            </a:r>
            <a:r>
              <a:rPr lang="en-US" sz="2800" dirty="0" smtClean="0"/>
              <a:t> of power plants operation and trading intermediation  in the domestic and international market </a:t>
            </a:r>
            <a:endParaRPr lang="hr-HR" sz="2800" dirty="0" smtClean="0"/>
          </a:p>
          <a:p>
            <a:r>
              <a:rPr lang="en-US" sz="2800" dirty="0" smtClean="0"/>
              <a:t>Midterm planning – a week up to a year ahead</a:t>
            </a:r>
          </a:p>
          <a:p>
            <a:r>
              <a:rPr lang="en-US" sz="2800" dirty="0" smtClean="0"/>
              <a:t>Short term planning – day ahead up to a week ahead</a:t>
            </a:r>
          </a:p>
          <a:p>
            <a:r>
              <a:rPr lang="en-US" sz="2800" dirty="0" smtClean="0"/>
              <a:t>Intraday planning – hourly re</a:t>
            </a:r>
            <a:r>
              <a:rPr lang="hr-HR" sz="2800" dirty="0" smtClean="0"/>
              <a:t>-</a:t>
            </a:r>
            <a:r>
              <a:rPr lang="en-US" sz="2800" dirty="0" smtClean="0"/>
              <a:t>planning </a:t>
            </a:r>
            <a:endParaRPr lang="hr-HR" sz="2800" dirty="0" smtClean="0"/>
          </a:p>
          <a:p>
            <a:r>
              <a:rPr lang="hr-HR" sz="2800" dirty="0" err="1" smtClean="0"/>
              <a:t>Electricity</a:t>
            </a:r>
            <a:r>
              <a:rPr lang="hr-HR" sz="2800" dirty="0" smtClean="0"/>
              <a:t> trading</a:t>
            </a:r>
          </a:p>
          <a:p>
            <a:r>
              <a:rPr lang="hr-HR" sz="2800" dirty="0" err="1" smtClean="0"/>
              <a:t>Goal</a:t>
            </a:r>
            <a:r>
              <a:rPr lang="hr-HR" sz="2800" dirty="0" smtClean="0"/>
              <a:t> – profit </a:t>
            </a:r>
            <a:r>
              <a:rPr lang="hr-HR" sz="2800" dirty="0" err="1" smtClean="0"/>
              <a:t>maximization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entire</a:t>
            </a:r>
            <a:r>
              <a:rPr lang="hr-HR" sz="2800" dirty="0" smtClean="0"/>
              <a:t> HEP Group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hr-HR" sz="2800" dirty="0" err="1" smtClean="0"/>
              <a:t>consideration</a:t>
            </a:r>
            <a:r>
              <a:rPr lang="hr-HR" sz="2800" dirty="0" smtClean="0"/>
              <a:t> </a:t>
            </a:r>
            <a:r>
              <a:rPr lang="hr-HR" sz="2800" dirty="0" err="1" smtClean="0"/>
              <a:t>with</a:t>
            </a:r>
            <a:r>
              <a:rPr lang="hr-HR" sz="2800" dirty="0" smtClean="0"/>
              <a:t> </a:t>
            </a:r>
            <a:r>
              <a:rPr lang="hr-HR" sz="2800" dirty="0" err="1" smtClean="0"/>
              <a:t>power</a:t>
            </a:r>
            <a:r>
              <a:rPr lang="hr-HR" sz="2800" dirty="0" smtClean="0"/>
              <a:t> </a:t>
            </a:r>
            <a:r>
              <a:rPr lang="hr-HR" sz="2800" dirty="0" err="1" smtClean="0"/>
              <a:t>system</a:t>
            </a:r>
            <a:r>
              <a:rPr lang="hr-HR" sz="2800" dirty="0" smtClean="0"/>
              <a:t> </a:t>
            </a:r>
            <a:r>
              <a:rPr lang="hr-HR" sz="2800" dirty="0" err="1" smtClean="0"/>
              <a:t>needs</a:t>
            </a:r>
            <a:r>
              <a:rPr lang="hr-HR" sz="2800" dirty="0" smtClean="0"/>
              <a:t> 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52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50" y="1629361"/>
            <a:ext cx="3666600" cy="438943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64807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Users of </a:t>
            </a:r>
            <a:r>
              <a:rPr lang="en-US" sz="3600" dirty="0" err="1" smtClean="0"/>
              <a:t>meteo</a:t>
            </a:r>
            <a:r>
              <a:rPr lang="en-US" sz="3600" dirty="0" smtClean="0"/>
              <a:t> and hydro data in HEP</a:t>
            </a:r>
            <a:r>
              <a:rPr lang="hr-HR" sz="3600" dirty="0" smtClean="0"/>
              <a:t> Group</a:t>
            </a:r>
            <a:endParaRPr lang="en-US" sz="3600" dirty="0"/>
          </a:p>
        </p:txBody>
      </p:sp>
      <p:sp>
        <p:nvSpPr>
          <p:cNvPr id="5" name="Oval 4"/>
          <p:cNvSpPr/>
          <p:nvPr/>
        </p:nvSpPr>
        <p:spPr>
          <a:xfrm>
            <a:off x="2675475" y="2544523"/>
            <a:ext cx="648072" cy="936104"/>
          </a:xfrm>
          <a:prstGeom prst="ellipse">
            <a:avLst/>
          </a:prstGeom>
          <a:solidFill>
            <a:schemeClr val="accent1">
              <a:alpha val="3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" name="Straight Arrow Connector 6"/>
          <p:cNvCxnSpPr>
            <a:stCxn id="5" idx="7"/>
            <a:endCxn id="8" idx="1"/>
          </p:cNvCxnSpPr>
          <p:nvPr/>
        </p:nvCxnSpPr>
        <p:spPr>
          <a:xfrm flipV="1">
            <a:off x="3228639" y="1206625"/>
            <a:ext cx="1775409" cy="1474987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4048" y="105273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Temperatures (°C)</a:t>
            </a:r>
            <a:endParaRPr lang="en-US" sz="1400"/>
          </a:p>
        </p:txBody>
      </p:sp>
      <p:sp>
        <p:nvSpPr>
          <p:cNvPr id="9" name="Oval 8"/>
          <p:cNvSpPr/>
          <p:nvPr/>
        </p:nvSpPr>
        <p:spPr>
          <a:xfrm>
            <a:off x="391855" y="5153831"/>
            <a:ext cx="864096" cy="795011"/>
          </a:xfrm>
          <a:prstGeom prst="ellipse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0" name="Straight Arrow Connector 9"/>
          <p:cNvCxnSpPr>
            <a:stCxn id="9" idx="6"/>
            <a:endCxn id="15" idx="1"/>
          </p:cNvCxnSpPr>
          <p:nvPr/>
        </p:nvCxnSpPr>
        <p:spPr>
          <a:xfrm flipV="1">
            <a:off x="1255951" y="5095057"/>
            <a:ext cx="3748097" cy="45628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134396" y="2625277"/>
            <a:ext cx="827584" cy="795011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2" name="Straight Arrow Connector 11"/>
          <p:cNvCxnSpPr>
            <a:stCxn id="11" idx="6"/>
            <a:endCxn id="24" idx="1"/>
          </p:cNvCxnSpPr>
          <p:nvPr/>
        </p:nvCxnSpPr>
        <p:spPr>
          <a:xfrm>
            <a:off x="1961980" y="3022783"/>
            <a:ext cx="3042068" cy="1069934"/>
          </a:xfrm>
          <a:prstGeom prst="straightConnector1">
            <a:avLst/>
          </a:prstGeom>
          <a:ln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4048" y="142206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Cloud cover (%)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004048" y="3590108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Precipitation</a:t>
            </a:r>
            <a:r>
              <a:rPr lang="hr-HR" sz="1400" dirty="0" smtClean="0"/>
              <a:t>(</a:t>
            </a:r>
            <a:r>
              <a:rPr lang="en-US" sz="1400" dirty="0" smtClean="0"/>
              <a:t>mm)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004048" y="4941168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Wind direction</a:t>
            </a:r>
            <a:r>
              <a:rPr lang="hr-HR" sz="1400" dirty="0" smtClean="0"/>
              <a:t>(</a:t>
            </a:r>
            <a:r>
              <a:rPr lang="en-US" sz="1400" dirty="0" smtClean="0"/>
              <a:t>°)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004048" y="5283655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W</a:t>
            </a:r>
            <a:r>
              <a:rPr lang="en-US" sz="1400" dirty="0" err="1" smtClean="0"/>
              <a:t>ind</a:t>
            </a:r>
            <a:r>
              <a:rPr lang="en-US" sz="1400" dirty="0" smtClean="0"/>
              <a:t> speed (m/s)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5004048" y="2924944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Humidity (%)</a:t>
            </a:r>
            <a:endParaRPr lang="en-US" sz="1400"/>
          </a:p>
        </p:txBody>
      </p:sp>
      <p:sp>
        <p:nvSpPr>
          <p:cNvPr id="18" name="TextBox 17"/>
          <p:cNvSpPr txBox="1"/>
          <p:nvPr/>
        </p:nvSpPr>
        <p:spPr>
          <a:xfrm>
            <a:off x="5004048" y="3266400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Dew point (°C) </a:t>
            </a:r>
            <a:endParaRPr lang="en-US" sz="1400"/>
          </a:p>
        </p:txBody>
      </p:sp>
      <p:sp>
        <p:nvSpPr>
          <p:cNvPr id="19" name="TextBox 18"/>
          <p:cNvSpPr txBox="1"/>
          <p:nvPr/>
        </p:nvSpPr>
        <p:spPr>
          <a:xfrm>
            <a:off x="5292080" y="170080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Fog (%)</a:t>
            </a:r>
            <a:endParaRPr lang="en-US" sz="1400"/>
          </a:p>
        </p:txBody>
      </p:sp>
      <p:sp>
        <p:nvSpPr>
          <p:cNvPr id="20" name="TextBox 19"/>
          <p:cNvSpPr txBox="1"/>
          <p:nvPr/>
        </p:nvSpPr>
        <p:spPr>
          <a:xfrm>
            <a:off x="5292080" y="1988840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Low clouds (%)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292080" y="2276872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Middle clouds (%)</a:t>
            </a:r>
            <a:endParaRPr lang="en-US" sz="1400"/>
          </a:p>
        </p:txBody>
      </p:sp>
      <p:sp>
        <p:nvSpPr>
          <p:cNvPr id="22" name="TextBox 21"/>
          <p:cNvSpPr txBox="1"/>
          <p:nvPr/>
        </p:nvSpPr>
        <p:spPr>
          <a:xfrm>
            <a:off x="5292080" y="256490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High clouds (%)</a:t>
            </a:r>
            <a:endParaRPr lang="en-US" sz="1400"/>
          </a:p>
        </p:txBody>
      </p:sp>
      <p:sp>
        <p:nvSpPr>
          <p:cNvPr id="23" name="TextBox 22"/>
          <p:cNvSpPr txBox="1"/>
          <p:nvPr/>
        </p:nvSpPr>
        <p:spPr>
          <a:xfrm>
            <a:off x="5004048" y="4589674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Pressure (hPa)</a:t>
            </a:r>
            <a:endParaRPr lang="en-US" sz="1400"/>
          </a:p>
        </p:txBody>
      </p:sp>
      <p:sp>
        <p:nvSpPr>
          <p:cNvPr id="24" name="TextBox 23"/>
          <p:cNvSpPr txBox="1"/>
          <p:nvPr/>
        </p:nvSpPr>
        <p:spPr>
          <a:xfrm>
            <a:off x="5004048" y="3938828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Inflow (m³/s)</a:t>
            </a:r>
            <a:endParaRPr lang="en-US" sz="1400" dirty="0"/>
          </a:p>
        </p:txBody>
      </p:sp>
      <p:cxnSp>
        <p:nvCxnSpPr>
          <p:cNvPr id="25" name="Straight Arrow Connector 24"/>
          <p:cNvCxnSpPr>
            <a:stCxn id="5" idx="7"/>
          </p:cNvCxnSpPr>
          <p:nvPr/>
        </p:nvCxnSpPr>
        <p:spPr>
          <a:xfrm flipV="1">
            <a:off x="3228639" y="1575956"/>
            <a:ext cx="1703401" cy="1105656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7"/>
            <a:endCxn id="17" idx="1"/>
          </p:cNvCxnSpPr>
          <p:nvPr/>
        </p:nvCxnSpPr>
        <p:spPr>
          <a:xfrm>
            <a:off x="3228639" y="2681612"/>
            <a:ext cx="1775409" cy="397221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7"/>
            <a:endCxn id="18" idx="1"/>
          </p:cNvCxnSpPr>
          <p:nvPr/>
        </p:nvCxnSpPr>
        <p:spPr>
          <a:xfrm>
            <a:off x="3228639" y="2681612"/>
            <a:ext cx="1775409" cy="738677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7"/>
            <a:endCxn id="14" idx="1"/>
          </p:cNvCxnSpPr>
          <p:nvPr/>
        </p:nvCxnSpPr>
        <p:spPr>
          <a:xfrm>
            <a:off x="3228639" y="2681612"/>
            <a:ext cx="1775409" cy="1062385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7"/>
            <a:endCxn id="24" idx="1"/>
          </p:cNvCxnSpPr>
          <p:nvPr/>
        </p:nvCxnSpPr>
        <p:spPr>
          <a:xfrm>
            <a:off x="3228639" y="2681612"/>
            <a:ext cx="1775409" cy="1411105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5" idx="5"/>
            <a:endCxn id="15" idx="1"/>
          </p:cNvCxnSpPr>
          <p:nvPr/>
        </p:nvCxnSpPr>
        <p:spPr>
          <a:xfrm>
            <a:off x="3228639" y="3343538"/>
            <a:ext cx="1775409" cy="1751519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" idx="5"/>
            <a:endCxn id="16" idx="1"/>
          </p:cNvCxnSpPr>
          <p:nvPr/>
        </p:nvCxnSpPr>
        <p:spPr>
          <a:xfrm>
            <a:off x="3228639" y="3343538"/>
            <a:ext cx="1775409" cy="2094006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5" idx="5"/>
            <a:endCxn id="23" idx="1"/>
          </p:cNvCxnSpPr>
          <p:nvPr/>
        </p:nvCxnSpPr>
        <p:spPr>
          <a:xfrm>
            <a:off x="3228639" y="3343538"/>
            <a:ext cx="1775409" cy="1400025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1" idx="6"/>
            <a:endCxn id="14" idx="1"/>
          </p:cNvCxnSpPr>
          <p:nvPr/>
        </p:nvCxnSpPr>
        <p:spPr>
          <a:xfrm>
            <a:off x="1961980" y="3022783"/>
            <a:ext cx="3042068" cy="721214"/>
          </a:xfrm>
          <a:prstGeom prst="straightConnector1">
            <a:avLst/>
          </a:prstGeom>
          <a:ln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1" idx="6"/>
            <a:endCxn id="15" idx="1"/>
          </p:cNvCxnSpPr>
          <p:nvPr/>
        </p:nvCxnSpPr>
        <p:spPr>
          <a:xfrm>
            <a:off x="1961980" y="3022783"/>
            <a:ext cx="3042068" cy="2072274"/>
          </a:xfrm>
          <a:prstGeom prst="straightConnector1">
            <a:avLst/>
          </a:prstGeom>
          <a:ln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1" idx="6"/>
            <a:endCxn id="16" idx="1"/>
          </p:cNvCxnSpPr>
          <p:nvPr/>
        </p:nvCxnSpPr>
        <p:spPr>
          <a:xfrm>
            <a:off x="1961980" y="3022783"/>
            <a:ext cx="3042068" cy="2414761"/>
          </a:xfrm>
          <a:prstGeom prst="straightConnector1">
            <a:avLst/>
          </a:prstGeom>
          <a:ln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9" idx="6"/>
            <a:endCxn id="16" idx="1"/>
          </p:cNvCxnSpPr>
          <p:nvPr/>
        </p:nvCxnSpPr>
        <p:spPr>
          <a:xfrm flipV="1">
            <a:off x="1255951" y="5437544"/>
            <a:ext cx="3748097" cy="113793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endCxn id="8" idx="1"/>
          </p:cNvCxnSpPr>
          <p:nvPr/>
        </p:nvCxnSpPr>
        <p:spPr>
          <a:xfrm flipV="1">
            <a:off x="954508" y="1206625"/>
            <a:ext cx="4049540" cy="4299799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9" idx="6"/>
            <a:endCxn id="23" idx="1"/>
          </p:cNvCxnSpPr>
          <p:nvPr/>
        </p:nvCxnSpPr>
        <p:spPr>
          <a:xfrm flipV="1">
            <a:off x="1255951" y="4743563"/>
            <a:ext cx="3748097" cy="807774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355976" y="695386"/>
            <a:ext cx="417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Hourly forecasts and hourly historical data</a:t>
            </a:r>
            <a:endParaRPr lang="en-US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5004048" y="424487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Evaporation (m³/s)</a:t>
            </a:r>
            <a:endParaRPr lang="en-US" sz="1400" dirty="0"/>
          </a:p>
        </p:txBody>
      </p:sp>
      <p:sp>
        <p:nvSpPr>
          <p:cNvPr id="88" name="TextBox 87"/>
          <p:cNvSpPr txBox="1"/>
          <p:nvPr/>
        </p:nvSpPr>
        <p:spPr>
          <a:xfrm>
            <a:off x="4269643" y="5696607"/>
            <a:ext cx="1730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Satellite maps</a:t>
            </a:r>
            <a:endParaRPr lang="en-US" sz="1400"/>
          </a:p>
        </p:txBody>
      </p:sp>
      <p:sp>
        <p:nvSpPr>
          <p:cNvPr id="101" name="TextBox 100"/>
          <p:cNvSpPr txBox="1"/>
          <p:nvPr/>
        </p:nvSpPr>
        <p:spPr>
          <a:xfrm>
            <a:off x="4269643" y="6065939"/>
            <a:ext cx="152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Radar maps</a:t>
            </a:r>
            <a:endParaRPr lang="en-US" sz="1400"/>
          </a:p>
        </p:txBody>
      </p:sp>
      <p:cxnSp>
        <p:nvCxnSpPr>
          <p:cNvPr id="116" name="Straight Arrow Connector 115"/>
          <p:cNvCxnSpPr>
            <a:stCxn id="11" idx="6"/>
          </p:cNvCxnSpPr>
          <p:nvPr/>
        </p:nvCxnSpPr>
        <p:spPr>
          <a:xfrm>
            <a:off x="1961980" y="3022783"/>
            <a:ext cx="2393996" cy="3070513"/>
          </a:xfrm>
          <a:prstGeom prst="straightConnector1">
            <a:avLst/>
          </a:prstGeom>
          <a:ln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1" idx="6"/>
            <a:endCxn id="88" idx="1"/>
          </p:cNvCxnSpPr>
          <p:nvPr/>
        </p:nvCxnSpPr>
        <p:spPr>
          <a:xfrm>
            <a:off x="1961980" y="3022783"/>
            <a:ext cx="2307663" cy="2827713"/>
          </a:xfrm>
          <a:prstGeom prst="straightConnector1">
            <a:avLst/>
          </a:prstGeom>
          <a:ln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1961980" y="3076529"/>
            <a:ext cx="3042068" cy="1697811"/>
          </a:xfrm>
          <a:prstGeom prst="straightConnector1">
            <a:avLst/>
          </a:prstGeom>
          <a:ln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1255951" y="5591432"/>
            <a:ext cx="3000112" cy="198444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9" idx="6"/>
          </p:cNvCxnSpPr>
          <p:nvPr/>
        </p:nvCxnSpPr>
        <p:spPr>
          <a:xfrm>
            <a:off x="1255951" y="5551337"/>
            <a:ext cx="2933109" cy="995875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4283968" y="6393323"/>
            <a:ext cx="152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Light</a:t>
            </a:r>
            <a:r>
              <a:rPr lang="hr-HR" sz="1400" dirty="0" smtClean="0"/>
              <a:t>n</a:t>
            </a:r>
            <a:r>
              <a:rPr lang="en-US" sz="1400" dirty="0" err="1" smtClean="0"/>
              <a:t>ing</a:t>
            </a:r>
            <a:r>
              <a:rPr lang="en-US" sz="1400" dirty="0" smtClean="0"/>
              <a:t> maps</a:t>
            </a:r>
            <a:endParaRPr lang="en-US" sz="1400" dirty="0"/>
          </a:p>
        </p:txBody>
      </p:sp>
      <p:cxnSp>
        <p:nvCxnSpPr>
          <p:cNvPr id="129" name="Straight Arrow Connector 128"/>
          <p:cNvCxnSpPr/>
          <p:nvPr/>
        </p:nvCxnSpPr>
        <p:spPr>
          <a:xfrm>
            <a:off x="1265010" y="5518910"/>
            <a:ext cx="2924050" cy="70091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1" idx="6"/>
          </p:cNvCxnSpPr>
          <p:nvPr/>
        </p:nvCxnSpPr>
        <p:spPr>
          <a:xfrm>
            <a:off x="1961980" y="3022783"/>
            <a:ext cx="2970060" cy="1395868"/>
          </a:xfrm>
          <a:prstGeom prst="straightConnector1">
            <a:avLst/>
          </a:prstGeom>
          <a:ln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11" idx="6"/>
            <a:endCxn id="8" idx="1"/>
          </p:cNvCxnSpPr>
          <p:nvPr/>
        </p:nvCxnSpPr>
        <p:spPr>
          <a:xfrm flipV="1">
            <a:off x="1961980" y="1206625"/>
            <a:ext cx="3042068" cy="1816158"/>
          </a:xfrm>
          <a:prstGeom prst="straightConnector1">
            <a:avLst/>
          </a:prstGeom>
          <a:ln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11" idx="6"/>
          </p:cNvCxnSpPr>
          <p:nvPr/>
        </p:nvCxnSpPr>
        <p:spPr>
          <a:xfrm flipV="1">
            <a:off x="1961980" y="1679881"/>
            <a:ext cx="3172682" cy="1342902"/>
          </a:xfrm>
          <a:prstGeom prst="straightConnector1">
            <a:avLst/>
          </a:prstGeom>
          <a:ln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11" idx="6"/>
            <a:endCxn id="128" idx="1"/>
          </p:cNvCxnSpPr>
          <p:nvPr/>
        </p:nvCxnSpPr>
        <p:spPr>
          <a:xfrm>
            <a:off x="1961980" y="3022783"/>
            <a:ext cx="2321988" cy="3524429"/>
          </a:xfrm>
          <a:prstGeom prst="straightConnector1">
            <a:avLst/>
          </a:prstGeom>
          <a:ln>
            <a:prstDash val="lg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5" idx="5"/>
            <a:endCxn id="78" idx="1"/>
          </p:cNvCxnSpPr>
          <p:nvPr/>
        </p:nvCxnSpPr>
        <p:spPr>
          <a:xfrm>
            <a:off x="3228639" y="3343538"/>
            <a:ext cx="1775409" cy="1055227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5" idx="4"/>
          </p:cNvCxnSpPr>
          <p:nvPr/>
        </p:nvCxnSpPr>
        <p:spPr>
          <a:xfrm>
            <a:off x="2999511" y="3480627"/>
            <a:ext cx="1428473" cy="2309249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101" idx="1"/>
          </p:cNvCxnSpPr>
          <p:nvPr/>
        </p:nvCxnSpPr>
        <p:spPr>
          <a:xfrm>
            <a:off x="3959932" y="3503745"/>
            <a:ext cx="309711" cy="2716083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5" idx="4"/>
            <a:endCxn id="128" idx="1"/>
          </p:cNvCxnSpPr>
          <p:nvPr/>
        </p:nvCxnSpPr>
        <p:spPr>
          <a:xfrm>
            <a:off x="2999511" y="3480627"/>
            <a:ext cx="1284457" cy="3066585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7663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 animBg="1"/>
      <p:bldP spid="11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77" grpId="0"/>
      <p:bldP spid="78" grpId="0"/>
      <p:bldP spid="88" grpId="0"/>
      <p:bldP spid="101" grpId="0"/>
      <p:bldP spid="1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Installed generation capacities in Croatia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Hydro </a:t>
            </a:r>
            <a:r>
              <a:rPr lang="hr-HR" dirty="0" err="1" smtClean="0"/>
              <a:t>power</a:t>
            </a:r>
            <a:r>
              <a:rPr lang="hr-HR" dirty="0" smtClean="0"/>
              <a:t> </a:t>
            </a:r>
            <a:r>
              <a:rPr lang="hr-HR" dirty="0" err="1" smtClean="0"/>
              <a:t>plants</a:t>
            </a:r>
            <a:endParaRPr lang="hr-H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48880"/>
            <a:ext cx="4104456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06489792"/>
              </p:ext>
            </p:extLst>
          </p:nvPr>
        </p:nvGraphicFramePr>
        <p:xfrm>
          <a:off x="5652120" y="2494840"/>
          <a:ext cx="3024336" cy="3668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85513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676456" cy="64807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Energy balance in Croatian power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29190" y="178592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GWh</a:t>
            </a:r>
            <a:endParaRPr lang="hr-HR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17144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9999"/>
                </a:solidFill>
              </a:rPr>
              <a:t>GWh</a:t>
            </a:r>
            <a:endParaRPr lang="hr-HR" dirty="0">
              <a:solidFill>
                <a:srgbClr val="009999"/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642910" y="2071678"/>
          <a:ext cx="7286676" cy="4365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80556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0859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Renewables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Croatia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8051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5278538" cy="4702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473624"/>
            <a:ext cx="1728192" cy="3039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13641990"/>
              </p:ext>
            </p:extLst>
          </p:nvPr>
        </p:nvGraphicFramePr>
        <p:xfrm>
          <a:off x="6876256" y="1721641"/>
          <a:ext cx="1872208" cy="130461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37536"/>
                <a:gridCol w="1134672"/>
              </a:tblGrid>
              <a:tr h="26719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Generation</a:t>
                      </a:r>
                      <a:r>
                        <a:rPr lang="en-US" sz="1400" baseline="0" noProof="0" dirty="0" smtClean="0"/>
                        <a:t> capacity</a:t>
                      </a:r>
                      <a:endParaRPr lang="en-US" sz="14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59734">
                <a:tc>
                  <a:txBody>
                    <a:bodyPr/>
                    <a:lstStyle/>
                    <a:p>
                      <a:r>
                        <a:rPr lang="hr-HR" sz="1400" noProof="0" dirty="0" err="1" smtClean="0"/>
                        <a:t>Wind</a:t>
                      </a:r>
                      <a:r>
                        <a:rPr lang="hr-HR" sz="1400" baseline="0" noProof="0" dirty="0" smtClean="0"/>
                        <a:t> 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noProof="0" dirty="0" smtClean="0"/>
                        <a:t>205,95</a:t>
                      </a:r>
                      <a:r>
                        <a:rPr lang="en-US" sz="1400" noProof="0" dirty="0" smtClean="0"/>
                        <a:t> MW</a:t>
                      </a:r>
                      <a:endParaRPr lang="en-US" sz="1400" noProof="0" dirty="0"/>
                    </a:p>
                  </a:txBody>
                  <a:tcPr/>
                </a:tc>
              </a:tr>
              <a:tr h="284702">
                <a:tc>
                  <a:txBody>
                    <a:bodyPr/>
                    <a:lstStyle/>
                    <a:p>
                      <a:r>
                        <a:rPr lang="hr-HR" sz="1400" noProof="0" dirty="0" err="1" smtClean="0"/>
                        <a:t>Other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noProof="0" dirty="0" smtClean="0"/>
                        <a:t>31,05 MW</a:t>
                      </a:r>
                      <a:endParaRPr lang="en-US" sz="1400" noProof="0" dirty="0"/>
                    </a:p>
                  </a:txBody>
                  <a:tcPr/>
                </a:tc>
              </a:tr>
              <a:tr h="304202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Total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600" noProof="0" dirty="0" smtClean="0"/>
                        <a:t>237</a:t>
                      </a:r>
                      <a:r>
                        <a:rPr lang="en-US" sz="1600" noProof="0" dirty="0" smtClean="0"/>
                        <a:t> MW</a:t>
                      </a:r>
                      <a:endParaRPr lang="en-US" sz="1600" b="1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8758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Midterm</a:t>
            </a:r>
            <a:r>
              <a:rPr lang="hr-HR" dirty="0" smtClean="0"/>
              <a:t> </a:t>
            </a:r>
            <a:r>
              <a:rPr lang="hr-HR" dirty="0" err="1" smtClean="0"/>
              <a:t>planning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sz="3200" dirty="0" err="1" smtClean="0"/>
              <a:t>Very</a:t>
            </a:r>
            <a:r>
              <a:rPr lang="hr-HR" sz="3200" dirty="0" smtClean="0"/>
              <a:t> </a:t>
            </a:r>
            <a:r>
              <a:rPr lang="hr-HR" sz="3200" dirty="0" err="1" smtClean="0"/>
              <a:t>deterministic</a:t>
            </a:r>
            <a:endParaRPr lang="hr-HR" sz="3200" dirty="0" smtClean="0"/>
          </a:p>
          <a:p>
            <a:r>
              <a:rPr lang="hr-HR" sz="3200" dirty="0" err="1" smtClean="0"/>
              <a:t>Seasonal</a:t>
            </a:r>
            <a:r>
              <a:rPr lang="hr-HR" sz="3200" dirty="0" smtClean="0"/>
              <a:t> </a:t>
            </a:r>
            <a:r>
              <a:rPr lang="hr-HR" sz="3200" dirty="0" err="1" smtClean="0"/>
              <a:t>planning</a:t>
            </a:r>
            <a:endParaRPr lang="hr-HR" sz="3200" dirty="0" smtClean="0"/>
          </a:p>
          <a:p>
            <a:r>
              <a:rPr lang="hr-HR" sz="3200" dirty="0" err="1" smtClean="0"/>
              <a:t>Weekly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dirty="0" err="1" smtClean="0"/>
              <a:t>monthly</a:t>
            </a:r>
            <a:r>
              <a:rPr lang="hr-HR" sz="3200" dirty="0" smtClean="0"/>
              <a:t> </a:t>
            </a:r>
            <a:r>
              <a:rPr lang="hr-HR" sz="3200" dirty="0" err="1" smtClean="0"/>
              <a:t>planning</a:t>
            </a:r>
            <a:endParaRPr lang="hr-HR" sz="3200" dirty="0" smtClean="0"/>
          </a:p>
          <a:p>
            <a:pPr marL="393192" lvl="1" indent="0">
              <a:buNone/>
            </a:pPr>
            <a:endParaRPr lang="hr-HR" dirty="0" smtClean="0"/>
          </a:p>
          <a:p>
            <a:pPr marL="393192" lvl="1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5708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Midterm</a:t>
            </a:r>
            <a:r>
              <a:rPr lang="hr-HR" dirty="0" smtClean="0"/>
              <a:t> </a:t>
            </a:r>
            <a:r>
              <a:rPr lang="hr-HR" dirty="0" err="1" smtClean="0"/>
              <a:t>planning</a:t>
            </a:r>
            <a:r>
              <a:rPr lang="hr-HR" dirty="0" smtClean="0"/>
              <a:t> - </a:t>
            </a:r>
            <a:r>
              <a:rPr lang="hr-HR" dirty="0" err="1" smtClean="0"/>
              <a:t>seasons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hr-HR" dirty="0"/>
              <a:t>Energy </a:t>
            </a:r>
            <a:r>
              <a:rPr lang="hr-HR" dirty="0" err="1"/>
              <a:t>consumption</a:t>
            </a:r>
            <a:r>
              <a:rPr lang="hr-HR" dirty="0"/>
              <a:t> </a:t>
            </a:r>
            <a:r>
              <a:rPr lang="hr-HR" dirty="0" err="1"/>
              <a:t>forecasts</a:t>
            </a:r>
            <a:endParaRPr lang="hr-HR" dirty="0"/>
          </a:p>
          <a:p>
            <a:r>
              <a:rPr lang="en-US" dirty="0" smtClean="0"/>
              <a:t>Large </a:t>
            </a:r>
            <a:r>
              <a:rPr lang="en-US" dirty="0"/>
              <a:t>reservoirs management strategy – depending on long term precipitation </a:t>
            </a:r>
            <a:r>
              <a:rPr lang="en-US" dirty="0" smtClean="0"/>
              <a:t>forecasts</a:t>
            </a:r>
            <a:endParaRPr lang="hr-HR" dirty="0" smtClean="0"/>
          </a:p>
          <a:p>
            <a:r>
              <a:rPr lang="en-US" dirty="0"/>
              <a:t>Fuel purchase and management (coal, natural gas and oil</a:t>
            </a:r>
            <a:r>
              <a:rPr lang="en-US" dirty="0" smtClean="0"/>
              <a:t>)</a:t>
            </a:r>
            <a:endParaRPr lang="hr-HR" dirty="0" smtClean="0"/>
          </a:p>
          <a:p>
            <a:r>
              <a:rPr lang="hr-HR" dirty="0" err="1" smtClean="0"/>
              <a:t>Guidelines</a:t>
            </a:r>
            <a:r>
              <a:rPr lang="hr-HR" dirty="0" smtClean="0"/>
              <a:t> </a:t>
            </a:r>
            <a:r>
              <a:rPr lang="hr-HR" dirty="0"/>
              <a:t>for </a:t>
            </a:r>
            <a:r>
              <a:rPr lang="hr-HR" dirty="0" err="1"/>
              <a:t>maintenance</a:t>
            </a:r>
            <a:r>
              <a:rPr lang="hr-HR" dirty="0"/>
              <a:t> </a:t>
            </a:r>
            <a:r>
              <a:rPr lang="hr-HR" dirty="0" err="1" smtClean="0"/>
              <a:t>planning</a:t>
            </a:r>
            <a:endParaRPr lang="hr-HR" dirty="0" smtClean="0"/>
          </a:p>
          <a:p>
            <a:pPr lvl="1"/>
            <a:r>
              <a:rPr lang="en-US" dirty="0"/>
              <a:t>Generation (hydro and thermal power plants</a:t>
            </a:r>
            <a:r>
              <a:rPr lang="en-US" dirty="0" smtClean="0"/>
              <a:t>)</a:t>
            </a:r>
            <a:endParaRPr lang="hr-HR" dirty="0" smtClean="0"/>
          </a:p>
          <a:p>
            <a:pPr lvl="1"/>
            <a:r>
              <a:rPr lang="hr-HR" dirty="0" err="1" smtClean="0"/>
              <a:t>Transmission</a:t>
            </a:r>
            <a:r>
              <a:rPr lang="hr-HR" dirty="0" smtClean="0"/>
              <a:t> </a:t>
            </a:r>
            <a:r>
              <a:rPr lang="hr-HR" dirty="0" err="1" smtClean="0"/>
              <a:t>system</a:t>
            </a:r>
            <a:endParaRPr lang="hr-HR" dirty="0" smtClean="0"/>
          </a:p>
          <a:p>
            <a:r>
              <a:rPr lang="hr-HR" dirty="0" err="1" smtClean="0"/>
              <a:t>Long</a:t>
            </a:r>
            <a:r>
              <a:rPr lang="hr-HR" dirty="0" smtClean="0"/>
              <a:t> </a:t>
            </a:r>
            <a:r>
              <a:rPr lang="hr-HR" dirty="0" err="1" smtClean="0"/>
              <a:t>term</a:t>
            </a:r>
            <a:r>
              <a:rPr lang="hr-HR" dirty="0" smtClean="0"/>
              <a:t> trade 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9680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1202</TotalTime>
  <Words>376</Words>
  <Application>Microsoft Office PowerPoint</Application>
  <PresentationFormat>On-screen Show (4:3)</PresentationFormat>
  <Paragraphs>112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Importance of meteo and hydro services in HEP group</vt:lpstr>
      <vt:lpstr>HEP Group</vt:lpstr>
      <vt:lpstr>HEP Trade Ltd</vt:lpstr>
      <vt:lpstr>Users of meteo and hydro data in HEP Group</vt:lpstr>
      <vt:lpstr>Installed generation capacities in Croatia</vt:lpstr>
      <vt:lpstr>Energy balance in Croatian power system</vt:lpstr>
      <vt:lpstr>Renewables in Croatia</vt:lpstr>
      <vt:lpstr>Midterm planning</vt:lpstr>
      <vt:lpstr>Midterm planning - seasons</vt:lpstr>
      <vt:lpstr>Weather forecast - seasonal</vt:lpstr>
      <vt:lpstr>Midterm planning – weekly and monthly</vt:lpstr>
      <vt:lpstr>Weather forcasts – weekly and monthly</vt:lpstr>
      <vt:lpstr>Forecast interpretation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Tolić</dc:creator>
  <cp:lastModifiedBy>Barbara Tolic</cp:lastModifiedBy>
  <cp:revision>135</cp:revision>
  <dcterms:modified xsi:type="dcterms:W3CDTF">2013-11-20T23:10:42Z</dcterms:modified>
</cp:coreProperties>
</file>