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0"/>
  </p:notesMasterIdLst>
  <p:sldIdLst>
    <p:sldId id="284" r:id="rId2"/>
    <p:sldId id="257" r:id="rId3"/>
    <p:sldId id="273" r:id="rId4"/>
    <p:sldId id="263" r:id="rId5"/>
    <p:sldId id="294" r:id="rId6"/>
    <p:sldId id="272" r:id="rId7"/>
    <p:sldId id="279" r:id="rId8"/>
    <p:sldId id="270" r:id="rId9"/>
    <p:sldId id="289" r:id="rId10"/>
    <p:sldId id="287" r:id="rId11"/>
    <p:sldId id="290" r:id="rId12"/>
    <p:sldId id="276" r:id="rId13"/>
    <p:sldId id="268" r:id="rId14"/>
    <p:sldId id="277" r:id="rId15"/>
    <p:sldId id="285" r:id="rId16"/>
    <p:sldId id="291" r:id="rId17"/>
    <p:sldId id="293" r:id="rId18"/>
    <p:sldId id="283" r:id="rId19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2B2B2"/>
    <a:srgbClr val="DDDDDD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4" autoAdjust="0"/>
    <p:restoredTop sz="94660"/>
  </p:normalViewPr>
  <p:slideViewPr>
    <p:cSldViewPr>
      <p:cViewPr varScale="1">
        <p:scale>
          <a:sx n="127" d="100"/>
          <a:sy n="127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noProof="0" smtClean="0"/>
              <a:t>Click to edit Master text styles</a:t>
            </a:r>
          </a:p>
          <a:p>
            <a:pPr lvl="1"/>
            <a:r>
              <a:rPr lang="sr-Latn-CS" noProof="0" smtClean="0"/>
              <a:t>Second level</a:t>
            </a:r>
          </a:p>
          <a:p>
            <a:pPr lvl="2"/>
            <a:r>
              <a:rPr lang="sr-Latn-CS" noProof="0" smtClean="0"/>
              <a:t>Third level</a:t>
            </a:r>
          </a:p>
          <a:p>
            <a:pPr lvl="3"/>
            <a:r>
              <a:rPr lang="sr-Latn-CS" noProof="0" smtClean="0"/>
              <a:t>Fourth level</a:t>
            </a:r>
          </a:p>
          <a:p>
            <a:pPr lvl="4"/>
            <a:r>
              <a:rPr lang="sr-Latn-CS" noProof="0" smtClean="0"/>
              <a:t>Fifth level</a:t>
            </a:r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166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F5D9700-71DB-47B8-8CDD-E9483051B263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6E86C53-1A31-4CA2-B871-5D72718868F4}" type="slidenum">
              <a:rPr lang="sr-Latn-CS" smtClean="0"/>
              <a:pPr/>
              <a:t>3</a:t>
            </a:fld>
            <a:endParaRPr lang="sr-Latn-CS" smtClean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3E2B3-159C-469B-82EF-B0100DF50874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6502D-B123-4E2C-9796-8E2FE27992AB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2A005-E63D-44B6-9281-85DF2DFD8FB8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FB7B5-DD2C-42AC-B92F-68364E7C3E88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E0D72-1082-4E5F-96B7-EB1068992AEA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E6211-1D61-47F5-83EE-99DA8E7B9D51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6C435-C8B4-4C27-8697-8686D1340620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936B0-F367-4715-B3B5-86CB379A47BC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76B0C-FACB-436C-B5FD-8B44C733B8BC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A4447-16BC-4822-AAB7-C3E35235155E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D693D-3A19-476B-A8E4-0AD969C096B4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BF367-2E62-4970-9F09-7B633C55D27C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2B2B2"/>
            </a:gs>
            <a:gs pos="50000">
              <a:schemeClr val="bg1"/>
            </a:gs>
            <a:gs pos="100000">
              <a:srgbClr val="B2B2B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8805AB7-3708-48F5-ACC0-AAC978FF761E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0" r:id="rId2"/>
    <p:sldLayoutId id="2147483699" r:id="rId3"/>
    <p:sldLayoutId id="2147483698" r:id="rId4"/>
    <p:sldLayoutId id="2147483697" r:id="rId5"/>
    <p:sldLayoutId id="2147483696" r:id="rId6"/>
    <p:sldLayoutId id="2147483695" r:id="rId7"/>
    <p:sldLayoutId id="2147483694" r:id="rId8"/>
    <p:sldLayoutId id="2147483693" r:id="rId9"/>
    <p:sldLayoutId id="2147483692" r:id="rId10"/>
    <p:sldLayoutId id="2147483691" r:id="rId11"/>
    <p:sldLayoutId id="214748369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36" name="Rectangle 2"/>
          <p:cNvSpPr>
            <a:spLocks noChangeArrowheads="1"/>
          </p:cNvSpPr>
          <p:nvPr/>
        </p:nvSpPr>
        <p:spPr bwMode="auto">
          <a:xfrm>
            <a:off x="827088" y="5013325"/>
            <a:ext cx="79486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sr-Latn-CS" b="1">
                <a:latin typeface="Futura XBlk BT"/>
              </a:rPr>
              <a:t>Influence of Meteorological Factors on Electric Energy Consumption</a:t>
            </a:r>
          </a:p>
          <a:p>
            <a:pPr algn="ctr" eaLnBrk="0" hangingPunct="0"/>
            <a:r>
              <a:rPr lang="sr-Latn-CS" b="1">
                <a:latin typeface="Futura XBlk BT"/>
              </a:rPr>
              <a:t>and Use of Meteorological Data and Forecasts</a:t>
            </a:r>
            <a:r>
              <a:rPr lang="sr-Latn-CS">
                <a:latin typeface="Futura XBlk BT"/>
              </a:rPr>
              <a:t> </a:t>
            </a:r>
          </a:p>
          <a:p>
            <a:pPr algn="ctr" eaLnBrk="0" hangingPunct="0"/>
            <a:r>
              <a:rPr lang="sr-Latn-CS" b="1">
                <a:latin typeface="Futura XBlk BT"/>
              </a:rPr>
              <a:t>for the Planning of the Power System Operations</a:t>
            </a:r>
            <a:r>
              <a:rPr lang="sr-Latn-CS">
                <a:latin typeface="Futura XBlk BT"/>
              </a:rPr>
              <a:t> </a:t>
            </a:r>
          </a:p>
          <a:p>
            <a:pPr algn="ctr" eaLnBrk="0" hangingPunct="0"/>
            <a:r>
              <a:rPr lang="sr-Latn-CS" sz="1400">
                <a:latin typeface="Futura XBlk BT"/>
              </a:rPr>
              <a:t>Branko Sparavalo</a:t>
            </a:r>
            <a:r>
              <a:rPr lang="sr-Latn-CS" sz="1200">
                <a:latin typeface="Futura XBlk BT"/>
              </a:rPr>
              <a:t>, meteorologist</a:t>
            </a:r>
          </a:p>
          <a:p>
            <a:pPr algn="ctr" eaLnBrk="0" hangingPunct="0"/>
            <a:endParaRPr lang="en-US" sz="1200">
              <a:latin typeface="Futura XBlk BT"/>
            </a:endParaRPr>
          </a:p>
        </p:txBody>
      </p:sp>
      <p:graphicFrame>
        <p:nvGraphicFramePr>
          <p:cNvPr id="55335" name="Object 39"/>
          <p:cNvGraphicFramePr>
            <a:graphicFrameLocks noChangeAspect="1"/>
          </p:cNvGraphicFramePr>
          <p:nvPr/>
        </p:nvGraphicFramePr>
        <p:xfrm>
          <a:off x="252413" y="188913"/>
          <a:ext cx="1089025" cy="1258887"/>
        </p:xfrm>
        <a:graphic>
          <a:graphicData uri="http://schemas.openxmlformats.org/presentationml/2006/ole">
            <p:oleObj spid="_x0000_s55335" name="Image Document" r:id="rId4" imgW="5061679" imgH="2948066" progId="">
              <p:embed/>
            </p:oleObj>
          </a:graphicData>
        </a:graphic>
      </p:graphicFrame>
      <p:grpSp>
        <p:nvGrpSpPr>
          <p:cNvPr id="55337" name="Group 4"/>
          <p:cNvGrpSpPr>
            <a:grpSpLocks/>
          </p:cNvGrpSpPr>
          <p:nvPr/>
        </p:nvGrpSpPr>
        <p:grpSpPr bwMode="auto">
          <a:xfrm>
            <a:off x="2057400" y="2209800"/>
            <a:ext cx="5486400" cy="2667000"/>
            <a:chOff x="624" y="1968"/>
            <a:chExt cx="4698" cy="2184"/>
          </a:xfrm>
        </p:grpSpPr>
        <p:pic>
          <p:nvPicPr>
            <p:cNvPr id="55340" name="Picture 5" descr="index_logo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4" y="2880"/>
              <a:ext cx="672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41" name="Picture 6" descr="dispecerska_sala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4" y="1992"/>
              <a:ext cx="1104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42" name="Picture 7" descr="djerdap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14" y="2880"/>
              <a:ext cx="1008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43" name="Picture 8" descr="kosovoa_mala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512" y="3552"/>
              <a:ext cx="804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44" name="Picture 9" descr="kosovob_mala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600" y="3552"/>
              <a:ext cx="846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45" name="Picture 10" descr="kostolaca_mala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220" y="2880"/>
              <a:ext cx="852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46" name="Picture 11" descr="morava_mala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602" y="3552"/>
              <a:ext cx="894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47" name="Picture 12" descr="ovcar-banja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555" y="1972"/>
              <a:ext cx="864" cy="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48" name="Picture 13" descr="radoinja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120" y="2880"/>
              <a:ext cx="1152" cy="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49" name="Picture 14" descr="tenta_mala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544" y="3552"/>
              <a:ext cx="99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50" name="Picture 15" descr="tentb_mala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344" y="2880"/>
              <a:ext cx="804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51" name="Picture 16" descr="trafo_polje1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624" y="3531"/>
              <a:ext cx="924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52" name="Picture 17" descr="ugalj2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666" y="1968"/>
              <a:ext cx="847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53" name="Picture 18" descr="vlasinske1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446" y="1968"/>
              <a:ext cx="864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54" name="Picture 19" descr="dalekovodi1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768" y="1977"/>
              <a:ext cx="845" cy="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5316" name="Rectangle 20"/>
          <p:cNvSpPr>
            <a:spLocks noChangeArrowheads="1"/>
          </p:cNvSpPr>
          <p:nvPr/>
        </p:nvSpPr>
        <p:spPr bwMode="auto">
          <a:xfrm>
            <a:off x="2667000" y="6324600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sr-Latn-CS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XBlk BT" pitchFamily="34" charset="0"/>
              </a:rPr>
              <a:t>  </a:t>
            </a:r>
            <a:r>
              <a:rPr lang="sr-Cyrl-CS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XBlk BT" pitchFamily="34" charset="0"/>
              </a:rPr>
              <a:t>  </a:t>
            </a:r>
            <a:r>
              <a:rPr lang="sr-Latn-CS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XBlk BT" pitchFamily="34" charset="0"/>
              </a:rPr>
              <a:t>November 21st, </a:t>
            </a:r>
            <a:r>
              <a:rPr lang="sr-Cyrl-CS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XBlk BT" pitchFamily="34" charset="0"/>
              </a:rPr>
              <a:t>201</a:t>
            </a:r>
            <a:r>
              <a:rPr lang="sr-Latn-CS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XBlk BT" pitchFamily="34" charset="0"/>
              </a:rPr>
              <a:t>3</a:t>
            </a:r>
            <a:r>
              <a:rPr lang="sr-Latn-CS">
                <a:solidFill>
                  <a:srgbClr val="000099"/>
                </a:solidFill>
                <a:latin typeface="Futura XBlk BT" pitchFamily="34" charset="0"/>
              </a:rPr>
              <a:t>. Belgrade</a:t>
            </a:r>
            <a:endParaRPr lang="en-US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utura XBlk BT" pitchFamily="34" charset="0"/>
            </a:endParaRPr>
          </a:p>
        </p:txBody>
      </p:sp>
      <p:sp>
        <p:nvSpPr>
          <p:cNvPr id="55339" name="Rectangle 21"/>
          <p:cNvSpPr>
            <a:spLocks noChangeArrowheads="1"/>
          </p:cNvSpPr>
          <p:nvPr/>
        </p:nvSpPr>
        <p:spPr bwMode="auto">
          <a:xfrm>
            <a:off x="1524000" y="228600"/>
            <a:ext cx="7162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sr-Latn-CS" sz="2400">
                <a:solidFill>
                  <a:schemeClr val="tx2"/>
                </a:solidFill>
                <a:latin typeface="Futura XBlk BT"/>
              </a:rPr>
              <a:t>ELECTRIC POWER INDUSTRY OF SERBIA</a:t>
            </a:r>
            <a:endParaRPr lang="sr-Latn-CS" sz="2400">
              <a:solidFill>
                <a:srgbClr val="000099"/>
              </a:solidFill>
              <a:latin typeface="Futura XBlk BT"/>
            </a:endParaRPr>
          </a:p>
          <a:p>
            <a:pPr eaLnBrk="0" hangingPunct="0"/>
            <a:r>
              <a:rPr lang="en-US" sz="2400">
                <a:solidFill>
                  <a:srgbClr val="000099"/>
                </a:solidFill>
                <a:latin typeface="Futura XBlk BT"/>
              </a:rPr>
              <a:t>Head Department for Electricity Trade</a:t>
            </a:r>
            <a:endParaRPr lang="sr-Latn-CS" sz="2400">
              <a:solidFill>
                <a:srgbClr val="000099"/>
              </a:solidFill>
              <a:latin typeface="Futura XBlk BT"/>
            </a:endParaRPr>
          </a:p>
          <a:p>
            <a:pPr eaLnBrk="0" hangingPunct="0"/>
            <a:endParaRPr lang="sr-Latn-CS" sz="2400">
              <a:solidFill>
                <a:srgbClr val="000099"/>
              </a:solidFill>
              <a:latin typeface="Futura XBlk BT"/>
            </a:endParaRPr>
          </a:p>
          <a:p>
            <a:pPr algn="ctr" eaLnBrk="0" hangingPunct="0"/>
            <a:r>
              <a:rPr lang="en-US" sz="1600" b="1">
                <a:latin typeface="Futura XBlk BT"/>
              </a:rPr>
              <a:t>THE </a:t>
            </a:r>
            <a:r>
              <a:rPr lang="sr-Latn-CS" sz="1600" b="1">
                <a:latin typeface="Futura XBlk BT"/>
              </a:rPr>
              <a:t>TENTH </a:t>
            </a:r>
            <a:r>
              <a:rPr lang="en-US" sz="1600" b="1">
                <a:latin typeface="Futura XBlk BT"/>
              </a:rPr>
              <a:t>SESSION OF </a:t>
            </a:r>
            <a:r>
              <a:rPr lang="sr-Latn-CS" sz="1600" b="1">
                <a:latin typeface="Futura XBlk BT"/>
              </a:rPr>
              <a:t>THE</a:t>
            </a:r>
          </a:p>
          <a:p>
            <a:pPr algn="ctr" eaLnBrk="0" hangingPunct="0"/>
            <a:r>
              <a:rPr lang="en-US" sz="1600" b="1">
                <a:latin typeface="Futura XBlk BT"/>
              </a:rPr>
              <a:t>SOUTH</a:t>
            </a:r>
            <a:r>
              <a:rPr lang="sr-Latn-CS" sz="1600" b="1">
                <a:latin typeface="Futura XBlk BT"/>
              </a:rPr>
              <a:t>-E</a:t>
            </a:r>
            <a:r>
              <a:rPr lang="en-US" sz="1600" b="1">
                <a:latin typeface="Futura XBlk BT"/>
              </a:rPr>
              <a:t>AST EUROPE</a:t>
            </a:r>
            <a:r>
              <a:rPr lang="sr-Latn-CS" sz="1600" b="1">
                <a:latin typeface="Futura XBlk BT"/>
              </a:rPr>
              <a:t>AN</a:t>
            </a:r>
            <a:r>
              <a:rPr lang="en-US" sz="1600" b="1">
                <a:latin typeface="Futura XBlk BT"/>
              </a:rPr>
              <a:t> CLIMATE OUTLOOK FORUM (SEECOF-</a:t>
            </a:r>
            <a:r>
              <a:rPr lang="sr-Latn-CS" sz="1600" b="1">
                <a:latin typeface="Futura XBlk BT"/>
              </a:rPr>
              <a:t>10</a:t>
            </a:r>
            <a:r>
              <a:rPr lang="en-US" sz="1600" b="1">
                <a:latin typeface="Futura XBlk BT"/>
              </a:rPr>
              <a:t>)</a:t>
            </a:r>
          </a:p>
          <a:p>
            <a:pPr algn="ctr" eaLnBrk="0" hangingPunct="0"/>
            <a:r>
              <a:rPr lang="en-US" sz="1600" b="1">
                <a:latin typeface="Futura XBlk BT"/>
              </a:rPr>
              <a:t>Belgrade, Serbia, November 2</a:t>
            </a:r>
            <a:r>
              <a:rPr lang="sr-Latn-CS" sz="1600" b="1">
                <a:latin typeface="Futura XBlk BT"/>
              </a:rPr>
              <a:t>0</a:t>
            </a:r>
            <a:r>
              <a:rPr lang="en-US" sz="1600" b="1">
                <a:latin typeface="Futura XBlk BT"/>
              </a:rPr>
              <a:t>-</a:t>
            </a:r>
            <a:r>
              <a:rPr lang="sr-Latn-CS" sz="1600" b="1">
                <a:latin typeface="Futura XBlk BT"/>
              </a:rPr>
              <a:t>21</a:t>
            </a:r>
            <a:r>
              <a:rPr lang="en-US" sz="1600" b="1">
                <a:latin typeface="Futura XBlk BT"/>
              </a:rPr>
              <a:t>, 201</a:t>
            </a:r>
            <a:r>
              <a:rPr lang="sr-Latn-CS" sz="1600" b="1">
                <a:latin typeface="Futura XBlk BT"/>
              </a:rPr>
              <a:t>3.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8908CF1-45DB-49D8-8D3E-10CDD1753689}" type="slidenum">
              <a:rPr lang="sr-Latn-CS" smtClean="0">
                <a:solidFill>
                  <a:srgbClr val="000000"/>
                </a:solidFill>
              </a:rPr>
              <a:pPr/>
              <a:t>10</a:t>
            </a:fld>
            <a:endParaRPr lang="sr-Latn-CS" smtClean="0">
              <a:solidFill>
                <a:srgbClr val="000000"/>
              </a:solidFill>
            </a:endParaRPr>
          </a:p>
        </p:txBody>
      </p:sp>
      <p:sp>
        <p:nvSpPr>
          <p:cNvPr id="798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459787" cy="54721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sr-Latn-CS" sz="24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sz="2400" smtClean="0"/>
              <a:t>                       </a:t>
            </a:r>
            <a:endParaRPr lang="en-US" sz="2400" smtClean="0"/>
          </a:p>
        </p:txBody>
      </p:sp>
      <p:sp>
        <p:nvSpPr>
          <p:cNvPr id="79890" name="Rectangle 5"/>
          <p:cNvSpPr>
            <a:spLocks noChangeArrowheads="1"/>
          </p:cNvSpPr>
          <p:nvPr/>
        </p:nvSpPr>
        <p:spPr bwMode="auto">
          <a:xfrm>
            <a:off x="990600" y="307975"/>
            <a:ext cx="530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99"/>
                </a:solidFill>
                <a:latin typeface="Futura XBlk BT"/>
              </a:rPr>
              <a:t>Head Department for Electricity Trade</a:t>
            </a:r>
          </a:p>
        </p:txBody>
      </p:sp>
      <p:graphicFrame>
        <p:nvGraphicFramePr>
          <p:cNvPr id="79882" name="Object 10"/>
          <p:cNvGraphicFramePr>
            <a:graphicFrameLocks noChangeAspect="1"/>
          </p:cNvGraphicFramePr>
          <p:nvPr/>
        </p:nvGraphicFramePr>
        <p:xfrm>
          <a:off x="228600" y="152400"/>
          <a:ext cx="619125" cy="660400"/>
        </p:xfrm>
        <a:graphic>
          <a:graphicData uri="http://schemas.openxmlformats.org/presentationml/2006/ole">
            <p:oleObj spid="_x0000_s79882" name="Image Document" r:id="rId3" imgW="5061679" imgH="2948066" progId="">
              <p:embed/>
            </p:oleObj>
          </a:graphicData>
        </a:graphic>
      </p:graphicFrame>
      <p:sp>
        <p:nvSpPr>
          <p:cNvPr id="79891" name="Rectangle 7"/>
          <p:cNvSpPr>
            <a:spLocks noChangeArrowheads="1"/>
          </p:cNvSpPr>
          <p:nvPr/>
        </p:nvSpPr>
        <p:spPr bwMode="auto">
          <a:xfrm>
            <a:off x="1116013" y="836613"/>
            <a:ext cx="8035925" cy="571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79887" name="Chart 12"/>
          <p:cNvGraphicFramePr>
            <a:graphicFrameLocks noGrp="1"/>
          </p:cNvGraphicFramePr>
          <p:nvPr/>
        </p:nvGraphicFramePr>
        <p:xfrm>
          <a:off x="1065213" y="1146175"/>
          <a:ext cx="7445375" cy="5070475"/>
        </p:xfrm>
        <a:graphic>
          <a:graphicData uri="http://schemas.openxmlformats.org/presentationml/2006/ole">
            <p:oleObj spid="_x0000_s79887" r:id="rId4" imgW="7443861" imgH="5072312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315CA9B-D366-4621-94D5-14DDCC9B9CA1}" type="slidenum">
              <a:rPr lang="sr-Latn-CS" smtClean="0">
                <a:solidFill>
                  <a:srgbClr val="000000"/>
                </a:solidFill>
              </a:rPr>
              <a:pPr/>
              <a:t>11</a:t>
            </a:fld>
            <a:endParaRPr lang="sr-Latn-CS" smtClean="0">
              <a:solidFill>
                <a:srgbClr val="000000"/>
              </a:solidFill>
            </a:endParaRPr>
          </a:p>
        </p:txBody>
      </p:sp>
      <p:sp>
        <p:nvSpPr>
          <p:cNvPr id="819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459787" cy="54721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sr-Latn-CS" sz="24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sz="2400" smtClean="0"/>
              <a:t>                       </a:t>
            </a:r>
            <a:endParaRPr lang="en-US" sz="2400" smtClean="0"/>
          </a:p>
        </p:txBody>
      </p:sp>
      <p:sp>
        <p:nvSpPr>
          <p:cNvPr id="81937" name="Rectangle 5"/>
          <p:cNvSpPr>
            <a:spLocks noChangeArrowheads="1"/>
          </p:cNvSpPr>
          <p:nvPr/>
        </p:nvSpPr>
        <p:spPr bwMode="auto">
          <a:xfrm>
            <a:off x="990600" y="307975"/>
            <a:ext cx="530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99"/>
                </a:solidFill>
                <a:latin typeface="Futura XBlk BT"/>
              </a:rPr>
              <a:t>Head Department for Electricity Trade</a:t>
            </a:r>
          </a:p>
        </p:txBody>
      </p:sp>
      <p:graphicFrame>
        <p:nvGraphicFramePr>
          <p:cNvPr id="81929" name="Object 9"/>
          <p:cNvGraphicFramePr>
            <a:graphicFrameLocks noChangeAspect="1"/>
          </p:cNvGraphicFramePr>
          <p:nvPr/>
        </p:nvGraphicFramePr>
        <p:xfrm>
          <a:off x="228600" y="152400"/>
          <a:ext cx="619125" cy="660400"/>
        </p:xfrm>
        <a:graphic>
          <a:graphicData uri="http://schemas.openxmlformats.org/presentationml/2006/ole">
            <p:oleObj spid="_x0000_s81929" name="Image Document" r:id="rId3" imgW="5061679" imgH="2948066" progId="">
              <p:embed/>
            </p:oleObj>
          </a:graphicData>
        </a:graphic>
      </p:graphicFrame>
      <p:sp>
        <p:nvSpPr>
          <p:cNvPr id="81938" name="Rectangle 7"/>
          <p:cNvSpPr>
            <a:spLocks noChangeArrowheads="1"/>
          </p:cNvSpPr>
          <p:nvPr/>
        </p:nvSpPr>
        <p:spPr bwMode="auto">
          <a:xfrm>
            <a:off x="1116013" y="836613"/>
            <a:ext cx="8035925" cy="571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81934" name="Chart 10"/>
          <p:cNvGraphicFramePr>
            <a:graphicFrameLocks noGrp="1"/>
          </p:cNvGraphicFramePr>
          <p:nvPr/>
        </p:nvGraphicFramePr>
        <p:xfrm>
          <a:off x="1136650" y="1146175"/>
          <a:ext cx="7373938" cy="5070475"/>
        </p:xfrm>
        <a:graphic>
          <a:graphicData uri="http://schemas.openxmlformats.org/presentationml/2006/ole">
            <p:oleObj spid="_x0000_s81934" r:id="rId4" imgW="7376799" imgH="5072312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3880481-3807-4732-B709-3AD3E98E4302}" type="slidenum">
              <a:rPr lang="sr-Latn-CS" smtClean="0"/>
              <a:pPr/>
              <a:t>12</a:t>
            </a:fld>
            <a:endParaRPr lang="sr-Latn-CS" smtClean="0"/>
          </a:p>
        </p:txBody>
      </p:sp>
      <p:sp>
        <p:nvSpPr>
          <p:cNvPr id="9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908050"/>
            <a:ext cx="7797800" cy="863600"/>
          </a:xfrm>
        </p:spPr>
        <p:txBody>
          <a:bodyPr/>
          <a:lstStyle/>
          <a:p>
            <a:pPr eaLnBrk="1" hangingPunct="1"/>
            <a:r>
              <a:rPr lang="sr-Latn-CS" sz="2400" smtClean="0"/>
              <a:t>THE INFLUENCE OF DRY AND WET YEAR </a:t>
            </a:r>
            <a:br>
              <a:rPr lang="sr-Latn-CS" sz="2400" smtClean="0"/>
            </a:br>
            <a:r>
              <a:rPr lang="sr-Latn-CS" sz="2400" smtClean="0"/>
              <a:t>ON HYDRO POWER PRODUCTION IN SERBIA</a:t>
            </a:r>
          </a:p>
        </p:txBody>
      </p:sp>
      <p:sp>
        <p:nvSpPr>
          <p:cNvPr id="9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060575"/>
            <a:ext cx="7993062" cy="42052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Latn-CS" sz="2000" smtClean="0"/>
              <a:t>10.5 TWh </a:t>
            </a:r>
            <a:r>
              <a:rPr lang="sr-Latn-CS" sz="2000" smtClean="0">
                <a:cs typeface="Arial" charset="0"/>
              </a:rPr>
              <a:t>→ </a:t>
            </a:r>
            <a:r>
              <a:rPr lang="sr-Latn-CS" sz="2000" smtClean="0"/>
              <a:t>Average annualy Hydro Power production (30% of all power production)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000" smtClean="0"/>
              <a:t>8.5 TWh </a:t>
            </a:r>
            <a:r>
              <a:rPr lang="sr-Latn-CS" sz="2000" smtClean="0">
                <a:cs typeface="Arial" charset="0"/>
              </a:rPr>
              <a:t>→ </a:t>
            </a:r>
            <a:r>
              <a:rPr lang="sr-Latn-CS" sz="2000" smtClean="0"/>
              <a:t>DRY year </a:t>
            </a:r>
            <a:r>
              <a:rPr lang="sr-Latn-CS" sz="2000" smtClean="0">
                <a:cs typeface="Arial" charset="0"/>
              </a:rPr>
              <a:t>→ </a:t>
            </a:r>
            <a:r>
              <a:rPr lang="sr-Latn-CS" sz="2000" smtClean="0"/>
              <a:t>2011. 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000" smtClean="0"/>
              <a:t>12.5 TWh </a:t>
            </a:r>
            <a:r>
              <a:rPr lang="sr-Latn-CS" sz="2000" smtClean="0">
                <a:cs typeface="Arial" charset="0"/>
              </a:rPr>
              <a:t>→ </a:t>
            </a:r>
            <a:r>
              <a:rPr lang="sr-Latn-CS" sz="2000" smtClean="0"/>
              <a:t>WET year </a:t>
            </a:r>
            <a:r>
              <a:rPr lang="sr-Latn-CS" sz="2000" smtClean="0">
                <a:cs typeface="Arial" charset="0"/>
              </a:rPr>
              <a:t>→ </a:t>
            </a:r>
            <a:r>
              <a:rPr lang="sr-Latn-CS" sz="2000" smtClean="0"/>
              <a:t>2010.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r-Latn-CS" sz="2000" smtClean="0"/>
          </a:p>
          <a:p>
            <a:pPr eaLnBrk="1" hangingPunct="1">
              <a:lnSpc>
                <a:spcPct val="90000"/>
              </a:lnSpc>
            </a:pPr>
            <a:r>
              <a:rPr lang="sr-Latn-CS" sz="2000" smtClean="0"/>
              <a:t>4 TWh </a:t>
            </a:r>
            <a:r>
              <a:rPr lang="sr-Latn-CS" sz="2000" smtClean="0">
                <a:cs typeface="Arial" charset="0"/>
              </a:rPr>
              <a:t>→ </a:t>
            </a:r>
            <a:r>
              <a:rPr lang="sr-Latn-CS" sz="2000" smtClean="0"/>
              <a:t>The difference between DRY and WET year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Latn-CS" sz="2000" smtClean="0"/>
              <a:t>    in money, 4 TWh= 200 million EUR</a:t>
            </a:r>
            <a:endParaRPr lang="sr-Latn-C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Latn-CS" sz="2800" smtClean="0"/>
              <a:t>   </a:t>
            </a:r>
            <a:r>
              <a:rPr lang="sr-Latn-CS" sz="2000" smtClean="0"/>
              <a:t>(mean value at the EU electricity market)</a:t>
            </a:r>
            <a:endParaRPr lang="en-US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r-Latn-CS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r-Latn-CS" sz="900" smtClean="0"/>
          </a:p>
        </p:txBody>
      </p:sp>
      <p:sp>
        <p:nvSpPr>
          <p:cNvPr id="9267" name="Rectangle 5"/>
          <p:cNvSpPr>
            <a:spLocks noChangeArrowheads="1"/>
          </p:cNvSpPr>
          <p:nvPr/>
        </p:nvSpPr>
        <p:spPr bwMode="auto">
          <a:xfrm>
            <a:off x="990600" y="307975"/>
            <a:ext cx="530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99"/>
                </a:solidFill>
                <a:latin typeface="Futura XBlk BT"/>
              </a:rPr>
              <a:t>Head Department for Electricity Trade</a:t>
            </a:r>
          </a:p>
        </p:txBody>
      </p:sp>
      <p:graphicFrame>
        <p:nvGraphicFramePr>
          <p:cNvPr id="9263" name="Object 47"/>
          <p:cNvGraphicFramePr>
            <a:graphicFrameLocks noChangeAspect="1"/>
          </p:cNvGraphicFramePr>
          <p:nvPr/>
        </p:nvGraphicFramePr>
        <p:xfrm>
          <a:off x="228600" y="152400"/>
          <a:ext cx="619125" cy="660400"/>
        </p:xfrm>
        <a:graphic>
          <a:graphicData uri="http://schemas.openxmlformats.org/presentationml/2006/ole">
            <p:oleObj spid="_x0000_s9263" name="Image Document" r:id="rId3" imgW="5061679" imgH="2948066" progId="">
              <p:embed/>
            </p:oleObj>
          </a:graphicData>
        </a:graphic>
      </p:graphicFrame>
      <p:sp>
        <p:nvSpPr>
          <p:cNvPr id="9268" name="Rectangle 7"/>
          <p:cNvSpPr>
            <a:spLocks noChangeArrowheads="1"/>
          </p:cNvSpPr>
          <p:nvPr/>
        </p:nvSpPr>
        <p:spPr bwMode="auto">
          <a:xfrm>
            <a:off x="1116013" y="836613"/>
            <a:ext cx="8035925" cy="571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69" name="Rectangle 8"/>
          <p:cNvSpPr>
            <a:spLocks noChangeArrowheads="1"/>
          </p:cNvSpPr>
          <p:nvPr/>
        </p:nvSpPr>
        <p:spPr bwMode="auto">
          <a:xfrm>
            <a:off x="1116013" y="1773238"/>
            <a:ext cx="8035925" cy="365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9E0D63-D00A-467D-81C6-27E632529FDB}" type="slidenum">
              <a:rPr lang="sr-Latn-CS" smtClean="0"/>
              <a:pPr/>
              <a:t>13</a:t>
            </a:fld>
            <a:endParaRPr lang="sr-Latn-CS" smtClean="0"/>
          </a:p>
        </p:txBody>
      </p:sp>
      <p:pic>
        <p:nvPicPr>
          <p:cNvPr id="10287" name="Picture 4" descr="BBas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8280400" cy="621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8" name="Rectangle 6"/>
          <p:cNvSpPr>
            <a:spLocks noChangeArrowheads="1"/>
          </p:cNvSpPr>
          <p:nvPr/>
        </p:nvSpPr>
        <p:spPr bwMode="auto">
          <a:xfrm>
            <a:off x="990600" y="307975"/>
            <a:ext cx="530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99"/>
                </a:solidFill>
                <a:latin typeface="Futura XBlk BT"/>
              </a:rPr>
              <a:t>Head Department for Electricity Trade</a:t>
            </a:r>
          </a:p>
        </p:txBody>
      </p:sp>
      <p:graphicFrame>
        <p:nvGraphicFramePr>
          <p:cNvPr id="10285" name="Object 45"/>
          <p:cNvGraphicFramePr>
            <a:graphicFrameLocks noChangeAspect="1"/>
          </p:cNvGraphicFramePr>
          <p:nvPr/>
        </p:nvGraphicFramePr>
        <p:xfrm>
          <a:off x="228600" y="152400"/>
          <a:ext cx="619125" cy="660400"/>
        </p:xfrm>
        <a:graphic>
          <a:graphicData uri="http://schemas.openxmlformats.org/presentationml/2006/ole">
            <p:oleObj spid="_x0000_s10285" name="Image Document" r:id="rId4" imgW="5061679" imgH="2948066" progId="">
              <p:embed/>
            </p:oleObj>
          </a:graphicData>
        </a:graphic>
      </p:graphicFrame>
      <p:sp>
        <p:nvSpPr>
          <p:cNvPr id="10289" name="Rectangle 8"/>
          <p:cNvSpPr>
            <a:spLocks noChangeArrowheads="1"/>
          </p:cNvSpPr>
          <p:nvPr/>
        </p:nvSpPr>
        <p:spPr bwMode="auto">
          <a:xfrm>
            <a:off x="1116013" y="836613"/>
            <a:ext cx="8035925" cy="571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0" name="Rectangle 15"/>
          <p:cNvSpPr>
            <a:spLocks noChangeArrowheads="1"/>
          </p:cNvSpPr>
          <p:nvPr/>
        </p:nvSpPr>
        <p:spPr bwMode="auto">
          <a:xfrm>
            <a:off x="3203575" y="908050"/>
            <a:ext cx="54371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2000" b="1">
                <a:solidFill>
                  <a:schemeClr val="bg1"/>
                </a:solidFill>
              </a:rPr>
              <a:t>SYSTEM FOR THE FORECAST OF THE</a:t>
            </a:r>
            <a:br>
              <a:rPr lang="sr-Latn-CS" sz="2000" b="1">
                <a:solidFill>
                  <a:schemeClr val="bg1"/>
                </a:solidFill>
              </a:rPr>
            </a:br>
            <a:r>
              <a:rPr lang="sr-Latn-CS" sz="2000" b="1">
                <a:solidFill>
                  <a:schemeClr val="bg1"/>
                </a:solidFill>
              </a:rPr>
              <a:t>DRINA RIVER BASIN INFLOW - METEOSAR</a:t>
            </a:r>
          </a:p>
        </p:txBody>
      </p:sp>
      <p:sp>
        <p:nvSpPr>
          <p:cNvPr id="10291" name="Rectangle 8"/>
          <p:cNvSpPr>
            <a:spLocks noChangeArrowheads="1"/>
          </p:cNvSpPr>
          <p:nvPr/>
        </p:nvSpPr>
        <p:spPr bwMode="auto">
          <a:xfrm>
            <a:off x="1108075" y="1628775"/>
            <a:ext cx="8035925" cy="36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92" name="Rectangle 17"/>
          <p:cNvSpPr>
            <a:spLocks noChangeArrowheads="1"/>
          </p:cNvSpPr>
          <p:nvPr/>
        </p:nvSpPr>
        <p:spPr bwMode="auto">
          <a:xfrm>
            <a:off x="900113" y="5949950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2000" b="1">
                <a:solidFill>
                  <a:schemeClr val="bg1"/>
                </a:solidFill>
              </a:rPr>
              <a:t>HE “BAJINA BAŠTA”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32AF0F-CA31-40BA-B955-5C14B0C9B40B}" type="slidenum">
              <a:rPr lang="sr-Latn-CS" smtClean="0"/>
              <a:pPr/>
              <a:t>14</a:t>
            </a:fld>
            <a:endParaRPr lang="sr-Latn-CS" smtClean="0"/>
          </a:p>
        </p:txBody>
      </p:sp>
      <p:sp>
        <p:nvSpPr>
          <p:cNvPr id="2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908050"/>
            <a:ext cx="7654925" cy="792163"/>
          </a:xfrm>
        </p:spPr>
        <p:txBody>
          <a:bodyPr/>
          <a:lstStyle/>
          <a:p>
            <a:pPr eaLnBrk="1" hangingPunct="1"/>
            <a:r>
              <a:rPr lang="sr-Latn-CS" sz="2400" smtClean="0">
                <a:solidFill>
                  <a:schemeClr val="tx1"/>
                </a:solidFill>
              </a:rPr>
              <a:t>SYSTEM FOR THE FORECAST </a:t>
            </a:r>
            <a:br>
              <a:rPr lang="sr-Latn-CS" sz="2400" smtClean="0">
                <a:solidFill>
                  <a:schemeClr val="tx1"/>
                </a:solidFill>
              </a:rPr>
            </a:br>
            <a:r>
              <a:rPr lang="sr-Latn-CS" sz="2400" smtClean="0">
                <a:solidFill>
                  <a:schemeClr val="tx1"/>
                </a:solidFill>
              </a:rPr>
              <a:t>OF THE DRINA RIVER BASIN INFLOW - METEOSAR</a:t>
            </a:r>
          </a:p>
        </p:txBody>
      </p:sp>
      <p:sp>
        <p:nvSpPr>
          <p:cNvPr id="2257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06475" y="2060575"/>
            <a:ext cx="7777163" cy="43211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Latn-CS" sz="2400" smtClean="0"/>
              <a:t>System was developed to provide operational river forecasting for making hydropower operating plans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400" smtClean="0"/>
              <a:t>Main INPUT: forecasts of precipitation and temperature using several meteo models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6h time step discretization up to xx days (7-10+)</a:t>
            </a:r>
            <a:endParaRPr lang="sr-Latn-CS" sz="2400" smtClean="0"/>
          </a:p>
          <a:p>
            <a:pPr eaLnBrk="1" hangingPunct="1">
              <a:lnSpc>
                <a:spcPct val="90000"/>
              </a:lnSpc>
            </a:pPr>
            <a:r>
              <a:rPr lang="sr-Latn-CS" sz="2400" smtClean="0"/>
              <a:t>The river basin divided into altitude zones through performed snowmelt process and also accumulation of snow above a certain level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400" smtClean="0"/>
              <a:t>Model calculates runoff from rainfall and melting snow</a:t>
            </a:r>
            <a:endParaRPr 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Latn-CS" smtClean="0"/>
              <a:t>     </a:t>
            </a:r>
            <a:endParaRPr lang="sr-Latn-CS" sz="2800" smtClean="0"/>
          </a:p>
        </p:txBody>
      </p:sp>
      <p:sp>
        <p:nvSpPr>
          <p:cNvPr id="22580" name="Rectangle 9"/>
          <p:cNvSpPr>
            <a:spLocks noChangeArrowheads="1"/>
          </p:cNvSpPr>
          <p:nvPr/>
        </p:nvSpPr>
        <p:spPr bwMode="auto">
          <a:xfrm>
            <a:off x="990600" y="307975"/>
            <a:ext cx="530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99"/>
                </a:solidFill>
                <a:latin typeface="Futura XBlk BT"/>
              </a:rPr>
              <a:t>Head Department for Electricity Trade</a:t>
            </a:r>
          </a:p>
        </p:txBody>
      </p:sp>
      <p:graphicFrame>
        <p:nvGraphicFramePr>
          <p:cNvPr id="22576" name="Object 48"/>
          <p:cNvGraphicFramePr>
            <a:graphicFrameLocks noChangeAspect="1"/>
          </p:cNvGraphicFramePr>
          <p:nvPr/>
        </p:nvGraphicFramePr>
        <p:xfrm>
          <a:off x="228600" y="152400"/>
          <a:ext cx="619125" cy="660400"/>
        </p:xfrm>
        <a:graphic>
          <a:graphicData uri="http://schemas.openxmlformats.org/presentationml/2006/ole">
            <p:oleObj spid="_x0000_s22576" name="Image Document" r:id="rId3" imgW="5061679" imgH="2948066" progId="">
              <p:embed/>
            </p:oleObj>
          </a:graphicData>
        </a:graphic>
      </p:graphicFrame>
      <p:sp>
        <p:nvSpPr>
          <p:cNvPr id="22581" name="Rectangle 11"/>
          <p:cNvSpPr>
            <a:spLocks noChangeArrowheads="1"/>
          </p:cNvSpPr>
          <p:nvPr/>
        </p:nvSpPr>
        <p:spPr bwMode="auto">
          <a:xfrm>
            <a:off x="1116013" y="836613"/>
            <a:ext cx="8035925" cy="571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2" name="Rectangle 12"/>
          <p:cNvSpPr>
            <a:spLocks noChangeArrowheads="1"/>
          </p:cNvSpPr>
          <p:nvPr/>
        </p:nvSpPr>
        <p:spPr bwMode="auto">
          <a:xfrm>
            <a:off x="1116013" y="1773238"/>
            <a:ext cx="8035925" cy="365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91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0111617-54E9-430F-B902-324F5D04DF9B}" type="slidenum">
              <a:rPr lang="sr-Latn-CS" sz="1400"/>
              <a:pPr algn="r"/>
              <a:t>15</a:t>
            </a:fld>
            <a:endParaRPr lang="sr-Latn-CS" sz="1400"/>
          </a:p>
        </p:txBody>
      </p:sp>
      <p:sp>
        <p:nvSpPr>
          <p:cNvPr id="788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908050"/>
            <a:ext cx="7654925" cy="792163"/>
          </a:xfrm>
        </p:spPr>
        <p:txBody>
          <a:bodyPr/>
          <a:lstStyle/>
          <a:p>
            <a:pPr eaLnBrk="1" hangingPunct="1"/>
            <a:r>
              <a:rPr lang="sr-Latn-CS" sz="2400" smtClean="0">
                <a:solidFill>
                  <a:schemeClr val="tx1"/>
                </a:solidFill>
              </a:rPr>
              <a:t>SYSTEM FOR THE FORECAST </a:t>
            </a:r>
            <a:br>
              <a:rPr lang="sr-Latn-CS" sz="2400" smtClean="0">
                <a:solidFill>
                  <a:schemeClr val="tx1"/>
                </a:solidFill>
              </a:rPr>
            </a:br>
            <a:r>
              <a:rPr lang="sr-Latn-CS" sz="2400" smtClean="0">
                <a:solidFill>
                  <a:schemeClr val="tx1"/>
                </a:solidFill>
              </a:rPr>
              <a:t>OF THE DRINA RIVER BASIN INFLOW - METEOSAR</a:t>
            </a:r>
          </a:p>
        </p:txBody>
      </p:sp>
      <p:sp>
        <p:nvSpPr>
          <p:cNvPr id="7885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006475" y="1916113"/>
            <a:ext cx="7958138" cy="468153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System is used for</a:t>
            </a:r>
            <a:r>
              <a:rPr lang="sr-Latn-CS" sz="2000" dirty="0" smtClean="0"/>
              <a:t>:</a:t>
            </a:r>
          </a:p>
          <a:p>
            <a:pPr>
              <a:lnSpc>
                <a:spcPct val="90000"/>
              </a:lnSpc>
              <a:defRPr/>
            </a:pPr>
            <a:r>
              <a:rPr lang="sr-Latn-CS" sz="2000" dirty="0" smtClean="0"/>
              <a:t>HYDROPOWER OPERATING PLANS</a:t>
            </a:r>
          </a:p>
          <a:p>
            <a:pPr>
              <a:lnSpc>
                <a:spcPct val="90000"/>
              </a:lnSpc>
              <a:defRPr/>
            </a:pPr>
            <a:r>
              <a:rPr lang="sr-Latn-CS" sz="2000" dirty="0" smtClean="0"/>
              <a:t>HYDROPOWER COORDINATION</a:t>
            </a:r>
          </a:p>
          <a:p>
            <a:pPr>
              <a:lnSpc>
                <a:spcPct val="90000"/>
              </a:lnSpc>
              <a:defRPr/>
            </a:pPr>
            <a:r>
              <a:rPr lang="sr-Latn-CS" sz="2000" dirty="0" smtClean="0"/>
              <a:t>WATER CONTROL DATA SYSTEM</a:t>
            </a:r>
          </a:p>
          <a:p>
            <a:pPr>
              <a:lnSpc>
                <a:spcPct val="90000"/>
              </a:lnSpc>
              <a:defRPr/>
            </a:pPr>
            <a:endParaRPr lang="sr-Latn-C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sr-Latn-CS" sz="2000" dirty="0" smtClean="0"/>
              <a:t>We also have another </a:t>
            </a:r>
            <a:r>
              <a:rPr lang="en-US" sz="2000" dirty="0" smtClean="0"/>
              <a:t>independent </a:t>
            </a:r>
            <a:r>
              <a:rPr lang="sr-Latn-CS" sz="2000" dirty="0" smtClean="0"/>
              <a:t>system for operational river </a:t>
            </a:r>
            <a:r>
              <a:rPr lang="en-US" sz="2000" dirty="0" smtClean="0"/>
              <a:t>in</a:t>
            </a:r>
            <a:r>
              <a:rPr lang="sr-Latn-CS" sz="2000" dirty="0" smtClean="0"/>
              <a:t>flow forecasts, but not finished yet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Latn-CS" sz="2000" dirty="0" smtClean="0"/>
              <a:t>Hydro-meteorological </a:t>
            </a:r>
            <a:r>
              <a:rPr lang="en-US" sz="2000" dirty="0" err="1"/>
              <a:t>I</a:t>
            </a:r>
            <a:r>
              <a:rPr lang="sr-Latn-CS" sz="2000" dirty="0" smtClean="0"/>
              <a:t>nformation </a:t>
            </a:r>
            <a:r>
              <a:rPr lang="en-US" sz="2000" dirty="0" smtClean="0"/>
              <a:t>S</a:t>
            </a:r>
            <a:r>
              <a:rPr lang="sr-Latn-CS" sz="2000" dirty="0" smtClean="0"/>
              <a:t>ystem of the Drina river basin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HIS of the Danube river basin is being planned.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0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As </a:t>
            </a:r>
            <a:r>
              <a:rPr lang="en-US" sz="2000" dirty="0"/>
              <a:t>we use several meteorological models, we want to </a:t>
            </a:r>
            <a:r>
              <a:rPr lang="en-US" sz="2000" dirty="0" smtClean="0"/>
              <a:t>use at </a:t>
            </a:r>
            <a:r>
              <a:rPr lang="en-US" sz="2000" dirty="0"/>
              <a:t>least two independent sources of </a:t>
            </a:r>
            <a:r>
              <a:rPr lang="en-US" sz="2000" dirty="0" smtClean="0"/>
              <a:t>inflow forecast (hydro-meteorological models). In any case, we need more and more meteorological input data, and of course, more and more accurate forecasts.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r-Latn-CS" dirty="0" smtClean="0"/>
              <a:t>     </a:t>
            </a:r>
          </a:p>
        </p:txBody>
      </p:sp>
      <p:sp>
        <p:nvSpPr>
          <p:cNvPr id="78894" name="Rectangle 9"/>
          <p:cNvSpPr>
            <a:spLocks noChangeArrowheads="1"/>
          </p:cNvSpPr>
          <p:nvPr/>
        </p:nvSpPr>
        <p:spPr bwMode="auto">
          <a:xfrm>
            <a:off x="990600" y="307975"/>
            <a:ext cx="530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99"/>
                </a:solidFill>
                <a:latin typeface="Futura XBlk BT"/>
              </a:rPr>
              <a:t>Head Department for Electricity Trade</a:t>
            </a:r>
          </a:p>
        </p:txBody>
      </p:sp>
      <p:graphicFrame>
        <p:nvGraphicFramePr>
          <p:cNvPr id="78890" name="Object 42"/>
          <p:cNvGraphicFramePr>
            <a:graphicFrameLocks noChangeAspect="1"/>
          </p:cNvGraphicFramePr>
          <p:nvPr/>
        </p:nvGraphicFramePr>
        <p:xfrm>
          <a:off x="228600" y="152400"/>
          <a:ext cx="619125" cy="660400"/>
        </p:xfrm>
        <a:graphic>
          <a:graphicData uri="http://schemas.openxmlformats.org/presentationml/2006/ole">
            <p:oleObj spid="_x0000_s78890" name="Image Document" r:id="rId3" imgW="5061679" imgH="2948066" progId="">
              <p:embed/>
            </p:oleObj>
          </a:graphicData>
        </a:graphic>
      </p:graphicFrame>
      <p:sp>
        <p:nvSpPr>
          <p:cNvPr id="78895" name="Rectangle 11"/>
          <p:cNvSpPr>
            <a:spLocks noChangeArrowheads="1"/>
          </p:cNvSpPr>
          <p:nvPr/>
        </p:nvSpPr>
        <p:spPr bwMode="auto">
          <a:xfrm>
            <a:off x="1116013" y="836613"/>
            <a:ext cx="8035925" cy="571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96" name="Rectangle 12"/>
          <p:cNvSpPr>
            <a:spLocks noChangeArrowheads="1"/>
          </p:cNvSpPr>
          <p:nvPr/>
        </p:nvSpPr>
        <p:spPr bwMode="auto">
          <a:xfrm>
            <a:off x="1116013" y="1773238"/>
            <a:ext cx="8035925" cy="365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6423275-2AA6-49CA-BFBF-57E720B8A0C7}" type="slidenum">
              <a:rPr lang="sr-Latn-CS" sz="1400"/>
              <a:pPr algn="r"/>
              <a:t>16</a:t>
            </a:fld>
            <a:endParaRPr lang="sr-Latn-CS" sz="1400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006475" y="1916113"/>
            <a:ext cx="7958138" cy="46815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Latn-CS" smtClean="0"/>
              <a:t>     </a:t>
            </a:r>
          </a:p>
        </p:txBody>
      </p:sp>
      <p:sp>
        <p:nvSpPr>
          <p:cNvPr id="82949" name="Rectangle 9"/>
          <p:cNvSpPr>
            <a:spLocks noChangeArrowheads="1"/>
          </p:cNvSpPr>
          <p:nvPr/>
        </p:nvSpPr>
        <p:spPr bwMode="auto">
          <a:xfrm>
            <a:off x="990600" y="307975"/>
            <a:ext cx="530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99"/>
                </a:solidFill>
                <a:latin typeface="Futura XBlk BT"/>
              </a:rPr>
              <a:t>Head Department for Electricity Trade</a:t>
            </a:r>
          </a:p>
        </p:txBody>
      </p:sp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228600" y="152400"/>
          <a:ext cx="619125" cy="660400"/>
        </p:xfrm>
        <a:graphic>
          <a:graphicData uri="http://schemas.openxmlformats.org/presentationml/2006/ole">
            <p:oleObj spid="_x0000_s82946" name="Image Document" r:id="rId3" imgW="5061679" imgH="2948066" progId="">
              <p:embed/>
            </p:oleObj>
          </a:graphicData>
        </a:graphic>
      </p:graphicFrame>
      <p:sp>
        <p:nvSpPr>
          <p:cNvPr id="82950" name="Rectangle 11"/>
          <p:cNvSpPr>
            <a:spLocks noChangeArrowheads="1"/>
          </p:cNvSpPr>
          <p:nvPr/>
        </p:nvSpPr>
        <p:spPr bwMode="auto">
          <a:xfrm>
            <a:off x="1116013" y="836613"/>
            <a:ext cx="8035925" cy="571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2951" name="Picture 9" descr="m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052513"/>
            <a:ext cx="8455025" cy="510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DBD2B0E-082A-42BE-9844-F4F5F394F164}" type="slidenum">
              <a:rPr lang="sr-Latn-CS" sz="1400"/>
              <a:pPr algn="r"/>
              <a:t>17</a:t>
            </a:fld>
            <a:endParaRPr lang="sr-Latn-CS" sz="1400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006475" y="1916113"/>
            <a:ext cx="7958138" cy="46815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Latn-CS" smtClean="0"/>
              <a:t>     </a:t>
            </a:r>
          </a:p>
        </p:txBody>
      </p:sp>
      <p:sp>
        <p:nvSpPr>
          <p:cNvPr id="84997" name="Rectangle 9"/>
          <p:cNvSpPr>
            <a:spLocks noChangeArrowheads="1"/>
          </p:cNvSpPr>
          <p:nvPr/>
        </p:nvSpPr>
        <p:spPr bwMode="auto">
          <a:xfrm>
            <a:off x="990600" y="307975"/>
            <a:ext cx="530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99"/>
                </a:solidFill>
                <a:latin typeface="Futura XBlk BT"/>
              </a:rPr>
              <a:t>Head Department for Electricity Trade</a:t>
            </a:r>
          </a:p>
        </p:txBody>
      </p:sp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228600" y="152400"/>
          <a:ext cx="619125" cy="660400"/>
        </p:xfrm>
        <a:graphic>
          <a:graphicData uri="http://schemas.openxmlformats.org/presentationml/2006/ole">
            <p:oleObj spid="_x0000_s84994" name="Image Document" r:id="rId3" imgW="5061679" imgH="2948066" progId="">
              <p:embed/>
            </p:oleObj>
          </a:graphicData>
        </a:graphic>
      </p:graphicFrame>
      <p:sp>
        <p:nvSpPr>
          <p:cNvPr id="84998" name="Rectangle 11"/>
          <p:cNvSpPr>
            <a:spLocks noChangeArrowheads="1"/>
          </p:cNvSpPr>
          <p:nvPr/>
        </p:nvSpPr>
        <p:spPr bwMode="auto">
          <a:xfrm>
            <a:off x="1116013" y="836613"/>
            <a:ext cx="8035925" cy="571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4999" name="Picture 9" descr="m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995363"/>
            <a:ext cx="8450262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06F19C8-B2AC-4313-824B-3EC26D1F4E4A}" type="slidenum">
              <a:rPr lang="sr-Latn-CS" smtClean="0"/>
              <a:pPr/>
              <a:t>18</a:t>
            </a:fld>
            <a:endParaRPr lang="sr-Latn-CS" smtClean="0"/>
          </a:p>
        </p:txBody>
      </p:sp>
      <p:sp>
        <p:nvSpPr>
          <p:cNvPr id="236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133600"/>
            <a:ext cx="8135937" cy="43195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sz="1800" smtClean="0">
                <a:solidFill>
                  <a:srgbClr val="FF0000"/>
                </a:solidFill>
              </a:rPr>
              <a:t>Normal period should be 19</a:t>
            </a:r>
            <a:r>
              <a:rPr lang="en-US" sz="1800" smtClean="0">
                <a:solidFill>
                  <a:srgbClr val="FF0000"/>
                </a:solidFill>
              </a:rPr>
              <a:t>8</a:t>
            </a:r>
            <a:r>
              <a:rPr lang="sr-Latn-CS" sz="1800" smtClean="0">
                <a:solidFill>
                  <a:srgbClr val="FF0000"/>
                </a:solidFill>
              </a:rPr>
              <a:t>1-2010</a:t>
            </a:r>
            <a:r>
              <a:rPr lang="en-US" sz="1800" smtClean="0">
                <a:solidFill>
                  <a:srgbClr val="FF0000"/>
                </a:solidFill>
              </a:rPr>
              <a:t> </a:t>
            </a:r>
            <a:r>
              <a:rPr lang="sr-Latn-CS" sz="1800" smtClean="0"/>
              <a:t>for practical purposes, </a:t>
            </a:r>
            <a:endParaRPr lang="en-US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sz="1800" smtClean="0"/>
              <a:t>the period 1961-1990 </a:t>
            </a:r>
            <a:r>
              <a:rPr lang="en-US" sz="1800" smtClean="0"/>
              <a:t>or 1971-2000 </a:t>
            </a:r>
            <a:r>
              <a:rPr lang="sr-Latn-CS" sz="1800" smtClean="0"/>
              <a:t>does not </a:t>
            </a:r>
            <a:r>
              <a:rPr lang="en-US" sz="1800" smtClean="0"/>
              <a:t>fully </a:t>
            </a:r>
            <a:r>
              <a:rPr lang="sr-Latn-CS" sz="1800" smtClean="0"/>
              <a:t>comply with our</a:t>
            </a:r>
            <a:r>
              <a:rPr lang="en-US" sz="1800" smtClean="0"/>
              <a:t> a</a:t>
            </a:r>
            <a:r>
              <a:rPr lang="sr-Latn-CS" sz="1800" smtClean="0"/>
              <a:t>pplications</a:t>
            </a:r>
            <a:endParaRPr lang="en-US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We would be glad if SEECOF discussed and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adopted more month by month seasonal forecast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sz="1800" smtClean="0"/>
              <a:t>and also </a:t>
            </a:r>
            <a:r>
              <a:rPr lang="en-US" sz="1800" smtClean="0"/>
              <a:t>by weeks or </a:t>
            </a:r>
            <a:r>
              <a:rPr lang="sr-Latn-CS" sz="1800" smtClean="0"/>
              <a:t>decades if it would be possible</a:t>
            </a:r>
            <a:r>
              <a:rPr lang="en-US" sz="1800" smtClean="0"/>
              <a:t> </a:t>
            </a:r>
            <a:r>
              <a:rPr lang="sr-Latn-CS" sz="1800" smtClean="0"/>
              <a:t>in the future</a:t>
            </a:r>
            <a:r>
              <a:rPr lang="en-US" sz="180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(for the first month it is possible)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We would also be glad if SEECOF begin to use exactly values in the future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to express forecast by months (instead of “little above normal”: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 “+1.2 C” or “from +0.4 C to +2.0 C” like we saw in Hungary presentation)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16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sz="1600" smtClean="0">
                <a:solidFill>
                  <a:srgbClr val="FF0000"/>
                </a:solidFill>
              </a:rPr>
              <a:t>For all of our activities</a:t>
            </a:r>
            <a:r>
              <a:rPr lang="en-US" sz="1600" smtClean="0">
                <a:solidFill>
                  <a:srgbClr val="FF0000"/>
                </a:solidFill>
              </a:rPr>
              <a:t> in the planning</a:t>
            </a:r>
            <a:r>
              <a:rPr lang="sr-Latn-CS" sz="1600" smtClean="0">
                <a:solidFill>
                  <a:srgbClr val="FF0000"/>
                </a:solidFill>
              </a:rPr>
              <a:t>, we need more accurate forecasts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sz="1600" smtClean="0">
                <a:solidFill>
                  <a:srgbClr val="FF0000"/>
                </a:solidFill>
              </a:rPr>
              <a:t>and for a longer period.  It is your mission.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16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sz="2400" smtClean="0"/>
              <a:t>                       </a:t>
            </a:r>
            <a:r>
              <a:rPr lang="en-US" sz="2400" smtClean="0"/>
              <a:t>THANK YOU !</a:t>
            </a:r>
            <a:endParaRPr lang="sr-Latn-CS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24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sz="2400" smtClean="0"/>
              <a:t>                       </a:t>
            </a:r>
            <a:endParaRPr lang="en-US" sz="2400" smtClean="0"/>
          </a:p>
        </p:txBody>
      </p:sp>
      <p:sp>
        <p:nvSpPr>
          <p:cNvPr id="23602" name="Rectangle 5"/>
          <p:cNvSpPr>
            <a:spLocks noChangeArrowheads="1"/>
          </p:cNvSpPr>
          <p:nvPr/>
        </p:nvSpPr>
        <p:spPr bwMode="auto">
          <a:xfrm>
            <a:off x="990600" y="307975"/>
            <a:ext cx="530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99"/>
                </a:solidFill>
                <a:latin typeface="Futura XBlk BT"/>
              </a:rPr>
              <a:t>Head Department for Electricity Trade</a:t>
            </a:r>
          </a:p>
        </p:txBody>
      </p:sp>
      <p:graphicFrame>
        <p:nvGraphicFramePr>
          <p:cNvPr id="23599" name="Object 47"/>
          <p:cNvGraphicFramePr>
            <a:graphicFrameLocks noChangeAspect="1"/>
          </p:cNvGraphicFramePr>
          <p:nvPr/>
        </p:nvGraphicFramePr>
        <p:xfrm>
          <a:off x="228600" y="152400"/>
          <a:ext cx="619125" cy="660400"/>
        </p:xfrm>
        <a:graphic>
          <a:graphicData uri="http://schemas.openxmlformats.org/presentationml/2006/ole">
            <p:oleObj spid="_x0000_s23599" name="Image Document" r:id="rId3" imgW="5061679" imgH="2948066" progId="">
              <p:embed/>
            </p:oleObj>
          </a:graphicData>
        </a:graphic>
      </p:graphicFrame>
      <p:sp>
        <p:nvSpPr>
          <p:cNvPr id="23603" name="Rectangle 7"/>
          <p:cNvSpPr>
            <a:spLocks noChangeArrowheads="1"/>
          </p:cNvSpPr>
          <p:nvPr/>
        </p:nvSpPr>
        <p:spPr bwMode="auto">
          <a:xfrm>
            <a:off x="1116013" y="836613"/>
            <a:ext cx="8035925" cy="571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4" name="Rectangle 8"/>
          <p:cNvSpPr>
            <a:spLocks noChangeArrowheads="1"/>
          </p:cNvSpPr>
          <p:nvPr/>
        </p:nvSpPr>
        <p:spPr bwMode="auto">
          <a:xfrm>
            <a:off x="1116013" y="1773238"/>
            <a:ext cx="8035925" cy="365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605" name="Rectangle 9"/>
          <p:cNvSpPr>
            <a:spLocks noChangeArrowheads="1"/>
          </p:cNvSpPr>
          <p:nvPr/>
        </p:nvSpPr>
        <p:spPr bwMode="auto">
          <a:xfrm>
            <a:off x="1476375" y="1052513"/>
            <a:ext cx="6264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USER </a:t>
            </a:r>
            <a:r>
              <a:rPr lang="sr-Latn-CS" sz="2400"/>
              <a:t>SUGGESTION</a:t>
            </a:r>
            <a:r>
              <a:rPr lang="en-US" sz="2400"/>
              <a:t>S:</a:t>
            </a:r>
            <a:endParaRPr lang="sr-Latn-C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AC835CE-4DE3-4DB2-9EB0-45589E0B479C}" type="slidenum">
              <a:rPr lang="sr-Latn-CS" smtClean="0"/>
              <a:pPr/>
              <a:t>2</a:t>
            </a:fld>
            <a:endParaRPr lang="sr-Latn-CS" smtClean="0"/>
          </a:p>
        </p:txBody>
      </p:sp>
      <p:sp>
        <p:nvSpPr>
          <p:cNvPr id="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8569325" cy="1655763"/>
          </a:xfrm>
        </p:spPr>
        <p:txBody>
          <a:bodyPr/>
          <a:lstStyle/>
          <a:p>
            <a:pPr eaLnBrk="1" hangingPunct="1"/>
            <a:r>
              <a:rPr lang="en-US" sz="2000" smtClean="0"/>
              <a:t/>
            </a:r>
            <a:br>
              <a:rPr lang="en-US" sz="2000" smtClean="0"/>
            </a:br>
            <a:endParaRPr lang="sr-Latn-CS" sz="2000" smtClean="0"/>
          </a:p>
        </p:txBody>
      </p:sp>
      <p:sp>
        <p:nvSpPr>
          <p:cNvPr id="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2349500"/>
            <a:ext cx="7291387" cy="31670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Latn-CS" sz="2000" smtClean="0"/>
              <a:t>ANNUAL</a:t>
            </a:r>
          </a:p>
          <a:p>
            <a:pPr eaLnBrk="1" hangingPunct="1">
              <a:lnSpc>
                <a:spcPct val="80000"/>
              </a:lnSpc>
            </a:pPr>
            <a:r>
              <a:rPr lang="sr-Latn-CS" sz="2000" smtClean="0"/>
              <a:t>SEASONAL </a:t>
            </a: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sr-Latn-CS" sz="2000" smtClean="0"/>
              <a:t>MONTHLY </a:t>
            </a:r>
          </a:p>
          <a:p>
            <a:pPr eaLnBrk="1" hangingPunct="1">
              <a:lnSpc>
                <a:spcPct val="80000"/>
              </a:lnSpc>
            </a:pPr>
            <a:r>
              <a:rPr lang="sr-Latn-CS" sz="2000" smtClean="0"/>
              <a:t>WEEKLY</a:t>
            </a:r>
          </a:p>
          <a:p>
            <a:pPr eaLnBrk="1" hangingPunct="1">
              <a:lnSpc>
                <a:spcPct val="80000"/>
              </a:lnSpc>
            </a:pPr>
            <a:r>
              <a:rPr lang="sr-Latn-CS" sz="2000" smtClean="0"/>
              <a:t>DAILY</a:t>
            </a: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For each level we prepare meteorological and hydrological forecasts of different scales, from one hour to the average monthly</a:t>
            </a:r>
            <a:r>
              <a:rPr lang="sr-Latn-CS" sz="2000" smtClean="0"/>
              <a:t>, seasonal</a:t>
            </a:r>
            <a:r>
              <a:rPr lang="en-US" sz="2000" smtClean="0"/>
              <a:t> and annual values. </a:t>
            </a:r>
          </a:p>
        </p:txBody>
      </p:sp>
      <p:sp>
        <p:nvSpPr>
          <p:cNvPr id="3124" name="Rectangle 5"/>
          <p:cNvSpPr>
            <a:spLocks noChangeArrowheads="1"/>
          </p:cNvSpPr>
          <p:nvPr/>
        </p:nvSpPr>
        <p:spPr bwMode="auto">
          <a:xfrm>
            <a:off x="1116013" y="1125538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2400">
                <a:solidFill>
                  <a:schemeClr val="tx2"/>
                </a:solidFill>
              </a:rPr>
              <a:t>LEVELS OF POWER SYSTEM OPERATION PLAN:</a:t>
            </a:r>
          </a:p>
        </p:txBody>
      </p:sp>
      <p:sp>
        <p:nvSpPr>
          <p:cNvPr id="3125" name="Rectangle 7"/>
          <p:cNvSpPr>
            <a:spLocks noChangeArrowheads="1"/>
          </p:cNvSpPr>
          <p:nvPr/>
        </p:nvSpPr>
        <p:spPr bwMode="auto">
          <a:xfrm>
            <a:off x="990600" y="307975"/>
            <a:ext cx="530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99"/>
                </a:solidFill>
                <a:latin typeface="Futura XBlk BT"/>
              </a:rPr>
              <a:t>Head Department for Electricity Trade</a:t>
            </a:r>
          </a:p>
        </p:txBody>
      </p:sp>
      <p:graphicFrame>
        <p:nvGraphicFramePr>
          <p:cNvPr id="3120" name="Object 48"/>
          <p:cNvGraphicFramePr>
            <a:graphicFrameLocks noChangeAspect="1"/>
          </p:cNvGraphicFramePr>
          <p:nvPr/>
        </p:nvGraphicFramePr>
        <p:xfrm>
          <a:off x="228600" y="152400"/>
          <a:ext cx="619125" cy="660400"/>
        </p:xfrm>
        <a:graphic>
          <a:graphicData uri="http://schemas.openxmlformats.org/presentationml/2006/ole">
            <p:oleObj spid="_x0000_s3120" name="Image Document" r:id="rId3" imgW="5061679" imgH="2948066" progId="">
              <p:embed/>
            </p:oleObj>
          </a:graphicData>
        </a:graphic>
      </p:graphicFrame>
      <p:sp>
        <p:nvSpPr>
          <p:cNvPr id="3126" name="Rectangle 10"/>
          <p:cNvSpPr>
            <a:spLocks noChangeArrowheads="1"/>
          </p:cNvSpPr>
          <p:nvPr/>
        </p:nvSpPr>
        <p:spPr bwMode="auto">
          <a:xfrm>
            <a:off x="1116013" y="836613"/>
            <a:ext cx="8035925" cy="571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27" name="Rectangle 11"/>
          <p:cNvSpPr>
            <a:spLocks noChangeArrowheads="1"/>
          </p:cNvSpPr>
          <p:nvPr/>
        </p:nvSpPr>
        <p:spPr bwMode="auto">
          <a:xfrm>
            <a:off x="1116013" y="1773238"/>
            <a:ext cx="8035925" cy="365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F29276A-5653-4FE5-A961-08C212FC5B36}" type="slidenum">
              <a:rPr lang="sr-Latn-CS" smtClean="0"/>
              <a:pPr/>
              <a:t>3</a:t>
            </a:fld>
            <a:endParaRPr lang="sr-Latn-CS" smtClean="0"/>
          </a:p>
        </p:txBody>
      </p:sp>
      <p:sp>
        <p:nvSpPr>
          <p:cNvPr id="41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908050"/>
            <a:ext cx="8229600" cy="865188"/>
          </a:xfrm>
        </p:spPr>
        <p:txBody>
          <a:bodyPr/>
          <a:lstStyle/>
          <a:p>
            <a:pPr eaLnBrk="1" hangingPunct="1"/>
            <a:r>
              <a:rPr lang="en-US" sz="2400" smtClean="0"/>
              <a:t>THE </a:t>
            </a:r>
            <a:r>
              <a:rPr lang="sr-Latn-CS" sz="2400" smtClean="0"/>
              <a:t>MAIN METEOROLOGICAL </a:t>
            </a:r>
            <a:r>
              <a:rPr lang="en-US" sz="2400" smtClean="0"/>
              <a:t>FACTORS</a:t>
            </a:r>
            <a:r>
              <a:rPr lang="sr-Latn-CS" sz="2400" smtClean="0"/>
              <a:t> </a:t>
            </a:r>
            <a:br>
              <a:rPr lang="sr-Latn-CS" sz="2400" smtClean="0"/>
            </a:br>
            <a:r>
              <a:rPr lang="sr-Latn-CS" sz="2400" smtClean="0"/>
              <a:t>OF CONSUMPTION</a:t>
            </a:r>
            <a:r>
              <a:rPr lang="en-US" sz="2400" smtClean="0"/>
              <a:t> INCREASE </a:t>
            </a:r>
            <a:r>
              <a:rPr lang="sr-Latn-CS" sz="2400" smtClean="0"/>
              <a:t>IN SERBIA</a:t>
            </a:r>
          </a:p>
        </p:txBody>
      </p:sp>
      <p:sp>
        <p:nvSpPr>
          <p:cNvPr id="4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2636838"/>
            <a:ext cx="7343775" cy="2981325"/>
          </a:xfrm>
        </p:spPr>
        <p:txBody>
          <a:bodyPr/>
          <a:lstStyle/>
          <a:p>
            <a:pPr eaLnBrk="1" hangingPunct="1"/>
            <a:r>
              <a:rPr lang="sr-Latn-CS" sz="2400" smtClean="0"/>
              <a:t>TEMPERATURE</a:t>
            </a:r>
          </a:p>
          <a:p>
            <a:pPr eaLnBrk="1" hangingPunct="1"/>
            <a:r>
              <a:rPr lang="sr-Latn-CS" sz="2400" smtClean="0"/>
              <a:t>HIGH WIND</a:t>
            </a:r>
          </a:p>
          <a:p>
            <a:pPr eaLnBrk="1" hangingPunct="1"/>
            <a:r>
              <a:rPr lang="sr-Latn-CS" sz="2400" smtClean="0"/>
              <a:t>DAY</a:t>
            </a:r>
            <a:r>
              <a:rPr lang="en-US" sz="2400" smtClean="0"/>
              <a:t>LIGHT</a:t>
            </a:r>
            <a:r>
              <a:rPr lang="sr-Latn-CS" sz="2400" smtClean="0"/>
              <a:t> CLOUDINESS</a:t>
            </a:r>
          </a:p>
          <a:p>
            <a:pPr eaLnBrk="1" hangingPunct="1"/>
            <a:r>
              <a:rPr lang="sr-Latn-CS" sz="2400" smtClean="0"/>
              <a:t>PRECIPITATION</a:t>
            </a:r>
          </a:p>
        </p:txBody>
      </p:sp>
      <p:sp>
        <p:nvSpPr>
          <p:cNvPr id="4147" name="Rectangle 5"/>
          <p:cNvSpPr>
            <a:spLocks noChangeArrowheads="1"/>
          </p:cNvSpPr>
          <p:nvPr/>
        </p:nvSpPr>
        <p:spPr bwMode="auto">
          <a:xfrm>
            <a:off x="990600" y="307975"/>
            <a:ext cx="530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99"/>
                </a:solidFill>
                <a:latin typeface="Futura XBlk BT"/>
              </a:rPr>
              <a:t>Head Department for Electricity Trade</a:t>
            </a:r>
          </a:p>
        </p:txBody>
      </p:sp>
      <p:graphicFrame>
        <p:nvGraphicFramePr>
          <p:cNvPr id="4143" name="Object 47"/>
          <p:cNvGraphicFramePr>
            <a:graphicFrameLocks noChangeAspect="1"/>
          </p:cNvGraphicFramePr>
          <p:nvPr/>
        </p:nvGraphicFramePr>
        <p:xfrm>
          <a:off x="228600" y="152400"/>
          <a:ext cx="619125" cy="660400"/>
        </p:xfrm>
        <a:graphic>
          <a:graphicData uri="http://schemas.openxmlformats.org/presentationml/2006/ole">
            <p:oleObj spid="_x0000_s4143" name="Image Document" r:id="rId4" imgW="5061679" imgH="2948066" progId="">
              <p:embed/>
            </p:oleObj>
          </a:graphicData>
        </a:graphic>
      </p:graphicFrame>
      <p:sp>
        <p:nvSpPr>
          <p:cNvPr id="4148" name="Rectangle 18"/>
          <p:cNvSpPr>
            <a:spLocks noChangeArrowheads="1"/>
          </p:cNvSpPr>
          <p:nvPr/>
        </p:nvSpPr>
        <p:spPr bwMode="auto">
          <a:xfrm>
            <a:off x="1116013" y="836613"/>
            <a:ext cx="8035925" cy="571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49" name="Rectangle 19"/>
          <p:cNvSpPr>
            <a:spLocks noChangeArrowheads="1"/>
          </p:cNvSpPr>
          <p:nvPr/>
        </p:nvSpPr>
        <p:spPr bwMode="auto">
          <a:xfrm>
            <a:off x="1116013" y="1773238"/>
            <a:ext cx="8035925" cy="365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E08D5F3-3611-44D3-9372-7EA7E4243F96}" type="slidenum">
              <a:rPr lang="sr-Latn-CS" smtClean="0"/>
              <a:pPr/>
              <a:t>4</a:t>
            </a:fld>
            <a:endParaRPr lang="sr-Latn-CS" smtClean="0"/>
          </a:p>
        </p:txBody>
      </p:sp>
      <p:sp>
        <p:nvSpPr>
          <p:cNvPr id="5169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908050"/>
            <a:ext cx="8229600" cy="796925"/>
          </a:xfrm>
        </p:spPr>
        <p:txBody>
          <a:bodyPr/>
          <a:lstStyle/>
          <a:p>
            <a:pPr eaLnBrk="1" hangingPunct="1"/>
            <a:r>
              <a:rPr lang="sr-Latn-CS" sz="2400" smtClean="0"/>
              <a:t>TEMPERATURE EFFECT</a:t>
            </a:r>
            <a:r>
              <a:rPr lang="en-US" sz="2400" smtClean="0"/>
              <a:t> ON</a:t>
            </a:r>
            <a:r>
              <a:rPr lang="sr-Latn-CS" sz="2400" smtClean="0"/>
              <a:t/>
            </a:r>
            <a:br>
              <a:rPr lang="sr-Latn-CS" sz="2400" smtClean="0"/>
            </a:br>
            <a:r>
              <a:rPr lang="sr-Latn-CS" sz="2400" smtClean="0"/>
              <a:t>CONSUMPTION</a:t>
            </a:r>
            <a:r>
              <a:rPr lang="en-US" sz="2400" smtClean="0"/>
              <a:t> INCREASE </a:t>
            </a:r>
            <a:r>
              <a:rPr lang="sr-Latn-CS" sz="2400" smtClean="0"/>
              <a:t>IN SERBIA</a:t>
            </a:r>
          </a:p>
        </p:txBody>
      </p:sp>
      <p:sp>
        <p:nvSpPr>
          <p:cNvPr id="5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4263" y="1989138"/>
            <a:ext cx="7416800" cy="47847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sr-Latn-CS" sz="2400" b="1" smtClean="0">
                <a:solidFill>
                  <a:srgbClr val="0000FF"/>
                </a:solidFill>
              </a:rPr>
              <a:t>WINTER TIME - DAILY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cs typeface="Arial" charset="0"/>
              </a:rPr>
              <a:t>∆</a:t>
            </a:r>
            <a:r>
              <a:rPr lang="sr-Latn-CS" sz="2400" smtClean="0">
                <a:cs typeface="Arial" charset="0"/>
              </a:rPr>
              <a:t>T = -</a:t>
            </a:r>
            <a:r>
              <a:rPr lang="sr-Latn-CS" sz="2400" smtClean="0"/>
              <a:t>1 </a:t>
            </a:r>
            <a:r>
              <a:rPr lang="sr-Latn-CS" sz="2400" baseline="30000" smtClean="0"/>
              <a:t>o</a:t>
            </a:r>
            <a:r>
              <a:rPr lang="sr-Latn-CS" sz="2400" smtClean="0"/>
              <a:t>C  </a:t>
            </a:r>
            <a:r>
              <a:rPr lang="en-US" sz="2400" smtClean="0">
                <a:cs typeface="Arial" charset="0"/>
              </a:rPr>
              <a:t>→</a:t>
            </a:r>
            <a:r>
              <a:rPr lang="sr-Latn-CS" sz="2400" smtClean="0">
                <a:cs typeface="Arial" charset="0"/>
              </a:rPr>
              <a:t> </a:t>
            </a:r>
            <a:r>
              <a:rPr lang="sr-Latn-CS" sz="2400" smtClean="0"/>
              <a:t>Consumption = +1.5 to +2.5 GWh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sr-Latn-CS" sz="2400" smtClean="0"/>
              <a:t>(i.e. 1.5% to 2.5% higher comsumption)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sr-Latn-CS" sz="8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sr-Latn-CS" sz="1800" smtClean="0"/>
              <a:t>Example: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sr-Latn-CS" sz="1800" smtClean="0"/>
              <a:t>7. November 2011.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sr-Latn-CS" sz="1800" smtClean="0"/>
              <a:t>T= 10 </a:t>
            </a:r>
            <a:r>
              <a:rPr lang="sr-Latn-CS" sz="1800" baseline="30000" smtClean="0"/>
              <a:t>o</a:t>
            </a:r>
            <a:r>
              <a:rPr lang="sr-Latn-CS" sz="1800" smtClean="0"/>
              <a:t>C </a:t>
            </a:r>
            <a:r>
              <a:rPr lang="sr-Latn-CS" sz="1800" smtClean="0">
                <a:cs typeface="Arial" charset="0"/>
              </a:rPr>
              <a:t>→</a:t>
            </a:r>
            <a:r>
              <a:rPr lang="sr-Latn-CS" sz="1800" smtClean="0"/>
              <a:t> Consumption = 105 GWh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sr-Latn-CS" sz="1800" smtClean="0"/>
              <a:t>21. november 2011.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sr-Latn-CS" sz="1800" smtClean="0"/>
              <a:t>T= 0 </a:t>
            </a:r>
            <a:r>
              <a:rPr lang="sr-Latn-CS" sz="1800" baseline="30000" smtClean="0"/>
              <a:t>o</a:t>
            </a:r>
            <a:r>
              <a:rPr lang="sr-Latn-CS" sz="1800" smtClean="0"/>
              <a:t>C </a:t>
            </a:r>
            <a:r>
              <a:rPr lang="sr-Latn-CS" sz="1800" smtClean="0">
                <a:cs typeface="Arial" charset="0"/>
              </a:rPr>
              <a:t>→</a:t>
            </a:r>
            <a:r>
              <a:rPr lang="sr-Latn-CS" sz="1800" smtClean="0"/>
              <a:t> Consumption = 125 GWh  </a:t>
            </a:r>
            <a:r>
              <a:rPr lang="en-US" sz="1800" smtClean="0"/>
              <a:t>(+</a:t>
            </a:r>
            <a:r>
              <a:rPr lang="sr-Latn-CS" sz="1800" smtClean="0"/>
              <a:t>20%</a:t>
            </a:r>
            <a:r>
              <a:rPr lang="en-US" sz="1800" smtClean="0"/>
              <a:t>)</a:t>
            </a:r>
            <a:endParaRPr lang="sr-Latn-CS" sz="18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sr-Latn-CS" sz="8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sr-Latn-CS" sz="8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sr-Latn-CS" sz="2400" b="1" smtClean="0">
                <a:solidFill>
                  <a:srgbClr val="FF0000"/>
                </a:solidFill>
              </a:rPr>
              <a:t>SUMMER TIME - DAILY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cs typeface="Arial" charset="0"/>
              </a:rPr>
              <a:t>∆</a:t>
            </a:r>
            <a:r>
              <a:rPr lang="sr-Latn-CS" sz="2400" smtClean="0">
                <a:cs typeface="Arial" charset="0"/>
              </a:rPr>
              <a:t>T= +</a:t>
            </a:r>
            <a:r>
              <a:rPr lang="sr-Latn-CS" sz="2400" smtClean="0"/>
              <a:t>1 </a:t>
            </a:r>
            <a:r>
              <a:rPr lang="sr-Latn-CS" sz="2400" baseline="30000" smtClean="0"/>
              <a:t>o</a:t>
            </a:r>
            <a:r>
              <a:rPr lang="sr-Latn-CS" sz="2400" smtClean="0"/>
              <a:t>C </a:t>
            </a:r>
            <a:r>
              <a:rPr lang="en-US" sz="2400" smtClean="0">
                <a:cs typeface="Arial" charset="0"/>
              </a:rPr>
              <a:t>→</a:t>
            </a:r>
            <a:r>
              <a:rPr lang="sr-Latn-CS" sz="2400" smtClean="0">
                <a:cs typeface="Arial" charset="0"/>
              </a:rPr>
              <a:t> C</a:t>
            </a:r>
            <a:r>
              <a:rPr lang="sr-Latn-CS" sz="2400" smtClean="0"/>
              <a:t>onsumption = +</a:t>
            </a:r>
            <a:r>
              <a:rPr lang="en-US" sz="2400" smtClean="0"/>
              <a:t>0</a:t>
            </a:r>
            <a:r>
              <a:rPr lang="sr-Latn-CS" sz="2400" smtClean="0"/>
              <a:t>.</a:t>
            </a:r>
            <a:r>
              <a:rPr lang="en-US" sz="2400" smtClean="0"/>
              <a:t>8</a:t>
            </a:r>
            <a:r>
              <a:rPr lang="sr-Latn-CS" sz="2400" smtClean="0"/>
              <a:t> </a:t>
            </a:r>
            <a:r>
              <a:rPr lang="en-US" sz="2400" smtClean="0"/>
              <a:t>to 1.2 </a:t>
            </a:r>
            <a:r>
              <a:rPr lang="sr-Latn-CS" sz="2400" smtClean="0"/>
              <a:t>GWh </a:t>
            </a:r>
            <a:endParaRPr lang="en-US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sr-Latn-CS" sz="2400" smtClean="0"/>
              <a:t>(i.e. </a:t>
            </a:r>
            <a:r>
              <a:rPr lang="en-US" sz="2400" smtClean="0"/>
              <a:t>0</a:t>
            </a:r>
            <a:r>
              <a:rPr lang="sr-Latn-CS" sz="2400" smtClean="0"/>
              <a:t>.</a:t>
            </a:r>
            <a:r>
              <a:rPr lang="en-US" sz="2400" smtClean="0"/>
              <a:t>8</a:t>
            </a:r>
            <a:r>
              <a:rPr lang="sr-Latn-CS" sz="2400" smtClean="0"/>
              <a:t>% to </a:t>
            </a:r>
            <a:r>
              <a:rPr lang="en-US" sz="2400" smtClean="0"/>
              <a:t>1</a:t>
            </a:r>
            <a:r>
              <a:rPr lang="sr-Latn-CS" sz="2400" smtClean="0"/>
              <a:t>.</a:t>
            </a:r>
            <a:r>
              <a:rPr lang="en-US" sz="2400" smtClean="0"/>
              <a:t>2</a:t>
            </a:r>
            <a:r>
              <a:rPr lang="sr-Latn-CS" sz="2400" smtClean="0"/>
              <a:t>% higher comsumption)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Several </a:t>
            </a:r>
            <a:r>
              <a:rPr lang="sr-Latn-CS" sz="2000" smtClean="0"/>
              <a:t>years </a:t>
            </a:r>
            <a:r>
              <a:rPr lang="en-US" sz="2000" smtClean="0"/>
              <a:t>ago </a:t>
            </a:r>
            <a:r>
              <a:rPr lang="sr-Latn-CS" sz="2000" smtClean="0"/>
              <a:t>it was 0.7 GWh but </a:t>
            </a:r>
            <a:r>
              <a:rPr lang="en-US" sz="2000" smtClean="0"/>
              <a:t>now </a:t>
            </a:r>
            <a:r>
              <a:rPr lang="sr-Latn-CS" sz="2000" smtClean="0"/>
              <a:t>is </a:t>
            </a:r>
            <a:r>
              <a:rPr lang="en-US" sz="2000" smtClean="0"/>
              <a:t>about </a:t>
            </a:r>
            <a:r>
              <a:rPr lang="sr-Latn-CS" sz="2000" smtClean="0"/>
              <a:t>1.0 GWh</a:t>
            </a:r>
          </a:p>
        </p:txBody>
      </p:sp>
      <p:sp>
        <p:nvSpPr>
          <p:cNvPr id="5171" name="Rectangle 5"/>
          <p:cNvSpPr>
            <a:spLocks noChangeArrowheads="1"/>
          </p:cNvSpPr>
          <p:nvPr/>
        </p:nvSpPr>
        <p:spPr bwMode="auto">
          <a:xfrm>
            <a:off x="990600" y="307975"/>
            <a:ext cx="530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99"/>
                </a:solidFill>
                <a:latin typeface="Futura XBlk BT"/>
              </a:rPr>
              <a:t>Head Department for Electricity Trade</a:t>
            </a:r>
          </a:p>
        </p:txBody>
      </p:sp>
      <p:graphicFrame>
        <p:nvGraphicFramePr>
          <p:cNvPr id="5167" name="Object 47"/>
          <p:cNvGraphicFramePr>
            <a:graphicFrameLocks noChangeAspect="1"/>
          </p:cNvGraphicFramePr>
          <p:nvPr/>
        </p:nvGraphicFramePr>
        <p:xfrm>
          <a:off x="228600" y="152400"/>
          <a:ext cx="619125" cy="660400"/>
        </p:xfrm>
        <a:graphic>
          <a:graphicData uri="http://schemas.openxmlformats.org/presentationml/2006/ole">
            <p:oleObj spid="_x0000_s5167" name="Image Document" r:id="rId3" imgW="5061679" imgH="2948066" progId="">
              <p:embed/>
            </p:oleObj>
          </a:graphicData>
        </a:graphic>
      </p:graphicFrame>
      <p:sp>
        <p:nvSpPr>
          <p:cNvPr id="5172" name="Rectangle 13"/>
          <p:cNvSpPr>
            <a:spLocks noChangeArrowheads="1"/>
          </p:cNvSpPr>
          <p:nvPr/>
        </p:nvSpPr>
        <p:spPr bwMode="auto">
          <a:xfrm>
            <a:off x="1116013" y="836613"/>
            <a:ext cx="8035925" cy="571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73" name="Rectangle 14"/>
          <p:cNvSpPr>
            <a:spLocks noChangeArrowheads="1"/>
          </p:cNvSpPr>
          <p:nvPr/>
        </p:nvSpPr>
        <p:spPr bwMode="auto">
          <a:xfrm>
            <a:off x="1116013" y="1773238"/>
            <a:ext cx="8035925" cy="365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9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96F82C4-EB22-47C5-BB8C-0215CCE3B6CD}" type="slidenum">
              <a:rPr lang="sr-Latn-CS" sz="1400"/>
              <a:pPr algn="r"/>
              <a:t>5</a:t>
            </a:fld>
            <a:endParaRPr lang="sr-Latn-CS" sz="1400"/>
          </a:p>
        </p:txBody>
      </p:sp>
      <p:sp>
        <p:nvSpPr>
          <p:cNvPr id="952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6013" y="1916113"/>
            <a:ext cx="1800225" cy="7921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sr-Latn-CS" sz="9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sr-Latn-CS" sz="9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sr-Latn-CS" sz="1600" b="1" smtClean="0">
                <a:solidFill>
                  <a:srgbClr val="FF0000"/>
                </a:solidFill>
              </a:rPr>
              <a:t>SUMMER TIME - DAILY</a:t>
            </a:r>
          </a:p>
        </p:txBody>
      </p:sp>
      <p:sp>
        <p:nvSpPr>
          <p:cNvPr id="95241" name="Rectangle 5"/>
          <p:cNvSpPr>
            <a:spLocks noChangeArrowheads="1"/>
          </p:cNvSpPr>
          <p:nvPr/>
        </p:nvSpPr>
        <p:spPr bwMode="auto">
          <a:xfrm>
            <a:off x="990600" y="307975"/>
            <a:ext cx="530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99"/>
                </a:solidFill>
                <a:latin typeface="Futura XBlk BT"/>
              </a:rPr>
              <a:t>Head Department for Electricity Trade</a:t>
            </a:r>
          </a:p>
        </p:txBody>
      </p:sp>
      <p:graphicFrame>
        <p:nvGraphicFramePr>
          <p:cNvPr id="95238" name="Object 6"/>
          <p:cNvGraphicFramePr>
            <a:graphicFrameLocks noChangeAspect="1"/>
          </p:cNvGraphicFramePr>
          <p:nvPr/>
        </p:nvGraphicFramePr>
        <p:xfrm>
          <a:off x="228600" y="152400"/>
          <a:ext cx="619125" cy="660400"/>
        </p:xfrm>
        <a:graphic>
          <a:graphicData uri="http://schemas.openxmlformats.org/presentationml/2006/ole">
            <p:oleObj spid="_x0000_s95238" name="Image Document" r:id="rId3" imgW="5061679" imgH="2948066" progId="">
              <p:embed/>
            </p:oleObj>
          </a:graphicData>
        </a:graphic>
      </p:graphicFrame>
      <p:sp>
        <p:nvSpPr>
          <p:cNvPr id="95242" name="Rectangle 13"/>
          <p:cNvSpPr>
            <a:spLocks noChangeArrowheads="1"/>
          </p:cNvSpPr>
          <p:nvPr/>
        </p:nvSpPr>
        <p:spPr bwMode="auto">
          <a:xfrm>
            <a:off x="1116013" y="836613"/>
            <a:ext cx="8035925" cy="571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5243" name="Picture 9" descr="b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981075"/>
            <a:ext cx="4751387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3B6AE7-F4B5-443E-8E83-A838092A7897}" type="slidenum">
              <a:rPr lang="sr-Latn-CS" smtClean="0"/>
              <a:pPr/>
              <a:t>6</a:t>
            </a:fld>
            <a:endParaRPr lang="sr-Latn-CS" smtClean="0"/>
          </a:p>
        </p:txBody>
      </p:sp>
      <p:sp>
        <p:nvSpPr>
          <p:cNvPr id="6193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893763"/>
            <a:ext cx="7510462" cy="782637"/>
          </a:xfrm>
        </p:spPr>
        <p:txBody>
          <a:bodyPr/>
          <a:lstStyle/>
          <a:p>
            <a:pPr eaLnBrk="1" hangingPunct="1"/>
            <a:r>
              <a:rPr lang="sr-Latn-CS" sz="2400" smtClean="0"/>
              <a:t>TEMPERATURE EFFECT</a:t>
            </a:r>
            <a:r>
              <a:rPr lang="en-US" sz="2400" smtClean="0"/>
              <a:t> ON</a:t>
            </a:r>
            <a:r>
              <a:rPr lang="sr-Latn-CS" sz="2400" smtClean="0"/>
              <a:t/>
            </a:r>
            <a:br>
              <a:rPr lang="sr-Latn-CS" sz="2400" smtClean="0"/>
            </a:br>
            <a:r>
              <a:rPr lang="sr-Latn-CS" sz="2400" smtClean="0"/>
              <a:t>CONSUMPTION</a:t>
            </a:r>
            <a:r>
              <a:rPr lang="en-US" sz="2400" smtClean="0"/>
              <a:t> INCREASE </a:t>
            </a:r>
            <a:r>
              <a:rPr lang="sr-Latn-CS" sz="2400" smtClean="0"/>
              <a:t>IN SERBIA</a:t>
            </a:r>
          </a:p>
        </p:txBody>
      </p:sp>
      <p:sp>
        <p:nvSpPr>
          <p:cNvPr id="6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989138"/>
            <a:ext cx="7991475" cy="45926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Latn-CS" sz="2000" b="1" smtClean="0">
                <a:solidFill>
                  <a:srgbClr val="0000FF"/>
                </a:solidFill>
              </a:rPr>
              <a:t>WINTER TIME - MONTHLY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sz="2000" smtClean="0"/>
              <a:t>November mean temperature in Belgrade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sz="2000" smtClean="0"/>
              <a:t>T= 7.1 </a:t>
            </a:r>
            <a:r>
              <a:rPr lang="sr-Latn-CS" sz="2000" baseline="30000" smtClean="0"/>
              <a:t>o</a:t>
            </a:r>
            <a:r>
              <a:rPr lang="sr-Latn-CS" sz="2000" smtClean="0"/>
              <a:t>C (1981-2010.)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sz="2000" smtClean="0"/>
              <a:t>November 2010. T = 12.2 </a:t>
            </a:r>
            <a:r>
              <a:rPr lang="sr-Latn-CS" sz="2000" baseline="30000" smtClean="0"/>
              <a:t>o</a:t>
            </a:r>
            <a:r>
              <a:rPr lang="sr-Latn-CS" sz="2000" smtClean="0"/>
              <a:t>C </a:t>
            </a:r>
            <a:r>
              <a:rPr lang="sr-Latn-CS" sz="2000" smtClean="0">
                <a:cs typeface="Arial" charset="0"/>
              </a:rPr>
              <a:t>→</a:t>
            </a:r>
            <a:r>
              <a:rPr lang="sr-Latn-CS" sz="2000" smtClean="0"/>
              <a:t> second hotest november ever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sz="2000" smtClean="0"/>
              <a:t>and the first november warmer than october in the same year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sz="2000" smtClean="0"/>
              <a:t>Consumption = 2953 GWh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sz="2000" smtClean="0"/>
              <a:t>November 2011. T =  4.6 </a:t>
            </a:r>
            <a:r>
              <a:rPr lang="sr-Latn-CS" sz="2000" baseline="30000" smtClean="0"/>
              <a:t>o</a:t>
            </a:r>
            <a:r>
              <a:rPr lang="sr-Latn-CS" sz="2000" smtClean="0"/>
              <a:t>C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sz="2000" smtClean="0"/>
              <a:t>Consumption = 3370 GWh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>
                <a:solidFill>
                  <a:srgbClr val="FF0000"/>
                </a:solidFill>
                <a:cs typeface="Arial" charset="0"/>
              </a:rPr>
              <a:t>∆</a:t>
            </a:r>
            <a:r>
              <a:rPr lang="sr-Latn-CS" sz="2000" smtClean="0">
                <a:solidFill>
                  <a:srgbClr val="FF0000"/>
                </a:solidFill>
                <a:cs typeface="Arial" charset="0"/>
              </a:rPr>
              <a:t>T = 7.6 </a:t>
            </a:r>
            <a:r>
              <a:rPr lang="sr-Latn-CS" sz="2000" baseline="30000" smtClean="0">
                <a:solidFill>
                  <a:srgbClr val="FF0000"/>
                </a:solidFill>
              </a:rPr>
              <a:t>o</a:t>
            </a:r>
            <a:r>
              <a:rPr lang="sr-Latn-CS" sz="2000" smtClean="0">
                <a:solidFill>
                  <a:srgbClr val="FF0000"/>
                </a:solidFill>
              </a:rPr>
              <a:t>C</a:t>
            </a:r>
            <a:endParaRPr lang="sr-Latn-CS" sz="2000" smtClean="0">
              <a:solidFill>
                <a:srgbClr val="FF0000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>
                <a:solidFill>
                  <a:srgbClr val="FF0000"/>
                </a:solidFill>
                <a:cs typeface="Arial" charset="0"/>
              </a:rPr>
              <a:t>∆</a:t>
            </a:r>
            <a:r>
              <a:rPr lang="sr-Latn-CS" sz="2000" smtClean="0">
                <a:solidFill>
                  <a:srgbClr val="FF0000"/>
                </a:solidFill>
              </a:rPr>
              <a:t>Consumption = 417 GWh i.e. 14% higher 2011. year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sz="2000" smtClean="0"/>
              <a:t>Thats production of TENT B 600 MW for a month</a:t>
            </a:r>
          </a:p>
        </p:txBody>
      </p:sp>
      <p:sp>
        <p:nvSpPr>
          <p:cNvPr id="6195" name="Rectangle 5"/>
          <p:cNvSpPr>
            <a:spLocks noChangeArrowheads="1"/>
          </p:cNvSpPr>
          <p:nvPr/>
        </p:nvSpPr>
        <p:spPr bwMode="auto">
          <a:xfrm>
            <a:off x="990600" y="307975"/>
            <a:ext cx="530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99"/>
                </a:solidFill>
                <a:latin typeface="Futura XBlk BT"/>
              </a:rPr>
              <a:t>Head Department for Electricity Trade</a:t>
            </a:r>
          </a:p>
        </p:txBody>
      </p:sp>
      <p:graphicFrame>
        <p:nvGraphicFramePr>
          <p:cNvPr id="6191" name="Object 47"/>
          <p:cNvGraphicFramePr>
            <a:graphicFrameLocks noChangeAspect="1"/>
          </p:cNvGraphicFramePr>
          <p:nvPr/>
        </p:nvGraphicFramePr>
        <p:xfrm>
          <a:off x="228600" y="152400"/>
          <a:ext cx="619125" cy="660400"/>
        </p:xfrm>
        <a:graphic>
          <a:graphicData uri="http://schemas.openxmlformats.org/presentationml/2006/ole">
            <p:oleObj spid="_x0000_s6191" name="Image Document" r:id="rId3" imgW="5061679" imgH="2948066" progId="">
              <p:embed/>
            </p:oleObj>
          </a:graphicData>
        </a:graphic>
      </p:graphicFrame>
      <p:sp>
        <p:nvSpPr>
          <p:cNvPr id="6196" name="Rectangle 11"/>
          <p:cNvSpPr>
            <a:spLocks noChangeArrowheads="1"/>
          </p:cNvSpPr>
          <p:nvPr/>
        </p:nvSpPr>
        <p:spPr bwMode="auto">
          <a:xfrm>
            <a:off x="1116013" y="836613"/>
            <a:ext cx="8035925" cy="571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7" name="Rectangle 12"/>
          <p:cNvSpPr>
            <a:spLocks noChangeArrowheads="1"/>
          </p:cNvSpPr>
          <p:nvPr/>
        </p:nvSpPr>
        <p:spPr bwMode="auto">
          <a:xfrm>
            <a:off x="1116013" y="1773238"/>
            <a:ext cx="8035925" cy="365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6DC0F0A-A695-4C94-92C5-8C1590747096}" type="slidenum">
              <a:rPr lang="sr-Latn-CS" smtClean="0"/>
              <a:pPr/>
              <a:t>7</a:t>
            </a:fld>
            <a:endParaRPr lang="sr-Latn-CS" smtClean="0"/>
          </a:p>
        </p:txBody>
      </p:sp>
      <p:sp>
        <p:nvSpPr>
          <p:cNvPr id="7217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908050"/>
            <a:ext cx="7797800" cy="865188"/>
          </a:xfrm>
        </p:spPr>
        <p:txBody>
          <a:bodyPr/>
          <a:lstStyle/>
          <a:p>
            <a:pPr eaLnBrk="1" hangingPunct="1"/>
            <a:r>
              <a:rPr lang="sr-Latn-CS" sz="2400" smtClean="0"/>
              <a:t>THE INFLUENCE OF TEMPERATURE TREND </a:t>
            </a:r>
            <a:r>
              <a:rPr lang="en-US" sz="2400" smtClean="0"/>
              <a:t>ON CONSUMPTION </a:t>
            </a:r>
            <a:r>
              <a:rPr lang="sr-Latn-CS" sz="2400" smtClean="0"/>
              <a:t>DURING THE MONTH </a:t>
            </a:r>
          </a:p>
        </p:txBody>
      </p:sp>
      <p:sp>
        <p:nvSpPr>
          <p:cNvPr id="7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133600"/>
            <a:ext cx="7632700" cy="44640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r-Latn-CS" sz="2400" smtClean="0"/>
              <a:t>September mean temperature in Belgrade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Latn-CS" sz="2400" smtClean="0"/>
              <a:t>T= 18.0 </a:t>
            </a:r>
            <a:r>
              <a:rPr lang="sr-Latn-CS" sz="2400" baseline="30000" smtClean="0"/>
              <a:t>o</a:t>
            </a:r>
            <a:r>
              <a:rPr lang="sr-Latn-CS" sz="2400" smtClean="0"/>
              <a:t>C (1981-2010.)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Latn-CS" sz="2400" smtClean="0">
                <a:solidFill>
                  <a:srgbClr val="FF0000"/>
                </a:solidFill>
              </a:rPr>
              <a:t>Sep 2008</a:t>
            </a:r>
            <a:r>
              <a:rPr lang="en-US" sz="2400" smtClean="0">
                <a:solidFill>
                  <a:srgbClr val="FF0000"/>
                </a:solidFill>
              </a:rPr>
              <a:t>.</a:t>
            </a:r>
            <a:r>
              <a:rPr lang="sr-Latn-CS" sz="2400" smtClean="0">
                <a:solidFill>
                  <a:srgbClr val="FF0000"/>
                </a:solidFill>
              </a:rPr>
              <a:t> 17.1 </a:t>
            </a:r>
            <a:r>
              <a:rPr lang="sr-Latn-CS" sz="2400" baseline="30000" smtClean="0">
                <a:solidFill>
                  <a:srgbClr val="FF0000"/>
                </a:solidFill>
              </a:rPr>
              <a:t>o</a:t>
            </a:r>
            <a:r>
              <a:rPr lang="sr-Latn-CS" sz="2400" smtClean="0">
                <a:solidFill>
                  <a:srgbClr val="FF0000"/>
                </a:solidFill>
              </a:rPr>
              <a:t>C </a:t>
            </a:r>
            <a:r>
              <a:rPr lang="sr-Latn-CS" sz="2400" smtClean="0">
                <a:solidFill>
                  <a:srgbClr val="FF0000"/>
                </a:solidFill>
                <a:cs typeface="Arial" charset="0"/>
              </a:rPr>
              <a:t>→ </a:t>
            </a:r>
            <a:r>
              <a:rPr lang="sr-Latn-CS" sz="2400" smtClean="0">
                <a:solidFill>
                  <a:srgbClr val="FF0000"/>
                </a:solidFill>
              </a:rPr>
              <a:t>2556 GWh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Latn-CS" sz="2400" smtClean="0">
                <a:solidFill>
                  <a:srgbClr val="FF0000"/>
                </a:solidFill>
              </a:rPr>
              <a:t>   (+8% than average with “normal” month)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r-Latn-CS" sz="16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Latn-CS" sz="2000" smtClean="0">
                <a:solidFill>
                  <a:srgbClr val="FF0000"/>
                </a:solidFill>
              </a:rPr>
              <a:t>Because: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Latn-CS" sz="2000" smtClean="0">
                <a:solidFill>
                  <a:srgbClr val="FF0000"/>
                </a:solidFill>
              </a:rPr>
              <a:t>1.-12.9. Tave=25.0 C  </a:t>
            </a:r>
            <a:endParaRPr lang="en-US" sz="20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olidFill>
                  <a:srgbClr val="FF0000"/>
                </a:solidFill>
              </a:rPr>
              <a:t>(</a:t>
            </a:r>
            <a:r>
              <a:rPr lang="sr-Latn-CS" sz="2000" smtClean="0">
                <a:solidFill>
                  <a:srgbClr val="FF0000"/>
                </a:solidFill>
              </a:rPr>
              <a:t>increased use od Air Conditioners</a:t>
            </a:r>
            <a:r>
              <a:rPr lang="en-US" sz="2000" smtClean="0">
                <a:solidFill>
                  <a:srgbClr val="FF0000"/>
                </a:solidFill>
              </a:rPr>
              <a:t>)</a:t>
            </a:r>
            <a:endParaRPr lang="sr-Latn-CS" sz="20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r-Latn-CS" sz="20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Latn-CS" sz="2000" smtClean="0">
                <a:solidFill>
                  <a:srgbClr val="FF0000"/>
                </a:solidFill>
              </a:rPr>
              <a:t>14.-22.</a:t>
            </a:r>
            <a:r>
              <a:rPr lang="en-US" sz="2000" smtClean="0">
                <a:solidFill>
                  <a:srgbClr val="FF0000"/>
                </a:solidFill>
              </a:rPr>
              <a:t>9.</a:t>
            </a:r>
            <a:r>
              <a:rPr lang="sr-Latn-CS" sz="2000" smtClean="0">
                <a:solidFill>
                  <a:srgbClr val="FF0000"/>
                </a:solidFill>
              </a:rPr>
              <a:t> Tave=10.6 C  (13.-30.</a:t>
            </a:r>
            <a:r>
              <a:rPr lang="en-US" sz="2000" smtClean="0">
                <a:solidFill>
                  <a:srgbClr val="FF0000"/>
                </a:solidFill>
              </a:rPr>
              <a:t>9.</a:t>
            </a:r>
            <a:r>
              <a:rPr lang="sr-Latn-CS" sz="2000" smtClean="0">
                <a:solidFill>
                  <a:srgbClr val="FF0000"/>
                </a:solidFill>
              </a:rPr>
              <a:t> T=11.8 C)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olidFill>
                  <a:srgbClr val="FF0000"/>
                </a:solidFill>
              </a:rPr>
              <a:t>(</a:t>
            </a:r>
            <a:r>
              <a:rPr lang="sr-Latn-CS" sz="2000" smtClean="0">
                <a:solidFill>
                  <a:srgbClr val="FF0000"/>
                </a:solidFill>
              </a:rPr>
              <a:t>used electricity for heating houses</a:t>
            </a:r>
            <a:r>
              <a:rPr lang="en-US" sz="2000" smtClean="0">
                <a:solidFill>
                  <a:srgbClr val="FF0000"/>
                </a:solidFill>
              </a:rPr>
              <a:t>)</a:t>
            </a:r>
            <a:endParaRPr lang="sr-Latn-CS" sz="2000" smtClean="0">
              <a:solidFill>
                <a:srgbClr val="FF0000"/>
              </a:solidFill>
            </a:endParaRPr>
          </a:p>
        </p:txBody>
      </p:sp>
      <p:sp>
        <p:nvSpPr>
          <p:cNvPr id="7219" name="Rectangle 5"/>
          <p:cNvSpPr>
            <a:spLocks noChangeArrowheads="1"/>
          </p:cNvSpPr>
          <p:nvPr/>
        </p:nvSpPr>
        <p:spPr bwMode="auto">
          <a:xfrm>
            <a:off x="990600" y="307975"/>
            <a:ext cx="530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99"/>
                </a:solidFill>
                <a:latin typeface="Futura XBlk BT"/>
              </a:rPr>
              <a:t>Head Department for Electricity Trade</a:t>
            </a:r>
          </a:p>
        </p:txBody>
      </p:sp>
      <p:graphicFrame>
        <p:nvGraphicFramePr>
          <p:cNvPr id="7215" name="Object 47"/>
          <p:cNvGraphicFramePr>
            <a:graphicFrameLocks noChangeAspect="1"/>
          </p:cNvGraphicFramePr>
          <p:nvPr/>
        </p:nvGraphicFramePr>
        <p:xfrm>
          <a:off x="228600" y="152400"/>
          <a:ext cx="619125" cy="660400"/>
        </p:xfrm>
        <a:graphic>
          <a:graphicData uri="http://schemas.openxmlformats.org/presentationml/2006/ole">
            <p:oleObj spid="_x0000_s7215" name="Image Document" r:id="rId3" imgW="5061679" imgH="2948066" progId="">
              <p:embed/>
            </p:oleObj>
          </a:graphicData>
        </a:graphic>
      </p:graphicFrame>
      <p:sp>
        <p:nvSpPr>
          <p:cNvPr id="7220" name="Rectangle 9"/>
          <p:cNvSpPr>
            <a:spLocks noChangeArrowheads="1"/>
          </p:cNvSpPr>
          <p:nvPr/>
        </p:nvSpPr>
        <p:spPr bwMode="auto">
          <a:xfrm>
            <a:off x="1116013" y="836613"/>
            <a:ext cx="8035925" cy="571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1" name="Rectangle 10"/>
          <p:cNvSpPr>
            <a:spLocks noChangeArrowheads="1"/>
          </p:cNvSpPr>
          <p:nvPr/>
        </p:nvSpPr>
        <p:spPr bwMode="auto">
          <a:xfrm>
            <a:off x="1116013" y="1773238"/>
            <a:ext cx="8035925" cy="365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3F668F-5E7B-47AB-A6AA-C51273C85F6E}" type="slidenum">
              <a:rPr lang="sr-Latn-CS" smtClean="0"/>
              <a:pPr/>
              <a:t>8</a:t>
            </a:fld>
            <a:endParaRPr lang="sr-Latn-CS" smtClean="0"/>
          </a:p>
        </p:txBody>
      </p:sp>
      <p:graphicFrame>
        <p:nvGraphicFramePr>
          <p:cNvPr id="8275" name="Object 83"/>
          <p:cNvGraphicFramePr>
            <a:graphicFrameLocks noChangeAspect="1"/>
          </p:cNvGraphicFramePr>
          <p:nvPr/>
        </p:nvGraphicFramePr>
        <p:xfrm>
          <a:off x="1116013" y="1174750"/>
          <a:ext cx="7354887" cy="4918075"/>
        </p:xfrm>
        <a:graphic>
          <a:graphicData uri="http://schemas.openxmlformats.org/presentationml/2006/ole">
            <p:oleObj spid="_x0000_s8275" name="Worksheet" r:id="rId3" imgW="6105334" imgH="3838766" progId="Excel.Sheet.8">
              <p:embed/>
            </p:oleObj>
          </a:graphicData>
        </a:graphic>
      </p:graphicFrame>
      <p:sp>
        <p:nvSpPr>
          <p:cNvPr id="8279" name="Rectangle 9"/>
          <p:cNvSpPr>
            <a:spLocks noChangeArrowheads="1"/>
          </p:cNvSpPr>
          <p:nvPr/>
        </p:nvSpPr>
        <p:spPr bwMode="auto">
          <a:xfrm>
            <a:off x="990600" y="307975"/>
            <a:ext cx="530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99"/>
                </a:solidFill>
                <a:latin typeface="Futura XBlk BT"/>
              </a:rPr>
              <a:t>Head Department for Electricity Trade</a:t>
            </a:r>
          </a:p>
        </p:txBody>
      </p:sp>
      <p:graphicFrame>
        <p:nvGraphicFramePr>
          <p:cNvPr id="8276" name="Object 84"/>
          <p:cNvGraphicFramePr>
            <a:graphicFrameLocks noChangeAspect="1"/>
          </p:cNvGraphicFramePr>
          <p:nvPr/>
        </p:nvGraphicFramePr>
        <p:xfrm>
          <a:off x="228600" y="152400"/>
          <a:ext cx="619125" cy="660400"/>
        </p:xfrm>
        <a:graphic>
          <a:graphicData uri="http://schemas.openxmlformats.org/presentationml/2006/ole">
            <p:oleObj spid="_x0000_s8276" name="Image Document" r:id="rId4" imgW="5061679" imgH="2948066" progId="">
              <p:embed/>
            </p:oleObj>
          </a:graphicData>
        </a:graphic>
      </p:graphicFrame>
      <p:sp>
        <p:nvSpPr>
          <p:cNvPr id="8280" name="Rectangle 11"/>
          <p:cNvSpPr>
            <a:spLocks noChangeArrowheads="1"/>
          </p:cNvSpPr>
          <p:nvPr/>
        </p:nvSpPr>
        <p:spPr bwMode="auto">
          <a:xfrm>
            <a:off x="1116013" y="836613"/>
            <a:ext cx="8035925" cy="571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6DF2CDB-4600-454B-89F1-ACBD1BB9CBB4}" type="slidenum">
              <a:rPr lang="sr-Latn-CS" smtClean="0">
                <a:solidFill>
                  <a:srgbClr val="000000"/>
                </a:solidFill>
              </a:rPr>
              <a:pPr/>
              <a:t>9</a:t>
            </a:fld>
            <a:endParaRPr lang="sr-Latn-CS" smtClean="0">
              <a:solidFill>
                <a:srgbClr val="000000"/>
              </a:solidFill>
            </a:endParaRPr>
          </a:p>
        </p:txBody>
      </p:sp>
      <p:sp>
        <p:nvSpPr>
          <p:cNvPr id="809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459787" cy="54721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sr-Latn-CS" sz="24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sz="2400" smtClean="0"/>
              <a:t>                       </a:t>
            </a:r>
            <a:endParaRPr lang="en-US" sz="2400" smtClean="0"/>
          </a:p>
        </p:txBody>
      </p:sp>
      <p:sp>
        <p:nvSpPr>
          <p:cNvPr id="80913" name="Rectangle 5"/>
          <p:cNvSpPr>
            <a:spLocks noChangeArrowheads="1"/>
          </p:cNvSpPr>
          <p:nvPr/>
        </p:nvSpPr>
        <p:spPr bwMode="auto">
          <a:xfrm>
            <a:off x="990600" y="307975"/>
            <a:ext cx="530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99"/>
                </a:solidFill>
                <a:latin typeface="Futura XBlk BT"/>
              </a:rPr>
              <a:t>Head Department for Electricity Trade</a:t>
            </a:r>
          </a:p>
        </p:txBody>
      </p:sp>
      <p:graphicFrame>
        <p:nvGraphicFramePr>
          <p:cNvPr id="80905" name="Object 9"/>
          <p:cNvGraphicFramePr>
            <a:graphicFrameLocks noChangeAspect="1"/>
          </p:cNvGraphicFramePr>
          <p:nvPr/>
        </p:nvGraphicFramePr>
        <p:xfrm>
          <a:off x="228600" y="152400"/>
          <a:ext cx="619125" cy="660400"/>
        </p:xfrm>
        <a:graphic>
          <a:graphicData uri="http://schemas.openxmlformats.org/presentationml/2006/ole">
            <p:oleObj spid="_x0000_s80905" name="Image Document" r:id="rId3" imgW="5061679" imgH="2948066" progId="">
              <p:embed/>
            </p:oleObj>
          </a:graphicData>
        </a:graphic>
      </p:graphicFrame>
      <p:sp>
        <p:nvSpPr>
          <p:cNvPr id="80914" name="Rectangle 7"/>
          <p:cNvSpPr>
            <a:spLocks noChangeArrowheads="1"/>
          </p:cNvSpPr>
          <p:nvPr/>
        </p:nvSpPr>
        <p:spPr bwMode="auto">
          <a:xfrm>
            <a:off x="1116013" y="836613"/>
            <a:ext cx="8035925" cy="571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80910" name="Chart 10"/>
          <p:cNvGraphicFramePr>
            <a:graphicFrameLocks noGrp="1"/>
          </p:cNvGraphicFramePr>
          <p:nvPr/>
        </p:nvGraphicFramePr>
        <p:xfrm>
          <a:off x="1136650" y="1146175"/>
          <a:ext cx="7373938" cy="5070475"/>
        </p:xfrm>
        <a:graphic>
          <a:graphicData uri="http://schemas.openxmlformats.org/presentationml/2006/ole">
            <p:oleObj spid="_x0000_s80910" r:id="rId4" imgW="7376799" imgH="5072312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1460</TotalTime>
  <Words>796</Words>
  <Application>Microsoft Office PowerPoint</Application>
  <PresentationFormat>On-screen Show (4:3)</PresentationFormat>
  <Paragraphs>166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Futura XBlk BT</vt:lpstr>
      <vt:lpstr>Default Design</vt:lpstr>
      <vt:lpstr>Image Document</vt:lpstr>
      <vt:lpstr>Worksheet</vt:lpstr>
      <vt:lpstr>Microsoft Excel Chart</vt:lpstr>
      <vt:lpstr>Slide 1</vt:lpstr>
      <vt:lpstr> </vt:lpstr>
      <vt:lpstr>THE MAIN METEOROLOGICAL FACTORS  OF CONSUMPTION INCREASE IN SERBIA</vt:lpstr>
      <vt:lpstr>TEMPERATURE EFFECT ON CONSUMPTION INCREASE IN SERBIA</vt:lpstr>
      <vt:lpstr>Slide 5</vt:lpstr>
      <vt:lpstr>TEMPERATURE EFFECT ON CONSUMPTION INCREASE IN SERBIA</vt:lpstr>
      <vt:lpstr>THE INFLUENCE OF TEMPERATURE TREND ON CONSUMPTION DURING THE MONTH </vt:lpstr>
      <vt:lpstr>Slide 8</vt:lpstr>
      <vt:lpstr>Slide 9</vt:lpstr>
      <vt:lpstr>Slide 10</vt:lpstr>
      <vt:lpstr>Slide 11</vt:lpstr>
      <vt:lpstr>THE INFLUENCE OF DRY AND WET YEAR  ON HYDRO POWER PRODUCTION IN SERBIA</vt:lpstr>
      <vt:lpstr>Slide 13</vt:lpstr>
      <vt:lpstr>SYSTEM FOR THE FORECAST  OF THE DRINA RIVER BASIN INFLOW - METEOSAR</vt:lpstr>
      <vt:lpstr>SYSTEM FOR THE FORECAST  OF THE DRINA RIVER BASIN INFLOW - METEOSAR</vt:lpstr>
      <vt:lpstr>Slide 16</vt:lpstr>
      <vt:lpstr>Slide 17</vt:lpstr>
      <vt:lpstr>Slide 18</vt:lpstr>
    </vt:vector>
  </TitlesOfParts>
  <Company>EPS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POWER INDUSTRY OF SERBIA  Head Department for Electricity Trade</dc:title>
  <dc:creator>brankos</dc:creator>
  <cp:lastModifiedBy>brankos</cp:lastModifiedBy>
  <cp:revision>213</cp:revision>
  <dcterms:created xsi:type="dcterms:W3CDTF">2011-11-21T14:12:28Z</dcterms:created>
  <dcterms:modified xsi:type="dcterms:W3CDTF">2013-11-21T08:37:04Z</dcterms:modified>
</cp:coreProperties>
</file>