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0" r:id="rId4"/>
    <p:sldId id="261" r:id="rId5"/>
    <p:sldId id="263" r:id="rId6"/>
    <p:sldId id="264" r:id="rId7"/>
    <p:sldId id="257" r:id="rId8"/>
    <p:sldId id="258" r:id="rId9"/>
    <p:sldId id="259" r:id="rId10"/>
    <p:sldId id="267" r:id="rId11"/>
    <p:sldId id="265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78" y="6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B9688-A7E3-44E0-BF72-B04897CEB3AD}" type="datetimeFigureOut">
              <a:rPr lang="es-ES" smtClean="0"/>
              <a:t>17/11/2013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0EFD5-5D22-4605-9CBD-5FD7A0A5FC6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B9688-A7E3-44E0-BF72-B04897CEB3AD}" type="datetimeFigureOut">
              <a:rPr lang="es-ES" smtClean="0"/>
              <a:t>17/11/2013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0EFD5-5D22-4605-9CBD-5FD7A0A5FC6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B9688-A7E3-44E0-BF72-B04897CEB3AD}" type="datetimeFigureOut">
              <a:rPr lang="es-ES" smtClean="0"/>
              <a:t>17/11/2013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0EFD5-5D22-4605-9CBD-5FD7A0A5FC6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B9688-A7E3-44E0-BF72-B04897CEB3AD}" type="datetimeFigureOut">
              <a:rPr lang="es-ES" smtClean="0"/>
              <a:t>17/11/2013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0EFD5-5D22-4605-9CBD-5FD7A0A5FC6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B9688-A7E3-44E0-BF72-B04897CEB3AD}" type="datetimeFigureOut">
              <a:rPr lang="es-ES" smtClean="0"/>
              <a:t>17/11/2013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0EFD5-5D22-4605-9CBD-5FD7A0A5FC6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B9688-A7E3-44E0-BF72-B04897CEB3AD}" type="datetimeFigureOut">
              <a:rPr lang="es-ES" smtClean="0"/>
              <a:t>17/11/2013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0EFD5-5D22-4605-9CBD-5FD7A0A5FC6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B9688-A7E3-44E0-BF72-B04897CEB3AD}" type="datetimeFigureOut">
              <a:rPr lang="es-ES" smtClean="0"/>
              <a:t>17/11/2013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0EFD5-5D22-4605-9CBD-5FD7A0A5FC6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B9688-A7E3-44E0-BF72-B04897CEB3AD}" type="datetimeFigureOut">
              <a:rPr lang="es-ES" smtClean="0"/>
              <a:t>17/11/2013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0EFD5-5D22-4605-9CBD-5FD7A0A5FC6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B9688-A7E3-44E0-BF72-B04897CEB3AD}" type="datetimeFigureOut">
              <a:rPr lang="es-ES" smtClean="0"/>
              <a:t>17/11/2013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0EFD5-5D22-4605-9CBD-5FD7A0A5FC6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B9688-A7E3-44E0-BF72-B04897CEB3AD}" type="datetimeFigureOut">
              <a:rPr lang="es-ES" smtClean="0"/>
              <a:t>17/11/2013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0EFD5-5D22-4605-9CBD-5FD7A0A5FC6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B9688-A7E3-44E0-BF72-B04897CEB3AD}" type="datetimeFigureOut">
              <a:rPr lang="es-ES" smtClean="0"/>
              <a:t>17/11/2013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0EFD5-5D22-4605-9CBD-5FD7A0A5FC6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B9688-A7E3-44E0-BF72-B04897CEB3AD}" type="datetimeFigureOut">
              <a:rPr lang="es-ES" smtClean="0"/>
              <a:t>17/11/2013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0EFD5-5D22-4605-9CBD-5FD7A0A5FC6F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fr-FR" b="1" dirty="0"/>
              <a:t>Introduction : </a:t>
            </a:r>
            <a:r>
              <a:rPr lang="en-GB" b="1" dirty="0"/>
              <a:t> what is the goal of consensus seasonal forecast?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Careful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" dirty="0" err="1" smtClean="0"/>
              <a:t>Models</a:t>
            </a:r>
            <a:r>
              <a:rPr lang="es-ES" dirty="0" smtClean="0"/>
              <a:t> </a:t>
            </a:r>
            <a:r>
              <a:rPr lang="es-ES" dirty="0" smtClean="0">
                <a:sym typeface="Wingdings" pitchFamily="2" charset="2"/>
              </a:rPr>
              <a:t></a:t>
            </a:r>
            <a:r>
              <a:rPr lang="es-ES" dirty="0" err="1" smtClean="0">
                <a:sym typeface="Wingdings" pitchFamily="2" charset="2"/>
              </a:rPr>
              <a:t>some</a:t>
            </a:r>
            <a:r>
              <a:rPr lang="es-ES" dirty="0" smtClean="0">
                <a:sym typeface="Wingdings" pitchFamily="2" charset="2"/>
              </a:rPr>
              <a:t> are </a:t>
            </a:r>
            <a:r>
              <a:rPr lang="es-ES" dirty="0" err="1" smtClean="0">
                <a:sym typeface="Wingdings" pitchFamily="2" charset="2"/>
              </a:rPr>
              <a:t>fully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couple</a:t>
            </a:r>
            <a:r>
              <a:rPr lang="es-ES" dirty="0" smtClean="0">
                <a:sym typeface="Wingdings" pitchFamily="2" charset="2"/>
              </a:rPr>
              <a:t> atm/</a:t>
            </a:r>
            <a:r>
              <a:rPr lang="es-ES" dirty="0" err="1" smtClean="0">
                <a:sym typeface="Wingdings" pitchFamily="2" charset="2"/>
              </a:rPr>
              <a:t>ocean</a:t>
            </a:r>
            <a:r>
              <a:rPr lang="es-ES" dirty="0" smtClean="0">
                <a:sym typeface="Wingdings" pitchFamily="2" charset="2"/>
              </a:rPr>
              <a:t> (</a:t>
            </a:r>
            <a:r>
              <a:rPr lang="es-ES" dirty="0" err="1" smtClean="0">
                <a:sym typeface="Wingdings" pitchFamily="2" charset="2"/>
              </a:rPr>
              <a:t>others</a:t>
            </a:r>
            <a:r>
              <a:rPr lang="es-ES" dirty="0" smtClean="0">
                <a:sym typeface="Wingdings" pitchFamily="2" charset="2"/>
              </a:rPr>
              <a:t> 2-tier </a:t>
            </a:r>
            <a:r>
              <a:rPr lang="es-ES" dirty="0" err="1" smtClean="0">
                <a:sym typeface="Wingdings" pitchFamily="2" charset="2"/>
              </a:rPr>
              <a:t>models</a:t>
            </a:r>
            <a:r>
              <a:rPr lang="es-ES" dirty="0" smtClean="0">
                <a:sym typeface="Wingdings" pitchFamily="2" charset="2"/>
              </a:rPr>
              <a:t>)</a:t>
            </a:r>
          </a:p>
          <a:p>
            <a:r>
              <a:rPr lang="es-ES" dirty="0" err="1" smtClean="0">
                <a:sym typeface="Wingdings" pitchFamily="2" charset="2"/>
              </a:rPr>
              <a:t>Caution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with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>
                <a:sym typeface="Wingdings" pitchFamily="2" charset="2"/>
              </a:rPr>
              <a:t>e</a:t>
            </a:r>
            <a:r>
              <a:rPr lang="es-ES" dirty="0" err="1" smtClean="0">
                <a:sym typeface="Wingdings" pitchFamily="2" charset="2"/>
              </a:rPr>
              <a:t>nsemble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averages</a:t>
            </a:r>
            <a:r>
              <a:rPr lang="es-ES" dirty="0" smtClean="0">
                <a:sym typeface="Wingdings" pitchFamily="2" charset="2"/>
              </a:rPr>
              <a:t>  </a:t>
            </a:r>
            <a:r>
              <a:rPr lang="es-ES" dirty="0" err="1" smtClean="0">
                <a:sym typeface="Wingdings" pitchFamily="2" charset="2"/>
              </a:rPr>
              <a:t>better</a:t>
            </a:r>
            <a:r>
              <a:rPr lang="es-ES" dirty="0" smtClean="0">
                <a:sym typeface="Wingdings" pitchFamily="2" charset="2"/>
              </a:rPr>
              <a:t> look </a:t>
            </a:r>
            <a:r>
              <a:rPr lang="es-ES" dirty="0" err="1" smtClean="0">
                <a:sym typeface="Wingdings" pitchFamily="2" charset="2"/>
              </a:rPr>
              <a:t>models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individually</a:t>
            </a:r>
            <a:endParaRPr lang="es-ES" dirty="0">
              <a:sym typeface="Wingdings" pitchFamily="2" charset="2"/>
            </a:endParaRPr>
          </a:p>
          <a:p>
            <a:r>
              <a:rPr lang="es-ES" dirty="0" err="1" smtClean="0">
                <a:sym typeface="Wingdings" pitchFamily="2" charset="2"/>
              </a:rPr>
              <a:t>Caution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with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models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not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providing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info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on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verification</a:t>
            </a:r>
            <a:r>
              <a:rPr lang="es-ES" dirty="0" smtClean="0">
                <a:sym typeface="Wingdings" pitchFamily="2" charset="2"/>
              </a:rPr>
              <a:t> scores</a:t>
            </a:r>
          </a:p>
          <a:p>
            <a:r>
              <a:rPr lang="es-ES" dirty="0" err="1" smtClean="0">
                <a:sym typeface="Wingdings" pitchFamily="2" charset="2"/>
              </a:rPr>
              <a:t>Caution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with</a:t>
            </a:r>
            <a:r>
              <a:rPr lang="es-ES" dirty="0" smtClean="0">
                <a:sym typeface="Wingdings" pitchFamily="2" charset="2"/>
              </a:rPr>
              <a:t> non </a:t>
            </a:r>
            <a:r>
              <a:rPr lang="es-ES" dirty="0" err="1" smtClean="0">
                <a:sym typeface="Wingdings" pitchFamily="2" charset="2"/>
              </a:rPr>
              <a:t>robust</a:t>
            </a:r>
            <a:r>
              <a:rPr lang="es-ES" dirty="0" smtClean="0">
                <a:sym typeface="Wingdings" pitchFamily="2" charset="2"/>
              </a:rPr>
              <a:t>/</a:t>
            </a:r>
            <a:r>
              <a:rPr lang="es-ES" dirty="0" err="1" smtClean="0">
                <a:sym typeface="Wingdings" pitchFamily="2" charset="2"/>
              </a:rPr>
              <a:t>significant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empirical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relationships</a:t>
            </a:r>
            <a:endParaRPr lang="es-ES" dirty="0" smtClean="0">
              <a:sym typeface="Wingdings" pitchFamily="2" charset="2"/>
            </a:endParaRPr>
          </a:p>
          <a:p>
            <a:r>
              <a:rPr lang="es-ES" dirty="0" err="1" smtClean="0">
                <a:sym typeface="Wingdings" pitchFamily="2" charset="2"/>
              </a:rPr>
              <a:t>Caution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with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schedule</a:t>
            </a:r>
            <a:r>
              <a:rPr lang="es-ES" dirty="0" smtClean="0">
                <a:sym typeface="Wingdings" pitchFamily="2" charset="2"/>
              </a:rPr>
              <a:t>. </a:t>
            </a:r>
            <a:r>
              <a:rPr lang="es-ES" dirty="0" err="1" smtClean="0">
                <a:sym typeface="Wingdings" pitchFamily="2" charset="2"/>
              </a:rPr>
              <a:t>RCOFs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should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accomodate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to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the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availability</a:t>
            </a:r>
            <a:r>
              <a:rPr lang="es-ES" dirty="0" smtClean="0">
                <a:sym typeface="Wingdings" pitchFamily="2" charset="2"/>
              </a:rPr>
              <a:t> of </a:t>
            </a:r>
            <a:r>
              <a:rPr lang="es-ES" dirty="0" err="1" smtClean="0">
                <a:sym typeface="Wingdings" pitchFamily="2" charset="2"/>
              </a:rPr>
              <a:t>information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from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GPCs</a:t>
            </a:r>
            <a:r>
              <a:rPr lang="es-ES" dirty="0" smtClean="0">
                <a:sym typeface="Wingdings" pitchFamily="2" charset="2"/>
              </a:rPr>
              <a:t>, </a:t>
            </a:r>
            <a:r>
              <a:rPr lang="es-ES" dirty="0" err="1" smtClean="0">
                <a:sym typeface="Wingdings" pitchFamily="2" charset="2"/>
              </a:rPr>
              <a:t>RCCs</a:t>
            </a:r>
            <a:r>
              <a:rPr lang="es-ES" dirty="0" smtClean="0">
                <a:sym typeface="Wingdings" pitchFamily="2" charset="2"/>
              </a:rPr>
              <a:t>, etc. </a:t>
            </a:r>
          </a:p>
          <a:p>
            <a:r>
              <a:rPr lang="es-ES" dirty="0" err="1" smtClean="0">
                <a:sym typeface="Wingdings" pitchFamily="2" charset="2"/>
              </a:rPr>
              <a:t>RCOFs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success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depends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critically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on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the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good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functioning</a:t>
            </a:r>
            <a:r>
              <a:rPr lang="es-ES" dirty="0" smtClean="0">
                <a:sym typeface="Wingdings" pitchFamily="2" charset="2"/>
              </a:rPr>
              <a:t> and </a:t>
            </a:r>
            <a:r>
              <a:rPr lang="es-ES" dirty="0" err="1" smtClean="0">
                <a:sym typeface="Wingdings" pitchFamily="2" charset="2"/>
              </a:rPr>
              <a:t>support</a:t>
            </a:r>
            <a:r>
              <a:rPr lang="es-ES" dirty="0" smtClean="0">
                <a:sym typeface="Wingdings" pitchFamily="2" charset="2"/>
              </a:rPr>
              <a:t> of </a:t>
            </a:r>
            <a:r>
              <a:rPr lang="es-ES" dirty="0" err="1" smtClean="0">
                <a:sym typeface="Wingdings" pitchFamily="2" charset="2"/>
              </a:rPr>
              <a:t>the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respective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RCCs</a:t>
            </a:r>
            <a:r>
              <a:rPr lang="es-ES" dirty="0" smtClean="0">
                <a:sym typeface="Wingdings" pitchFamily="2" charset="2"/>
              </a:rPr>
              <a:t>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 </a:t>
            </a:r>
            <a:r>
              <a:rPr lang="es-ES" dirty="0" err="1" smtClean="0"/>
              <a:t>good</a:t>
            </a:r>
            <a:r>
              <a:rPr lang="es-ES" dirty="0" smtClean="0"/>
              <a:t> </a:t>
            </a:r>
            <a:r>
              <a:rPr lang="es-ES" dirty="0" err="1" smtClean="0"/>
              <a:t>omen</a:t>
            </a:r>
            <a:r>
              <a:rPr lang="es-ES" dirty="0" smtClean="0"/>
              <a:t>!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122" name="Picture 2" descr="C:\Users\Ernesto\Desktop\Belgrado_2013_11_20\PB1717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8049411" cy="6037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Why</a:t>
            </a:r>
            <a:r>
              <a:rPr lang="es-ES" dirty="0" smtClean="0"/>
              <a:t> </a:t>
            </a:r>
            <a:r>
              <a:rPr lang="es-ES" dirty="0" err="1" smtClean="0"/>
              <a:t>MedCOF</a:t>
            </a:r>
            <a:r>
              <a:rPr lang="es-ES" dirty="0" smtClean="0"/>
              <a:t>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600200"/>
            <a:ext cx="8280920" cy="4997152"/>
          </a:xfrm>
        </p:spPr>
        <p:txBody>
          <a:bodyPr>
            <a:noAutofit/>
          </a:bodyPr>
          <a:lstStyle/>
          <a:p>
            <a:r>
              <a:rPr lang="en-GB" sz="2000" dirty="0"/>
              <a:t>R</a:t>
            </a:r>
            <a:r>
              <a:rPr lang="en-GB" sz="2000" dirty="0" smtClean="0"/>
              <a:t>ecommendations </a:t>
            </a:r>
            <a:r>
              <a:rPr lang="en-GB" sz="2000" dirty="0"/>
              <a:t>given by RA VI Task Team on RCOF and supported by the RA VI Working Group on Climate and Hydrology targeting South Western Europe / Mediterranean basin as suitable for a RCOF implementation. </a:t>
            </a:r>
            <a:endParaRPr lang="es-ES" sz="2000" dirty="0"/>
          </a:p>
          <a:p>
            <a:r>
              <a:rPr lang="en-GB" sz="2000" dirty="0"/>
              <a:t>R</a:t>
            </a:r>
            <a:r>
              <a:rPr lang="en-GB" sz="2000" dirty="0" smtClean="0"/>
              <a:t>ecommendation </a:t>
            </a:r>
            <a:r>
              <a:rPr lang="en-GB" sz="2000" dirty="0"/>
              <a:t>by the Scoping Workshop on Seasonal climate Prediction (Algeria, January 2012) of extending the existing RA I PRESANORD to the whole Mediterranean area involving thus RA I and RA </a:t>
            </a:r>
            <a:r>
              <a:rPr lang="en-GB" sz="2000" dirty="0" smtClean="0"/>
              <a:t>VI</a:t>
            </a:r>
            <a:r>
              <a:rPr lang="en-GB" sz="2000" dirty="0"/>
              <a:t>.</a:t>
            </a:r>
            <a:endParaRPr lang="es-ES" sz="2000" dirty="0"/>
          </a:p>
          <a:p>
            <a:r>
              <a:rPr lang="en-GB" sz="2000" dirty="0"/>
              <a:t>T</a:t>
            </a:r>
            <a:r>
              <a:rPr lang="en-GB" sz="2000" dirty="0" smtClean="0"/>
              <a:t>he 65</a:t>
            </a:r>
            <a:r>
              <a:rPr lang="en-GB" sz="2000" baseline="30000" dirty="0" smtClean="0"/>
              <a:t>th</a:t>
            </a:r>
            <a:r>
              <a:rPr lang="en-GB" sz="2000" dirty="0" smtClean="0"/>
              <a:t> session of WMO Executive Council (May 2013)</a:t>
            </a:r>
            <a:r>
              <a:rPr lang="es-ES" sz="2000" dirty="0"/>
              <a:t> </a:t>
            </a:r>
            <a:r>
              <a:rPr lang="es-ES" sz="2000" dirty="0" err="1" smtClean="0"/>
              <a:t>stressed</a:t>
            </a:r>
            <a:r>
              <a:rPr lang="en-GB" sz="2000" dirty="0" smtClean="0"/>
              <a:t> </a:t>
            </a:r>
            <a:r>
              <a:rPr lang="en-GB" sz="2000" dirty="0"/>
              <a:t>the </a:t>
            </a:r>
            <a:r>
              <a:rPr lang="en-US" sz="2000" dirty="0"/>
              <a:t>vital importance of </a:t>
            </a:r>
            <a:r>
              <a:rPr lang="en-US" sz="2000" dirty="0" smtClean="0"/>
              <a:t>collaboration </a:t>
            </a:r>
            <a:r>
              <a:rPr lang="en-US" sz="2000" dirty="0"/>
              <a:t>and joint contribution of </a:t>
            </a:r>
            <a:r>
              <a:rPr lang="en-US" sz="2000" dirty="0" smtClean="0"/>
              <a:t>RAs </a:t>
            </a:r>
            <a:r>
              <a:rPr lang="en-US" sz="2000" dirty="0"/>
              <a:t>in developing capacities for the Climate Services Information System, </a:t>
            </a:r>
            <a:r>
              <a:rPr lang="en-US" sz="2000" dirty="0" smtClean="0"/>
              <a:t>and welcome the </a:t>
            </a:r>
            <a:r>
              <a:rPr lang="en-US" sz="2000" dirty="0"/>
              <a:t>initiative of RA VI and RA I </a:t>
            </a:r>
            <a:r>
              <a:rPr lang="en-US" sz="2000" dirty="0" smtClean="0"/>
              <a:t>of jointly </a:t>
            </a:r>
            <a:r>
              <a:rPr lang="en-US" sz="2000" dirty="0"/>
              <a:t>launching an RCOF for the Mediterranean </a:t>
            </a:r>
            <a:r>
              <a:rPr lang="en-US" sz="2000" dirty="0" smtClean="0"/>
              <a:t>Region</a:t>
            </a:r>
            <a:r>
              <a:rPr lang="en-US" sz="2000" dirty="0"/>
              <a:t>.</a:t>
            </a:r>
            <a:endParaRPr lang="es-E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08912" cy="1296144"/>
          </a:xfrm>
        </p:spPr>
        <p:txBody>
          <a:bodyPr>
            <a:normAutofit/>
          </a:bodyPr>
          <a:lstStyle/>
          <a:p>
            <a:r>
              <a:rPr lang="en-GB" sz="2800" b="1" dirty="0" err="1"/>
              <a:t>MedCOF</a:t>
            </a:r>
            <a:r>
              <a:rPr lang="en-GB" sz="2800" b="1" dirty="0"/>
              <a:t> Scoping </a:t>
            </a:r>
            <a:r>
              <a:rPr lang="en-GB" sz="2800" b="1" dirty="0" smtClean="0"/>
              <a:t>Meeting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2000" dirty="0" smtClean="0"/>
              <a:t>(</a:t>
            </a:r>
            <a:r>
              <a:rPr lang="en-GB" sz="2000" b="1" dirty="0" smtClean="0"/>
              <a:t>Madrid</a:t>
            </a:r>
            <a:r>
              <a:rPr lang="en-GB" sz="2000" b="1" dirty="0"/>
              <a:t>, 12-14 June </a:t>
            </a:r>
            <a:r>
              <a:rPr lang="en-GB" sz="2000" b="1" dirty="0" smtClean="0"/>
              <a:t>2013)</a:t>
            </a:r>
            <a:endParaRPr lang="es-ES" sz="2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600200"/>
            <a:ext cx="8964488" cy="5257800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 </a:t>
            </a:r>
            <a:r>
              <a:rPr lang="en-GB" dirty="0" smtClean="0"/>
              <a:t>Strong </a:t>
            </a:r>
            <a:r>
              <a:rPr lang="en-GB" dirty="0"/>
              <a:t>agreement in creating a single </a:t>
            </a:r>
            <a:r>
              <a:rPr lang="en-GB" dirty="0" err="1"/>
              <a:t>MedCOF</a:t>
            </a:r>
            <a:r>
              <a:rPr lang="en-GB" dirty="0"/>
              <a:t> for the whole Mediterranean region.</a:t>
            </a:r>
            <a:endParaRPr lang="es-ES" dirty="0"/>
          </a:p>
          <a:p>
            <a:pPr lvl="0"/>
            <a:r>
              <a:rPr lang="en-GB" dirty="0"/>
              <a:t>Existing RCOFs –PRESANORD and SEECOF- will continue working and coordinated through the </a:t>
            </a:r>
            <a:r>
              <a:rPr lang="en-GB" dirty="0" err="1"/>
              <a:t>MedCOF</a:t>
            </a:r>
            <a:r>
              <a:rPr lang="en-GB" dirty="0"/>
              <a:t> umbrella.</a:t>
            </a:r>
            <a:endParaRPr lang="es-ES" dirty="0"/>
          </a:p>
          <a:p>
            <a:pPr lvl="0"/>
            <a:r>
              <a:rPr lang="en-GB" dirty="0"/>
              <a:t>Possibility of creating a South Western Europe RCOF</a:t>
            </a:r>
            <a:endParaRPr lang="es-ES" dirty="0"/>
          </a:p>
          <a:p>
            <a:pPr lvl="0"/>
            <a:r>
              <a:rPr lang="en-GB" dirty="0"/>
              <a:t>Network of Mediterranean RCOFs focusing in the most operational aspects of the RCOF responsibilities</a:t>
            </a:r>
            <a:endParaRPr lang="es-ES" dirty="0"/>
          </a:p>
          <a:p>
            <a:pPr lvl="0"/>
            <a:r>
              <a:rPr lang="en-GB" dirty="0"/>
              <a:t>Focus </a:t>
            </a:r>
            <a:r>
              <a:rPr lang="en-GB" dirty="0" err="1"/>
              <a:t>MedCOF</a:t>
            </a:r>
            <a:r>
              <a:rPr lang="en-GB" dirty="0"/>
              <a:t> sessions initially on seasonal timescale</a:t>
            </a:r>
            <a:endParaRPr lang="es-ES" dirty="0"/>
          </a:p>
          <a:p>
            <a:pPr lvl="0"/>
            <a:r>
              <a:rPr lang="en-GB" dirty="0"/>
              <a:t>Winter and summer emerged as the seasons for which the information is crucial</a:t>
            </a:r>
            <a:endParaRPr lang="es-ES" dirty="0"/>
          </a:p>
          <a:p>
            <a:pPr lvl="0"/>
            <a:r>
              <a:rPr lang="en-GB" dirty="0"/>
              <a:t>Common climate/hydrological approach</a:t>
            </a:r>
            <a:endParaRPr lang="es-ES" dirty="0"/>
          </a:p>
          <a:p>
            <a:pPr lvl="0"/>
            <a:r>
              <a:rPr lang="en-GB" dirty="0"/>
              <a:t>Highlight the synergetic and cooperation aspects of </a:t>
            </a:r>
            <a:r>
              <a:rPr lang="en-GB" dirty="0" err="1"/>
              <a:t>MedCOF</a:t>
            </a:r>
            <a:r>
              <a:rPr lang="en-GB" dirty="0"/>
              <a:t>.</a:t>
            </a:r>
            <a:endParaRPr lang="es-ES" dirty="0"/>
          </a:p>
          <a:p>
            <a:pPr lvl="0"/>
            <a:r>
              <a:rPr lang="en-GB" dirty="0"/>
              <a:t>Nomination of an Interim Management Team (IMT) tasked with </a:t>
            </a:r>
            <a:endParaRPr lang="es-ES" dirty="0"/>
          </a:p>
          <a:p>
            <a:pPr lvl="1"/>
            <a:r>
              <a:rPr lang="en-GB" dirty="0"/>
              <a:t>preparation of the first </a:t>
            </a:r>
            <a:r>
              <a:rPr lang="en-GB" dirty="0" err="1"/>
              <a:t>MedCOF</a:t>
            </a:r>
            <a:r>
              <a:rPr lang="en-GB" dirty="0"/>
              <a:t> meeting, </a:t>
            </a:r>
            <a:endParaRPr lang="es-ES" dirty="0"/>
          </a:p>
          <a:p>
            <a:pPr lvl="1"/>
            <a:r>
              <a:rPr lang="en-GB" dirty="0"/>
              <a:t>preparation of a proposal of Terms of Reference for IMT and </a:t>
            </a:r>
            <a:endParaRPr lang="es-ES" dirty="0"/>
          </a:p>
          <a:p>
            <a:pPr lvl="1"/>
            <a:r>
              <a:rPr lang="en-GB" dirty="0"/>
              <a:t>preparation of any needed relevant </a:t>
            </a:r>
            <a:r>
              <a:rPr lang="en-GB" dirty="0" smtClean="0"/>
              <a:t>document</a:t>
            </a:r>
            <a:endParaRPr lang="es-ES" dirty="0"/>
          </a:p>
          <a:p>
            <a:pPr lvl="0"/>
            <a:r>
              <a:rPr lang="en-GB" dirty="0"/>
              <a:t>Seek sources of funding</a:t>
            </a:r>
            <a:endParaRPr lang="es-ES" dirty="0"/>
          </a:p>
          <a:p>
            <a:pPr lvl="0"/>
            <a:r>
              <a:rPr lang="en-GB" dirty="0"/>
              <a:t>First </a:t>
            </a:r>
            <a:r>
              <a:rPr lang="en-GB" dirty="0" err="1"/>
              <a:t>MedCOF</a:t>
            </a:r>
            <a:r>
              <a:rPr lang="en-GB" dirty="0"/>
              <a:t> meeting in November with the option of holding it together the SEECOF meeting in </a:t>
            </a:r>
            <a:r>
              <a:rPr lang="en-GB" dirty="0" err="1" smtClean="0"/>
              <a:t>Belgrad</a:t>
            </a:r>
            <a:endParaRPr lang="es-ES" dirty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First</a:t>
            </a:r>
            <a:r>
              <a:rPr lang="es-ES" dirty="0" smtClean="0"/>
              <a:t>, </a:t>
            </a:r>
            <a:r>
              <a:rPr lang="es-ES" dirty="0" err="1" smtClean="0"/>
              <a:t>large</a:t>
            </a:r>
            <a:r>
              <a:rPr lang="es-ES" dirty="0" smtClean="0"/>
              <a:t> </a:t>
            </a:r>
            <a:r>
              <a:rPr lang="es-ES" dirty="0" err="1" smtClean="0"/>
              <a:t>scales</a:t>
            </a:r>
            <a:r>
              <a:rPr lang="es-ES" dirty="0" smtClean="0"/>
              <a:t>!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F</a:t>
            </a:r>
            <a:r>
              <a:rPr lang="en-GB" dirty="0" smtClean="0"/>
              <a:t>rom a scientific point of view, it seems more reasonable to look first at large-scales and then, regional ones. </a:t>
            </a:r>
          </a:p>
          <a:p>
            <a:r>
              <a:rPr lang="en-GB" dirty="0" smtClean="0"/>
              <a:t>First, produce </a:t>
            </a:r>
            <a:r>
              <a:rPr lang="en-GB" dirty="0"/>
              <a:t>a </a:t>
            </a:r>
            <a:r>
              <a:rPr lang="en-GB" dirty="0" err="1"/>
              <a:t>MedCOF</a:t>
            </a:r>
            <a:r>
              <a:rPr lang="en-GB" dirty="0"/>
              <a:t> consensus seasonal forecast for the whole Mediterranean </a:t>
            </a:r>
            <a:r>
              <a:rPr lang="en-GB" dirty="0" smtClean="0"/>
              <a:t>basin. </a:t>
            </a:r>
          </a:p>
          <a:p>
            <a:r>
              <a:rPr lang="en-GB" dirty="0"/>
              <a:t>T</a:t>
            </a:r>
            <a:r>
              <a:rPr lang="en-GB" dirty="0" smtClean="0"/>
              <a:t>hen </a:t>
            </a:r>
            <a:r>
              <a:rPr lang="en-GB" dirty="0"/>
              <a:t>SEECOF and PRESANORD </a:t>
            </a:r>
            <a:r>
              <a:rPr lang="en-GB" dirty="0" smtClean="0"/>
              <a:t>refine </a:t>
            </a:r>
            <a:r>
              <a:rPr lang="en-GB" dirty="0"/>
              <a:t>the consensus forecast for their respective regions. </a:t>
            </a:r>
            <a:endParaRPr lang="en-GB" dirty="0" smtClean="0"/>
          </a:p>
          <a:p>
            <a:r>
              <a:rPr lang="en-GB" dirty="0" smtClean="0"/>
              <a:t>Avoid overlaps and repetitions!</a:t>
            </a:r>
            <a:endParaRPr lang="es-ES" dirty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Why</a:t>
            </a:r>
            <a:r>
              <a:rPr lang="es-ES" dirty="0" smtClean="0"/>
              <a:t> </a:t>
            </a:r>
            <a:r>
              <a:rPr lang="es-ES" dirty="0" err="1" smtClean="0"/>
              <a:t>consensus</a:t>
            </a:r>
            <a:r>
              <a:rPr lang="es-ES" dirty="0" smtClean="0"/>
              <a:t> </a:t>
            </a:r>
            <a:r>
              <a:rPr lang="es-ES" dirty="0" err="1" smtClean="0"/>
              <a:t>forecast</a:t>
            </a:r>
            <a:r>
              <a:rPr lang="es-ES" dirty="0" smtClean="0"/>
              <a:t>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267744" y="1484784"/>
            <a:ext cx="6419056" cy="4641379"/>
          </a:xfrm>
        </p:spPr>
        <p:txBody>
          <a:bodyPr/>
          <a:lstStyle/>
          <a:p>
            <a:r>
              <a:rPr lang="es-ES" dirty="0" err="1" smtClean="0"/>
              <a:t>Avoid</a:t>
            </a:r>
            <a:r>
              <a:rPr lang="es-ES" dirty="0" smtClean="0"/>
              <a:t> </a:t>
            </a:r>
            <a:r>
              <a:rPr lang="es-ES" dirty="0" err="1" smtClean="0"/>
              <a:t>contradictory</a:t>
            </a:r>
            <a:r>
              <a:rPr lang="es-ES" dirty="0" smtClean="0"/>
              <a:t> </a:t>
            </a:r>
            <a:r>
              <a:rPr lang="es-ES" dirty="0" err="1" smtClean="0"/>
              <a:t>messages</a:t>
            </a:r>
            <a:endParaRPr lang="es-ES" dirty="0" smtClean="0"/>
          </a:p>
          <a:p>
            <a:r>
              <a:rPr lang="es-ES" dirty="0" err="1" smtClean="0"/>
              <a:t>Estimulate</a:t>
            </a:r>
            <a:r>
              <a:rPr lang="es-ES" dirty="0" smtClean="0"/>
              <a:t> transfer of </a:t>
            </a:r>
            <a:r>
              <a:rPr lang="es-ES" dirty="0" err="1" smtClean="0"/>
              <a:t>knowledge</a:t>
            </a:r>
            <a:endParaRPr lang="es-ES" dirty="0" smtClean="0"/>
          </a:p>
          <a:p>
            <a:r>
              <a:rPr lang="es-ES" dirty="0" err="1" smtClean="0"/>
              <a:t>Develop</a:t>
            </a:r>
            <a:r>
              <a:rPr lang="es-ES" dirty="0" smtClean="0"/>
              <a:t> and </a:t>
            </a:r>
            <a:r>
              <a:rPr lang="es-ES" dirty="0" err="1" smtClean="0"/>
              <a:t>implement</a:t>
            </a:r>
            <a:r>
              <a:rPr lang="es-ES" dirty="0" smtClean="0"/>
              <a:t> of GFCS at regional/</a:t>
            </a:r>
            <a:r>
              <a:rPr lang="es-ES" dirty="0" err="1" smtClean="0"/>
              <a:t>national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endParaRPr lang="es-E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92896"/>
            <a:ext cx="183832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 smtClean="0"/>
              <a:t>What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main</a:t>
            </a:r>
            <a:r>
              <a:rPr lang="es-ES" dirty="0" smtClean="0"/>
              <a:t> </a:t>
            </a:r>
            <a:r>
              <a:rPr lang="es-ES" dirty="0" err="1" smtClean="0"/>
              <a:t>goal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seasonal</a:t>
            </a:r>
            <a:r>
              <a:rPr lang="es-ES" dirty="0" smtClean="0"/>
              <a:t> </a:t>
            </a:r>
            <a:r>
              <a:rPr lang="es-ES" dirty="0" err="1" smtClean="0"/>
              <a:t>consensus</a:t>
            </a:r>
            <a:r>
              <a:rPr lang="es-ES" dirty="0" smtClean="0"/>
              <a:t> </a:t>
            </a:r>
            <a:r>
              <a:rPr lang="es-ES" dirty="0" err="1" smtClean="0"/>
              <a:t>forecast</a:t>
            </a:r>
            <a:r>
              <a:rPr lang="es-ES" dirty="0" smtClean="0"/>
              <a:t>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ensure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proper</a:t>
            </a:r>
            <a:r>
              <a:rPr lang="es-ES" dirty="0" smtClean="0"/>
              <a:t> </a:t>
            </a:r>
            <a:r>
              <a:rPr lang="es-ES" dirty="0" err="1" smtClean="0"/>
              <a:t>flow</a:t>
            </a:r>
            <a:r>
              <a:rPr lang="es-ES" dirty="0" smtClean="0"/>
              <a:t> of </a:t>
            </a:r>
            <a:r>
              <a:rPr lang="es-ES" dirty="0" err="1" smtClean="0"/>
              <a:t>information</a:t>
            </a:r>
            <a:r>
              <a:rPr lang="es-ES" dirty="0" smtClean="0"/>
              <a:t> </a:t>
            </a:r>
          </a:p>
          <a:p>
            <a:pPr>
              <a:buNone/>
            </a:pPr>
            <a:r>
              <a:rPr lang="es-ES" dirty="0"/>
              <a:t>		</a:t>
            </a:r>
            <a:r>
              <a:rPr lang="es-ES" dirty="0" err="1" smtClean="0"/>
              <a:t>GPCs</a:t>
            </a:r>
            <a:r>
              <a:rPr lang="es-ES" dirty="0" smtClean="0"/>
              <a:t> </a:t>
            </a:r>
            <a:r>
              <a:rPr lang="es-ES" dirty="0" smtClean="0">
                <a:sym typeface="Wingdings" pitchFamily="2" charset="2"/>
              </a:rPr>
              <a:t>       </a:t>
            </a:r>
            <a:r>
              <a:rPr lang="es-ES" dirty="0" err="1" smtClean="0">
                <a:sym typeface="Wingdings" pitchFamily="2" charset="2"/>
              </a:rPr>
              <a:t>RCCs</a:t>
            </a:r>
            <a:r>
              <a:rPr lang="es-ES" dirty="0" smtClean="0">
                <a:sym typeface="Wingdings" pitchFamily="2" charset="2"/>
              </a:rPr>
              <a:t>       </a:t>
            </a:r>
            <a:r>
              <a:rPr lang="es-ES" dirty="0" smtClean="0"/>
              <a:t> </a:t>
            </a:r>
            <a:r>
              <a:rPr lang="es-ES" dirty="0" err="1" smtClean="0"/>
              <a:t>RCOFs</a:t>
            </a:r>
            <a:endParaRPr lang="es-ES" dirty="0"/>
          </a:p>
          <a:p>
            <a:pPr>
              <a:buNone/>
            </a:pPr>
            <a:r>
              <a:rPr lang="es-ES" dirty="0" smtClean="0"/>
              <a:t>		</a:t>
            </a:r>
            <a:r>
              <a:rPr lang="es-ES" dirty="0" err="1" smtClean="0"/>
              <a:t>NMSs</a:t>
            </a:r>
            <a:r>
              <a:rPr lang="es-ES" dirty="0" smtClean="0"/>
              <a:t> +</a:t>
            </a:r>
            <a:r>
              <a:rPr lang="es-ES" dirty="0" err="1" smtClean="0"/>
              <a:t>others</a:t>
            </a:r>
            <a:endParaRPr lang="es-ES" dirty="0" smtClean="0"/>
          </a:p>
          <a:p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analyse</a:t>
            </a:r>
            <a:r>
              <a:rPr lang="es-ES" dirty="0" smtClean="0"/>
              <a:t>/</a:t>
            </a:r>
            <a:r>
              <a:rPr lang="es-ES" dirty="0" err="1" smtClean="0"/>
              <a:t>diagnose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LS </a:t>
            </a:r>
            <a:r>
              <a:rPr lang="es-ES" dirty="0" err="1" smtClean="0"/>
              <a:t>state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system</a:t>
            </a:r>
            <a:r>
              <a:rPr lang="es-ES" dirty="0" smtClean="0"/>
              <a:t> and </a:t>
            </a:r>
            <a:r>
              <a:rPr lang="es-ES" dirty="0" err="1" smtClean="0"/>
              <a:t>its</a:t>
            </a:r>
            <a:r>
              <a:rPr lang="es-ES" dirty="0" smtClean="0"/>
              <a:t> </a:t>
            </a:r>
            <a:r>
              <a:rPr lang="es-ES" dirty="0" err="1" smtClean="0"/>
              <a:t>predictability</a:t>
            </a:r>
            <a:endParaRPr lang="es-ES" dirty="0" smtClean="0"/>
          </a:p>
          <a:p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discuss</a:t>
            </a:r>
            <a:r>
              <a:rPr lang="es-ES" dirty="0" smtClean="0"/>
              <a:t> and </a:t>
            </a:r>
            <a:r>
              <a:rPr lang="es-ES" dirty="0" err="1" smtClean="0"/>
              <a:t>evaluate</a:t>
            </a:r>
            <a:r>
              <a:rPr lang="es-ES" dirty="0" smtClean="0"/>
              <a:t> of </a:t>
            </a:r>
            <a:r>
              <a:rPr lang="es-ES" dirty="0" err="1" smtClean="0"/>
              <a:t>pieces</a:t>
            </a:r>
            <a:r>
              <a:rPr lang="es-ES" dirty="0" smtClean="0"/>
              <a:t> of </a:t>
            </a:r>
            <a:r>
              <a:rPr lang="es-ES" dirty="0" err="1" smtClean="0"/>
              <a:t>available</a:t>
            </a:r>
            <a:r>
              <a:rPr lang="es-ES" dirty="0" smtClean="0"/>
              <a:t> </a:t>
            </a:r>
            <a:r>
              <a:rPr lang="es-ES" dirty="0" err="1" smtClean="0"/>
              <a:t>information</a:t>
            </a:r>
            <a:r>
              <a:rPr lang="es-ES" dirty="0" smtClean="0"/>
              <a:t> and </a:t>
            </a:r>
            <a:r>
              <a:rPr lang="es-ES" dirty="0" err="1" smtClean="0"/>
              <a:t>generate</a:t>
            </a:r>
            <a:r>
              <a:rPr lang="es-ES" dirty="0" smtClean="0"/>
              <a:t> a </a:t>
            </a:r>
            <a:r>
              <a:rPr lang="es-ES" dirty="0" err="1" smtClean="0"/>
              <a:t>probabilistic</a:t>
            </a:r>
            <a:r>
              <a:rPr lang="es-ES" dirty="0" smtClean="0"/>
              <a:t> </a:t>
            </a:r>
            <a:r>
              <a:rPr lang="es-ES" dirty="0" err="1" smtClean="0"/>
              <a:t>forecast</a:t>
            </a:r>
            <a:endParaRPr lang="es-ES" dirty="0" smtClean="0"/>
          </a:p>
          <a:p>
            <a:pPr>
              <a:buNone/>
            </a:pPr>
            <a:endParaRPr lang="es-ES" dirty="0"/>
          </a:p>
        </p:txBody>
      </p:sp>
      <p:sp>
        <p:nvSpPr>
          <p:cNvPr id="6" name="5 Flecha derecha"/>
          <p:cNvSpPr/>
          <p:nvPr/>
        </p:nvSpPr>
        <p:spPr>
          <a:xfrm rot="18934534">
            <a:off x="3935319" y="2800256"/>
            <a:ext cx="576064" cy="2677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Flecha derecha"/>
          <p:cNvSpPr/>
          <p:nvPr/>
        </p:nvSpPr>
        <p:spPr>
          <a:xfrm>
            <a:off x="3923928" y="2348880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Flecha derecha"/>
          <p:cNvSpPr/>
          <p:nvPr/>
        </p:nvSpPr>
        <p:spPr>
          <a:xfrm>
            <a:off x="2411760" y="2348880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APCC </a:t>
            </a:r>
            <a:br>
              <a:rPr lang="es-ES" dirty="0" smtClean="0"/>
            </a:br>
            <a:r>
              <a:rPr lang="es-ES" dirty="0" smtClean="0"/>
              <a:t>(http://www.apcc21.org)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6048672" cy="4957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823" y="2132857"/>
            <a:ext cx="3347177" cy="34563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WMO LC LRFMME</a:t>
            </a:r>
            <a:br>
              <a:rPr lang="es-ES" dirty="0" smtClean="0"/>
            </a:br>
            <a:r>
              <a:rPr lang="es-ES" dirty="0" smtClean="0"/>
              <a:t>(https://www.wmolc.org)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556792"/>
            <a:ext cx="6507634" cy="462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IRI</a:t>
            </a:r>
            <a:br>
              <a:rPr lang="es-ES" dirty="0" smtClean="0"/>
            </a:br>
            <a:r>
              <a:rPr lang="es-ES" dirty="0" smtClean="0"/>
              <a:t>(http://iri.columbia.edu)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6867674" cy="488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1900" y="2852936"/>
            <a:ext cx="3742100" cy="2661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305</Words>
  <Application>Microsoft Office PowerPoint</Application>
  <PresentationFormat>Presentación en pantalla (4:3)</PresentationFormat>
  <Paragraphs>46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Introduction :  what is the goal of consensus seasonal forecast? </vt:lpstr>
      <vt:lpstr>Why MedCOF?</vt:lpstr>
      <vt:lpstr>MedCOF Scoping Meeting (Madrid, 12-14 June 2013)</vt:lpstr>
      <vt:lpstr>First, large scales!</vt:lpstr>
      <vt:lpstr>Why consensus forecast?</vt:lpstr>
      <vt:lpstr>What is the main goal of the seasonal consensus forecast?</vt:lpstr>
      <vt:lpstr>APCC  (http://www.apcc21.org)</vt:lpstr>
      <vt:lpstr>WMO LC LRFMME (https://www.wmolc.org)</vt:lpstr>
      <vt:lpstr>IRI (http://iri.columbia.edu)</vt:lpstr>
      <vt:lpstr>Careful with</vt:lpstr>
      <vt:lpstr>A good omen!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Ernesto</dc:creator>
  <cp:lastModifiedBy>Ernesto</cp:lastModifiedBy>
  <cp:revision>17</cp:revision>
  <dcterms:created xsi:type="dcterms:W3CDTF">2013-11-17T16:12:39Z</dcterms:created>
  <dcterms:modified xsi:type="dcterms:W3CDTF">2013-11-17T20:21:16Z</dcterms:modified>
</cp:coreProperties>
</file>