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2" r:id="rId4"/>
    <p:sldId id="263" r:id="rId5"/>
    <p:sldId id="273" r:id="rId6"/>
    <p:sldId id="264" r:id="rId7"/>
    <p:sldId id="265" r:id="rId8"/>
    <p:sldId id="267" r:id="rId9"/>
    <p:sldId id="274" r:id="rId10"/>
    <p:sldId id="275" r:id="rId11"/>
    <p:sldId id="276" r:id="rId12"/>
    <p:sldId id="277" r:id="rId13"/>
    <p:sldId id="278" r:id="rId14"/>
    <p:sldId id="270" r:id="rId15"/>
    <p:sldId id="279" r:id="rId16"/>
    <p:sldId id="280" r:id="rId17"/>
    <p:sldId id="281" r:id="rId18"/>
    <p:sldId id="271" r:id="rId19"/>
    <p:sldId id="282" r:id="rId20"/>
    <p:sldId id="283" r:id="rId21"/>
    <p:sldId id="27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86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009AD4"/>
                </a:solidFill>
                <a:latin typeface="AlternateGotNo1D" pitchFamily="2"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700">
                <a:solidFill>
                  <a:srgbClr val="DD9D32"/>
                </a:solidFill>
                <a:latin typeface="AlternateGotNo1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459C78-EDA2-4035-A9E6-36003B15BD69}"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noAutofit/>
          </a:bodyPr>
          <a:lstStyle>
            <a:lvl1pPr algn="l">
              <a:defRPr sz="4000">
                <a:solidFill>
                  <a:srgbClr val="009AD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59C78-EDA2-4035-A9E6-36003B15BD69}"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4000">
                <a:solidFill>
                  <a:srgbClr val="009AD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59C78-EDA2-4035-A9E6-36003B15BD69}"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noFill/>
        </p:spPr>
        <p:txBody>
          <a:bodyPr/>
          <a:lstStyle>
            <a:lvl1pPr>
              <a:buFont typeface="Arial" pitchFamily="34" charset="0"/>
              <a:buChar char="•"/>
              <a:defRPr sz="2800">
                <a:solidFill>
                  <a:schemeClr val="tx1"/>
                </a:solidFill>
                <a:latin typeface="+mn-lt"/>
              </a:defRPr>
            </a:lvl1pPr>
            <a:lvl2pPr>
              <a:defRPr sz="2300"/>
            </a:lvl2pPr>
            <a:lvl3pPr>
              <a:defRPr sz="2000"/>
            </a:lvl3pPr>
            <a:lvl4pPr>
              <a:defRPr sz="17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lang="en-US" sz="2800" kern="1200" dirty="0" smtClean="0">
                <a:solidFill>
                  <a:schemeClr val="tx1"/>
                </a:solidFill>
                <a:latin typeface="+mn-lt"/>
                <a:ea typeface="+mn-ea"/>
                <a:cs typeface="+mn-cs"/>
              </a:defRPr>
            </a:lvl1pPr>
            <a:lvl2pPr>
              <a:defRPr lang="en-US" sz="2300" kern="1200" dirty="0" smtClean="0">
                <a:solidFill>
                  <a:schemeClr val="tx1"/>
                </a:solidFill>
                <a:latin typeface="+mn-lt"/>
                <a:ea typeface="+mn-ea"/>
                <a:cs typeface="+mn-cs"/>
              </a:defRPr>
            </a:lvl2pPr>
            <a:lvl3pPr>
              <a:defRPr lang="en-US" sz="2000" kern="1200" dirty="0" smtClean="0">
                <a:solidFill>
                  <a:schemeClr val="tx1"/>
                </a:solidFill>
                <a:latin typeface="+mn-lt"/>
                <a:ea typeface="+mn-ea"/>
                <a:cs typeface="+mn-cs"/>
              </a:defRPr>
            </a:lvl3pPr>
            <a:lvl4pPr>
              <a:defRPr lang="en-US" sz="1700" kern="1200" dirty="0" smtClean="0">
                <a:solidFill>
                  <a:schemeClr val="tx1"/>
                </a:solidFill>
                <a:latin typeface="+mn-lt"/>
                <a:ea typeface="+mn-ea"/>
                <a:cs typeface="+mn-cs"/>
              </a:defRPr>
            </a:lvl4pPr>
            <a:lvl5pPr>
              <a:defRPr lang="en-US" sz="15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459C78-EDA2-4035-A9E6-36003B15BD69}"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7B510-0C0C-46AA-8397-B4E06029DADC}" type="slidenum">
              <a:rPr lang="en-US" smtClean="0"/>
              <a:t>‹#›</a:t>
            </a:fld>
            <a:endParaRPr lang="en-US"/>
          </a:p>
        </p:txBody>
      </p:sp>
      <p:sp>
        <p:nvSpPr>
          <p:cNvPr id="8" name="Title 1"/>
          <p:cNvSpPr txBox="1">
            <a:spLocks/>
          </p:cNvSpPr>
          <p:nvPr userDrawn="1"/>
        </p:nvSpPr>
        <p:spPr>
          <a:xfrm>
            <a:off x="838200" y="76200"/>
            <a:ext cx="7848600" cy="685800"/>
          </a:xfrm>
          <a:prstGeom prst="rect">
            <a:avLst/>
          </a:prstGeom>
        </p:spPr>
        <p:txBody>
          <a:bodyPr vert="horz" lIns="91440" tIns="45720" rIns="91440" bIns="45720" rtlCol="0" anchor="ctr">
            <a:noAutofit/>
          </a:bodyPr>
          <a:lstStyle>
            <a:lvl1pPr algn="l">
              <a:defRPr sz="4000">
                <a:solidFill>
                  <a:srgbClr val="009AD4"/>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9AD4"/>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rgbClr val="009AD4"/>
              </a:solidFill>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noAutofit/>
          </a:bodyPr>
          <a:lstStyle>
            <a:lvl1pPr algn="l">
              <a:defRPr sz="4000">
                <a:solidFill>
                  <a:srgbClr val="009AD4"/>
                </a:solidFill>
                <a:latin typeface="AlternateGotNo1D"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500">
                <a:solidFill>
                  <a:srgbClr val="DD9D32"/>
                </a:solidFill>
                <a:latin typeface="AlternateGotNo1D" pitchFamily="2" charset="0"/>
              </a:defRPr>
            </a:lvl1pPr>
            <a:lvl2pPr>
              <a:defRPr sz="2200"/>
            </a:lvl2pPr>
            <a:lvl3pPr>
              <a:defRPr sz="1900"/>
            </a:lvl3pPr>
            <a:lvl4pPr>
              <a:defRPr sz="17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59C78-EDA2-4035-A9E6-36003B15BD69}"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9AD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59C78-EDA2-4035-A9E6-36003B15BD69}"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noAutofit/>
          </a:bodyPr>
          <a:lstStyle>
            <a:lvl1pPr algn="l">
              <a:defRPr sz="4000">
                <a:solidFill>
                  <a:srgbClr val="009AD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500"/>
            </a:lvl1pPr>
            <a:lvl2pPr>
              <a:defRPr sz="2200"/>
            </a:lvl2pPr>
            <a:lvl3pPr>
              <a:defRPr sz="1900"/>
            </a:lvl3pPr>
            <a:lvl4pPr>
              <a:defRPr sz="17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lang="en-US" sz="2500" kern="1200" smtClean="0">
                <a:solidFill>
                  <a:schemeClr val="tx1"/>
                </a:solidFill>
                <a:latin typeface="+mn-lt"/>
                <a:ea typeface="+mn-ea"/>
                <a:cs typeface="+mn-cs"/>
              </a:defRPr>
            </a:lvl1pPr>
            <a:lvl2pPr>
              <a:defRPr lang="en-US" sz="2200" kern="1200" dirty="0" smtClean="0">
                <a:solidFill>
                  <a:schemeClr val="tx1"/>
                </a:solidFill>
                <a:latin typeface="+mn-lt"/>
                <a:ea typeface="+mn-ea"/>
                <a:cs typeface="+mn-cs"/>
              </a:defRPr>
            </a:lvl2pPr>
            <a:lvl3pPr>
              <a:defRPr lang="en-US" sz="1900" kern="1200" dirty="0" smtClean="0">
                <a:solidFill>
                  <a:schemeClr val="tx1"/>
                </a:solidFill>
                <a:latin typeface="+mn-lt"/>
                <a:ea typeface="+mn-ea"/>
                <a:cs typeface="+mn-cs"/>
              </a:defRPr>
            </a:lvl3pPr>
            <a:lvl4pPr>
              <a:defRPr lang="en-US" sz="1700" kern="1200" dirty="0" smtClean="0">
                <a:solidFill>
                  <a:schemeClr val="tx1"/>
                </a:solidFill>
                <a:latin typeface="+mn-lt"/>
                <a:ea typeface="+mn-ea"/>
                <a:cs typeface="+mn-cs"/>
              </a:defRPr>
            </a:lvl4pPr>
            <a:lvl5pPr>
              <a:defRPr lang="en-US" sz="150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459C78-EDA2-4035-A9E6-36003B15BD69}"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lstStyle>
            <a:lvl1pPr algn="l">
              <a:defRPr sz="4000">
                <a:solidFill>
                  <a:srgbClr val="009AD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700" b="0">
                <a:solidFill>
                  <a:srgbClr val="DD9D3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2100"/>
            </a:lvl2pPr>
            <a:lvl3pPr>
              <a:defRPr sz="1900"/>
            </a:lvl3pPr>
            <a:lvl4pPr>
              <a:defRPr sz="1700"/>
            </a:lvl4pPr>
            <a:lvl5pPr>
              <a:defRPr sz="15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lang="en-US" sz="2700" b="0" kern="1200" smtClean="0">
                <a:solidFill>
                  <a:srgbClr val="DD9D3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lang="en-US" sz="2300" kern="1200" smtClean="0">
                <a:solidFill>
                  <a:schemeClr val="tx1"/>
                </a:solidFill>
                <a:latin typeface="+mn-lt"/>
                <a:ea typeface="+mn-ea"/>
                <a:cs typeface="+mn-cs"/>
              </a:defRPr>
            </a:lvl1pPr>
            <a:lvl2pPr>
              <a:defRPr lang="en-US" sz="2100" kern="1200" dirty="0" smtClean="0">
                <a:solidFill>
                  <a:schemeClr val="tx1"/>
                </a:solidFill>
                <a:latin typeface="+mn-lt"/>
                <a:ea typeface="+mn-ea"/>
                <a:cs typeface="+mn-cs"/>
              </a:defRPr>
            </a:lvl2pPr>
            <a:lvl3pPr>
              <a:defRPr lang="en-US" sz="1900" kern="1200" dirty="0" smtClean="0">
                <a:solidFill>
                  <a:schemeClr val="tx1"/>
                </a:solidFill>
                <a:latin typeface="+mn-lt"/>
                <a:ea typeface="+mn-ea"/>
                <a:cs typeface="+mn-cs"/>
              </a:defRPr>
            </a:lvl3pPr>
            <a:lvl4pPr>
              <a:defRPr lang="en-US" sz="1700" kern="1200" dirty="0" smtClean="0">
                <a:solidFill>
                  <a:schemeClr val="tx1"/>
                </a:solidFill>
                <a:latin typeface="+mn-lt"/>
                <a:ea typeface="+mn-ea"/>
                <a:cs typeface="+mn-cs"/>
              </a:defRPr>
            </a:lvl4pPr>
            <a:lvl5pPr>
              <a:defRPr lang="en-US" sz="15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459C78-EDA2-4035-A9E6-36003B15BD69}" type="datetimeFigureOut">
              <a:rPr lang="en-US" smtClean="0"/>
              <a:t>1/29/13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85800"/>
          </a:xfrm>
        </p:spPr>
        <p:txBody>
          <a:bodyPr>
            <a:noAutofit/>
          </a:bodyPr>
          <a:lstStyle>
            <a:lvl1pPr algn="l">
              <a:defRPr sz="4000">
                <a:solidFill>
                  <a:srgbClr val="009AD4"/>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459C78-EDA2-4035-A9E6-36003B15BD69}" type="datetimeFigureOut">
              <a:rPr lang="en-US" smtClean="0"/>
              <a:t>1/29/13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59C78-EDA2-4035-A9E6-36003B15BD69}" type="datetimeFigureOut">
              <a:rPr lang="en-US" smtClean="0"/>
              <a:t>1/29/13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rgbClr val="009AD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700"/>
            </a:lvl1pPr>
            <a:lvl2pPr>
              <a:defRPr sz="2500"/>
            </a:lvl2pPr>
            <a:lvl3pPr>
              <a:defRPr sz="2300"/>
            </a:lvl3pPr>
            <a:lvl4pPr>
              <a:defRPr sz="2100"/>
            </a:lvl4pPr>
            <a:lvl5pPr>
              <a:defRPr sz="19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59C78-EDA2-4035-A9E6-36003B15BD69}"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009AD4"/>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59C78-EDA2-4035-A9E6-36003B15BD69}"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7B510-0C0C-46AA-8397-B4E06029DA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6200"/>
            <a:ext cx="7848600" cy="685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59C78-EDA2-4035-A9E6-36003B15BD69}" type="datetimeFigureOut">
              <a:rPr lang="en-US" smtClean="0"/>
              <a:t>1/29/13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7B510-0C0C-46AA-8397-B4E06029DA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4" r:id="rId12"/>
  </p:sldLayoutIdLst>
  <p:txStyles>
    <p:titleStyle>
      <a:lvl1pPr algn="l" defTabSz="914400" rtl="0" eaLnBrk="1" latinLnBrk="0" hangingPunct="1">
        <a:spcBef>
          <a:spcPct val="0"/>
        </a:spcBef>
        <a:buNone/>
        <a:defRPr sz="4000" kern="1200">
          <a:solidFill>
            <a:srgbClr val="009AD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eevccc.rs/?p=623" TargetMode="External"/><Relationship Id="rId3" Type="http://schemas.openxmlformats.org/officeDocument/2006/relationships/hyperlink" Target="http://www.seevccc.rs/GMINER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8.xml"/><Relationship Id="rId2" Type="http://schemas.openxmlformats.org/officeDocument/2006/relationships/hyperlink" Target="http://www.seevccc.rs/?p=2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eevccc.rs/?p=34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1" Type="http://schemas.openxmlformats.org/officeDocument/2006/relationships/slideLayout" Target="../slideLayouts/slideLayout8.xml"/><Relationship Id="rId2" Type="http://schemas.openxmlformats.org/officeDocument/2006/relationships/hyperlink" Target="http://www.seevccc.rs/?p=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eevccc.rs/IDX/ecmwf_monthly.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eevccc.rs/?p=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eevccc.rs/?p=8" TargetMode="External"/><Relationship Id="rId3" Type="http://schemas.openxmlformats.org/officeDocument/2006/relationships/hyperlink" Target="http://sds-was.aemet.es/forecast-products/forecast-evalu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eevccc.rs/wp-content/uploads/2013/01/Kuvajt_poster2012_mali.jpeg" TargetMode="External"/><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hyperlink" Target="http://www.seevccc.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134" y="2416175"/>
            <a:ext cx="8477249" cy="1470025"/>
          </a:xfrm>
        </p:spPr>
        <p:txBody>
          <a:bodyPr/>
          <a:lstStyle/>
          <a:p>
            <a:r>
              <a:rPr lang="en-US" sz="3200" dirty="0" smtClean="0">
                <a:latin typeface="Arial Narrow"/>
                <a:cs typeface="Arial Narrow"/>
              </a:rPr>
              <a:t>South East European Virtual Climate Change Center</a:t>
            </a:r>
            <a:endParaRPr lang="en-US" sz="3200" dirty="0">
              <a:latin typeface="Arial Narrow"/>
              <a:cs typeface="Arial Narrow"/>
            </a:endParaRPr>
          </a:p>
        </p:txBody>
      </p:sp>
      <p:sp>
        <p:nvSpPr>
          <p:cNvPr id="3" name="Subtitle 2"/>
          <p:cNvSpPr>
            <a:spLocks noGrp="1"/>
          </p:cNvSpPr>
          <p:nvPr>
            <p:ph type="subTitle" idx="1"/>
          </p:nvPr>
        </p:nvSpPr>
        <p:spPr>
          <a:xfrm>
            <a:off x="769938" y="3491706"/>
            <a:ext cx="7778750" cy="566738"/>
          </a:xfrm>
        </p:spPr>
        <p:txBody>
          <a:bodyPr>
            <a:normAutofit/>
          </a:bodyPr>
          <a:lstStyle/>
          <a:p>
            <a:r>
              <a:rPr lang="en-US" sz="2400" dirty="0">
                <a:latin typeface="Arial Narrow"/>
                <a:cs typeface="Arial Narrow"/>
              </a:rPr>
              <a:t>h</a:t>
            </a:r>
            <a:r>
              <a:rPr lang="en-US" sz="2400" dirty="0" smtClean="0">
                <a:latin typeface="Arial Narrow"/>
                <a:cs typeface="Arial Narrow"/>
              </a:rPr>
              <a:t>osted by </a:t>
            </a:r>
            <a:r>
              <a:rPr lang="en-US" sz="2400" dirty="0" err="1" smtClean="0">
                <a:latin typeface="Arial Narrow"/>
                <a:cs typeface="Arial Narrow"/>
              </a:rPr>
              <a:t>Hydrometeorological</a:t>
            </a:r>
            <a:r>
              <a:rPr lang="en-US" sz="2400" dirty="0" smtClean="0">
                <a:latin typeface="Arial Narrow"/>
                <a:cs typeface="Arial Narrow"/>
              </a:rPr>
              <a:t> Service of Serbia</a:t>
            </a:r>
            <a:endParaRPr lang="en-US" sz="2400" dirty="0">
              <a:latin typeface="Arial Narrow"/>
              <a:cs typeface="Arial Narrow"/>
            </a:endParaRPr>
          </a:p>
        </p:txBody>
      </p:sp>
      <p:pic>
        <p:nvPicPr>
          <p:cNvPr id="5" name="Picture 4" descr="Logo_seevcc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081" y="642160"/>
            <a:ext cx="2109985" cy="466159"/>
          </a:xfrm>
          <a:prstGeom prst="rect">
            <a:avLst/>
          </a:prstGeom>
        </p:spPr>
      </p:pic>
      <p:pic>
        <p:nvPicPr>
          <p:cNvPr id="7" name="Picture 6" descr="rhmz_logo_sa_slovim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662" y="5878777"/>
            <a:ext cx="1430868" cy="550907"/>
          </a:xfrm>
          <a:prstGeom prst="rect">
            <a:avLst/>
          </a:prstGeom>
        </p:spPr>
      </p:pic>
    </p:spTree>
    <p:extLst>
      <p:ext uri="{BB962C8B-B14F-4D97-AF65-F5344CB8AC3E}">
        <p14:creationId xmlns:p14="http://schemas.microsoft.com/office/powerpoint/2010/main" val="6134823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Research and Development</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lnSpcReduction="10000"/>
          </a:bodyPr>
          <a:lstStyle/>
          <a:p>
            <a:r>
              <a:rPr lang="en-US" dirty="0" smtClean="0">
                <a:latin typeface="Arial Narrow"/>
                <a:cs typeface="Arial Narrow"/>
              </a:rPr>
              <a:t>Model Coupling</a:t>
            </a:r>
          </a:p>
          <a:p>
            <a:pPr marL="0" indent="0">
              <a:buNone/>
            </a:pPr>
            <a:endParaRPr lang="en-US" sz="1400" b="1" dirty="0" smtClean="0">
              <a:latin typeface="Arial Narrow" charset="0"/>
            </a:endParaRPr>
          </a:p>
          <a:p>
            <a:pPr marL="0" indent="0">
              <a:buNone/>
            </a:pPr>
            <a:r>
              <a:rPr lang="en-US" sz="1400" b="1" u="sng" dirty="0" smtClean="0">
                <a:latin typeface="Arial Narrow"/>
                <a:cs typeface="Arial Narrow"/>
              </a:rPr>
              <a:t>NCEP</a:t>
            </a:r>
            <a:r>
              <a:rPr lang="en-US" sz="1400" b="1" u="sng" dirty="0">
                <a:latin typeface="Arial Narrow"/>
                <a:cs typeface="Arial Narrow"/>
              </a:rPr>
              <a:t>/NMMB</a:t>
            </a:r>
            <a:r>
              <a:rPr lang="en-US" sz="1400" u="sng" dirty="0">
                <a:latin typeface="Arial Narrow"/>
                <a:cs typeface="Arial Narrow"/>
              </a:rPr>
              <a:t> – </a:t>
            </a:r>
            <a:r>
              <a:rPr lang="en-US" sz="1400" b="1" u="sng" dirty="0" err="1">
                <a:latin typeface="Arial Narrow"/>
                <a:cs typeface="Arial Narrow"/>
              </a:rPr>
              <a:t>N</a:t>
            </a:r>
            <a:r>
              <a:rPr lang="en-US" sz="1400" u="sng" dirty="0" err="1">
                <a:latin typeface="Arial Narrow"/>
                <a:cs typeface="Arial Narrow"/>
              </a:rPr>
              <a:t>onhydrostatic</a:t>
            </a:r>
            <a:r>
              <a:rPr lang="en-US" sz="1400" u="sng" dirty="0">
                <a:latin typeface="Arial Narrow"/>
                <a:cs typeface="Arial Narrow"/>
              </a:rPr>
              <a:t> </a:t>
            </a:r>
            <a:r>
              <a:rPr lang="en-US" sz="1400" b="1" u="sng" dirty="0" err="1">
                <a:latin typeface="Arial Narrow"/>
                <a:cs typeface="Arial Narrow"/>
              </a:rPr>
              <a:t>M</a:t>
            </a:r>
            <a:r>
              <a:rPr lang="en-US" sz="1400" u="sng" dirty="0" err="1">
                <a:latin typeface="Arial Narrow"/>
                <a:cs typeface="Arial Narrow"/>
              </a:rPr>
              <a:t>ultiscale</a:t>
            </a:r>
            <a:r>
              <a:rPr lang="en-US" sz="1400" u="sng" dirty="0">
                <a:latin typeface="Arial Narrow"/>
                <a:cs typeface="Arial Narrow"/>
              </a:rPr>
              <a:t> </a:t>
            </a:r>
            <a:r>
              <a:rPr lang="en-US" sz="1400" b="1" u="sng" dirty="0">
                <a:latin typeface="Arial Narrow"/>
                <a:cs typeface="Arial Narrow"/>
              </a:rPr>
              <a:t>M</a:t>
            </a:r>
            <a:r>
              <a:rPr lang="en-US" sz="1400" u="sng" dirty="0">
                <a:latin typeface="Arial Narrow"/>
                <a:cs typeface="Arial Narrow"/>
              </a:rPr>
              <a:t>odel on </a:t>
            </a:r>
            <a:r>
              <a:rPr lang="en-US" sz="1400" b="1" u="sng" dirty="0">
                <a:latin typeface="Arial Narrow"/>
                <a:cs typeface="Arial Narrow"/>
              </a:rPr>
              <a:t>B</a:t>
            </a:r>
            <a:r>
              <a:rPr lang="en-US" sz="1400" u="sng" dirty="0">
                <a:latin typeface="Arial Narrow"/>
                <a:cs typeface="Arial Narrow"/>
              </a:rPr>
              <a:t> </a:t>
            </a:r>
            <a:r>
              <a:rPr lang="en-US" sz="1400" u="sng" dirty="0" smtClean="0">
                <a:latin typeface="Arial Narrow"/>
                <a:cs typeface="Arial Narrow"/>
              </a:rPr>
              <a:t>grid</a:t>
            </a:r>
          </a:p>
          <a:p>
            <a:pPr marL="0" indent="0">
              <a:buNone/>
            </a:pPr>
            <a:r>
              <a:rPr lang="en-US" sz="1400" dirty="0">
                <a:solidFill>
                  <a:srgbClr val="000000"/>
                </a:solidFill>
                <a:latin typeface="Arial Narrow"/>
                <a:cs typeface="Arial Narrow"/>
              </a:rPr>
              <a:t>Numerical Weather Prediction Model (NWPM</a:t>
            </a:r>
            <a:r>
              <a:rPr lang="en-US" sz="1400" dirty="0" smtClean="0">
                <a:solidFill>
                  <a:srgbClr val="000000"/>
                </a:solidFill>
                <a:latin typeface="Arial Narrow"/>
                <a:cs typeface="Arial Narrow"/>
              </a:rPr>
              <a:t>)</a:t>
            </a:r>
          </a:p>
          <a:p>
            <a:pPr marL="0" indent="0">
              <a:buNone/>
            </a:pPr>
            <a:r>
              <a:rPr lang="en-US" sz="1400" dirty="0" smtClean="0">
                <a:latin typeface="Arial Narrow"/>
                <a:cs typeface="Arial Narrow"/>
              </a:rPr>
              <a:t>Works </a:t>
            </a:r>
            <a:r>
              <a:rPr lang="en-US" sz="1400" dirty="0">
                <a:latin typeface="Arial Narrow"/>
                <a:cs typeface="Arial Narrow"/>
              </a:rPr>
              <a:t>on global, regional (res. ~10km) and local scales (res.~100m</a:t>
            </a:r>
            <a:r>
              <a:rPr lang="en-US" sz="1400" dirty="0" smtClean="0">
                <a:latin typeface="Arial Narrow"/>
                <a:cs typeface="Arial Narrow"/>
              </a:rPr>
              <a:t>)</a:t>
            </a:r>
          </a:p>
          <a:p>
            <a:pPr marL="0" indent="0">
              <a:buNone/>
            </a:pPr>
            <a:r>
              <a:rPr lang="en-US" sz="1400" dirty="0" smtClean="0">
                <a:latin typeface="Arial Narrow"/>
                <a:cs typeface="Arial Narrow"/>
              </a:rPr>
              <a:t>Valuable </a:t>
            </a:r>
            <a:r>
              <a:rPr lang="en-US" sz="1400" dirty="0">
                <a:latin typeface="Arial Narrow"/>
                <a:cs typeface="Arial Narrow"/>
              </a:rPr>
              <a:t>tool to perform simulations on any desirable resolution</a:t>
            </a:r>
          </a:p>
          <a:p>
            <a:pPr marL="0" indent="0">
              <a:buNone/>
            </a:pPr>
            <a:endParaRPr lang="en-US" sz="1400" dirty="0">
              <a:solidFill>
                <a:srgbClr val="008BC9"/>
              </a:solidFill>
              <a:latin typeface="Arial Narrow"/>
              <a:cs typeface="Arial Narrow"/>
            </a:endParaRPr>
          </a:p>
          <a:p>
            <a:pPr marL="0" indent="0">
              <a:buNone/>
            </a:pPr>
            <a:r>
              <a:rPr lang="en-US" sz="1400" b="1" u="sng" dirty="0">
                <a:solidFill>
                  <a:srgbClr val="000000"/>
                </a:solidFill>
                <a:latin typeface="Arial Narrow"/>
                <a:cs typeface="Arial Narrow"/>
              </a:rPr>
              <a:t>Atmospheric particles</a:t>
            </a:r>
          </a:p>
          <a:p>
            <a:pPr marL="0" indent="0">
              <a:buNone/>
            </a:pPr>
            <a:r>
              <a:rPr lang="en-US" sz="1400" dirty="0">
                <a:solidFill>
                  <a:srgbClr val="000000"/>
                </a:solidFill>
                <a:latin typeface="Arial Narrow"/>
                <a:cs typeface="Arial Narrow"/>
              </a:rPr>
              <a:t>Implementation of dust, sea salt, minerals and other atmospheric particles:</a:t>
            </a:r>
          </a:p>
          <a:p>
            <a:pPr marL="0" indent="0">
              <a:buNone/>
            </a:pPr>
            <a:r>
              <a:rPr lang="en-US" sz="1400" dirty="0" smtClean="0">
                <a:solidFill>
                  <a:srgbClr val="000000"/>
                </a:solidFill>
                <a:latin typeface="Arial Narrow"/>
                <a:cs typeface="Arial Narrow"/>
              </a:rPr>
              <a:t>transport </a:t>
            </a:r>
            <a:r>
              <a:rPr lang="en-US" sz="1400" dirty="0">
                <a:solidFill>
                  <a:srgbClr val="000000"/>
                </a:solidFill>
                <a:latin typeface="Arial Narrow"/>
                <a:cs typeface="Arial Narrow"/>
              </a:rPr>
              <a:t>and their interactions with atmosphere and ocean</a:t>
            </a:r>
          </a:p>
          <a:p>
            <a:pPr marL="0" indent="0">
              <a:buNone/>
            </a:pPr>
            <a:r>
              <a:rPr lang="en-US" sz="1400" dirty="0" smtClean="0">
                <a:solidFill>
                  <a:srgbClr val="000000"/>
                </a:solidFill>
                <a:latin typeface="Arial Narrow"/>
                <a:cs typeface="Arial Narrow"/>
              </a:rPr>
              <a:t>(</a:t>
            </a:r>
            <a:r>
              <a:rPr lang="en-US" sz="1400" dirty="0">
                <a:solidFill>
                  <a:srgbClr val="000000"/>
                </a:solidFill>
                <a:latin typeface="Arial Narrow"/>
                <a:cs typeface="Arial Narrow"/>
              </a:rPr>
              <a:t>influence on cloud formation, radiation, ocean flora and fauna,…</a:t>
            </a:r>
            <a:r>
              <a:rPr lang="en-US" sz="1400" dirty="0" smtClean="0">
                <a:solidFill>
                  <a:srgbClr val="000000"/>
                </a:solidFill>
                <a:latin typeface="Arial Narrow"/>
                <a:cs typeface="Arial Narrow"/>
              </a:rPr>
              <a:t>)</a:t>
            </a:r>
          </a:p>
          <a:p>
            <a:pPr marL="0" indent="0">
              <a:buNone/>
            </a:pPr>
            <a:r>
              <a:rPr lang="en-US" sz="1400" dirty="0" smtClean="0">
                <a:solidFill>
                  <a:srgbClr val="000000"/>
                </a:solidFill>
                <a:latin typeface="Arial Narrow"/>
                <a:cs typeface="Arial Narrow"/>
              </a:rPr>
              <a:t>for </a:t>
            </a:r>
            <a:r>
              <a:rPr lang="en-US" sz="1400" dirty="0">
                <a:solidFill>
                  <a:srgbClr val="000000"/>
                </a:solidFill>
                <a:latin typeface="Arial Narrow"/>
                <a:cs typeface="Arial Narrow"/>
              </a:rPr>
              <a:t>now dust component (DREAM) is prepared for implementation in NMMB</a:t>
            </a:r>
          </a:p>
          <a:p>
            <a:pPr marL="0" indent="0">
              <a:buNone/>
            </a:pPr>
            <a:endParaRPr lang="en-US" sz="1400" dirty="0" smtClean="0">
              <a:latin typeface="Arial Narrow"/>
              <a:cs typeface="Arial Narrow"/>
            </a:endParaRPr>
          </a:p>
          <a:p>
            <a:pPr marL="0" indent="0">
              <a:buNone/>
            </a:pPr>
            <a:r>
              <a:rPr lang="en-US" sz="1400" b="1" u="sng" dirty="0">
                <a:solidFill>
                  <a:srgbClr val="000000"/>
                </a:solidFill>
                <a:latin typeface="Arial Narrow"/>
                <a:cs typeface="Arial Narrow"/>
              </a:rPr>
              <a:t>Hydrology</a:t>
            </a:r>
          </a:p>
          <a:p>
            <a:pPr marL="0" indent="0">
              <a:buNone/>
            </a:pPr>
            <a:r>
              <a:rPr lang="en-US" sz="1400" dirty="0">
                <a:solidFill>
                  <a:srgbClr val="000000"/>
                </a:solidFill>
                <a:latin typeface="Arial Narrow"/>
                <a:cs typeface="Arial Narrow"/>
              </a:rPr>
              <a:t>Dynamical hydrology model is developed </a:t>
            </a:r>
            <a:r>
              <a:rPr lang="en-US" sz="1400" dirty="0" smtClean="0">
                <a:solidFill>
                  <a:srgbClr val="000000"/>
                </a:solidFill>
                <a:latin typeface="Arial Narrow"/>
                <a:cs typeface="Arial Narrow"/>
              </a:rPr>
              <a:t>– </a:t>
            </a:r>
            <a:r>
              <a:rPr lang="en-US" sz="1400" dirty="0">
                <a:solidFill>
                  <a:srgbClr val="000000"/>
                </a:solidFill>
                <a:latin typeface="Arial Narrow"/>
                <a:cs typeface="Arial Narrow"/>
              </a:rPr>
              <a:t>HYPROM</a:t>
            </a:r>
          </a:p>
          <a:p>
            <a:pPr marL="0" indent="0">
              <a:buNone/>
            </a:pPr>
            <a:r>
              <a:rPr lang="en-US" sz="1400" dirty="0" smtClean="0">
                <a:solidFill>
                  <a:srgbClr val="000000"/>
                </a:solidFill>
                <a:latin typeface="Arial Narrow"/>
                <a:cs typeface="Arial Narrow"/>
              </a:rPr>
              <a:t>simulation </a:t>
            </a:r>
            <a:r>
              <a:rPr lang="en-US" sz="1400" dirty="0">
                <a:solidFill>
                  <a:srgbClr val="000000"/>
                </a:solidFill>
                <a:latin typeface="Arial Narrow"/>
                <a:cs typeface="Arial Narrow"/>
              </a:rPr>
              <a:t>of hydrology </a:t>
            </a:r>
            <a:r>
              <a:rPr lang="en-US" sz="1400" dirty="0" smtClean="0">
                <a:solidFill>
                  <a:srgbClr val="000000"/>
                </a:solidFill>
                <a:latin typeface="Arial Narrow"/>
                <a:cs typeface="Arial Narrow"/>
              </a:rPr>
              <a:t>cycle</a:t>
            </a:r>
          </a:p>
          <a:p>
            <a:pPr marL="0" indent="0">
              <a:buNone/>
            </a:pPr>
            <a:r>
              <a:rPr lang="en-US" sz="1400" dirty="0" smtClean="0">
                <a:solidFill>
                  <a:srgbClr val="000000"/>
                </a:solidFill>
                <a:latin typeface="Arial Narrow"/>
                <a:cs typeface="Arial Narrow"/>
              </a:rPr>
              <a:t>HYPROM </a:t>
            </a:r>
            <a:r>
              <a:rPr lang="en-US" sz="1400" dirty="0">
                <a:solidFill>
                  <a:srgbClr val="000000"/>
                </a:solidFill>
                <a:latin typeface="Arial Narrow"/>
                <a:cs typeface="Arial Narrow"/>
              </a:rPr>
              <a:t>ready to be included into atmospheric driver NMMB</a:t>
            </a:r>
          </a:p>
          <a:p>
            <a:pPr marL="0" indent="0">
              <a:buNone/>
            </a:pPr>
            <a:endParaRPr lang="en-US" sz="1400" dirty="0">
              <a:latin typeface="Arial Narrow"/>
              <a:cs typeface="Arial Narrow"/>
            </a:endParaRPr>
          </a:p>
          <a:p>
            <a:pPr marL="0" indent="0">
              <a:buNone/>
            </a:pPr>
            <a:r>
              <a:rPr lang="en-US" sz="1400" b="1" u="sng" dirty="0">
                <a:solidFill>
                  <a:srgbClr val="000000"/>
                </a:solidFill>
                <a:latin typeface="Arial Narrow"/>
                <a:cs typeface="Arial Narrow"/>
              </a:rPr>
              <a:t>Ocean</a:t>
            </a:r>
          </a:p>
          <a:p>
            <a:pPr marL="0" indent="0">
              <a:buNone/>
            </a:pPr>
            <a:r>
              <a:rPr lang="en-US" sz="1400" dirty="0" smtClean="0">
                <a:solidFill>
                  <a:srgbClr val="000000"/>
                </a:solidFill>
                <a:latin typeface="Arial Narrow"/>
                <a:cs typeface="Arial Narrow"/>
              </a:rPr>
              <a:t>NMMB is coupled with POM</a:t>
            </a:r>
            <a:endParaRPr lang="en-US" sz="1400" dirty="0">
              <a:solidFill>
                <a:srgbClr val="000000"/>
              </a:solidFill>
              <a:latin typeface="Arial Narrow"/>
              <a:cs typeface="Arial Narrow"/>
            </a:endParaRPr>
          </a:p>
          <a:p>
            <a:pPr marL="0" indent="0">
              <a:buNone/>
            </a:pPr>
            <a:r>
              <a:rPr lang="en-US" sz="1400" dirty="0" smtClean="0">
                <a:latin typeface="Arial Narrow"/>
                <a:cs typeface="Arial Narrow"/>
              </a:rPr>
              <a:t>necessary </a:t>
            </a:r>
            <a:r>
              <a:rPr lang="en-US" sz="1400" dirty="0">
                <a:latin typeface="Arial Narrow"/>
                <a:cs typeface="Arial Narrow"/>
              </a:rPr>
              <a:t>because of large influence of sea on climate in the region</a:t>
            </a:r>
          </a:p>
          <a:p>
            <a:pPr marL="0" indent="0">
              <a:buNone/>
            </a:pPr>
            <a:endParaRPr lang="en-US" sz="1200" dirty="0" smtClean="0">
              <a:latin typeface="Arial Narrow"/>
              <a:cs typeface="Arial Narrow"/>
            </a:endParaRPr>
          </a:p>
          <a:p>
            <a:pPr marL="0" indent="0">
              <a:buNone/>
            </a:pPr>
            <a:r>
              <a:rPr lang="en-US" sz="1200" b="1" dirty="0">
                <a:solidFill>
                  <a:srgbClr val="000000"/>
                </a:solidFill>
                <a:latin typeface="Arial Narrow"/>
                <a:cs typeface="Arial Narrow"/>
              </a:rPr>
              <a:t>RCM-SEEVCCC Earth Modeling System with its components ATM, DUST, OCEAN, HYPROM is in the process of upgrading with the new atmospheric driver</a:t>
            </a:r>
            <a:r>
              <a:rPr lang="en-US" sz="1200" b="1" dirty="0" smtClean="0">
                <a:solidFill>
                  <a:srgbClr val="000000"/>
                </a:solidFill>
                <a:latin typeface="Arial Narrow"/>
                <a:cs typeface="Arial Narrow"/>
              </a:rPr>
              <a:t>.</a:t>
            </a:r>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b="1"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3947560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Research and Development</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Model Coupling (continued)</a:t>
            </a:r>
          </a:p>
          <a:p>
            <a:pPr marL="0" indent="0">
              <a:buNone/>
            </a:pPr>
            <a:r>
              <a:rPr lang="en-US" sz="1400" u="sng" dirty="0" smtClean="0">
                <a:latin typeface="Arial Narrow" charset="0"/>
              </a:rPr>
              <a:t>Example for NMMB-POM performance:</a:t>
            </a:r>
          </a:p>
          <a:p>
            <a:pPr marL="0" indent="0">
              <a:buNone/>
            </a:pPr>
            <a:r>
              <a:rPr lang="en-US" sz="1400" dirty="0" smtClean="0">
                <a:latin typeface="Arial Narrow" charset="0"/>
              </a:rPr>
              <a:t>Black – coupled NMMB with POM</a:t>
            </a:r>
          </a:p>
          <a:p>
            <a:pPr marL="0" indent="0">
              <a:buNone/>
            </a:pPr>
            <a:r>
              <a:rPr lang="en-US" sz="1400" dirty="0" smtClean="0">
                <a:latin typeface="Arial Narrow" charset="0"/>
              </a:rPr>
              <a:t>Red – only NMMB</a:t>
            </a:r>
          </a:p>
          <a:p>
            <a:pPr marL="0" indent="0">
              <a:buNone/>
            </a:pPr>
            <a:r>
              <a:rPr lang="en-US" sz="1400" dirty="0" smtClean="0">
                <a:latin typeface="Arial Narrow" charset="0"/>
              </a:rPr>
              <a:t>Blue – observed location </a:t>
            </a:r>
          </a:p>
          <a:p>
            <a:pPr marL="0" indent="0">
              <a:buNone/>
            </a:pPr>
            <a:endParaRPr lang="en-US" sz="1400" dirty="0" smtClean="0">
              <a:latin typeface="Arial Narrow" charset="0"/>
            </a:endParaRPr>
          </a:p>
          <a:p>
            <a:pPr marL="0" indent="0">
              <a:buNone/>
            </a:pPr>
            <a:r>
              <a:rPr lang="en-US" sz="1400" dirty="0" smtClean="0">
                <a:latin typeface="Arial Narrow" charset="0"/>
              </a:rPr>
              <a:t>First results of coupled model (resolution 100km)</a:t>
            </a:r>
            <a:endParaRPr lang="en-US" sz="1400" dirty="0">
              <a:latin typeface="Arial Narrow" charset="0"/>
            </a:endParaRPr>
          </a:p>
          <a:p>
            <a:pPr marL="0" indent="0">
              <a:buNone/>
            </a:pPr>
            <a:endParaRPr lang="en-US" sz="1400" dirty="0" smtClean="0">
              <a:latin typeface="Arial Narrow" charset="0"/>
            </a:endParaRPr>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b="1"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pic>
        <p:nvPicPr>
          <p:cNvPr id="5" name="Picture 4" descr="nmmb_sandy_coupled_vs_uncoup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424" y="2324100"/>
            <a:ext cx="4966710" cy="4089400"/>
          </a:xfrm>
          <a:prstGeom prst="rect">
            <a:avLst/>
          </a:prstGeom>
        </p:spPr>
      </p:pic>
    </p:spTree>
    <p:extLst>
      <p:ext uri="{BB962C8B-B14F-4D97-AF65-F5344CB8AC3E}">
        <p14:creationId xmlns:p14="http://schemas.microsoft.com/office/powerpoint/2010/main" val="1650616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Research and Development</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Hydrology Modeling</a:t>
            </a:r>
          </a:p>
          <a:p>
            <a:pPr marL="0" indent="0">
              <a:buNone/>
            </a:pPr>
            <a:r>
              <a:rPr lang="en-US" sz="1400" dirty="0">
                <a:latin typeface="Arial Narrow"/>
                <a:cs typeface="Arial Narrow"/>
              </a:rPr>
              <a:t>Dynamical hydrology model is </a:t>
            </a:r>
            <a:r>
              <a:rPr lang="en-US" sz="1400" dirty="0" smtClean="0">
                <a:latin typeface="Arial Narrow"/>
                <a:cs typeface="Arial Narrow"/>
              </a:rPr>
              <a:t>developed: </a:t>
            </a:r>
          </a:p>
          <a:p>
            <a:pPr marL="0" indent="0">
              <a:buNone/>
            </a:pPr>
            <a:r>
              <a:rPr lang="en-US" sz="1400" dirty="0" smtClean="0">
                <a:latin typeface="Arial Narrow"/>
                <a:cs typeface="Arial Narrow"/>
              </a:rPr>
              <a:t>HYPROM </a:t>
            </a:r>
            <a:r>
              <a:rPr lang="en-US" sz="1400" dirty="0">
                <a:latin typeface="Arial Narrow"/>
                <a:cs typeface="Arial Narrow"/>
              </a:rPr>
              <a:t>(</a:t>
            </a:r>
            <a:r>
              <a:rPr lang="en-US" sz="1400" dirty="0" err="1">
                <a:latin typeface="Arial Narrow"/>
                <a:cs typeface="Arial Narrow"/>
              </a:rPr>
              <a:t>HYdrology</a:t>
            </a:r>
            <a:r>
              <a:rPr lang="en-US" sz="1400" dirty="0">
                <a:latin typeface="Arial Narrow"/>
                <a:cs typeface="Arial Narrow"/>
              </a:rPr>
              <a:t> </a:t>
            </a:r>
            <a:r>
              <a:rPr lang="en-US" sz="1400" dirty="0" err="1">
                <a:latin typeface="Arial Narrow"/>
                <a:cs typeface="Arial Narrow"/>
              </a:rPr>
              <a:t>PROgnostic</a:t>
            </a:r>
            <a:r>
              <a:rPr lang="en-US" sz="1400" dirty="0">
                <a:latin typeface="Arial Narrow"/>
                <a:cs typeface="Arial Narrow"/>
              </a:rPr>
              <a:t> Model)</a:t>
            </a:r>
          </a:p>
          <a:p>
            <a:pPr marL="0" indent="0">
              <a:buNone/>
            </a:pPr>
            <a:r>
              <a:rPr lang="en-US" sz="1200" b="1" dirty="0" err="1">
                <a:latin typeface="Arial Narrow"/>
                <a:cs typeface="Arial Narrow"/>
              </a:rPr>
              <a:t>Nickovic</a:t>
            </a:r>
            <a:r>
              <a:rPr lang="en-US" sz="1200" b="1" dirty="0">
                <a:latin typeface="Arial Narrow"/>
                <a:cs typeface="Arial Narrow"/>
              </a:rPr>
              <a:t> S., </a:t>
            </a:r>
            <a:r>
              <a:rPr lang="en-US" sz="1200" b="1" dirty="0" err="1">
                <a:latin typeface="Arial Narrow"/>
                <a:cs typeface="Arial Narrow"/>
              </a:rPr>
              <a:t>Pejanovic</a:t>
            </a:r>
            <a:r>
              <a:rPr lang="en-US" sz="1200" b="1" dirty="0">
                <a:latin typeface="Arial Narrow"/>
                <a:cs typeface="Arial Narrow"/>
              </a:rPr>
              <a:t> G., </a:t>
            </a:r>
            <a:r>
              <a:rPr lang="en-US" sz="1200" b="1" dirty="0" err="1">
                <a:latin typeface="Arial Narrow"/>
                <a:cs typeface="Arial Narrow"/>
              </a:rPr>
              <a:t>Djurdjevic</a:t>
            </a:r>
            <a:r>
              <a:rPr lang="en-US" sz="1200" b="1" dirty="0">
                <a:latin typeface="Arial Narrow"/>
                <a:cs typeface="Arial Narrow"/>
              </a:rPr>
              <a:t> V., </a:t>
            </a:r>
            <a:r>
              <a:rPr lang="en-US" sz="1200" b="1" dirty="0" err="1">
                <a:latin typeface="Arial Narrow"/>
                <a:cs typeface="Arial Narrow"/>
              </a:rPr>
              <a:t>Roskar</a:t>
            </a:r>
            <a:r>
              <a:rPr lang="en-US" sz="1200" b="1" dirty="0">
                <a:latin typeface="Arial Narrow"/>
                <a:cs typeface="Arial Narrow"/>
              </a:rPr>
              <a:t> J and </a:t>
            </a:r>
            <a:r>
              <a:rPr lang="en-US" sz="1200" b="1" dirty="0" err="1">
                <a:latin typeface="Arial Narrow"/>
                <a:cs typeface="Arial Narrow"/>
              </a:rPr>
              <a:t>Vujadinovic</a:t>
            </a:r>
            <a:r>
              <a:rPr lang="en-US" sz="1200" b="1" dirty="0">
                <a:latin typeface="Arial Narrow"/>
                <a:cs typeface="Arial Narrow"/>
              </a:rPr>
              <a:t> M., 2010: </a:t>
            </a:r>
            <a:r>
              <a:rPr lang="en-US" sz="1200" b="1" dirty="0" smtClean="0">
                <a:latin typeface="Arial Narrow"/>
                <a:cs typeface="Arial Narrow"/>
              </a:rPr>
              <a:t>HYPROM </a:t>
            </a:r>
            <a:r>
              <a:rPr lang="en-US" sz="1200" b="1" dirty="0">
                <a:latin typeface="Arial Narrow"/>
                <a:cs typeface="Arial Narrow"/>
              </a:rPr>
              <a:t>Hydrology Surface-Runoff Prognostic </a:t>
            </a:r>
            <a:r>
              <a:rPr lang="en-US" sz="1200" b="1" dirty="0" smtClean="0">
                <a:latin typeface="Arial Narrow"/>
                <a:cs typeface="Arial Narrow"/>
              </a:rPr>
              <a:t>Model. </a:t>
            </a:r>
            <a:r>
              <a:rPr lang="en-US" sz="1200" b="1" dirty="0">
                <a:latin typeface="Arial Narrow"/>
                <a:cs typeface="Arial Narrow"/>
              </a:rPr>
              <a:t>Water Resources Research, 46, W11506</a:t>
            </a:r>
          </a:p>
          <a:p>
            <a:pPr marL="0" indent="0">
              <a:buNone/>
            </a:pPr>
            <a:endParaRPr lang="en-US" sz="1400" dirty="0">
              <a:latin typeface="Arial Narrow"/>
              <a:cs typeface="Arial Narrow"/>
            </a:endParaRPr>
          </a:p>
          <a:p>
            <a:endParaRPr lang="en-US" dirty="0" smtClean="0">
              <a:latin typeface="Arial Narrow"/>
              <a:cs typeface="Arial Narrow"/>
            </a:endParaRPr>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b="1"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174" y="1921931"/>
            <a:ext cx="4349829" cy="466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773384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Research and Development</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Hydrology Modeling (continued)</a:t>
            </a:r>
          </a:p>
          <a:p>
            <a:pPr marL="0" indent="0">
              <a:buNone/>
            </a:pPr>
            <a:endParaRPr lang="en-US" sz="1400" dirty="0" smtClean="0">
              <a:latin typeface="Arial Narrow"/>
              <a:cs typeface="Arial Narrow"/>
            </a:endParaRPr>
          </a:p>
          <a:p>
            <a:pPr marL="0" indent="0">
              <a:buNone/>
            </a:pPr>
            <a:r>
              <a:rPr lang="en-US" sz="1400" dirty="0" smtClean="0">
                <a:latin typeface="Arial Narrow"/>
                <a:cs typeface="Arial Narrow"/>
              </a:rPr>
              <a:t>Example: </a:t>
            </a:r>
            <a:r>
              <a:rPr lang="en-US" sz="1400" dirty="0" err="1" smtClean="0">
                <a:latin typeface="Arial Narrow"/>
                <a:cs typeface="Arial Narrow"/>
              </a:rPr>
              <a:t>Moraca</a:t>
            </a:r>
            <a:r>
              <a:rPr lang="en-US" sz="1400" dirty="0" smtClean="0">
                <a:latin typeface="Arial Narrow"/>
                <a:cs typeface="Arial Narrow"/>
              </a:rPr>
              <a:t> river, Montenegro</a:t>
            </a: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r>
              <a:rPr lang="en-US" sz="1400" dirty="0">
                <a:latin typeface="Arial Narrow"/>
                <a:cs typeface="Arial Narrow"/>
              </a:rPr>
              <a:t>HYPROM discharge forecast vs. observations: </a:t>
            </a:r>
            <a:endParaRPr lang="en-US" sz="1400" dirty="0" smtClean="0">
              <a:latin typeface="Arial Narrow"/>
              <a:cs typeface="Arial Narrow"/>
            </a:endParaRPr>
          </a:p>
          <a:p>
            <a:pPr marL="0" indent="0">
              <a:buNone/>
            </a:pPr>
            <a:r>
              <a:rPr lang="en-US" sz="1400" dirty="0" err="1" smtClean="0">
                <a:latin typeface="Arial Narrow"/>
                <a:cs typeface="Arial Narrow"/>
              </a:rPr>
              <a:t>Moraca</a:t>
            </a:r>
            <a:r>
              <a:rPr lang="en-US" sz="1400" dirty="0" smtClean="0">
                <a:latin typeface="Arial Narrow"/>
                <a:cs typeface="Arial Narrow"/>
              </a:rPr>
              <a:t> </a:t>
            </a:r>
            <a:r>
              <a:rPr lang="en-US" sz="1400" dirty="0">
                <a:latin typeface="Arial Narrow"/>
                <a:cs typeface="Arial Narrow"/>
              </a:rPr>
              <a:t>river – </a:t>
            </a:r>
            <a:r>
              <a:rPr lang="en-US" sz="1400" dirty="0" err="1">
                <a:latin typeface="Arial Narrow"/>
                <a:cs typeface="Arial Narrow"/>
              </a:rPr>
              <a:t>Podgorica</a:t>
            </a:r>
            <a:r>
              <a:rPr lang="en-US" sz="1400" dirty="0">
                <a:latin typeface="Arial Narrow"/>
                <a:cs typeface="Arial Narrow"/>
              </a:rPr>
              <a:t> sub-basin (2008)</a:t>
            </a: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endParaRPr lang="en-US" dirty="0" smtClean="0">
              <a:latin typeface="Arial Narrow"/>
              <a:cs typeface="Arial Narrow"/>
            </a:endParaRPr>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b="1"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pic>
        <p:nvPicPr>
          <p:cNvPr id="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065" y="1151230"/>
            <a:ext cx="2472267" cy="187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289578"/>
            <a:ext cx="2132858" cy="17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Line 15"/>
          <p:cNvSpPr>
            <a:spLocks noChangeShapeType="1"/>
          </p:cNvSpPr>
          <p:nvPr/>
        </p:nvSpPr>
        <p:spPr bwMode="auto">
          <a:xfrm flipH="1">
            <a:off x="4868331" y="2108199"/>
            <a:ext cx="1295401" cy="0"/>
          </a:xfrm>
          <a:prstGeom prst="line">
            <a:avLst/>
          </a:prstGeom>
          <a:noFill/>
          <a:ln w="28575" cmpd="sng">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9" name="Picture 18" descr="2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3932766"/>
            <a:ext cx="4868514"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386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Minerals in soils</a:t>
            </a:r>
          </a:p>
          <a:p>
            <a:pPr marL="0" indent="0">
              <a:buNone/>
            </a:pPr>
            <a:endParaRPr lang="en-US" sz="1400" dirty="0" smtClean="0">
              <a:latin typeface="Arial Narrow"/>
              <a:cs typeface="Arial Narrow"/>
            </a:endParaRPr>
          </a:p>
          <a:p>
            <a:pPr marL="0" indent="0">
              <a:buNone/>
            </a:pPr>
            <a:r>
              <a:rPr lang="en-US" sz="1600" u="sng" dirty="0">
                <a:latin typeface="Arial Narrow"/>
                <a:cs typeface="Arial Narrow"/>
              </a:rPr>
              <a:t>Mineral transport </a:t>
            </a:r>
            <a:r>
              <a:rPr lang="en-US" sz="1600" u="sng" dirty="0" err="1">
                <a:latin typeface="Arial Narrow"/>
                <a:cs typeface="Arial Narrow"/>
              </a:rPr>
              <a:t>modelling</a:t>
            </a:r>
            <a:r>
              <a:rPr lang="en-US" sz="1600" u="sng" dirty="0" smtClean="0">
                <a:latin typeface="Arial Narrow"/>
                <a:cs typeface="Arial Narrow"/>
              </a:rPr>
              <a:t>:</a:t>
            </a:r>
          </a:p>
          <a:p>
            <a:pPr marL="0" indent="0">
              <a:buNone/>
            </a:pPr>
            <a:endParaRPr lang="en-US" sz="1600" u="sng" dirty="0">
              <a:latin typeface="Arial Narrow"/>
              <a:cs typeface="Arial Narrow"/>
            </a:endParaRPr>
          </a:p>
          <a:p>
            <a:pPr marL="0" indent="0">
              <a:buNone/>
            </a:pPr>
            <a:r>
              <a:rPr lang="en-US" sz="1600" dirty="0">
                <a:latin typeface="Arial Narrow"/>
                <a:cs typeface="Arial Narrow"/>
              </a:rPr>
              <a:t>Developed global mineral database GMINER30, more details can be found </a:t>
            </a:r>
            <a:r>
              <a:rPr lang="en-US" sz="1600" dirty="0">
                <a:latin typeface="Arial Narrow"/>
                <a:cs typeface="Arial Narrow"/>
                <a:hlinkClick r:id="rId2"/>
              </a:rPr>
              <a:t>here</a:t>
            </a:r>
            <a:r>
              <a:rPr lang="en-US" sz="1600" dirty="0" smtClean="0">
                <a:latin typeface="Arial Narrow"/>
                <a:cs typeface="Arial Narrow"/>
              </a:rPr>
              <a:t>.</a:t>
            </a:r>
          </a:p>
          <a:p>
            <a:pPr marL="0" indent="0">
              <a:buNone/>
            </a:pPr>
            <a:endParaRPr lang="en-US" sz="1600" dirty="0">
              <a:latin typeface="Arial Narrow"/>
              <a:cs typeface="Arial Narrow"/>
            </a:endParaRPr>
          </a:p>
          <a:p>
            <a:pPr marL="0" indent="0">
              <a:buNone/>
            </a:pPr>
            <a:r>
              <a:rPr lang="en-US" sz="1600" dirty="0">
                <a:latin typeface="Arial Narrow"/>
                <a:cs typeface="Arial Narrow"/>
              </a:rPr>
              <a:t>It is available for download </a:t>
            </a:r>
            <a:r>
              <a:rPr lang="en-US" sz="1600" dirty="0">
                <a:latin typeface="Arial Narrow"/>
                <a:cs typeface="Arial Narrow"/>
                <a:hlinkClick r:id="rId3"/>
              </a:rPr>
              <a:t>http://www.seevccc.rs/GMINER30</a:t>
            </a:r>
            <a:r>
              <a:rPr lang="en-US" sz="1600" dirty="0" smtClean="0">
                <a:latin typeface="Arial Narrow"/>
                <a:cs typeface="Arial Narrow"/>
                <a:hlinkClick r:id="rId3"/>
              </a:rPr>
              <a:t>/</a:t>
            </a:r>
            <a:endParaRPr lang="en-US" sz="1600" dirty="0" smtClean="0">
              <a:latin typeface="Arial Narrow"/>
              <a:cs typeface="Arial Narrow"/>
            </a:endParaRPr>
          </a:p>
          <a:p>
            <a:pPr marL="0" indent="0">
              <a:buNone/>
            </a:pPr>
            <a:endParaRPr lang="en-US" sz="1600" dirty="0">
              <a:latin typeface="Arial Narrow"/>
              <a:cs typeface="Arial Narrow"/>
            </a:endParaRPr>
          </a:p>
          <a:p>
            <a:pPr marL="0" indent="0">
              <a:buNone/>
            </a:pPr>
            <a:r>
              <a:rPr lang="en-US" sz="1200" b="1" dirty="0" err="1">
                <a:latin typeface="Arial Narrow"/>
                <a:cs typeface="Arial Narrow"/>
              </a:rPr>
              <a:t>Nickovic</a:t>
            </a:r>
            <a:r>
              <a:rPr lang="en-US" sz="1200" b="1" dirty="0">
                <a:latin typeface="Arial Narrow"/>
                <a:cs typeface="Arial Narrow"/>
              </a:rPr>
              <a:t> S., </a:t>
            </a:r>
            <a:r>
              <a:rPr lang="en-US" sz="1200" b="1" dirty="0" err="1">
                <a:latin typeface="Arial Narrow"/>
                <a:cs typeface="Arial Narrow"/>
              </a:rPr>
              <a:t>Vukovic</a:t>
            </a:r>
            <a:r>
              <a:rPr lang="en-US" sz="1200" b="1" dirty="0">
                <a:latin typeface="Arial Narrow"/>
                <a:cs typeface="Arial Narrow"/>
              </a:rPr>
              <a:t> A., </a:t>
            </a:r>
            <a:r>
              <a:rPr lang="en-US" sz="1200" b="1" dirty="0" err="1">
                <a:latin typeface="Arial Narrow"/>
                <a:cs typeface="Arial Narrow"/>
              </a:rPr>
              <a:t>Vujadinovic</a:t>
            </a:r>
            <a:r>
              <a:rPr lang="en-US" sz="1200" b="1" dirty="0">
                <a:latin typeface="Arial Narrow"/>
                <a:cs typeface="Arial Narrow"/>
              </a:rPr>
              <a:t> M., </a:t>
            </a:r>
            <a:r>
              <a:rPr lang="en-US" sz="1200" b="1" dirty="0" err="1">
                <a:latin typeface="Arial Narrow"/>
                <a:cs typeface="Arial Narrow"/>
              </a:rPr>
              <a:t>Djurdjevic</a:t>
            </a:r>
            <a:r>
              <a:rPr lang="en-US" sz="1200" b="1" dirty="0">
                <a:latin typeface="Arial Narrow"/>
                <a:cs typeface="Arial Narrow"/>
              </a:rPr>
              <a:t> V., </a:t>
            </a:r>
            <a:r>
              <a:rPr lang="en-US" sz="1200" b="1" dirty="0" err="1">
                <a:latin typeface="Arial Narrow"/>
                <a:cs typeface="Arial Narrow"/>
              </a:rPr>
              <a:t>Pejanovic</a:t>
            </a:r>
            <a:r>
              <a:rPr lang="en-US" sz="1200" b="1" dirty="0">
                <a:latin typeface="Arial Narrow"/>
                <a:cs typeface="Arial Narrow"/>
              </a:rPr>
              <a:t> G., 2012, “Technical Note: Minerals in dust productive soils – impacts and global distribution”. </a:t>
            </a:r>
            <a:r>
              <a:rPr lang="en-US" sz="1200" b="1" i="1" dirty="0">
                <a:latin typeface="Arial Narrow"/>
                <a:cs typeface="Arial Narrow"/>
              </a:rPr>
              <a:t>Atmospheric Chemistry and Physics</a:t>
            </a:r>
            <a:r>
              <a:rPr lang="en-US" sz="1200" b="1" dirty="0">
                <a:latin typeface="Arial Narrow"/>
                <a:cs typeface="Arial Narrow"/>
              </a:rPr>
              <a:t>, 12, 845-855</a:t>
            </a:r>
          </a:p>
          <a:p>
            <a:pPr marL="0" indent="0">
              <a:buNone/>
            </a:pPr>
            <a:endParaRPr lang="en-US" sz="1400" dirty="0">
              <a:latin typeface="Arial Narrow"/>
              <a:cs typeface="Arial Narrow"/>
            </a:endParaRPr>
          </a:p>
          <a:p>
            <a:pPr marL="0" indent="0">
              <a:buNone/>
            </a:pPr>
            <a:r>
              <a:rPr lang="en-US" sz="1400" dirty="0">
                <a:latin typeface="Arial Narrow"/>
                <a:cs typeface="Arial Narrow"/>
              </a:rPr>
              <a:t>Currently working on Iron (carried by durst particles) transport </a:t>
            </a:r>
            <a:r>
              <a:rPr lang="en-US" sz="1400" dirty="0" smtClean="0">
                <a:latin typeface="Arial Narrow"/>
                <a:cs typeface="Arial Narrow"/>
              </a:rPr>
              <a:t>modeling </a:t>
            </a:r>
            <a:r>
              <a:rPr lang="en-US" sz="1400" dirty="0">
                <a:latin typeface="Arial Narrow"/>
                <a:cs typeface="Arial Narrow"/>
              </a:rPr>
              <a:t>(DREAM-IRON</a:t>
            </a:r>
            <a:r>
              <a:rPr lang="en-US" sz="1400" dirty="0" smtClean="0">
                <a:latin typeface="Arial Narrow"/>
                <a:cs typeface="Arial Narrow"/>
              </a:rPr>
              <a:t>):</a:t>
            </a:r>
          </a:p>
          <a:p>
            <a:pPr marL="0" indent="0">
              <a:buNone/>
            </a:pPr>
            <a:r>
              <a:rPr lang="en-US" sz="1400" dirty="0" smtClean="0">
                <a:latin typeface="Arial Narrow"/>
                <a:cs typeface="Arial Narrow"/>
              </a:rPr>
              <a:t>Using GMINER30 database and knowing how much Fe is in minerals, we made the model for Fe transport carried with dust particles. Fe interacts with environment (clouds, pollution) and transferring from non-soluble to soluble. When deposited into the ocean soluble Fe can cause see blooming and thereby effect SST and sea biology. </a:t>
            </a: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r>
              <a:rPr lang="en-US" sz="1200" b="1" dirty="0" err="1" smtClean="0">
                <a:latin typeface="Arial Narrow"/>
                <a:cs typeface="Arial Narrow"/>
              </a:rPr>
              <a:t>Nickovic</a:t>
            </a:r>
            <a:r>
              <a:rPr lang="en-US" sz="1200" b="1" dirty="0" smtClean="0">
                <a:latin typeface="Arial Narrow"/>
                <a:cs typeface="Arial Narrow"/>
              </a:rPr>
              <a:t> S., </a:t>
            </a:r>
            <a:r>
              <a:rPr lang="en-US" sz="1200" b="1" dirty="0" err="1" smtClean="0">
                <a:latin typeface="Arial Narrow"/>
                <a:cs typeface="Arial Narrow"/>
              </a:rPr>
              <a:t>Vukovic</a:t>
            </a:r>
            <a:r>
              <a:rPr lang="en-US" sz="1200" b="1" dirty="0" smtClean="0">
                <a:latin typeface="Arial Narrow"/>
                <a:cs typeface="Arial Narrow"/>
              </a:rPr>
              <a:t> A., </a:t>
            </a:r>
            <a:r>
              <a:rPr lang="en-US" sz="1200" b="1" dirty="0" err="1" smtClean="0">
                <a:latin typeface="Arial Narrow"/>
                <a:cs typeface="Arial Narrow"/>
              </a:rPr>
              <a:t>Vujadinovic</a:t>
            </a:r>
            <a:r>
              <a:rPr lang="en-US" sz="1200" b="1" dirty="0" smtClean="0">
                <a:latin typeface="Arial Narrow"/>
                <a:cs typeface="Arial Narrow"/>
              </a:rPr>
              <a:t> M., 2013: Atmospheric Processing of Iron Carried by Mineral Dust, ACPD. Manuscript under review.</a:t>
            </a:r>
            <a:endParaRPr lang="en-US" sz="1200" b="1"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b="1"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7706245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Case studies</a:t>
            </a:r>
          </a:p>
          <a:p>
            <a:pPr marL="0" indent="0">
              <a:buNone/>
            </a:pPr>
            <a:endParaRPr lang="en-US" sz="1400" dirty="0" smtClean="0">
              <a:latin typeface="Arial Narrow"/>
              <a:cs typeface="Arial Narrow"/>
            </a:endParaRPr>
          </a:p>
          <a:p>
            <a:pPr marL="0" indent="0">
              <a:buNone/>
            </a:pPr>
            <a:r>
              <a:rPr lang="en-US" sz="1400" u="sng" dirty="0" smtClean="0">
                <a:latin typeface="Arial Narrow"/>
                <a:cs typeface="Arial Narrow"/>
              </a:rPr>
              <a:t>Volcano ash transport </a:t>
            </a:r>
            <a:r>
              <a:rPr lang="en-US" sz="1400" u="sng" dirty="0" err="1" smtClean="0">
                <a:latin typeface="Arial Narrow"/>
                <a:cs typeface="Arial Narrow"/>
              </a:rPr>
              <a:t>modelling</a:t>
            </a:r>
            <a:r>
              <a:rPr lang="en-US" sz="1400" u="sng" dirty="0" smtClean="0">
                <a:latin typeface="Arial Narrow"/>
                <a:cs typeface="Arial Narrow"/>
              </a:rPr>
              <a:t>:</a:t>
            </a:r>
          </a:p>
          <a:p>
            <a:pPr marL="0" indent="0">
              <a:buNone/>
            </a:pPr>
            <a:r>
              <a:rPr lang="en-US" sz="1400" dirty="0" err="1" smtClean="0">
                <a:latin typeface="Arial Narrow"/>
                <a:cs typeface="Arial Narrow"/>
              </a:rPr>
              <a:t>Eyjafjallajokull</a:t>
            </a:r>
            <a:r>
              <a:rPr lang="en-US" sz="1400" dirty="0" smtClean="0">
                <a:latin typeface="Arial Narrow"/>
                <a:cs typeface="Arial Narrow"/>
              </a:rPr>
              <a:t> eruption case study, more about simulation and results can be found </a:t>
            </a:r>
            <a:r>
              <a:rPr lang="en-US" sz="1400" dirty="0" smtClean="0">
                <a:latin typeface="Arial Narrow"/>
                <a:cs typeface="Arial Narrow"/>
                <a:hlinkClick r:id="rId2"/>
              </a:rPr>
              <a:t>here</a:t>
            </a:r>
            <a:r>
              <a:rPr lang="en-US" sz="1400" dirty="0" smtClean="0">
                <a:latin typeface="Arial Narrow"/>
                <a:cs typeface="Arial Narrow"/>
              </a:rPr>
              <a:t>.</a:t>
            </a:r>
            <a:endParaRPr lang="en-US" sz="1400" dirty="0">
              <a:latin typeface="Arial Narrow"/>
              <a:cs typeface="Arial Narrow"/>
            </a:endParaRPr>
          </a:p>
          <a:p>
            <a:pPr marL="0" indent="0">
              <a:buNone/>
            </a:pPr>
            <a:endParaRPr lang="en-US" sz="1400" dirty="0">
              <a:latin typeface="Arial Narrow"/>
              <a:cs typeface="Arial Narrow"/>
            </a:endParaRPr>
          </a:p>
          <a:p>
            <a:pPr marL="0" indent="0">
              <a:buNone/>
            </a:pPr>
            <a:r>
              <a:rPr lang="en-US" sz="1400" u="sng" dirty="0" smtClean="0">
                <a:latin typeface="Arial Narrow"/>
                <a:cs typeface="Arial Narrow"/>
              </a:rPr>
              <a:t>High resolution dust </a:t>
            </a:r>
            <a:r>
              <a:rPr lang="en-US" sz="1400" u="sng" dirty="0" err="1" smtClean="0">
                <a:latin typeface="Arial Narrow"/>
                <a:cs typeface="Arial Narrow"/>
              </a:rPr>
              <a:t>modelling</a:t>
            </a:r>
            <a:r>
              <a:rPr lang="en-US" sz="1400" u="sng" dirty="0" smtClean="0">
                <a:latin typeface="Arial Narrow"/>
                <a:cs typeface="Arial Narrow"/>
              </a:rPr>
              <a:t>:</a:t>
            </a:r>
          </a:p>
          <a:p>
            <a:pPr marL="0" indent="0">
              <a:buNone/>
            </a:pPr>
            <a:r>
              <a:rPr lang="en-US" sz="1400" dirty="0" smtClean="0">
                <a:latin typeface="Arial Narrow"/>
                <a:cs typeface="Arial Narrow"/>
              </a:rPr>
              <a:t>NMME-DREAM case studies of local </a:t>
            </a:r>
          </a:p>
          <a:p>
            <a:pPr marL="0" indent="0">
              <a:buNone/>
            </a:pPr>
            <a:r>
              <a:rPr lang="en-US" sz="1400" dirty="0" smtClean="0">
                <a:latin typeface="Arial Narrow"/>
                <a:cs typeface="Arial Narrow"/>
              </a:rPr>
              <a:t>dust storms, special definition of dust </a:t>
            </a:r>
          </a:p>
          <a:p>
            <a:pPr marL="0" indent="0">
              <a:buNone/>
            </a:pPr>
            <a:r>
              <a:rPr lang="en-US" sz="1400" dirty="0" smtClean="0">
                <a:latin typeface="Arial Narrow"/>
                <a:cs typeface="Arial Narrow"/>
              </a:rPr>
              <a:t>sources, resolution bellow 5km.</a:t>
            </a:r>
          </a:p>
          <a:p>
            <a:pPr marL="0" indent="0">
              <a:buNone/>
            </a:pPr>
            <a:r>
              <a:rPr lang="en-US" sz="1400" dirty="0" smtClean="0">
                <a:latin typeface="Arial Narrow"/>
                <a:cs typeface="Arial Narrow"/>
              </a:rPr>
              <a:t>Example: Phoenix 5 July 2011, </a:t>
            </a:r>
          </a:p>
          <a:p>
            <a:pPr marL="0" indent="0">
              <a:buNone/>
            </a:pPr>
            <a:r>
              <a:rPr lang="en-US" sz="1400" dirty="0" smtClean="0">
                <a:latin typeface="Arial Narrow"/>
                <a:cs typeface="Arial Narrow"/>
              </a:rPr>
              <a:t>duration of the event several hours, </a:t>
            </a:r>
          </a:p>
          <a:p>
            <a:pPr marL="0" indent="0">
              <a:buNone/>
            </a:pPr>
            <a:r>
              <a:rPr lang="en-US" sz="1400" dirty="0" smtClean="0">
                <a:latin typeface="Arial Narrow"/>
                <a:cs typeface="Arial Narrow"/>
              </a:rPr>
              <a:t>pm10 over 2000ug/m3, </a:t>
            </a:r>
          </a:p>
          <a:p>
            <a:pPr marL="0" indent="0">
              <a:buNone/>
            </a:pPr>
            <a:r>
              <a:rPr lang="en-US" sz="1400" dirty="0" smtClean="0">
                <a:latin typeface="Arial Narrow"/>
                <a:cs typeface="Arial Narrow"/>
              </a:rPr>
              <a:t>whole event is a scale of ~200km </a:t>
            </a:r>
          </a:p>
          <a:p>
            <a:pPr marL="0" indent="0">
              <a:buNone/>
            </a:pPr>
            <a:r>
              <a:rPr lang="en-US" sz="1400" dirty="0" smtClean="0">
                <a:latin typeface="Arial Narrow"/>
                <a:cs typeface="Arial Narrow"/>
              </a:rPr>
              <a:t>with severe wind uplifting </a:t>
            </a:r>
          </a:p>
          <a:p>
            <a:pPr marL="0" indent="0">
              <a:buNone/>
            </a:pPr>
            <a:r>
              <a:rPr lang="en-US" sz="1400" dirty="0" smtClean="0">
                <a:latin typeface="Arial Narrow"/>
                <a:cs typeface="Arial Narrow"/>
              </a:rPr>
              <a:t>the dust up to ~1500m.</a:t>
            </a: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b="1"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5" name="Picture 4" descr="The-Phoenix-Haboob-of-July-5th-201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117" y="2099474"/>
            <a:ext cx="2921000" cy="1643063"/>
          </a:xfrm>
          <a:prstGeom prst="rect">
            <a:avLst/>
          </a:prstGeom>
        </p:spPr>
      </p:pic>
      <p:pic>
        <p:nvPicPr>
          <p:cNvPr id="6" name="Picture 5" descr="Macintosh HD:Users:ana:iNauka:dust:Phoenix_dust_storms:nmmedream3.7km:pmobs:final_report:jpeg:final_11050604_vert.jpg"/>
          <p:cNvPicPr/>
          <p:nvPr/>
        </p:nvPicPr>
        <p:blipFill>
          <a:blip r:embed="rId4">
            <a:extLst>
              <a:ext uri="{28A0092B-C50C-407E-A947-70E740481C1C}">
                <a14:useLocalDpi xmlns:a14="http://schemas.microsoft.com/office/drawing/2010/main" val="0"/>
              </a:ext>
            </a:extLst>
          </a:blip>
          <a:srcRect/>
          <a:stretch>
            <a:fillRect/>
          </a:stretch>
        </p:blipFill>
        <p:spPr bwMode="auto">
          <a:xfrm>
            <a:off x="5511799" y="4038601"/>
            <a:ext cx="3507317" cy="2504536"/>
          </a:xfrm>
          <a:prstGeom prst="rect">
            <a:avLst/>
          </a:prstGeom>
          <a:noFill/>
          <a:ln>
            <a:noFill/>
          </a:ln>
        </p:spPr>
      </p:pic>
      <p:sp>
        <p:nvSpPr>
          <p:cNvPr id="7" name="TextBox 6"/>
          <p:cNvSpPr txBox="1"/>
          <p:nvPr/>
        </p:nvSpPr>
        <p:spPr>
          <a:xfrm>
            <a:off x="6613493" y="4131162"/>
            <a:ext cx="2268094" cy="461665"/>
          </a:xfrm>
          <a:prstGeom prst="rect">
            <a:avLst/>
          </a:prstGeom>
          <a:noFill/>
        </p:spPr>
        <p:txBody>
          <a:bodyPr wrap="none" rtlCol="0">
            <a:spAutoFit/>
          </a:bodyPr>
          <a:lstStyle/>
          <a:p>
            <a:pPr algn="r"/>
            <a:r>
              <a:rPr lang="en-US" sz="1200" dirty="0">
                <a:latin typeface="Arial Narrow"/>
                <a:cs typeface="Arial Narrow"/>
              </a:rPr>
              <a:t>v</a:t>
            </a:r>
            <a:r>
              <a:rPr lang="en-US" sz="1200" dirty="0" smtClean="0">
                <a:latin typeface="Arial Narrow"/>
                <a:cs typeface="Arial Narrow"/>
              </a:rPr>
              <a:t>ertical cross section </a:t>
            </a:r>
          </a:p>
          <a:p>
            <a:pPr algn="r"/>
            <a:r>
              <a:rPr lang="en-US" sz="1200" dirty="0" smtClean="0">
                <a:latin typeface="Arial Narrow"/>
                <a:cs typeface="Arial Narrow"/>
              </a:rPr>
              <a:t>at the time of the storm (21h AZ time)</a:t>
            </a:r>
            <a:endParaRPr lang="en-US" sz="1200" dirty="0">
              <a:latin typeface="Arial Narrow"/>
              <a:cs typeface="Arial Narrow"/>
            </a:endParaRPr>
          </a:p>
        </p:txBody>
      </p:sp>
    </p:spTree>
    <p:extLst>
      <p:ext uri="{BB962C8B-B14F-4D97-AF65-F5344CB8AC3E}">
        <p14:creationId xmlns:p14="http://schemas.microsoft.com/office/powerpoint/2010/main" val="913411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Case studies (continued)</a:t>
            </a:r>
          </a:p>
          <a:p>
            <a:pPr marL="0" indent="0">
              <a:buNone/>
            </a:pPr>
            <a:r>
              <a:rPr lang="en-US" sz="1400" u="sng" dirty="0" smtClean="0">
                <a:latin typeface="Arial Narrow"/>
                <a:cs typeface="Arial Narrow"/>
              </a:rPr>
              <a:t>Latest work work in hydrology modeling – extreme cases:</a:t>
            </a:r>
          </a:p>
          <a:p>
            <a:pPr marL="0" indent="0">
              <a:buNone/>
            </a:pPr>
            <a:endParaRPr lang="en-US" sz="1400" u="sng" dirty="0" smtClean="0">
              <a:latin typeface="Arial Narrow"/>
              <a:cs typeface="Arial Narrow"/>
            </a:endParaRPr>
          </a:p>
          <a:p>
            <a:pPr marL="0" indent="0">
              <a:buNone/>
            </a:pPr>
            <a:r>
              <a:rPr lang="en-US" sz="1400" dirty="0" smtClean="0">
                <a:latin typeface="Arial Narrow"/>
                <a:cs typeface="Arial Narrow"/>
              </a:rPr>
              <a:t>DRIHM Project: Genoa, 4 November 2011 </a:t>
            </a:r>
          </a:p>
          <a:p>
            <a:pPr marL="0" indent="0">
              <a:buNone/>
            </a:pPr>
            <a:r>
              <a:rPr lang="en-US" sz="1400" dirty="0" smtClean="0">
                <a:latin typeface="Arial Narrow"/>
                <a:cs typeface="Arial Narrow"/>
              </a:rPr>
              <a:t>Flash Flood (</a:t>
            </a:r>
            <a:r>
              <a:rPr lang="en-US" sz="1400" dirty="0" err="1" smtClean="0">
                <a:latin typeface="Arial Narrow"/>
                <a:cs typeface="Arial Narrow"/>
              </a:rPr>
              <a:t>Bisagno</a:t>
            </a:r>
            <a:r>
              <a:rPr lang="en-US" sz="1400" dirty="0" smtClean="0">
                <a:latin typeface="Arial Narrow"/>
                <a:cs typeface="Arial Narrow"/>
              </a:rPr>
              <a:t> River). </a:t>
            </a:r>
          </a:p>
          <a:p>
            <a:pPr marL="0" indent="0">
              <a:buNone/>
            </a:pPr>
            <a:r>
              <a:rPr lang="en-US" sz="1400" dirty="0" smtClean="0">
                <a:latin typeface="Arial Narrow"/>
                <a:cs typeface="Arial Narrow"/>
              </a:rPr>
              <a:t>Precipitation ~450mm in 6h, six deaths, </a:t>
            </a:r>
          </a:p>
          <a:p>
            <a:pPr marL="0" indent="0">
              <a:buNone/>
            </a:pPr>
            <a:r>
              <a:rPr lang="en-US" sz="1400" dirty="0" smtClean="0">
                <a:latin typeface="Arial Narrow"/>
                <a:cs typeface="Arial Narrow"/>
              </a:rPr>
              <a:t>raging </a:t>
            </a:r>
            <a:r>
              <a:rPr lang="en-US" sz="1400" dirty="0">
                <a:latin typeface="Arial Narrow"/>
                <a:cs typeface="Arial Narrow"/>
              </a:rPr>
              <a:t>waters uprooted trees, </a:t>
            </a:r>
            <a:r>
              <a:rPr lang="en-US" sz="1400" dirty="0" smtClean="0">
                <a:latin typeface="Arial Narrow"/>
                <a:cs typeface="Arial Narrow"/>
              </a:rPr>
              <a:t>swept </a:t>
            </a:r>
            <a:r>
              <a:rPr lang="en-US" sz="1400" dirty="0">
                <a:latin typeface="Arial Narrow"/>
                <a:cs typeface="Arial Narrow"/>
              </a:rPr>
              <a:t>cars, </a:t>
            </a:r>
            <a:endParaRPr lang="en-US" sz="1400" dirty="0" smtClean="0">
              <a:latin typeface="Arial Narrow"/>
              <a:cs typeface="Arial Narrow"/>
            </a:endParaRPr>
          </a:p>
          <a:p>
            <a:pPr marL="0" indent="0">
              <a:buNone/>
            </a:pPr>
            <a:r>
              <a:rPr lang="en-US" sz="1400" dirty="0" smtClean="0">
                <a:latin typeface="Arial Narrow"/>
                <a:cs typeface="Arial Narrow"/>
              </a:rPr>
              <a:t>shattered </a:t>
            </a:r>
            <a:r>
              <a:rPr lang="en-US" sz="1400" dirty="0">
                <a:latin typeface="Arial Narrow"/>
                <a:cs typeface="Arial Narrow"/>
              </a:rPr>
              <a:t>shops and </a:t>
            </a:r>
            <a:r>
              <a:rPr lang="en-US" sz="1400" dirty="0" smtClean="0">
                <a:latin typeface="Arial Narrow"/>
                <a:cs typeface="Arial Narrow"/>
              </a:rPr>
              <a:t>flooded </a:t>
            </a:r>
            <a:r>
              <a:rPr lang="en-US" sz="1400" dirty="0">
                <a:latin typeface="Arial Narrow"/>
                <a:cs typeface="Arial Narrow"/>
              </a:rPr>
              <a:t>the town </a:t>
            </a:r>
            <a:r>
              <a:rPr lang="en-US" sz="1400" dirty="0" smtClean="0">
                <a:latin typeface="Arial Narrow"/>
                <a:cs typeface="Arial Narrow"/>
              </a:rPr>
              <a:t>center.</a:t>
            </a:r>
          </a:p>
          <a:p>
            <a:pPr marL="0" indent="0">
              <a:buNone/>
            </a:pPr>
            <a:endParaRPr lang="en-US" sz="1400" dirty="0" smtClean="0">
              <a:latin typeface="Arial Narrow"/>
              <a:cs typeface="Arial Narrow"/>
            </a:endParaRPr>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b="1"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8" name="Picture 3" descr="C:\Users\Korisnik\Desktop\brignole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95403"/>
            <a:ext cx="2057400" cy="17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Korisnik\Desktop\Bisagno_HBV.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609303"/>
            <a:ext cx="293581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Korisnik\Desktop\Bisagno_WRF_NMM_HBV.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49" y="4360315"/>
            <a:ext cx="2935817" cy="168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510867" y="3713984"/>
            <a:ext cx="2295670" cy="646331"/>
          </a:xfrm>
          <a:prstGeom prst="rect">
            <a:avLst/>
          </a:prstGeom>
          <a:noFill/>
        </p:spPr>
        <p:txBody>
          <a:bodyPr wrap="none" rtlCol="0">
            <a:spAutoFit/>
          </a:bodyPr>
          <a:lstStyle/>
          <a:p>
            <a:r>
              <a:rPr lang="en-US" sz="1200" dirty="0" smtClean="0">
                <a:latin typeface="Arial Narrow"/>
                <a:cs typeface="Arial Narrow"/>
              </a:rPr>
              <a:t>HBV </a:t>
            </a:r>
            <a:r>
              <a:rPr lang="en-US" sz="1200" dirty="0" smtClean="0">
                <a:latin typeface="Arial Narrow"/>
                <a:cs typeface="Arial Narrow"/>
              </a:rPr>
              <a:t>calibrated with observations </a:t>
            </a:r>
          </a:p>
          <a:p>
            <a:r>
              <a:rPr lang="en-US" sz="1200" dirty="0" smtClean="0">
                <a:latin typeface="Arial Narrow"/>
                <a:cs typeface="Arial Narrow"/>
              </a:rPr>
              <a:t>and forced with observations</a:t>
            </a:r>
          </a:p>
          <a:p>
            <a:r>
              <a:rPr lang="en-US" sz="1200" dirty="0">
                <a:latin typeface="Arial Narrow"/>
                <a:cs typeface="Arial Narrow"/>
              </a:rPr>
              <a:t>Discharge</a:t>
            </a:r>
            <a:r>
              <a:rPr lang="en-US" sz="1200">
                <a:latin typeface="Arial Narrow"/>
                <a:cs typeface="Arial Narrow"/>
              </a:rPr>
              <a:t>: </a:t>
            </a:r>
            <a:r>
              <a:rPr lang="en-US" sz="1200" smtClean="0">
                <a:latin typeface="Arial Narrow"/>
                <a:cs typeface="Arial Narrow"/>
              </a:rPr>
              <a:t>HBV </a:t>
            </a:r>
            <a:r>
              <a:rPr lang="en-US" sz="1200" dirty="0">
                <a:latin typeface="Arial Narrow"/>
                <a:cs typeface="Arial Narrow"/>
              </a:rPr>
              <a:t>(red) vs. obs. (green</a:t>
            </a:r>
            <a:r>
              <a:rPr lang="en-US" sz="1200" dirty="0" smtClean="0">
                <a:latin typeface="Arial Narrow"/>
                <a:cs typeface="Arial Narrow"/>
              </a:rPr>
              <a:t>)</a:t>
            </a:r>
            <a:endParaRPr lang="en-US" sz="1200" dirty="0">
              <a:latin typeface="Arial Narrow"/>
              <a:cs typeface="Arial Narrow"/>
            </a:endParaRPr>
          </a:p>
        </p:txBody>
      </p:sp>
      <p:sp>
        <p:nvSpPr>
          <p:cNvPr id="13" name="TextBox 12"/>
          <p:cNvSpPr txBox="1"/>
          <p:nvPr/>
        </p:nvSpPr>
        <p:spPr>
          <a:xfrm>
            <a:off x="6510867" y="4428067"/>
            <a:ext cx="2455770" cy="830997"/>
          </a:xfrm>
          <a:prstGeom prst="rect">
            <a:avLst/>
          </a:prstGeom>
          <a:noFill/>
        </p:spPr>
        <p:txBody>
          <a:bodyPr wrap="none" rtlCol="0">
            <a:spAutoFit/>
          </a:bodyPr>
          <a:lstStyle/>
          <a:p>
            <a:r>
              <a:rPr lang="en-US" sz="1200" dirty="0" smtClean="0">
                <a:latin typeface="Arial Narrow"/>
                <a:cs typeface="Arial Narrow"/>
              </a:rPr>
              <a:t>HBV </a:t>
            </a:r>
            <a:r>
              <a:rPr lang="en-US" sz="1200" dirty="0" smtClean="0">
                <a:latin typeface="Arial Narrow"/>
                <a:cs typeface="Arial Narrow"/>
              </a:rPr>
              <a:t>calibrated with observations </a:t>
            </a:r>
          </a:p>
          <a:p>
            <a:r>
              <a:rPr lang="en-US" sz="1200" dirty="0" smtClean="0">
                <a:latin typeface="Arial Narrow"/>
                <a:cs typeface="Arial Narrow"/>
              </a:rPr>
              <a:t>and forced with WRF-NMM: </a:t>
            </a:r>
          </a:p>
          <a:p>
            <a:r>
              <a:rPr lang="en-US" sz="1200" dirty="0" smtClean="0">
                <a:latin typeface="Arial Narrow"/>
                <a:cs typeface="Arial Narrow"/>
              </a:rPr>
              <a:t>forecasts from 3Nov (yellow), </a:t>
            </a:r>
          </a:p>
          <a:p>
            <a:r>
              <a:rPr lang="en-US" sz="1200" dirty="0" smtClean="0">
                <a:latin typeface="Arial Narrow"/>
                <a:cs typeface="Arial Narrow"/>
              </a:rPr>
              <a:t>4Nov (green),5Nov (blue), 6Nov (purple)</a:t>
            </a:r>
            <a:endParaRPr lang="en-US" sz="1200" dirty="0">
              <a:latin typeface="Arial Narrow"/>
              <a:cs typeface="Arial Narrow"/>
            </a:endParaRPr>
          </a:p>
        </p:txBody>
      </p:sp>
      <p:sp>
        <p:nvSpPr>
          <p:cNvPr id="14" name="TextBox 13"/>
          <p:cNvSpPr txBox="1"/>
          <p:nvPr/>
        </p:nvSpPr>
        <p:spPr>
          <a:xfrm>
            <a:off x="6705600" y="5421855"/>
            <a:ext cx="2216898" cy="830997"/>
          </a:xfrm>
          <a:prstGeom prst="rect">
            <a:avLst/>
          </a:prstGeom>
          <a:noFill/>
        </p:spPr>
        <p:txBody>
          <a:bodyPr wrap="none" rtlCol="0">
            <a:spAutoFit/>
          </a:bodyPr>
          <a:lstStyle/>
          <a:p>
            <a:r>
              <a:rPr lang="en-US" sz="1200" b="1" dirty="0" smtClean="0">
                <a:latin typeface="Arial Narrow"/>
                <a:cs typeface="Arial Narrow"/>
              </a:rPr>
              <a:t>Problem with NWPM model, </a:t>
            </a:r>
          </a:p>
          <a:p>
            <a:r>
              <a:rPr lang="en-US" sz="1200" b="1" dirty="0" smtClean="0">
                <a:latin typeface="Arial Narrow"/>
                <a:cs typeface="Arial Narrow"/>
              </a:rPr>
              <a:t>maximum precipitation shifted </a:t>
            </a:r>
          </a:p>
          <a:p>
            <a:r>
              <a:rPr lang="en-US" sz="1200" b="1" dirty="0" smtClean="0">
                <a:latin typeface="Arial Narrow"/>
                <a:cs typeface="Arial Narrow"/>
              </a:rPr>
              <a:t>toward west 15-20km </a:t>
            </a:r>
          </a:p>
          <a:p>
            <a:r>
              <a:rPr lang="en-US" sz="1200" b="1" dirty="0" smtClean="0">
                <a:latin typeface="Arial Narrow"/>
                <a:cs typeface="Arial Narrow"/>
              </a:rPr>
              <a:t>– problem for hydrology forecast! </a:t>
            </a:r>
            <a:endParaRPr lang="en-US" sz="1200" b="1" dirty="0">
              <a:latin typeface="Arial Narrow"/>
              <a:cs typeface="Arial Narrow"/>
            </a:endParaRPr>
          </a:p>
        </p:txBody>
      </p:sp>
    </p:spTree>
    <p:extLst>
      <p:ext uri="{BB962C8B-B14F-4D97-AF65-F5344CB8AC3E}">
        <p14:creationId xmlns:p14="http://schemas.microsoft.com/office/powerpoint/2010/main" val="30751570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Case studies (continued)</a:t>
            </a:r>
          </a:p>
          <a:p>
            <a:pPr marL="0" indent="0">
              <a:buNone/>
            </a:pPr>
            <a:r>
              <a:rPr lang="en-US" sz="1400" u="sng" dirty="0" smtClean="0">
                <a:latin typeface="Arial Narrow"/>
                <a:cs typeface="Arial Narrow"/>
              </a:rPr>
              <a:t>Latest work work in hydrology modeling – extreme cases:</a:t>
            </a:r>
          </a:p>
          <a:p>
            <a:pPr marL="0" indent="0">
              <a:buNone/>
            </a:pPr>
            <a:endParaRPr lang="en-US" sz="1400" u="sng" dirty="0" smtClean="0">
              <a:latin typeface="Arial Narrow"/>
              <a:cs typeface="Arial Narrow"/>
            </a:endParaRPr>
          </a:p>
          <a:p>
            <a:pPr marL="0" indent="0">
              <a:buNone/>
            </a:pPr>
            <a:r>
              <a:rPr lang="en-US" sz="1400" dirty="0" err="1" smtClean="0">
                <a:latin typeface="Arial Narrow"/>
                <a:cs typeface="Arial Narrow"/>
              </a:rPr>
              <a:t>Toplica</a:t>
            </a:r>
            <a:r>
              <a:rPr lang="en-US" sz="1400" dirty="0" smtClean="0">
                <a:latin typeface="Arial Narrow"/>
                <a:cs typeface="Arial Narrow"/>
              </a:rPr>
              <a:t> river – winter 2012, high snow/snowmelt </a:t>
            </a:r>
          </a:p>
          <a:p>
            <a:pPr marL="0" indent="0">
              <a:buNone/>
            </a:pPr>
            <a:r>
              <a:rPr lang="en-US" sz="1400" dirty="0" smtClean="0">
                <a:latin typeface="Arial Narrow"/>
                <a:cs typeface="Arial Narrow"/>
              </a:rPr>
              <a:t>problem with forcing from NWPM (ECMWF), HYPROM is developing to be the fully dynamical model (without any calibrations)</a:t>
            </a:r>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b="1"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15" name="Picture 2" descr="C:\Documents and Settings\Family\Desktop\ECMWFDoljevacHyprom.bmp"/>
          <p:cNvPicPr preferRelativeResize="0">
            <a:picLocks noChangeArrowheads="1"/>
          </p:cNvPicPr>
          <p:nvPr/>
        </p:nvPicPr>
        <p:blipFill>
          <a:blip r:embed="rId2"/>
          <a:srcRect/>
          <a:stretch>
            <a:fillRect/>
          </a:stretch>
        </p:blipFill>
        <p:spPr bwMode="auto">
          <a:xfrm>
            <a:off x="3465513" y="4487332"/>
            <a:ext cx="3276974" cy="1557867"/>
          </a:xfrm>
          <a:prstGeom prst="rect">
            <a:avLst/>
          </a:prstGeom>
          <a:noFill/>
        </p:spPr>
      </p:pic>
      <p:pic>
        <p:nvPicPr>
          <p:cNvPr id="16" name="Picture 15" descr="C:\Documents and Settings\Family\Desktop\HBVDoljevacQzima2012.bmp"/>
          <p:cNvPicPr>
            <a:picLocks noChangeAspect="1" noChangeArrowheads="1"/>
          </p:cNvPicPr>
          <p:nvPr/>
        </p:nvPicPr>
        <p:blipFill>
          <a:blip r:embed="rId3"/>
          <a:srcRect/>
          <a:stretch>
            <a:fillRect/>
          </a:stretch>
        </p:blipFill>
        <p:spPr bwMode="auto">
          <a:xfrm>
            <a:off x="3465513" y="2438400"/>
            <a:ext cx="3276974" cy="1735666"/>
          </a:xfrm>
          <a:prstGeom prst="rect">
            <a:avLst/>
          </a:prstGeom>
          <a:noFill/>
        </p:spPr>
      </p:pic>
      <p:sp>
        <p:nvSpPr>
          <p:cNvPr id="17" name="TextBox 16"/>
          <p:cNvSpPr txBox="1"/>
          <p:nvPr/>
        </p:nvSpPr>
        <p:spPr>
          <a:xfrm>
            <a:off x="3465513" y="2161401"/>
            <a:ext cx="2499227" cy="276999"/>
          </a:xfrm>
          <a:prstGeom prst="rect">
            <a:avLst/>
          </a:prstGeom>
          <a:noFill/>
        </p:spPr>
        <p:txBody>
          <a:bodyPr wrap="none" rtlCol="0">
            <a:spAutoFit/>
          </a:bodyPr>
          <a:lstStyle/>
          <a:p>
            <a:r>
              <a:rPr lang="en-US" sz="1200" dirty="0" smtClean="0">
                <a:latin typeface="Arial Narrow"/>
                <a:cs typeface="Arial Narrow"/>
              </a:rPr>
              <a:t>HBV </a:t>
            </a:r>
            <a:r>
              <a:rPr lang="en-US" sz="1200" dirty="0" smtClean="0">
                <a:latin typeface="Arial Narrow"/>
                <a:cs typeface="Arial Narrow"/>
              </a:rPr>
              <a:t>model (calibrated with observations)</a:t>
            </a:r>
            <a:endParaRPr lang="en-US" sz="1200" dirty="0">
              <a:latin typeface="Arial Narrow"/>
              <a:cs typeface="Arial Narrow"/>
            </a:endParaRPr>
          </a:p>
        </p:txBody>
      </p:sp>
      <p:sp>
        <p:nvSpPr>
          <p:cNvPr id="18" name="TextBox 17"/>
          <p:cNvSpPr txBox="1"/>
          <p:nvPr/>
        </p:nvSpPr>
        <p:spPr>
          <a:xfrm>
            <a:off x="3575050" y="4221201"/>
            <a:ext cx="1608208" cy="276999"/>
          </a:xfrm>
          <a:prstGeom prst="rect">
            <a:avLst/>
          </a:prstGeom>
          <a:noFill/>
        </p:spPr>
        <p:txBody>
          <a:bodyPr wrap="none" rtlCol="0">
            <a:spAutoFit/>
          </a:bodyPr>
          <a:lstStyle/>
          <a:p>
            <a:r>
              <a:rPr lang="en-US" sz="1200" dirty="0" smtClean="0">
                <a:latin typeface="Arial Narrow"/>
                <a:cs typeface="Arial Narrow"/>
              </a:rPr>
              <a:t>HYPROM (no calibration)</a:t>
            </a:r>
            <a:endParaRPr lang="en-US" sz="1200" dirty="0">
              <a:latin typeface="Arial Narrow"/>
              <a:cs typeface="Arial Narrow"/>
            </a:endParaRPr>
          </a:p>
        </p:txBody>
      </p:sp>
      <p:pic>
        <p:nvPicPr>
          <p:cNvPr id="5" name="Picture 4" descr="xwater.png"/>
          <p:cNvPicPr>
            <a:picLocks noChangeAspect="1"/>
          </p:cNvPicPr>
          <p:nvPr/>
        </p:nvPicPr>
        <p:blipFill rotWithShape="1">
          <a:blip r:embed="rId4">
            <a:extLst>
              <a:ext uri="{28A0092B-C50C-407E-A947-70E740481C1C}">
                <a14:useLocalDpi xmlns:a14="http://schemas.microsoft.com/office/drawing/2010/main" val="0"/>
              </a:ext>
            </a:extLst>
          </a:blip>
          <a:srcRect l="2592" t="10748" r="53056" b="10205"/>
          <a:stretch/>
        </p:blipFill>
        <p:spPr>
          <a:xfrm>
            <a:off x="6857921" y="2282334"/>
            <a:ext cx="2125211" cy="1938867"/>
          </a:xfrm>
          <a:prstGeom prst="rect">
            <a:avLst/>
          </a:prstGeom>
        </p:spPr>
      </p:pic>
      <p:pic>
        <p:nvPicPr>
          <p:cNvPr id="6" name="Picture 5" descr="xwater.png"/>
          <p:cNvPicPr>
            <a:picLocks noChangeAspect="1"/>
          </p:cNvPicPr>
          <p:nvPr/>
        </p:nvPicPr>
        <p:blipFill rotWithShape="1">
          <a:blip r:embed="rId4">
            <a:extLst>
              <a:ext uri="{28A0092B-C50C-407E-A947-70E740481C1C}">
                <a14:useLocalDpi xmlns:a14="http://schemas.microsoft.com/office/drawing/2010/main" val="0"/>
              </a:ext>
            </a:extLst>
          </a:blip>
          <a:srcRect l="52407" t="10205" r="3797" b="10024"/>
          <a:stretch/>
        </p:blipFill>
        <p:spPr>
          <a:xfrm>
            <a:off x="6857921" y="4334932"/>
            <a:ext cx="2121029" cy="1977535"/>
          </a:xfrm>
          <a:prstGeom prst="rect">
            <a:avLst/>
          </a:prstGeom>
        </p:spPr>
      </p:pic>
      <p:sp>
        <p:nvSpPr>
          <p:cNvPr id="19" name="TextBox 18"/>
          <p:cNvSpPr txBox="1"/>
          <p:nvPr/>
        </p:nvSpPr>
        <p:spPr>
          <a:xfrm>
            <a:off x="3465513" y="4792132"/>
            <a:ext cx="1580706" cy="276999"/>
          </a:xfrm>
          <a:prstGeom prst="rect">
            <a:avLst/>
          </a:prstGeom>
          <a:noFill/>
        </p:spPr>
        <p:txBody>
          <a:bodyPr wrap="none" rtlCol="0">
            <a:spAutoFit/>
          </a:bodyPr>
          <a:lstStyle/>
          <a:p>
            <a:r>
              <a:rPr lang="en-US" sz="1200" dirty="0" smtClean="0">
                <a:latin typeface="Arial Narrow"/>
                <a:cs typeface="Arial Narrow"/>
              </a:rPr>
              <a:t>Not enough snow to melt</a:t>
            </a:r>
            <a:endParaRPr lang="en-US" sz="1200" dirty="0">
              <a:latin typeface="Arial Narrow"/>
              <a:cs typeface="Arial Narrow"/>
            </a:endParaRPr>
          </a:p>
        </p:txBody>
      </p:sp>
      <p:cxnSp>
        <p:nvCxnSpPr>
          <p:cNvPr id="9" name="Straight Arrow Connector 8"/>
          <p:cNvCxnSpPr/>
          <p:nvPr/>
        </p:nvCxnSpPr>
        <p:spPr>
          <a:xfrm>
            <a:off x="4275667" y="5069131"/>
            <a:ext cx="907591" cy="544269"/>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69753" y="2004071"/>
            <a:ext cx="2113379" cy="276999"/>
          </a:xfrm>
          <a:prstGeom prst="rect">
            <a:avLst/>
          </a:prstGeom>
          <a:noFill/>
        </p:spPr>
        <p:txBody>
          <a:bodyPr wrap="none" rtlCol="0">
            <a:spAutoFit/>
          </a:bodyPr>
          <a:lstStyle/>
          <a:p>
            <a:r>
              <a:rPr lang="en-US" sz="1200" dirty="0" smtClean="0">
                <a:latin typeface="Arial Narrow"/>
                <a:cs typeface="Arial Narrow"/>
              </a:rPr>
              <a:t>ECMWF snow water eq. Feb 2012</a:t>
            </a:r>
            <a:endParaRPr lang="en-US" sz="1200" dirty="0">
              <a:latin typeface="Arial Narrow"/>
              <a:cs typeface="Arial Narrow"/>
            </a:endParaRPr>
          </a:p>
        </p:txBody>
      </p:sp>
      <p:sp>
        <p:nvSpPr>
          <p:cNvPr id="21" name="TextBox 20"/>
          <p:cNvSpPr txBox="1"/>
          <p:nvPr/>
        </p:nvSpPr>
        <p:spPr>
          <a:xfrm>
            <a:off x="7002392" y="2362200"/>
            <a:ext cx="893093" cy="461665"/>
          </a:xfrm>
          <a:prstGeom prst="rect">
            <a:avLst/>
          </a:prstGeom>
          <a:noFill/>
        </p:spPr>
        <p:txBody>
          <a:bodyPr wrap="none" rtlCol="0">
            <a:spAutoFit/>
          </a:bodyPr>
          <a:lstStyle/>
          <a:p>
            <a:r>
              <a:rPr lang="en-US" sz="1200" dirty="0">
                <a:latin typeface="Arial Narrow"/>
                <a:cs typeface="Arial Narrow"/>
              </a:rPr>
              <a:t>i</a:t>
            </a:r>
            <a:r>
              <a:rPr lang="en-US" sz="1200" dirty="0" smtClean="0">
                <a:latin typeface="Arial Narrow"/>
                <a:cs typeface="Arial Narrow"/>
              </a:rPr>
              <a:t>n stations </a:t>
            </a:r>
          </a:p>
          <a:p>
            <a:r>
              <a:rPr lang="en-US" sz="1200" dirty="0" smtClean="0">
                <a:latin typeface="Arial Narrow"/>
                <a:cs typeface="Arial Narrow"/>
              </a:rPr>
              <a:t>bellow 500m</a:t>
            </a:r>
            <a:endParaRPr lang="en-US" sz="1200" dirty="0">
              <a:latin typeface="Arial Narrow"/>
              <a:cs typeface="Arial Narrow"/>
            </a:endParaRPr>
          </a:p>
        </p:txBody>
      </p:sp>
      <p:sp>
        <p:nvSpPr>
          <p:cNvPr id="22" name="TextBox 21"/>
          <p:cNvSpPr txBox="1"/>
          <p:nvPr/>
        </p:nvSpPr>
        <p:spPr>
          <a:xfrm>
            <a:off x="7002392" y="4464333"/>
            <a:ext cx="851089" cy="461665"/>
          </a:xfrm>
          <a:prstGeom prst="rect">
            <a:avLst/>
          </a:prstGeom>
          <a:noFill/>
        </p:spPr>
        <p:txBody>
          <a:bodyPr wrap="none" rtlCol="0">
            <a:spAutoFit/>
          </a:bodyPr>
          <a:lstStyle/>
          <a:p>
            <a:r>
              <a:rPr lang="en-US" sz="1200" dirty="0">
                <a:latin typeface="Arial Narrow"/>
                <a:cs typeface="Arial Narrow"/>
              </a:rPr>
              <a:t>i</a:t>
            </a:r>
            <a:r>
              <a:rPr lang="en-US" sz="1200" dirty="0" smtClean="0">
                <a:latin typeface="Arial Narrow"/>
                <a:cs typeface="Arial Narrow"/>
              </a:rPr>
              <a:t>n stations </a:t>
            </a:r>
          </a:p>
          <a:p>
            <a:r>
              <a:rPr lang="en-US" sz="1200" dirty="0">
                <a:latin typeface="Arial Narrow"/>
                <a:cs typeface="Arial Narrow"/>
              </a:rPr>
              <a:t>o</a:t>
            </a:r>
            <a:r>
              <a:rPr lang="en-US" sz="1200" dirty="0" smtClean="0">
                <a:latin typeface="Arial Narrow"/>
                <a:cs typeface="Arial Narrow"/>
              </a:rPr>
              <a:t>ver 1000m</a:t>
            </a:r>
            <a:endParaRPr lang="en-US" sz="1200" dirty="0">
              <a:latin typeface="Arial Narrow"/>
              <a:cs typeface="Arial Narrow"/>
            </a:endParaRPr>
          </a:p>
        </p:txBody>
      </p:sp>
      <p:sp>
        <p:nvSpPr>
          <p:cNvPr id="23" name="TextBox 22"/>
          <p:cNvSpPr txBox="1"/>
          <p:nvPr/>
        </p:nvSpPr>
        <p:spPr>
          <a:xfrm>
            <a:off x="4648895" y="6046336"/>
            <a:ext cx="2289434" cy="276999"/>
          </a:xfrm>
          <a:prstGeom prst="rect">
            <a:avLst/>
          </a:prstGeom>
          <a:noFill/>
        </p:spPr>
        <p:txBody>
          <a:bodyPr wrap="none" rtlCol="0">
            <a:spAutoFit/>
          </a:bodyPr>
          <a:lstStyle/>
          <a:p>
            <a:r>
              <a:rPr lang="en-US" sz="1200" dirty="0" smtClean="0">
                <a:latin typeface="Arial Narrow"/>
                <a:cs typeface="Arial Narrow"/>
              </a:rPr>
              <a:t>Large deficit in snow on high altitudes</a:t>
            </a:r>
            <a:endParaRPr lang="en-US" sz="1200" dirty="0">
              <a:latin typeface="Arial Narrow"/>
              <a:cs typeface="Arial Narrow"/>
            </a:endParaRPr>
          </a:p>
        </p:txBody>
      </p:sp>
    </p:spTree>
    <p:extLst>
      <p:ext uri="{BB962C8B-B14F-4D97-AF65-F5344CB8AC3E}">
        <p14:creationId xmlns:p14="http://schemas.microsoft.com/office/powerpoint/2010/main" val="5418367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Climate Change</a:t>
            </a:r>
          </a:p>
          <a:p>
            <a:pPr marL="0" indent="0">
              <a:buNone/>
            </a:pPr>
            <a:endParaRPr lang="en-US" sz="1400" dirty="0" smtClean="0">
              <a:latin typeface="Arial Narrow"/>
              <a:cs typeface="Arial Narrow"/>
            </a:endParaRPr>
          </a:p>
          <a:p>
            <a:pPr marL="0" indent="0">
              <a:buNone/>
            </a:pPr>
            <a:r>
              <a:rPr lang="en-US" sz="1400" u="sng" dirty="0" smtClean="0">
                <a:latin typeface="Arial Narrow"/>
                <a:cs typeface="Arial Narrow"/>
              </a:rPr>
              <a:t>Climate projections:</a:t>
            </a:r>
          </a:p>
          <a:p>
            <a:pPr marL="0" indent="0">
              <a:buNone/>
            </a:pPr>
            <a:r>
              <a:rPr lang="en-US" sz="1400" dirty="0" smtClean="0">
                <a:latin typeface="Arial Narrow"/>
                <a:cs typeface="Arial Narrow"/>
              </a:rPr>
              <a:t>EBU-POM climate simulations for 1961-1990 (20c3m), 2001-2030 (IPCC/SRES A1B), 2071-2100 (IPCC/SRES A1B and A2).</a:t>
            </a:r>
          </a:p>
          <a:p>
            <a:pPr marL="0" indent="0">
              <a:buNone/>
            </a:pPr>
            <a:r>
              <a:rPr lang="en-US" sz="1400" dirty="0" smtClean="0">
                <a:latin typeface="Arial Narrow"/>
                <a:cs typeface="Arial Narrow"/>
              </a:rPr>
              <a:t>Domain: Euro-Mediterranean region, ~30km (atmosphere) and ~20km (ocean) resolution.</a:t>
            </a:r>
          </a:p>
          <a:p>
            <a:pPr marL="0" indent="0">
              <a:buNone/>
            </a:pPr>
            <a:r>
              <a:rPr lang="en-US" sz="1400" dirty="0" smtClean="0">
                <a:latin typeface="Arial Narrow"/>
                <a:cs typeface="Arial Narrow"/>
              </a:rPr>
              <a:t>More on this subject can be found </a:t>
            </a:r>
            <a:r>
              <a:rPr lang="en-US" sz="1400" dirty="0" smtClean="0">
                <a:latin typeface="Arial Narrow"/>
                <a:cs typeface="Arial Narrow"/>
                <a:hlinkClick r:id="rId2"/>
              </a:rPr>
              <a:t>here</a:t>
            </a:r>
            <a:r>
              <a:rPr lang="en-US" sz="1400" dirty="0" smtClean="0">
                <a:latin typeface="Arial Narrow"/>
                <a:cs typeface="Arial Narrow"/>
              </a:rPr>
              <a:t>.</a:t>
            </a:r>
          </a:p>
          <a:p>
            <a:pPr marL="0" indent="0">
              <a:buNone/>
            </a:pPr>
            <a:endParaRPr lang="en-US" sz="1400" dirty="0">
              <a:latin typeface="Arial Narrow"/>
              <a:cs typeface="Arial Narrow"/>
            </a:endParaRPr>
          </a:p>
          <a:p>
            <a:pPr marL="0" indent="0">
              <a:buNone/>
            </a:pPr>
            <a:r>
              <a:rPr lang="en-US" sz="1400" dirty="0">
                <a:latin typeface="Arial Narrow"/>
                <a:cs typeface="Arial Narrow"/>
              </a:rPr>
              <a:t>SEEVCCC developed a method for statistical bias correction of daily temperature and precipitation RCM output. This is very important for the climate change impact studies on a local level, in many different areas of research (agriculture, forestry, hydrology, energy, tourism, …</a:t>
            </a:r>
            <a:r>
              <a:rPr lang="en-US" sz="1400" dirty="0" smtClean="0">
                <a:latin typeface="Arial Narrow"/>
                <a:cs typeface="Arial Narrow"/>
              </a:rPr>
              <a:t>)</a:t>
            </a:r>
          </a:p>
          <a:p>
            <a:pPr marL="0" indent="0">
              <a:buNone/>
            </a:pPr>
            <a:endParaRPr lang="en-US" sz="1400" dirty="0" smtClean="0">
              <a:latin typeface="Arial Narrow"/>
              <a:cs typeface="Arial Narrow"/>
            </a:endParaRPr>
          </a:p>
          <a:p>
            <a:pPr marL="0" indent="0">
              <a:buNone/>
            </a:pPr>
            <a:r>
              <a:rPr lang="en-US" sz="1400" u="sng" dirty="0" smtClean="0">
                <a:latin typeface="Arial Narrow"/>
                <a:cs typeface="Arial Narrow"/>
              </a:rPr>
              <a:t>Recent impact studies:</a:t>
            </a:r>
          </a:p>
          <a:p>
            <a:pPr marL="0" indent="0">
              <a:buNone/>
            </a:pPr>
            <a:r>
              <a:rPr lang="en-US" sz="1400" dirty="0" smtClean="0">
                <a:latin typeface="Arial Narrow"/>
                <a:cs typeface="Arial Narrow"/>
              </a:rPr>
              <a:t>Impact on economy, agriculture, energetics, etc.</a:t>
            </a: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b="1"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794875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Climate Change (continued)</a:t>
            </a:r>
          </a:p>
          <a:p>
            <a:pPr marL="0" indent="0">
              <a:buNone/>
            </a:pPr>
            <a:endParaRPr lang="en-US" sz="1400" dirty="0" smtClean="0">
              <a:latin typeface="Arial Narrow"/>
              <a:cs typeface="Arial Narrow"/>
            </a:endParaRPr>
          </a:p>
          <a:p>
            <a:pPr marL="0" indent="0">
              <a:buNone/>
            </a:pPr>
            <a:r>
              <a:rPr lang="en-US" sz="1400" u="sng" dirty="0" smtClean="0">
                <a:latin typeface="Arial Narrow"/>
                <a:cs typeface="Arial Narrow"/>
              </a:rPr>
              <a:t>Impact on viticulture in Serbia </a:t>
            </a:r>
            <a:r>
              <a:rPr lang="en-US" sz="1400" dirty="0" smtClean="0">
                <a:latin typeface="Arial Narrow"/>
                <a:cs typeface="Arial Narrow"/>
              </a:rPr>
              <a:t>– more can be found here:</a:t>
            </a:r>
          </a:p>
          <a:p>
            <a:pPr marL="0" indent="0">
              <a:buNone/>
            </a:pPr>
            <a:r>
              <a:rPr lang="en-US" sz="1200" b="1" dirty="0" err="1" smtClean="0">
                <a:latin typeface="Arial Narrow"/>
                <a:cs typeface="Arial Narrow"/>
              </a:rPr>
              <a:t>Ruml</a:t>
            </a:r>
            <a:r>
              <a:rPr lang="en-US" sz="1200" b="1" dirty="0" smtClean="0">
                <a:latin typeface="Arial Narrow"/>
                <a:cs typeface="Arial Narrow"/>
              </a:rPr>
              <a:t> </a:t>
            </a:r>
            <a:r>
              <a:rPr lang="en-US" sz="1200" b="1" dirty="0">
                <a:latin typeface="Arial Narrow"/>
                <a:cs typeface="Arial Narrow"/>
              </a:rPr>
              <a:t>M., </a:t>
            </a:r>
            <a:r>
              <a:rPr lang="en-US" sz="1200" b="1" dirty="0" err="1">
                <a:latin typeface="Arial Narrow"/>
                <a:cs typeface="Arial Narrow"/>
              </a:rPr>
              <a:t>Vukovic</a:t>
            </a:r>
            <a:r>
              <a:rPr lang="en-US" sz="1200" b="1" dirty="0">
                <a:latin typeface="Arial Narrow"/>
                <a:cs typeface="Arial Narrow"/>
              </a:rPr>
              <a:t> A., </a:t>
            </a:r>
            <a:r>
              <a:rPr lang="en-US" sz="1200" b="1" dirty="0" err="1">
                <a:latin typeface="Arial Narrow"/>
                <a:cs typeface="Arial Narrow"/>
              </a:rPr>
              <a:t>Vujadinovic</a:t>
            </a:r>
            <a:r>
              <a:rPr lang="en-US" sz="1200" b="1" dirty="0">
                <a:latin typeface="Arial Narrow"/>
                <a:cs typeface="Arial Narrow"/>
              </a:rPr>
              <a:t> M., </a:t>
            </a:r>
            <a:r>
              <a:rPr lang="en-US" sz="1200" b="1" dirty="0" err="1">
                <a:latin typeface="Arial Narrow"/>
                <a:cs typeface="Arial Narrow"/>
              </a:rPr>
              <a:t>Djurdjevic</a:t>
            </a:r>
            <a:r>
              <a:rPr lang="en-US" sz="1200" b="1" dirty="0">
                <a:latin typeface="Arial Narrow"/>
                <a:cs typeface="Arial Narrow"/>
              </a:rPr>
              <a:t> V., </a:t>
            </a:r>
            <a:r>
              <a:rPr lang="en-US" sz="1200" b="1" dirty="0" err="1">
                <a:latin typeface="Arial Narrow"/>
                <a:cs typeface="Arial Narrow"/>
              </a:rPr>
              <a:t>Rankovic-Vasic</a:t>
            </a:r>
            <a:r>
              <a:rPr lang="en-US" sz="1200" b="1" dirty="0">
                <a:latin typeface="Arial Narrow"/>
                <a:cs typeface="Arial Narrow"/>
              </a:rPr>
              <a:t> Z., </a:t>
            </a:r>
            <a:r>
              <a:rPr lang="en-US" sz="1200" b="1" dirty="0" err="1">
                <a:latin typeface="Arial Narrow"/>
                <a:cs typeface="Arial Narrow"/>
              </a:rPr>
              <a:t>Atanackovic</a:t>
            </a:r>
            <a:r>
              <a:rPr lang="en-US" sz="1200" b="1" dirty="0">
                <a:latin typeface="Arial Narrow"/>
                <a:cs typeface="Arial Narrow"/>
              </a:rPr>
              <a:t> Z., </a:t>
            </a:r>
            <a:r>
              <a:rPr lang="en-US" sz="1200" b="1" dirty="0" err="1">
                <a:latin typeface="Arial Narrow"/>
                <a:cs typeface="Arial Narrow"/>
              </a:rPr>
              <a:t>Sivcev</a:t>
            </a:r>
            <a:r>
              <a:rPr lang="en-US" sz="1200" b="1" dirty="0">
                <a:latin typeface="Arial Narrow"/>
                <a:cs typeface="Arial Narrow"/>
              </a:rPr>
              <a:t> B., </a:t>
            </a:r>
            <a:r>
              <a:rPr lang="en-US" sz="1200" b="1" dirty="0" err="1">
                <a:latin typeface="Arial Narrow"/>
                <a:cs typeface="Arial Narrow"/>
              </a:rPr>
              <a:t>Markovic</a:t>
            </a:r>
            <a:r>
              <a:rPr lang="en-US" sz="1200" b="1" dirty="0">
                <a:latin typeface="Arial Narrow"/>
                <a:cs typeface="Arial Narrow"/>
              </a:rPr>
              <a:t> N., </a:t>
            </a:r>
            <a:r>
              <a:rPr lang="en-US" sz="1200" b="1" dirty="0" err="1">
                <a:latin typeface="Arial Narrow"/>
                <a:cs typeface="Arial Narrow"/>
              </a:rPr>
              <a:t>Matijasevic</a:t>
            </a:r>
            <a:r>
              <a:rPr lang="en-US" sz="1200" b="1" dirty="0">
                <a:latin typeface="Arial Narrow"/>
                <a:cs typeface="Arial Narrow"/>
              </a:rPr>
              <a:t> S., </a:t>
            </a:r>
            <a:r>
              <a:rPr lang="en-US" sz="1200" b="1" dirty="0" err="1">
                <a:latin typeface="Arial Narrow"/>
                <a:cs typeface="Arial Narrow"/>
              </a:rPr>
              <a:t>Petrovic</a:t>
            </a:r>
            <a:r>
              <a:rPr lang="en-US" sz="1200" b="1" dirty="0">
                <a:latin typeface="Arial Narrow"/>
                <a:cs typeface="Arial Narrow"/>
              </a:rPr>
              <a:t> N., 2012, ”On the use of regional climate models: Implications of climate change for viticulture in Serbia”, </a:t>
            </a:r>
            <a:r>
              <a:rPr lang="en-US" sz="1200" b="1" i="1" dirty="0">
                <a:latin typeface="Arial Narrow"/>
                <a:cs typeface="Arial Narrow"/>
              </a:rPr>
              <a:t>Agricultural and Forest Meteorology</a:t>
            </a:r>
            <a:r>
              <a:rPr lang="en-US" sz="1200" b="1" dirty="0">
                <a:latin typeface="Arial Narrow"/>
                <a:cs typeface="Arial Narrow"/>
              </a:rPr>
              <a:t>, 158, 53-62</a:t>
            </a:r>
          </a:p>
          <a:p>
            <a:pPr marL="0" indent="0">
              <a:buNone/>
            </a:pPr>
            <a:endParaRPr lang="en-US" sz="1200" b="1"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b="1"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sp>
        <p:nvSpPr>
          <p:cNvPr id="5" name="TextBox 4"/>
          <p:cNvSpPr txBox="1"/>
          <p:nvPr/>
        </p:nvSpPr>
        <p:spPr>
          <a:xfrm>
            <a:off x="5908953" y="2063236"/>
            <a:ext cx="3057247" cy="1938992"/>
          </a:xfrm>
          <a:prstGeom prst="rect">
            <a:avLst/>
          </a:prstGeom>
          <a:noFill/>
        </p:spPr>
        <p:txBody>
          <a:bodyPr wrap="none" rtlCol="0">
            <a:spAutoFit/>
          </a:bodyPr>
          <a:lstStyle/>
          <a:p>
            <a:r>
              <a:rPr lang="en-US" sz="1200" dirty="0" smtClean="0">
                <a:latin typeface="Arial Narrow"/>
                <a:cs typeface="Arial Narrow"/>
              </a:rPr>
              <a:t>General conclusions:</a:t>
            </a:r>
          </a:p>
          <a:p>
            <a:pPr marL="285750" indent="-285750">
              <a:buFont typeface="Arial"/>
              <a:buChar char="•"/>
            </a:pPr>
            <a:r>
              <a:rPr lang="en-US" sz="1200" dirty="0">
                <a:latin typeface="Arial Narrow"/>
                <a:cs typeface="Arial Narrow"/>
              </a:rPr>
              <a:t>w</a:t>
            </a:r>
            <a:r>
              <a:rPr lang="en-US" sz="1200" dirty="0" smtClean="0">
                <a:latin typeface="Arial Narrow"/>
                <a:cs typeface="Arial Narrow"/>
              </a:rPr>
              <a:t>arming and drying of Serbian vineyards</a:t>
            </a:r>
          </a:p>
          <a:p>
            <a:pPr marL="285750" indent="-285750">
              <a:buFont typeface="Arial"/>
              <a:buChar char="•"/>
            </a:pPr>
            <a:r>
              <a:rPr lang="en-US" sz="1200" dirty="0">
                <a:latin typeface="Arial Narrow"/>
                <a:cs typeface="Arial Narrow"/>
              </a:rPr>
              <a:t>a</a:t>
            </a:r>
            <a:r>
              <a:rPr lang="en-US" sz="1200" dirty="0" smtClean="0">
                <a:latin typeface="Arial Narrow"/>
                <a:cs typeface="Arial Narrow"/>
              </a:rPr>
              <a:t>ppropriate climate conditions for vine growing </a:t>
            </a:r>
          </a:p>
          <a:p>
            <a:r>
              <a:rPr lang="en-US" sz="1200" dirty="0" smtClean="0">
                <a:latin typeface="Arial Narrow"/>
                <a:cs typeface="Arial Narrow"/>
              </a:rPr>
              <a:t>       shift to higher altitudes (~1000m altitude)</a:t>
            </a:r>
          </a:p>
          <a:p>
            <a:pPr marL="285750" indent="-285750">
              <a:buFont typeface="Arial"/>
              <a:buChar char="•"/>
            </a:pPr>
            <a:r>
              <a:rPr lang="en-US" sz="1200" dirty="0">
                <a:latin typeface="Arial Narrow"/>
                <a:cs typeface="Arial Narrow"/>
              </a:rPr>
              <a:t>h</a:t>
            </a:r>
            <a:r>
              <a:rPr lang="en-US" sz="1200" dirty="0" smtClean="0">
                <a:latin typeface="Arial Narrow"/>
                <a:cs typeface="Arial Narrow"/>
              </a:rPr>
              <a:t>igher risk of spring frost, </a:t>
            </a:r>
          </a:p>
          <a:p>
            <a:pPr marL="285750" indent="-285750">
              <a:buFont typeface="Arial"/>
              <a:buChar char="•"/>
            </a:pPr>
            <a:r>
              <a:rPr lang="en-US" sz="1200" dirty="0" smtClean="0">
                <a:latin typeface="Arial Narrow"/>
                <a:cs typeface="Arial Narrow"/>
              </a:rPr>
              <a:t>extended growing season</a:t>
            </a:r>
          </a:p>
          <a:p>
            <a:pPr marL="285750" indent="-285750">
              <a:buFont typeface="Arial"/>
              <a:buChar char="•"/>
            </a:pPr>
            <a:r>
              <a:rPr lang="en-US" sz="1200" dirty="0">
                <a:latin typeface="Arial Narrow"/>
                <a:cs typeface="Arial Narrow"/>
              </a:rPr>
              <a:t>e</a:t>
            </a:r>
            <a:r>
              <a:rPr lang="en-US" sz="1200" dirty="0" smtClean="0">
                <a:latin typeface="Arial Narrow"/>
                <a:cs typeface="Arial Narrow"/>
              </a:rPr>
              <a:t>arly ripening, possible double ripening, </a:t>
            </a:r>
          </a:p>
          <a:p>
            <a:pPr marL="285750" indent="-285750">
              <a:buFont typeface="Arial"/>
              <a:buChar char="•"/>
            </a:pPr>
            <a:r>
              <a:rPr lang="en-US" sz="1200" dirty="0" smtClean="0">
                <a:latin typeface="Arial Narrow"/>
                <a:cs typeface="Arial Narrow"/>
              </a:rPr>
              <a:t>higher concentration of sugar due to extended </a:t>
            </a:r>
          </a:p>
          <a:p>
            <a:r>
              <a:rPr lang="en-US" sz="1200" dirty="0" smtClean="0">
                <a:latin typeface="Arial Narrow"/>
                <a:cs typeface="Arial Narrow"/>
              </a:rPr>
              <a:t>       dry periods during growing season</a:t>
            </a:r>
          </a:p>
          <a:p>
            <a:pPr marL="285750" indent="-285750">
              <a:buFont typeface="Arial"/>
              <a:buChar char="•"/>
            </a:pPr>
            <a:r>
              <a:rPr lang="en-US" sz="1200" dirty="0" smtClean="0">
                <a:latin typeface="Arial Narrow"/>
                <a:cs typeface="Arial Narrow"/>
              </a:rPr>
              <a:t>disturbance in preparation for rest period</a:t>
            </a:r>
          </a:p>
        </p:txBody>
      </p:sp>
      <p:pic>
        <p:nvPicPr>
          <p:cNvPr id="6" name="Picture 5" descr="SERB_LAST_serbGSrun_VRSAC.jpg"/>
          <p:cNvPicPr>
            <a:picLocks noChangeAspect="1"/>
          </p:cNvPicPr>
          <p:nvPr/>
        </p:nvPicPr>
        <p:blipFill rotWithShape="1">
          <a:blip r:embed="rId2">
            <a:extLst>
              <a:ext uri="{28A0092B-C50C-407E-A947-70E740481C1C}">
                <a14:useLocalDpi xmlns:a14="http://schemas.microsoft.com/office/drawing/2010/main" val="0"/>
              </a:ext>
            </a:extLst>
          </a:blip>
          <a:srcRect l="5265" t="4691" r="5105" b="5185"/>
          <a:stretch/>
        </p:blipFill>
        <p:spPr>
          <a:xfrm rot="5400000">
            <a:off x="3470439" y="1744021"/>
            <a:ext cx="2119297" cy="2757730"/>
          </a:xfrm>
          <a:prstGeom prst="rect">
            <a:avLst/>
          </a:prstGeom>
        </p:spPr>
      </p:pic>
      <p:pic>
        <p:nvPicPr>
          <p:cNvPr id="7" name="Picture 6" descr="fig7.jpg"/>
          <p:cNvPicPr>
            <a:picLocks noChangeAspect="1"/>
          </p:cNvPicPr>
          <p:nvPr/>
        </p:nvPicPr>
        <p:blipFill rotWithShape="1">
          <a:blip r:embed="rId3">
            <a:extLst>
              <a:ext uri="{28A0092B-C50C-407E-A947-70E740481C1C}">
                <a14:useLocalDpi xmlns:a14="http://schemas.microsoft.com/office/drawing/2010/main" val="0"/>
              </a:ext>
            </a:extLst>
          </a:blip>
          <a:srcRect t="7582"/>
          <a:stretch/>
        </p:blipFill>
        <p:spPr>
          <a:xfrm>
            <a:off x="3024474" y="4301067"/>
            <a:ext cx="6021356" cy="1825096"/>
          </a:xfrm>
          <a:prstGeom prst="rect">
            <a:avLst/>
          </a:prstGeom>
        </p:spPr>
      </p:pic>
    </p:spTree>
    <p:extLst>
      <p:ext uri="{BB962C8B-B14F-4D97-AF65-F5344CB8AC3E}">
        <p14:creationId xmlns:p14="http://schemas.microsoft.com/office/powerpoint/2010/main" val="1298833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Operational Functions </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lstStyle/>
          <a:p>
            <a:r>
              <a:rPr lang="en-US" dirty="0" smtClean="0">
                <a:latin typeface="Arial Narrow"/>
                <a:cs typeface="Arial Narrow"/>
              </a:rPr>
              <a:t>Long Range Forecast</a:t>
            </a:r>
          </a:p>
          <a:p>
            <a:pPr marL="0" indent="0">
              <a:buNone/>
            </a:pPr>
            <a:r>
              <a:rPr lang="en-US" sz="1400" u="sng" dirty="0" smtClean="0">
                <a:latin typeface="Arial Narrow"/>
                <a:cs typeface="Arial Narrow"/>
              </a:rPr>
              <a:t>Present work</a:t>
            </a:r>
            <a:r>
              <a:rPr lang="en-US" sz="1400" dirty="0" smtClean="0">
                <a:latin typeface="Arial Narrow"/>
                <a:cs typeface="Arial Narrow"/>
              </a:rPr>
              <a:t>:</a:t>
            </a:r>
          </a:p>
          <a:p>
            <a:pPr marL="0" indent="0">
              <a:buNone/>
            </a:pPr>
            <a:r>
              <a:rPr lang="en-US" sz="1400" dirty="0" smtClean="0">
                <a:latin typeface="Arial Narrow"/>
                <a:cs typeface="Arial Narrow"/>
              </a:rPr>
              <a:t>Dynamical downscaling of ECMWF ensemble LRF forecast for 7 months, using coupled atmospheric-ocean model EBU-POM.</a:t>
            </a:r>
          </a:p>
          <a:p>
            <a:pPr marL="0" indent="0">
              <a:buNone/>
            </a:pPr>
            <a:r>
              <a:rPr lang="en-US" sz="1400" dirty="0" smtClean="0">
                <a:latin typeface="Arial Narrow"/>
                <a:cs typeface="Arial Narrow"/>
              </a:rPr>
              <a:t>Forecast: available ~15</a:t>
            </a:r>
            <a:r>
              <a:rPr lang="en-US" sz="1400" baseline="30000" dirty="0" smtClean="0">
                <a:latin typeface="Arial Narrow"/>
                <a:cs typeface="Arial Narrow"/>
              </a:rPr>
              <a:t>th</a:t>
            </a:r>
            <a:r>
              <a:rPr lang="en-US" sz="1400" dirty="0" smtClean="0">
                <a:latin typeface="Arial Narrow"/>
                <a:cs typeface="Arial Narrow"/>
              </a:rPr>
              <a:t> in the month, 51 ensemble, ~30km resolution.</a:t>
            </a:r>
          </a:p>
          <a:p>
            <a:pPr marL="0" indent="0">
              <a:buNone/>
            </a:pPr>
            <a:r>
              <a:rPr lang="en-US" sz="1400" dirty="0" smtClean="0">
                <a:latin typeface="Arial Narrow"/>
                <a:cs typeface="Arial Narrow"/>
              </a:rPr>
              <a:t>Model domain: Euro-Mediterranean region</a:t>
            </a:r>
          </a:p>
          <a:p>
            <a:pPr marL="0" indent="0">
              <a:buNone/>
            </a:pPr>
            <a:r>
              <a:rPr lang="en-US" sz="1400" dirty="0" smtClean="0">
                <a:latin typeface="Arial Narrow"/>
                <a:cs typeface="Arial Narrow"/>
              </a:rPr>
              <a:t>Products: Monthly temperature and precipitation, Seasonal temperature and precipitation (3 months); Anomalies from observed climatology for 1961-1990 for the same parameters.</a:t>
            </a:r>
          </a:p>
          <a:p>
            <a:pPr marL="0" indent="0">
              <a:buNone/>
            </a:pPr>
            <a:r>
              <a:rPr lang="en-US" sz="1400" dirty="0" smtClean="0">
                <a:latin typeface="Arial Narrow"/>
                <a:cs typeface="Arial Narrow"/>
              </a:rPr>
              <a:t>Forecast is continuously available from June 2009.</a:t>
            </a:r>
          </a:p>
          <a:p>
            <a:pPr marL="0" indent="0">
              <a:buNone/>
            </a:pPr>
            <a:r>
              <a:rPr lang="en-US" sz="1400" dirty="0" smtClean="0">
                <a:latin typeface="Arial Narrow"/>
                <a:cs typeface="Arial Narrow"/>
              </a:rPr>
              <a:t>Other details and forecast can be found at </a:t>
            </a:r>
            <a:r>
              <a:rPr lang="en-US" sz="1400" dirty="0" smtClean="0">
                <a:latin typeface="Arial Narrow"/>
                <a:cs typeface="Arial Narrow"/>
                <a:hlinkClick r:id="rId2"/>
              </a:rPr>
              <a:t>web-site</a:t>
            </a:r>
            <a:r>
              <a:rPr lang="en-US" sz="1400" dirty="0" smtClean="0">
                <a:latin typeface="Arial Narrow"/>
                <a:cs typeface="Arial Narrow"/>
              </a:rPr>
              <a:t>.</a:t>
            </a:r>
            <a:endParaRPr lang="en-US" sz="1400" dirty="0">
              <a:latin typeface="Arial Narrow"/>
              <a:cs typeface="Arial Narrow"/>
            </a:endParaRPr>
          </a:p>
          <a:p>
            <a:pPr marL="0" indent="0">
              <a:buNone/>
            </a:pPr>
            <a:r>
              <a:rPr lang="en-US" sz="1400" u="sng" dirty="0" smtClean="0">
                <a:latin typeface="Arial Narrow"/>
                <a:cs typeface="Arial Narrow"/>
              </a:rPr>
              <a:t>Future work:</a:t>
            </a:r>
          </a:p>
          <a:p>
            <a:pPr marL="0" indent="0">
              <a:buNone/>
            </a:pPr>
            <a:r>
              <a:rPr lang="en-US" sz="1400" dirty="0" smtClean="0">
                <a:latin typeface="Arial Narrow"/>
                <a:cs typeface="Arial Narrow"/>
              </a:rPr>
              <a:t>Dynamical downscaling of the </a:t>
            </a:r>
            <a:r>
              <a:rPr lang="en-US" sz="1400" dirty="0" err="1" smtClean="0">
                <a:latin typeface="Arial Narrow"/>
                <a:cs typeface="Arial Narrow"/>
              </a:rPr>
              <a:t>hindcast</a:t>
            </a:r>
            <a:r>
              <a:rPr lang="en-US" sz="1400" dirty="0" smtClean="0">
                <a:latin typeface="Arial Narrow"/>
                <a:cs typeface="Arial Narrow"/>
              </a:rPr>
              <a:t> and presentation of the anomalies with respect to </a:t>
            </a:r>
            <a:r>
              <a:rPr lang="en-US" sz="1400" dirty="0" err="1" smtClean="0">
                <a:latin typeface="Arial Narrow"/>
                <a:cs typeface="Arial Narrow"/>
              </a:rPr>
              <a:t>hindcast</a:t>
            </a:r>
            <a:r>
              <a:rPr lang="en-US" sz="1400" dirty="0" smtClean="0">
                <a:latin typeface="Arial Narrow"/>
                <a:cs typeface="Arial Narrow"/>
              </a:rPr>
              <a:t>.</a:t>
            </a:r>
          </a:p>
          <a:p>
            <a:pPr marL="0" indent="0">
              <a:buNone/>
            </a:pPr>
            <a:endParaRPr lang="en-US" sz="1400" dirty="0" smtClean="0">
              <a:latin typeface="Arial Narrow"/>
              <a:cs typeface="Arial Narrow"/>
            </a:endParaRPr>
          </a:p>
          <a:p>
            <a:pPr marL="0" indent="0">
              <a:buNone/>
            </a:pPr>
            <a:r>
              <a:rPr lang="en-US" sz="1200" dirty="0" smtClean="0">
                <a:latin typeface="Arial Narrow"/>
                <a:cs typeface="Arial Narrow"/>
              </a:rPr>
              <a:t>Example: Mean monthly temperature for January 2013:</a:t>
            </a:r>
          </a:p>
          <a:p>
            <a:pPr marL="0" indent="0">
              <a:buNone/>
            </a:pPr>
            <a:r>
              <a:rPr lang="en-US" sz="1200" dirty="0" smtClean="0">
                <a:latin typeface="Arial Narrow"/>
                <a:cs typeface="Arial Narrow"/>
              </a:rPr>
              <a:t>Forecast from August 2011	                  Forecast from January 2013</a:t>
            </a:r>
            <a:endParaRPr lang="en-US" sz="1200" dirty="0">
              <a:latin typeface="Arial Narrow"/>
              <a:cs typeface="Arial Narrow"/>
            </a:endParaRPr>
          </a:p>
          <a:p>
            <a:pPr marL="0" indent="0">
              <a:buNone/>
            </a:pPr>
            <a:endParaRPr lang="en-US" sz="1400" dirty="0"/>
          </a:p>
        </p:txBody>
      </p:sp>
      <p:sp>
        <p:nvSpPr>
          <p:cNvPr id="4" name="Text Placeholder 3"/>
          <p:cNvSpPr>
            <a:spLocks noGrp="1"/>
          </p:cNvSpPr>
          <p:nvPr>
            <p:ph type="body" sz="half" idx="2"/>
          </p:nvPr>
        </p:nvSpPr>
        <p:spPr/>
        <p:txBody>
          <a:bodyPr>
            <a:normAutofit/>
          </a:bodyPr>
          <a:lstStyle/>
          <a:p>
            <a:r>
              <a:rPr lang="en-US" b="1" dirty="0" smtClean="0">
                <a:latin typeface="Arial Narrow"/>
                <a:cs typeface="Arial Narrow"/>
              </a:rPr>
              <a:t>Operational Functions</a:t>
            </a:r>
          </a:p>
          <a:p>
            <a:pPr marL="285750" indent="-285750">
              <a:buFont typeface="Arial"/>
              <a:buChar char="•"/>
            </a:pPr>
            <a:r>
              <a:rPr lang="en-US" b="1" dirty="0" smtClean="0">
                <a:latin typeface="Arial Narrow"/>
                <a:cs typeface="Arial Narrow"/>
              </a:rPr>
              <a:t>Long range forecast</a:t>
            </a:r>
          </a:p>
          <a:p>
            <a:pPr marL="285750" indent="-285750">
              <a:buFont typeface="Arial"/>
              <a:buChar char="•"/>
            </a:pPr>
            <a:r>
              <a:rPr lang="en-US" dirty="0" smtClean="0">
                <a:latin typeface="Arial Narrow"/>
                <a:cs typeface="Arial Narrow"/>
              </a:rPr>
              <a:t>Monthly Forecast</a:t>
            </a:r>
          </a:p>
          <a:p>
            <a:pPr marL="285750" indent="-285750">
              <a:buFont typeface="Arial"/>
              <a:buChar char="•"/>
            </a:pPr>
            <a:r>
              <a:rPr lang="en-US" dirty="0" smtClean="0">
                <a:latin typeface="Arial Narrow"/>
                <a:cs typeface="Arial Narrow"/>
              </a:rPr>
              <a:t>Climate Monitoring</a:t>
            </a:r>
          </a:p>
          <a:p>
            <a:pPr marL="285750" indent="-285750">
              <a:buFont typeface="Arial"/>
              <a:buChar char="•"/>
            </a:pPr>
            <a:r>
              <a:rPr lang="en-US" dirty="0" smtClean="0">
                <a:latin typeface="Arial Narrow"/>
                <a:cs typeface="Arial Narrow"/>
              </a:rPr>
              <a:t>Dust Forecast</a:t>
            </a:r>
          </a:p>
          <a:p>
            <a:pPr marL="285750" indent="-285750">
              <a:buFont typeface="Arial"/>
              <a:buChar char="•"/>
            </a:pPr>
            <a:r>
              <a:rPr lang="en-US" dirty="0" smtClean="0">
                <a:latin typeface="Arial Narrow"/>
                <a:cs typeface="Arial Narrow"/>
              </a:rPr>
              <a:t>NCEP/NMMB Global Forecast</a:t>
            </a:r>
          </a:p>
          <a:p>
            <a:endParaRPr lang="en-US" dirty="0">
              <a:latin typeface="Arial Narrow"/>
              <a:cs typeface="Arial Narrow"/>
            </a:endParaRPr>
          </a:p>
          <a:p>
            <a:r>
              <a:rPr lang="en-US" dirty="0" smtClean="0">
                <a:latin typeface="Arial Narrow"/>
                <a:cs typeface="Arial Narrow"/>
              </a:rPr>
              <a:t>Research and Development</a:t>
            </a:r>
          </a:p>
          <a:p>
            <a:pPr marL="285750" indent="-285750">
              <a:buFont typeface="Arial"/>
              <a:buChar char="•"/>
            </a:pPr>
            <a:r>
              <a:rPr lang="en-US" dirty="0" smtClean="0">
                <a:latin typeface="Arial Narrow"/>
                <a:cs typeface="Arial Narrow"/>
              </a:rPr>
              <a:t>Earth Modeling System</a:t>
            </a:r>
          </a:p>
          <a:p>
            <a:pPr marL="285750" indent="-285750">
              <a:buFont typeface="Arial"/>
              <a:buChar char="•"/>
            </a:pPr>
            <a:r>
              <a:rPr lang="en-US" dirty="0" smtClean="0">
                <a:latin typeface="Arial Narrow"/>
                <a:cs typeface="Arial Narrow"/>
              </a:rPr>
              <a:t>Model Coupling</a:t>
            </a:r>
          </a:p>
          <a:p>
            <a:pPr marL="285750" indent="-285750">
              <a:buFont typeface="Arial"/>
              <a:buChar char="•"/>
            </a:pPr>
            <a:r>
              <a:rPr lang="en-US" dirty="0" smtClean="0">
                <a:latin typeface="Arial Narrow"/>
                <a:cs typeface="Arial Narrow"/>
              </a:rPr>
              <a:t>Hydrology modeling</a:t>
            </a:r>
          </a:p>
          <a:p>
            <a:pPr marL="285750" indent="-285750">
              <a:buFont typeface="Arial"/>
              <a:buChar char="•"/>
            </a:pPr>
            <a:r>
              <a:rPr lang="en-US" dirty="0" smtClean="0">
                <a:latin typeface="Arial Narrow"/>
                <a:cs typeface="Arial Narrow"/>
              </a:rPr>
              <a:t>Minerals in Soils</a:t>
            </a:r>
          </a:p>
          <a:p>
            <a:pPr marL="285750" indent="-285750">
              <a:buFont typeface="Arial"/>
              <a:buChar char="•"/>
            </a:pPr>
            <a:r>
              <a:rPr lang="en-US" dirty="0" smtClean="0">
                <a:latin typeface="Arial Narrow"/>
                <a:cs typeface="Arial Narrow"/>
              </a:rPr>
              <a:t>Case Studies</a:t>
            </a:r>
          </a:p>
          <a:p>
            <a:pPr marL="285750" indent="-285750">
              <a:buFont typeface="Arial"/>
              <a:buChar char="•"/>
            </a:pPr>
            <a:r>
              <a:rPr lang="en-US" dirty="0" smtClean="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smtClean="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5" name="Picture 4" descr="aug2012_jan2013_ta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49" y="4686788"/>
            <a:ext cx="2370139" cy="1845250"/>
          </a:xfrm>
          <a:prstGeom prst="rect">
            <a:avLst/>
          </a:prstGeom>
        </p:spPr>
      </p:pic>
      <p:pic>
        <p:nvPicPr>
          <p:cNvPr id="6" name="Picture 5" descr="jan2013_jan2013_t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123" y="4686789"/>
            <a:ext cx="2370140" cy="1845250"/>
          </a:xfrm>
          <a:prstGeom prst="rect">
            <a:avLst/>
          </a:prstGeom>
        </p:spPr>
      </p:pic>
    </p:spTree>
    <p:extLst>
      <p:ext uri="{BB962C8B-B14F-4D97-AF65-F5344CB8AC3E}">
        <p14:creationId xmlns:p14="http://schemas.microsoft.com/office/powerpoint/2010/main" val="33283526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Research and Development</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Climate Change (continued)</a:t>
            </a:r>
          </a:p>
          <a:p>
            <a:pPr marL="0" indent="0">
              <a:buNone/>
            </a:pPr>
            <a:endParaRPr lang="en-US" sz="1400" dirty="0" smtClean="0">
              <a:latin typeface="Arial Narrow"/>
              <a:cs typeface="Arial Narrow"/>
            </a:endParaRPr>
          </a:p>
          <a:p>
            <a:pPr marL="0" indent="0">
              <a:buNone/>
            </a:pPr>
            <a:r>
              <a:rPr lang="en-US" sz="1400" u="sng" dirty="0" smtClean="0">
                <a:latin typeface="Arial Narrow"/>
                <a:cs typeface="Arial Narrow"/>
              </a:rPr>
              <a:t>Impact on forestry in Serbia</a:t>
            </a:r>
            <a:endParaRPr lang="en-US" sz="1200" b="1" dirty="0">
              <a:latin typeface="Arial Narrow"/>
              <a:cs typeface="Arial Narrow"/>
            </a:endParaRPr>
          </a:p>
          <a:p>
            <a:pPr marL="0" indent="0">
              <a:buNone/>
            </a:pPr>
            <a:r>
              <a:rPr lang="en-US" sz="1400" dirty="0">
                <a:latin typeface="Arial Narrow"/>
                <a:cs typeface="Arial Narrow"/>
              </a:rPr>
              <a:t>Research is based on the flowering observations of about 100 woody taxa widely inhabited in Serbia. </a:t>
            </a:r>
          </a:p>
          <a:p>
            <a:r>
              <a:rPr lang="en-US" sz="1200" dirty="0">
                <a:latin typeface="Arial Narrow"/>
                <a:cs typeface="Arial Narrow"/>
              </a:rPr>
              <a:t>Flowering in mainly driven by the minimum temperature:</a:t>
            </a:r>
          </a:p>
          <a:p>
            <a:pPr marL="285750" indent="-285750">
              <a:buFont typeface="Arial"/>
              <a:buChar char="•"/>
            </a:pPr>
            <a:r>
              <a:rPr lang="en-US" sz="1200" dirty="0">
                <a:latin typeface="Arial Narrow"/>
                <a:cs typeface="Arial Narrow"/>
              </a:rPr>
              <a:t>Considerable shift in flowering date </a:t>
            </a:r>
          </a:p>
          <a:p>
            <a:pPr marL="285750" indent="-285750">
              <a:buFont typeface="Arial"/>
              <a:buChar char="•"/>
            </a:pPr>
            <a:r>
              <a:rPr lang="en-US" sz="1200" dirty="0">
                <a:latin typeface="Arial Narrow"/>
                <a:cs typeface="Arial Narrow"/>
              </a:rPr>
              <a:t>High risk of spring frost</a:t>
            </a:r>
          </a:p>
          <a:p>
            <a:pPr marL="285750" indent="-285750">
              <a:buFont typeface="Arial"/>
              <a:buChar char="•"/>
            </a:pPr>
            <a:r>
              <a:rPr lang="en-US" sz="1200" dirty="0">
                <a:latin typeface="Arial Narrow"/>
                <a:cs typeface="Arial Narrow"/>
              </a:rPr>
              <a:t>Advanced flowering – dispersion of allergenic pollen</a:t>
            </a:r>
          </a:p>
          <a:p>
            <a:pPr marL="285750" indent="-285750">
              <a:buFont typeface="Arial"/>
              <a:buChar char="•"/>
            </a:pPr>
            <a:r>
              <a:rPr lang="en-US" sz="1200" dirty="0">
                <a:latin typeface="Arial Narrow"/>
                <a:cs typeface="Arial Narrow"/>
              </a:rPr>
              <a:t>Disturbance of the other </a:t>
            </a:r>
            <a:r>
              <a:rPr lang="en-US" sz="1200" dirty="0" err="1">
                <a:latin typeface="Arial Narrow"/>
                <a:cs typeface="Arial Narrow"/>
              </a:rPr>
              <a:t>phenophase</a:t>
            </a:r>
            <a:r>
              <a:rPr lang="en-US" sz="1200" dirty="0">
                <a:latin typeface="Arial Narrow"/>
                <a:cs typeface="Arial Narrow"/>
              </a:rPr>
              <a:t> stages</a:t>
            </a:r>
          </a:p>
          <a:p>
            <a:pPr marL="285750" indent="-285750">
              <a:buFont typeface="Arial"/>
              <a:buChar char="•"/>
            </a:pPr>
            <a:r>
              <a:rPr lang="en-US" sz="1200" dirty="0">
                <a:latin typeface="Arial Narrow"/>
                <a:cs typeface="Arial Narrow"/>
              </a:rPr>
              <a:t>Disorders in generative propagations – affect survival of certain </a:t>
            </a:r>
            <a:r>
              <a:rPr lang="en-US" sz="1200" dirty="0" smtClean="0">
                <a:latin typeface="Arial Narrow"/>
                <a:cs typeface="Arial Narrow"/>
              </a:rPr>
              <a:t>species</a:t>
            </a:r>
          </a:p>
          <a:p>
            <a:pPr marL="0" indent="0">
              <a:buNone/>
            </a:pPr>
            <a:r>
              <a:rPr lang="en-US" sz="1200" b="1" dirty="0" err="1">
                <a:latin typeface="Arial Narrow"/>
                <a:cs typeface="Arial Narrow"/>
              </a:rPr>
              <a:t>Stojicic</a:t>
            </a:r>
            <a:r>
              <a:rPr lang="en-US" sz="1200" b="1" dirty="0">
                <a:latin typeface="Arial Narrow"/>
                <a:cs typeface="Arial Narrow"/>
              </a:rPr>
              <a:t>, </a:t>
            </a:r>
            <a:r>
              <a:rPr lang="en-US" sz="1200" b="1" dirty="0" err="1">
                <a:latin typeface="Arial Narrow"/>
                <a:cs typeface="Arial Narrow"/>
              </a:rPr>
              <a:t>Dj</a:t>
            </a:r>
            <a:r>
              <a:rPr lang="en-US" sz="1200" b="1" dirty="0">
                <a:latin typeface="Arial Narrow"/>
                <a:cs typeface="Arial Narrow"/>
              </a:rPr>
              <a:t>., </a:t>
            </a:r>
            <a:r>
              <a:rPr lang="en-US" sz="1200" b="1" dirty="0" err="1">
                <a:latin typeface="Arial Narrow"/>
                <a:cs typeface="Arial Narrow"/>
              </a:rPr>
              <a:t>Vukovic</a:t>
            </a:r>
            <a:r>
              <a:rPr lang="en-US" sz="1200" b="1" dirty="0">
                <a:latin typeface="Arial Narrow"/>
                <a:cs typeface="Arial Narrow"/>
              </a:rPr>
              <a:t>., A., </a:t>
            </a:r>
            <a:r>
              <a:rPr lang="en-US" sz="1200" b="1" dirty="0" err="1">
                <a:latin typeface="Arial Narrow"/>
                <a:cs typeface="Arial Narrow"/>
              </a:rPr>
              <a:t>Vujadinovic</a:t>
            </a:r>
            <a:r>
              <a:rPr lang="en-US" sz="1200" b="1" dirty="0">
                <a:latin typeface="Arial Narrow"/>
                <a:cs typeface="Arial Narrow"/>
              </a:rPr>
              <a:t>, M., </a:t>
            </a:r>
            <a:r>
              <a:rPr lang="en-US" sz="1200" b="1" dirty="0" err="1">
                <a:latin typeface="Arial Narrow"/>
                <a:cs typeface="Arial Narrow"/>
              </a:rPr>
              <a:t>Djurdjevic</a:t>
            </a:r>
            <a:r>
              <a:rPr lang="en-US" sz="1200" b="1" dirty="0">
                <a:latin typeface="Arial Narrow"/>
                <a:cs typeface="Arial Narrow"/>
              </a:rPr>
              <a:t>, V., </a:t>
            </a:r>
            <a:r>
              <a:rPr lang="en-US" sz="1200" b="1" dirty="0" err="1">
                <a:latin typeface="Arial Narrow"/>
                <a:cs typeface="Arial Narrow"/>
              </a:rPr>
              <a:t>Obratov-Petkovic</a:t>
            </a:r>
            <a:r>
              <a:rPr lang="en-US" sz="1200" b="1" dirty="0">
                <a:latin typeface="Arial Narrow"/>
                <a:cs typeface="Arial Narrow"/>
              </a:rPr>
              <a:t>, D., 2012. The study of the climate </a:t>
            </a:r>
            <a:r>
              <a:rPr lang="en-US" sz="1200" b="1" dirty="0" smtClean="0">
                <a:latin typeface="Arial Narrow"/>
                <a:cs typeface="Arial Narrow"/>
              </a:rPr>
              <a:t>change </a:t>
            </a:r>
            <a:r>
              <a:rPr lang="en-US" sz="1200" b="1" dirty="0">
                <a:latin typeface="Arial Narrow"/>
                <a:cs typeface="Arial Narrow"/>
              </a:rPr>
              <a:t>impact on woody taxa from </a:t>
            </a:r>
            <a:r>
              <a:rPr lang="en-US" sz="1200" b="1" i="1" dirty="0">
                <a:latin typeface="Arial Narrow"/>
                <a:cs typeface="Arial Narrow"/>
              </a:rPr>
              <a:t>Magnoliophyta</a:t>
            </a:r>
            <a:r>
              <a:rPr lang="en-US" sz="1200" b="1" dirty="0">
                <a:latin typeface="Arial Narrow"/>
                <a:cs typeface="Arial Narrow"/>
              </a:rPr>
              <a:t> group in the urban environment of Belgrade, Serbia. Submitted.</a:t>
            </a:r>
          </a:p>
          <a:p>
            <a:pPr marL="0" indent="0">
              <a:buNone/>
            </a:pP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a:p>
            <a:pPr marL="0" indent="0">
              <a:buNone/>
            </a:pPr>
            <a:endParaRPr lang="en-US" sz="1400"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b="1"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pic>
        <p:nvPicPr>
          <p:cNvPr id="9" name="Picture 8" descr="Fig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099" y="3708400"/>
            <a:ext cx="5975071" cy="2823633"/>
          </a:xfrm>
          <a:prstGeom prst="rect">
            <a:avLst/>
          </a:prstGeom>
        </p:spPr>
      </p:pic>
    </p:spTree>
    <p:extLst>
      <p:ext uri="{BB962C8B-B14F-4D97-AF65-F5344CB8AC3E}">
        <p14:creationId xmlns:p14="http://schemas.microsoft.com/office/powerpoint/2010/main" val="35114594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Future Plans</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pPr marL="0" indent="0">
              <a:spcBef>
                <a:spcPts val="1200"/>
              </a:spcBef>
              <a:spcAft>
                <a:spcPts val="1200"/>
              </a:spcAft>
              <a:buNone/>
            </a:pPr>
            <a:endParaRPr lang="en-US" sz="1600" dirty="0"/>
          </a:p>
          <a:p>
            <a:pPr>
              <a:spcBef>
                <a:spcPts val="1200"/>
              </a:spcBef>
              <a:spcAft>
                <a:spcPts val="1200"/>
              </a:spcAft>
            </a:pPr>
            <a:endParaRPr lang="en-US" sz="1600" dirty="0" smtClean="0"/>
          </a:p>
          <a:p>
            <a:pPr>
              <a:spcBef>
                <a:spcPts val="1200"/>
              </a:spcBef>
              <a:spcAft>
                <a:spcPts val="1200"/>
              </a:spcAft>
            </a:pPr>
            <a:r>
              <a:rPr lang="en-US" sz="1600" dirty="0" smtClean="0">
                <a:latin typeface="Arial Narrow"/>
                <a:cs typeface="Arial Narrow"/>
              </a:rPr>
              <a:t>Switch to NCEP/NMMB as the main atmospheric model </a:t>
            </a:r>
          </a:p>
          <a:p>
            <a:pPr>
              <a:spcBef>
                <a:spcPts val="1200"/>
              </a:spcBef>
              <a:spcAft>
                <a:spcPts val="1200"/>
              </a:spcAft>
            </a:pPr>
            <a:r>
              <a:rPr lang="en-US" sz="1600" dirty="0" smtClean="0">
                <a:latin typeface="Arial Narrow"/>
                <a:cs typeface="Arial Narrow"/>
              </a:rPr>
              <a:t>Coupling of NCEP/NMMB with other Earth System components toward making of Earth Modeling System</a:t>
            </a:r>
          </a:p>
          <a:p>
            <a:pPr>
              <a:spcBef>
                <a:spcPts val="1200"/>
              </a:spcBef>
              <a:spcAft>
                <a:spcPts val="1200"/>
              </a:spcAft>
            </a:pPr>
            <a:r>
              <a:rPr lang="en-US" sz="1600" dirty="0" smtClean="0">
                <a:latin typeface="Arial Narrow"/>
                <a:cs typeface="Arial Narrow"/>
              </a:rPr>
              <a:t>Dynamical downscaling of ECMWF monthly forecast</a:t>
            </a:r>
          </a:p>
          <a:p>
            <a:pPr>
              <a:spcBef>
                <a:spcPts val="1200"/>
              </a:spcBef>
              <a:spcAft>
                <a:spcPts val="1200"/>
              </a:spcAft>
            </a:pPr>
            <a:r>
              <a:rPr lang="en-US" sz="1600" dirty="0" err="1" smtClean="0">
                <a:latin typeface="Arial Narrow"/>
                <a:cs typeface="Arial Narrow"/>
              </a:rPr>
              <a:t>Hindcast</a:t>
            </a:r>
            <a:r>
              <a:rPr lang="en-US" sz="1600" dirty="0" smtClean="0">
                <a:latin typeface="Arial Narrow"/>
                <a:cs typeface="Arial Narrow"/>
              </a:rPr>
              <a:t> for LRF</a:t>
            </a:r>
          </a:p>
          <a:p>
            <a:pPr>
              <a:spcBef>
                <a:spcPts val="1200"/>
              </a:spcBef>
              <a:spcAft>
                <a:spcPts val="1200"/>
              </a:spcAft>
            </a:pPr>
            <a:r>
              <a:rPr lang="en-US" sz="1600" dirty="0" smtClean="0">
                <a:latin typeface="Arial Narrow"/>
                <a:cs typeface="Arial Narrow"/>
              </a:rPr>
              <a:t>Improvement of statistical downscaling of monthly and LRF</a:t>
            </a:r>
          </a:p>
          <a:p>
            <a:pPr>
              <a:spcBef>
                <a:spcPts val="1200"/>
              </a:spcBef>
              <a:spcAft>
                <a:spcPts val="1200"/>
              </a:spcAft>
            </a:pPr>
            <a:r>
              <a:rPr lang="en-US" sz="1600" dirty="0" smtClean="0">
                <a:latin typeface="Arial Narrow"/>
                <a:cs typeface="Arial Narrow"/>
              </a:rPr>
              <a:t>…..</a:t>
            </a:r>
            <a:endParaRPr lang="en-US" sz="16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Forecast</a:t>
            </a:r>
          </a:p>
          <a:p>
            <a:pPr marL="285750" indent="-285750">
              <a:buFont typeface="Arial"/>
              <a:buChar char="•"/>
            </a:pPr>
            <a:r>
              <a:rPr lang="en-US" dirty="0">
                <a:latin typeface="Arial Narrow"/>
                <a:cs typeface="Arial Narrow"/>
              </a:rPr>
              <a:t>NCEP/NMMB Global Forecast</a:t>
            </a: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28929229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potencijalno zadnj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ChangeArrowheads="1"/>
          </p:cNvSpPr>
          <p:nvPr/>
        </p:nvSpPr>
        <p:spPr bwMode="auto">
          <a:xfrm>
            <a:off x="7205663" y="5334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8BC9"/>
                </a:solidFill>
                <a:latin typeface="Arial Narrow" charset="0"/>
              </a:rPr>
              <a:t>www.seevccc.rs</a:t>
            </a:r>
            <a:endParaRPr lang="en-US" sz="2000">
              <a:solidFill>
                <a:srgbClr val="008BC9"/>
              </a:solidFill>
              <a:latin typeface="Arial Narrow" charset="0"/>
            </a:endParaRPr>
          </a:p>
        </p:txBody>
      </p:sp>
      <p:sp>
        <p:nvSpPr>
          <p:cNvPr id="36867" name="Rectangle 2"/>
          <p:cNvSpPr>
            <a:spLocks noChangeArrowheads="1"/>
          </p:cNvSpPr>
          <p:nvPr/>
        </p:nvSpPr>
        <p:spPr bwMode="auto">
          <a:xfrm>
            <a:off x="0" y="53340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8BC9"/>
                </a:solidFill>
                <a:latin typeface="Arial Narrow" charset="0"/>
              </a:rPr>
              <a:t>www.hidmet.rs</a:t>
            </a:r>
            <a:endParaRPr lang="en-US" sz="2000">
              <a:solidFill>
                <a:srgbClr val="008BC9"/>
              </a:solidFill>
              <a:latin typeface="Arial Narrow" charset="0"/>
            </a:endParaRPr>
          </a:p>
        </p:txBody>
      </p:sp>
    </p:spTree>
    <p:extLst>
      <p:ext uri="{BB962C8B-B14F-4D97-AF65-F5344CB8AC3E}">
        <p14:creationId xmlns:p14="http://schemas.microsoft.com/office/powerpoint/2010/main" val="3992294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Operational Functions </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fontScale="92500" lnSpcReduction="10000"/>
          </a:bodyPr>
          <a:lstStyle/>
          <a:p>
            <a:r>
              <a:rPr lang="en-US" dirty="0" smtClean="0">
                <a:latin typeface="Arial Narrow"/>
                <a:cs typeface="Arial Narrow"/>
              </a:rPr>
              <a:t>Monthly Forecast</a:t>
            </a:r>
          </a:p>
          <a:p>
            <a:pPr marL="0" indent="0">
              <a:lnSpc>
                <a:spcPct val="110000"/>
              </a:lnSpc>
              <a:buNone/>
            </a:pPr>
            <a:r>
              <a:rPr lang="en-US" sz="1400" u="sng" dirty="0" smtClean="0">
                <a:latin typeface="Arial Narrow"/>
                <a:cs typeface="Arial Narrow"/>
              </a:rPr>
              <a:t>Present work</a:t>
            </a:r>
            <a:r>
              <a:rPr lang="en-US" sz="1400" dirty="0" smtClean="0">
                <a:latin typeface="Arial Narrow"/>
                <a:cs typeface="Arial Narrow"/>
              </a:rPr>
              <a:t>:</a:t>
            </a:r>
          </a:p>
          <a:p>
            <a:pPr marL="0" indent="0">
              <a:lnSpc>
                <a:spcPct val="110000"/>
              </a:lnSpc>
              <a:buNone/>
            </a:pPr>
            <a:r>
              <a:rPr lang="en-US" sz="1400" dirty="0" smtClean="0">
                <a:latin typeface="Arial Narrow"/>
                <a:cs typeface="Arial Narrow"/>
              </a:rPr>
              <a:t>Direct use of ECMWF ensemble monthly forecast, using 51 ensembles from forecast and </a:t>
            </a:r>
            <a:r>
              <a:rPr lang="en-US" sz="1400" dirty="0" err="1" smtClean="0">
                <a:latin typeface="Arial Narrow"/>
                <a:cs typeface="Arial Narrow"/>
              </a:rPr>
              <a:t>hindcast</a:t>
            </a:r>
            <a:r>
              <a:rPr lang="en-US" sz="1400" dirty="0" smtClean="0">
                <a:latin typeface="Arial Narrow"/>
                <a:cs typeface="Arial Narrow"/>
              </a:rPr>
              <a:t> 5 ensembles for SEE region and statistical downscaling for Serbia.</a:t>
            </a:r>
          </a:p>
          <a:p>
            <a:pPr marL="0" indent="0">
              <a:lnSpc>
                <a:spcPct val="110000"/>
              </a:lnSpc>
              <a:buNone/>
            </a:pPr>
            <a:r>
              <a:rPr lang="en-US" sz="1400" dirty="0" smtClean="0">
                <a:latin typeface="Arial Narrow"/>
                <a:cs typeface="Arial Narrow"/>
              </a:rPr>
              <a:t>Variables: daily maximum and minimum temperature and precipitation</a:t>
            </a:r>
          </a:p>
          <a:p>
            <a:pPr marL="0" indent="0">
              <a:lnSpc>
                <a:spcPct val="110000"/>
              </a:lnSpc>
              <a:buNone/>
            </a:pPr>
            <a:r>
              <a:rPr lang="en-US" sz="1400" dirty="0" smtClean="0">
                <a:latin typeface="Arial Narrow"/>
                <a:cs typeface="Arial Narrow"/>
              </a:rPr>
              <a:t>Forecast</a:t>
            </a:r>
            <a:r>
              <a:rPr lang="en-US" sz="1400" dirty="0">
                <a:latin typeface="Arial Narrow"/>
                <a:cs typeface="Arial Narrow"/>
              </a:rPr>
              <a:t> </a:t>
            </a:r>
            <a:r>
              <a:rPr lang="en-US" sz="1400" dirty="0" smtClean="0">
                <a:latin typeface="Arial Narrow"/>
                <a:cs typeface="Arial Narrow"/>
              </a:rPr>
              <a:t>updated once a week. </a:t>
            </a:r>
          </a:p>
          <a:p>
            <a:pPr marL="0" indent="0">
              <a:lnSpc>
                <a:spcPct val="110000"/>
              </a:lnSpc>
              <a:buNone/>
            </a:pPr>
            <a:r>
              <a:rPr lang="en-US" sz="1400" dirty="0" smtClean="0">
                <a:latin typeface="Arial Narrow"/>
                <a:cs typeface="Arial Narrow"/>
              </a:rPr>
              <a:t>Products for SEE: </a:t>
            </a:r>
          </a:p>
          <a:p>
            <a:pPr>
              <a:lnSpc>
                <a:spcPct val="110000"/>
              </a:lnSpc>
            </a:pPr>
            <a:r>
              <a:rPr lang="en-US" sz="1400" dirty="0" smtClean="0">
                <a:latin typeface="Arial Narrow"/>
                <a:cs typeface="Arial Narrow"/>
              </a:rPr>
              <a:t>weekly values: maps of ensemble mean values and probability forecast with respect to </a:t>
            </a:r>
            <a:r>
              <a:rPr lang="en-US" sz="1400" dirty="0" err="1" smtClean="0">
                <a:latin typeface="Arial Narrow"/>
                <a:cs typeface="Arial Narrow"/>
              </a:rPr>
              <a:t>hindcast</a:t>
            </a:r>
            <a:r>
              <a:rPr lang="en-US" sz="1400" dirty="0" smtClean="0">
                <a:latin typeface="Arial Narrow"/>
                <a:cs typeface="Arial Narrow"/>
              </a:rPr>
              <a:t> 1994-2010 (probability for variable to be with anomaly above 0, </a:t>
            </a:r>
            <a:r>
              <a:rPr lang="en-US" sz="1400" dirty="0">
                <a:latin typeface="Arial Narrow"/>
                <a:cs typeface="Arial Narrow"/>
              </a:rPr>
              <a:t>below lower </a:t>
            </a:r>
            <a:r>
              <a:rPr lang="en-US" sz="1400" dirty="0" err="1">
                <a:latin typeface="Arial Narrow"/>
                <a:cs typeface="Arial Narrow"/>
              </a:rPr>
              <a:t>tercile</a:t>
            </a:r>
            <a:r>
              <a:rPr lang="en-US" sz="1400" dirty="0">
                <a:latin typeface="Arial Narrow"/>
                <a:cs typeface="Arial Narrow"/>
              </a:rPr>
              <a:t>, between lower and upper </a:t>
            </a:r>
            <a:r>
              <a:rPr lang="en-US" sz="1400" dirty="0" err="1">
                <a:latin typeface="Arial Narrow"/>
                <a:cs typeface="Arial Narrow"/>
              </a:rPr>
              <a:t>tercile</a:t>
            </a:r>
            <a:r>
              <a:rPr lang="en-US" sz="1400" dirty="0">
                <a:latin typeface="Arial Narrow"/>
                <a:cs typeface="Arial Narrow"/>
              </a:rPr>
              <a:t> and above upper </a:t>
            </a:r>
            <a:r>
              <a:rPr lang="en-US" sz="1400" dirty="0" err="1" smtClean="0">
                <a:latin typeface="Arial Narrow"/>
                <a:cs typeface="Arial Narrow"/>
              </a:rPr>
              <a:t>tercile</a:t>
            </a:r>
            <a:r>
              <a:rPr lang="en-US" sz="1400" dirty="0" smtClean="0">
                <a:latin typeface="Arial Narrow"/>
                <a:cs typeface="Arial Narrow"/>
              </a:rPr>
              <a:t>)</a:t>
            </a:r>
          </a:p>
          <a:p>
            <a:pPr>
              <a:lnSpc>
                <a:spcPct val="110000"/>
              </a:lnSpc>
            </a:pPr>
            <a:r>
              <a:rPr lang="en-US" sz="1400" dirty="0">
                <a:latin typeface="Arial Narrow"/>
                <a:cs typeface="Arial Narrow"/>
              </a:rPr>
              <a:t>m</a:t>
            </a:r>
            <a:r>
              <a:rPr lang="en-US" sz="1400" dirty="0" smtClean="0">
                <a:latin typeface="Arial Narrow"/>
                <a:cs typeface="Arial Narrow"/>
              </a:rPr>
              <a:t>onthly values: the same but using both, </a:t>
            </a:r>
            <a:r>
              <a:rPr lang="en-US" sz="1400" dirty="0" err="1" smtClean="0">
                <a:latin typeface="Arial Narrow"/>
                <a:cs typeface="Arial Narrow"/>
              </a:rPr>
              <a:t>terciles</a:t>
            </a:r>
            <a:r>
              <a:rPr lang="en-US" sz="1400" dirty="0" smtClean="0">
                <a:latin typeface="Arial Narrow"/>
                <a:cs typeface="Arial Narrow"/>
              </a:rPr>
              <a:t> and percentiles.</a:t>
            </a:r>
          </a:p>
          <a:p>
            <a:pPr marL="0" indent="0">
              <a:lnSpc>
                <a:spcPct val="110000"/>
              </a:lnSpc>
              <a:buNone/>
            </a:pPr>
            <a:r>
              <a:rPr lang="en-US" sz="1400" dirty="0" smtClean="0">
                <a:latin typeface="Arial Narrow"/>
                <a:cs typeface="Arial Narrow"/>
              </a:rPr>
              <a:t>Products for Serbia:</a:t>
            </a:r>
          </a:p>
          <a:p>
            <a:pPr>
              <a:lnSpc>
                <a:spcPct val="110000"/>
              </a:lnSpc>
            </a:pPr>
            <a:r>
              <a:rPr lang="en-US" sz="1400" dirty="0" smtClean="0">
                <a:latin typeface="Arial Narrow"/>
                <a:cs typeface="Arial Narrow"/>
              </a:rPr>
              <a:t>Data are interpolated into the meteorological stations for verification purposes and creating forecast modified with observed data (experimental).</a:t>
            </a:r>
          </a:p>
          <a:p>
            <a:pPr marL="0" indent="0">
              <a:lnSpc>
                <a:spcPct val="110000"/>
              </a:lnSpc>
              <a:buNone/>
            </a:pPr>
            <a:r>
              <a:rPr lang="en-US" sz="1400" dirty="0" smtClean="0">
                <a:latin typeface="Arial Narrow"/>
                <a:cs typeface="Arial Narrow"/>
              </a:rPr>
              <a:t>Working on monthly forecast started ~ May 2012.</a:t>
            </a:r>
          </a:p>
          <a:p>
            <a:pPr marL="0" indent="0">
              <a:lnSpc>
                <a:spcPct val="110000"/>
              </a:lnSpc>
              <a:buNone/>
            </a:pPr>
            <a:r>
              <a:rPr lang="en-US" sz="1400" dirty="0" smtClean="0">
                <a:latin typeface="Arial Narrow"/>
                <a:cs typeface="Arial Narrow"/>
              </a:rPr>
              <a:t>Forecast is not officially available on the web-site, still in experimental stage,</a:t>
            </a:r>
          </a:p>
          <a:p>
            <a:pPr marL="0" indent="0">
              <a:lnSpc>
                <a:spcPct val="110000"/>
              </a:lnSpc>
              <a:buNone/>
            </a:pPr>
            <a:r>
              <a:rPr lang="en-US" sz="1400" dirty="0" smtClean="0">
                <a:latin typeface="Arial Narrow"/>
                <a:cs typeface="Arial Narrow"/>
              </a:rPr>
              <a:t>Can be found </a:t>
            </a:r>
            <a:r>
              <a:rPr lang="en-US" sz="1400" dirty="0">
                <a:latin typeface="Arial Narrow"/>
                <a:cs typeface="Arial Narrow"/>
              </a:rPr>
              <a:t>at link: </a:t>
            </a:r>
            <a:r>
              <a:rPr lang="en-US" sz="1400" dirty="0">
                <a:latin typeface="Arial Narrow"/>
                <a:cs typeface="Arial Narrow"/>
                <a:hlinkClick r:id="rId2"/>
              </a:rPr>
              <a:t>http://</a:t>
            </a:r>
            <a:r>
              <a:rPr lang="en-US" sz="1400" dirty="0" err="1">
                <a:latin typeface="Arial Narrow"/>
                <a:cs typeface="Arial Narrow"/>
                <a:hlinkClick r:id="rId2"/>
              </a:rPr>
              <a:t>www.seevccc.rs</a:t>
            </a:r>
            <a:r>
              <a:rPr lang="en-US" sz="1400" dirty="0">
                <a:latin typeface="Arial Narrow"/>
                <a:cs typeface="Arial Narrow"/>
                <a:hlinkClick r:id="rId2"/>
              </a:rPr>
              <a:t>/IDX/</a:t>
            </a:r>
            <a:r>
              <a:rPr lang="en-US" sz="1400" dirty="0" err="1">
                <a:latin typeface="Arial Narrow"/>
                <a:cs typeface="Arial Narrow"/>
                <a:hlinkClick r:id="rId2"/>
              </a:rPr>
              <a:t>ecmwf_monthly.html</a:t>
            </a:r>
            <a:endParaRPr lang="en-US" sz="1400" dirty="0" smtClean="0">
              <a:latin typeface="Arial Narrow"/>
              <a:cs typeface="Arial Narrow"/>
            </a:endParaRPr>
          </a:p>
          <a:p>
            <a:pPr marL="0" indent="0">
              <a:lnSpc>
                <a:spcPct val="110000"/>
              </a:lnSpc>
              <a:buNone/>
            </a:pPr>
            <a:r>
              <a:rPr lang="en-US" sz="1400" u="sng" dirty="0" smtClean="0">
                <a:latin typeface="Arial Narrow"/>
                <a:cs typeface="Arial Narrow"/>
              </a:rPr>
              <a:t>Future work:</a:t>
            </a:r>
          </a:p>
          <a:p>
            <a:pPr marL="0" indent="0">
              <a:lnSpc>
                <a:spcPct val="110000"/>
              </a:lnSpc>
              <a:buNone/>
            </a:pPr>
            <a:r>
              <a:rPr lang="en-US" sz="1400" dirty="0" smtClean="0">
                <a:latin typeface="Arial Narrow"/>
                <a:cs typeface="Arial Narrow"/>
              </a:rPr>
              <a:t>Recent future:</a:t>
            </a:r>
          </a:p>
          <a:p>
            <a:pPr>
              <a:lnSpc>
                <a:spcPct val="110000"/>
              </a:lnSpc>
            </a:pPr>
            <a:r>
              <a:rPr lang="en-US" sz="1400" dirty="0" smtClean="0">
                <a:latin typeface="Arial Narrow"/>
                <a:cs typeface="Arial Narrow"/>
              </a:rPr>
              <a:t>Make product for whole 2011 and 2012.</a:t>
            </a:r>
          </a:p>
          <a:p>
            <a:pPr>
              <a:lnSpc>
                <a:spcPct val="110000"/>
              </a:lnSpc>
            </a:pPr>
            <a:r>
              <a:rPr lang="en-US" sz="1400" dirty="0" smtClean="0">
                <a:latin typeface="Arial Narrow"/>
                <a:cs typeface="Arial Narrow"/>
              </a:rPr>
              <a:t>Improving methodology for modified forecast using observed values.</a:t>
            </a:r>
          </a:p>
          <a:p>
            <a:pPr marL="0" indent="0">
              <a:lnSpc>
                <a:spcPct val="110000"/>
              </a:lnSpc>
              <a:buNone/>
            </a:pPr>
            <a:r>
              <a:rPr lang="en-US" sz="1400" dirty="0" smtClean="0">
                <a:latin typeface="Arial Narrow"/>
                <a:cs typeface="Arial Narrow"/>
              </a:rPr>
              <a:t>Plans: Dynamical downscaling of ensemble ECMWF monthly forecast using NMMB.</a:t>
            </a:r>
            <a:endParaRPr lang="en-US" sz="1400" dirty="0">
              <a:latin typeface="Arial Narrow"/>
              <a:cs typeface="Arial Narrow"/>
            </a:endParaRPr>
          </a:p>
          <a:p>
            <a:pPr marL="0" indent="0">
              <a:lnSpc>
                <a:spcPct val="110000"/>
              </a:lnSpc>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normAutofit/>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b="1"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11957439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Operational Functions </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Monthly Forecast (continued)</a:t>
            </a:r>
          </a:p>
          <a:p>
            <a:pPr marL="0" indent="0">
              <a:buNone/>
            </a:pPr>
            <a:r>
              <a:rPr lang="en-US" sz="1400" dirty="0" smtClean="0">
                <a:latin typeface="Arial Narrow"/>
                <a:cs typeface="Arial Narrow"/>
              </a:rPr>
              <a:t>Example for January 2013:</a:t>
            </a:r>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b="1"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5" name="Picture 4" descr="01172013_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5050" y="1060206"/>
            <a:ext cx="5029201" cy="2351315"/>
          </a:xfrm>
          <a:prstGeom prst="rect">
            <a:avLst/>
          </a:prstGeom>
        </p:spPr>
      </p:pic>
      <p:pic>
        <p:nvPicPr>
          <p:cNvPr id="6" name="Picture 5" descr="01172013prbkocket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51" y="3513672"/>
            <a:ext cx="2393244" cy="1794933"/>
          </a:xfrm>
          <a:prstGeom prst="rect">
            <a:avLst/>
          </a:prstGeom>
        </p:spPr>
      </p:pic>
      <p:pic>
        <p:nvPicPr>
          <p:cNvPr id="8" name="Picture 7" descr="Screenshot_1_21_13_2_33_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203" y="3513672"/>
            <a:ext cx="2803887" cy="2836333"/>
          </a:xfrm>
          <a:prstGeom prst="rect">
            <a:avLst/>
          </a:prstGeom>
        </p:spPr>
      </p:pic>
    </p:spTree>
    <p:extLst>
      <p:ext uri="{BB962C8B-B14F-4D97-AF65-F5344CB8AC3E}">
        <p14:creationId xmlns:p14="http://schemas.microsoft.com/office/powerpoint/2010/main" val="2492214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Operational Functions </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Climate Monitoring</a:t>
            </a:r>
          </a:p>
          <a:p>
            <a:pPr marL="0" indent="0">
              <a:buNone/>
            </a:pPr>
            <a:endParaRPr lang="en-US" sz="1400" dirty="0" smtClean="0">
              <a:latin typeface="Arial Narrow"/>
              <a:cs typeface="Arial Narrow"/>
            </a:endParaRPr>
          </a:p>
          <a:p>
            <a:pPr marL="0" indent="0">
              <a:buNone/>
            </a:pPr>
            <a:r>
              <a:rPr lang="en-US" sz="1400" dirty="0" smtClean="0">
                <a:latin typeface="Arial Narrow"/>
                <a:cs typeface="Arial Narrow"/>
              </a:rPr>
              <a:t>Collecting all available observations of monthly precipitation and temperature data for SEE region (~450), each month, from 2009.</a:t>
            </a:r>
          </a:p>
          <a:p>
            <a:pPr marL="0" indent="0">
              <a:buNone/>
            </a:pPr>
            <a:r>
              <a:rPr lang="en-US" sz="1400" dirty="0" smtClean="0">
                <a:latin typeface="Arial Narrow"/>
                <a:cs typeface="Arial Narrow"/>
              </a:rPr>
              <a:t>Results are presented in form of maps for monthly and seasonal (3months) temperature and precipitation, the same for anomalies with respect to climatology 1961-1990.</a:t>
            </a:r>
          </a:p>
          <a:p>
            <a:pPr marL="0" indent="0">
              <a:buNone/>
            </a:pPr>
            <a:endParaRPr lang="en-US" sz="1400" dirty="0">
              <a:latin typeface="Arial Narrow"/>
              <a:cs typeface="Arial Narrow"/>
            </a:endParaRPr>
          </a:p>
          <a:p>
            <a:pPr marL="0" indent="0">
              <a:buNone/>
            </a:pPr>
            <a:r>
              <a:rPr lang="en-US" sz="1400" dirty="0" smtClean="0">
                <a:latin typeface="Arial Narrow"/>
                <a:cs typeface="Arial Narrow"/>
              </a:rPr>
              <a:t>More information and results are available on the SEEVCCC web-site </a:t>
            </a:r>
            <a:r>
              <a:rPr lang="en-US" sz="1400" dirty="0" smtClean="0">
                <a:latin typeface="Arial Narrow"/>
                <a:cs typeface="Arial Narrow"/>
                <a:hlinkClick r:id="rId2"/>
              </a:rPr>
              <a:t>here</a:t>
            </a:r>
            <a:r>
              <a:rPr lang="en-US" sz="1400" dirty="0" smtClean="0">
                <a:latin typeface="Arial Narrow"/>
                <a:cs typeface="Arial Narrow"/>
              </a:rPr>
              <a:t>.</a:t>
            </a:r>
            <a:endParaRPr lang="en-US" sz="1400" dirty="0">
              <a:latin typeface="Arial Narrow"/>
              <a:cs typeface="Arial Narrow"/>
            </a:endParaRPr>
          </a:p>
          <a:p>
            <a:pPr marL="0" indent="0">
              <a:buNone/>
            </a:pPr>
            <a:endParaRPr lang="en-US" sz="1400" dirty="0" smtClean="0">
              <a:latin typeface="Arial Narrow"/>
              <a:cs typeface="Arial Narrow"/>
            </a:endParaRPr>
          </a:p>
          <a:p>
            <a:pPr marL="0" indent="0">
              <a:buNone/>
            </a:pPr>
            <a:endParaRPr lang="en-US" sz="1400" dirty="0">
              <a:latin typeface="Arial Narrow"/>
              <a:cs typeface="Arial Narrow"/>
            </a:endParaRPr>
          </a:p>
        </p:txBody>
      </p:sp>
      <p:sp>
        <p:nvSpPr>
          <p:cNvPr id="4" name="Text Placeholder 3"/>
          <p:cNvSpPr>
            <a:spLocks noGrp="1"/>
          </p:cNvSpPr>
          <p:nvPr>
            <p:ph type="body" sz="half" idx="2"/>
          </p:nvPr>
        </p:nvSpPr>
        <p:spPr/>
        <p:txBody>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b="1"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11052171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Operational Functions </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lnSpcReduction="10000"/>
          </a:bodyPr>
          <a:lstStyle/>
          <a:p>
            <a:r>
              <a:rPr lang="en-US" dirty="0" smtClean="0">
                <a:latin typeface="Arial Narrow"/>
                <a:cs typeface="Arial Narrow"/>
              </a:rPr>
              <a:t>Dust Forecast</a:t>
            </a:r>
          </a:p>
          <a:p>
            <a:pPr marL="0" indent="0">
              <a:buNone/>
            </a:pPr>
            <a:r>
              <a:rPr lang="en-US" sz="1400" u="sng" dirty="0" smtClean="0">
                <a:latin typeface="Arial Narrow"/>
                <a:cs typeface="Arial Narrow"/>
              </a:rPr>
              <a:t>Present work</a:t>
            </a:r>
            <a:r>
              <a:rPr lang="en-US" sz="1400" dirty="0" smtClean="0">
                <a:latin typeface="Arial Narrow"/>
                <a:cs typeface="Arial Narrow"/>
              </a:rPr>
              <a:t>:</a:t>
            </a:r>
          </a:p>
          <a:p>
            <a:pPr marL="0" indent="0">
              <a:buNone/>
            </a:pPr>
            <a:r>
              <a:rPr lang="en-US" sz="1400" dirty="0" smtClean="0">
                <a:latin typeface="Arial Narrow"/>
                <a:cs typeface="Arial Narrow"/>
              </a:rPr>
              <a:t>Dust forecast using regional NMME-DREAM model, with assimilation of ECMWF dust analysis for obtaining better dust concentration initial field. Boundary and initial fields for atmospheric model are from ECMWF.</a:t>
            </a:r>
          </a:p>
          <a:p>
            <a:pPr marL="0" indent="0">
              <a:buNone/>
            </a:pPr>
            <a:r>
              <a:rPr lang="en-US" sz="1400" dirty="0" smtClean="0">
                <a:latin typeface="Arial Narrow"/>
                <a:cs typeface="Arial Narrow"/>
              </a:rPr>
              <a:t>Forecast updated once a day, 72h forecast.</a:t>
            </a:r>
          </a:p>
          <a:p>
            <a:pPr marL="0" indent="0">
              <a:buNone/>
            </a:pPr>
            <a:r>
              <a:rPr lang="en-US" sz="1400" b="1" dirty="0" smtClean="0">
                <a:latin typeface="Arial Narrow"/>
                <a:cs typeface="Arial Narrow"/>
              </a:rPr>
              <a:t>Forecast is delayed one day, because ECMWF dust analysis is late one day.</a:t>
            </a:r>
          </a:p>
          <a:p>
            <a:pPr marL="0" indent="0">
              <a:buNone/>
            </a:pPr>
            <a:r>
              <a:rPr lang="en-US" sz="1400" dirty="0" smtClean="0">
                <a:latin typeface="Arial Narrow"/>
                <a:cs typeface="Arial Narrow"/>
              </a:rPr>
              <a:t>Model domain and resolution:  5N-55N, 25W-65W, ~30km.</a:t>
            </a:r>
          </a:p>
          <a:p>
            <a:pPr marL="0" indent="0">
              <a:buNone/>
            </a:pPr>
            <a:r>
              <a:rPr lang="en-US" sz="1400" dirty="0" smtClean="0">
                <a:latin typeface="Arial Narrow"/>
                <a:cs typeface="Arial Narrow"/>
              </a:rPr>
              <a:t>Model is part of the WMO SDS-WAS Project from the beginning </a:t>
            </a:r>
            <a:r>
              <a:rPr lang="en-US" sz="1400" dirty="0">
                <a:latin typeface="Arial Narrow"/>
                <a:cs typeface="Arial Narrow"/>
              </a:rPr>
              <a:t>(</a:t>
            </a:r>
            <a:r>
              <a:rPr lang="en-US" sz="1400" dirty="0" smtClean="0">
                <a:latin typeface="Arial Narrow"/>
                <a:cs typeface="Arial Narrow"/>
              </a:rPr>
              <a:t>March 2012).</a:t>
            </a:r>
          </a:p>
          <a:p>
            <a:pPr marL="0" indent="0">
              <a:buNone/>
            </a:pPr>
            <a:r>
              <a:rPr lang="en-US" sz="1400" u="sng" dirty="0" smtClean="0">
                <a:latin typeface="Arial Narrow"/>
                <a:cs typeface="Arial Narrow"/>
              </a:rPr>
              <a:t>Future work:</a:t>
            </a:r>
          </a:p>
          <a:p>
            <a:pPr marL="0" indent="0">
              <a:buNone/>
            </a:pPr>
            <a:r>
              <a:rPr lang="en-US" sz="1400" dirty="0" smtClean="0">
                <a:latin typeface="Arial Narrow"/>
                <a:cs typeface="Arial Narrow"/>
              </a:rPr>
              <a:t>Improving the dust mask.</a:t>
            </a:r>
            <a:endParaRPr lang="en-US" sz="1400" dirty="0">
              <a:latin typeface="Arial Narrow"/>
              <a:cs typeface="Arial Narrow"/>
            </a:endParaRPr>
          </a:p>
          <a:p>
            <a:pPr marL="0" indent="0">
              <a:buNone/>
            </a:pPr>
            <a:r>
              <a:rPr lang="en-US" sz="1400" u="sng" dirty="0" smtClean="0">
                <a:latin typeface="Arial Narrow"/>
                <a:cs typeface="Arial Narrow"/>
              </a:rPr>
              <a:t>Problems:</a:t>
            </a:r>
          </a:p>
          <a:p>
            <a:pPr marL="0" indent="0">
              <a:buNone/>
            </a:pPr>
            <a:r>
              <a:rPr lang="en-US" sz="1400" dirty="0" smtClean="0">
                <a:latin typeface="Arial Narrow"/>
                <a:cs typeface="Arial Narrow"/>
              </a:rPr>
              <a:t>ECMWF dust analysis is late one day, which is the reason our forecast is late one day and is not available on WMO SDS-WAS page with latest forecasts.</a:t>
            </a:r>
          </a:p>
          <a:p>
            <a:pPr marL="0" indent="0">
              <a:buNone/>
            </a:pPr>
            <a:r>
              <a:rPr lang="en-US" sz="1400" b="1" dirty="0" smtClean="0">
                <a:latin typeface="Arial Narrow"/>
                <a:cs typeface="Arial Narrow"/>
              </a:rPr>
              <a:t>Is it possible for ECMWF to make their dust analysis available the same day?</a:t>
            </a:r>
          </a:p>
          <a:p>
            <a:pPr marL="0" indent="0">
              <a:buNone/>
            </a:pPr>
            <a:r>
              <a:rPr lang="en-US" sz="1400" dirty="0" smtClean="0">
                <a:latin typeface="Arial Narrow"/>
                <a:cs typeface="Arial Narrow"/>
              </a:rPr>
              <a:t>This would be of a great importance for RHMSS/SEEVCCC because NMME-DREAM is generally the model with leading scores.</a:t>
            </a:r>
          </a:p>
          <a:p>
            <a:pPr marL="0" indent="0">
              <a:buNone/>
            </a:pPr>
            <a:endParaRPr lang="en-US" sz="1400" dirty="0">
              <a:latin typeface="Arial Narrow"/>
              <a:cs typeface="Arial Narrow"/>
            </a:endParaRPr>
          </a:p>
          <a:p>
            <a:pPr marL="0" indent="0">
              <a:buNone/>
            </a:pPr>
            <a:r>
              <a:rPr lang="en-US" sz="1400" dirty="0" smtClean="0">
                <a:latin typeface="Arial Narrow"/>
                <a:cs typeface="Arial Narrow"/>
              </a:rPr>
              <a:t>Dust forecast is available at SEEVCCC web-site </a:t>
            </a:r>
            <a:r>
              <a:rPr lang="en-US" sz="1400" dirty="0" smtClean="0">
                <a:latin typeface="Arial Narrow"/>
                <a:cs typeface="Arial Narrow"/>
                <a:hlinkClick r:id="rId2"/>
              </a:rPr>
              <a:t>here</a:t>
            </a:r>
            <a:r>
              <a:rPr lang="en-US" sz="1400" dirty="0" smtClean="0">
                <a:latin typeface="Arial Narrow"/>
                <a:cs typeface="Arial Narrow"/>
              </a:rPr>
              <a:t>, under the name Dream8assim,</a:t>
            </a:r>
          </a:p>
          <a:p>
            <a:pPr marL="0" indent="0">
              <a:buNone/>
            </a:pPr>
            <a:r>
              <a:rPr lang="en-US" sz="1400" dirty="0" smtClean="0">
                <a:latin typeface="Arial Narrow"/>
                <a:cs typeface="Arial Narrow"/>
              </a:rPr>
              <a:t>and SDS-WAS link </a:t>
            </a:r>
            <a:r>
              <a:rPr lang="en-US" sz="1400" dirty="0" smtClean="0">
                <a:latin typeface="Arial Narrow"/>
                <a:cs typeface="Arial Narrow"/>
                <a:hlinkClick r:id="rId3"/>
              </a:rPr>
              <a:t>http</a:t>
            </a:r>
            <a:r>
              <a:rPr lang="en-US" sz="1400" dirty="0">
                <a:latin typeface="Arial Narrow"/>
                <a:cs typeface="Arial Narrow"/>
                <a:hlinkClick r:id="rId3"/>
              </a:rPr>
              <a:t>://sds-was.aemet.es/forecast-products/forecast-</a:t>
            </a:r>
            <a:r>
              <a:rPr lang="en-US" sz="1400" dirty="0" smtClean="0">
                <a:latin typeface="Arial Narrow"/>
                <a:cs typeface="Arial Narrow"/>
                <a:hlinkClick r:id="rId3"/>
              </a:rPr>
              <a:t>evaluation</a:t>
            </a:r>
            <a:r>
              <a:rPr lang="en-US" sz="1400" dirty="0" smtClean="0">
                <a:latin typeface="Arial Narrow"/>
                <a:cs typeface="Arial Narrow"/>
              </a:rPr>
              <a:t>,</a:t>
            </a:r>
          </a:p>
          <a:p>
            <a:pPr marL="0" indent="0">
              <a:buNone/>
            </a:pPr>
            <a:r>
              <a:rPr lang="en-US" sz="1400" dirty="0">
                <a:latin typeface="Arial Narrow"/>
                <a:cs typeface="Arial Narrow"/>
              </a:rPr>
              <a:t>u</a:t>
            </a:r>
            <a:r>
              <a:rPr lang="en-US" sz="1400" dirty="0" smtClean="0">
                <a:latin typeface="Arial Narrow"/>
                <a:cs typeface="Arial Narrow"/>
              </a:rPr>
              <a:t>nder the name DREAM8-NMME-MACC.</a:t>
            </a:r>
            <a:endParaRPr lang="en-US" sz="1400" dirty="0">
              <a:latin typeface="Arial Narrow"/>
              <a:cs typeface="Arial Narrow"/>
            </a:endParaRPr>
          </a:p>
          <a:p>
            <a:pPr marL="0" indent="0">
              <a:buNone/>
            </a:pPr>
            <a:endParaRPr lang="en-US" sz="1400" dirty="0" smtClean="0"/>
          </a:p>
          <a:p>
            <a:pPr marL="0" indent="0">
              <a:buNone/>
            </a:pPr>
            <a:endParaRPr lang="en-US" sz="1400" b="1" dirty="0" smtClean="0"/>
          </a:p>
          <a:p>
            <a:pPr marL="0" indent="0">
              <a:buNone/>
            </a:pPr>
            <a:endParaRPr lang="en-US" sz="1400" b="1"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b="1" dirty="0">
                <a:latin typeface="Arial Narrow"/>
                <a:cs typeface="Arial Narrow"/>
              </a:rPr>
              <a:t>Dust </a:t>
            </a:r>
            <a:r>
              <a:rPr lang="en-US" b="1"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b="1"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a:p>
          <a:p>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35268115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latin typeface="Arial Narrow"/>
                <a:cs typeface="Arial Narrow"/>
              </a:rPr>
              <a:t>Operational Functions </a:t>
            </a:r>
            <a:endParaRPr lang="en-US" dirty="0">
              <a:latin typeface="+mn-lt"/>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Dust Forecast (continued)</a:t>
            </a:r>
          </a:p>
          <a:p>
            <a:pPr marL="0" indent="0">
              <a:buNone/>
            </a:pPr>
            <a:r>
              <a:rPr lang="en-US" sz="1400" dirty="0" smtClean="0">
                <a:latin typeface="Arial Narrow"/>
                <a:cs typeface="Arial Narrow"/>
              </a:rPr>
              <a:t>More on the assimilation method can be found on the </a:t>
            </a:r>
            <a:r>
              <a:rPr lang="en-US" sz="1400" dirty="0" smtClean="0">
                <a:latin typeface="Arial Narrow"/>
                <a:cs typeface="Arial Narrow"/>
                <a:hlinkClick r:id="rId2"/>
              </a:rPr>
              <a:t>www.seevccc.rs</a:t>
            </a:r>
            <a:r>
              <a:rPr lang="en-US" sz="1400" dirty="0" smtClean="0">
                <a:latin typeface="Arial Narrow"/>
                <a:cs typeface="Arial Narrow"/>
              </a:rPr>
              <a:t>.</a:t>
            </a:r>
          </a:p>
          <a:p>
            <a:pPr marL="0" indent="0">
              <a:buNone/>
            </a:pPr>
            <a:r>
              <a:rPr lang="en-US" sz="1400" dirty="0" smtClean="0">
                <a:latin typeface="Arial Narrow"/>
                <a:cs typeface="Arial Narrow"/>
              </a:rPr>
              <a:t>Improvement of the dust forecast using ECMWF assimilation of dust forecast:</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r>
              <a:rPr lang="en-US" sz="1200" dirty="0" smtClean="0">
                <a:latin typeface="Arial Narrow"/>
                <a:cs typeface="Arial Narrow"/>
              </a:rPr>
              <a:t>More details about scores and comparison vs. other models that participate in SDS-WAS:</a:t>
            </a:r>
          </a:p>
          <a:p>
            <a:pPr marL="0" indent="0">
              <a:buNone/>
            </a:pPr>
            <a:r>
              <a:rPr lang="en-US" sz="1200" dirty="0">
                <a:latin typeface="Arial Narrow"/>
                <a:cs typeface="Arial Narrow"/>
                <a:hlinkClick r:id="rId3"/>
              </a:rPr>
              <a:t>http://www.seevccc.rs/wp-content/uploads/2013/01/</a:t>
            </a:r>
            <a:r>
              <a:rPr lang="en-US" sz="1200" dirty="0" smtClean="0">
                <a:latin typeface="Arial Narrow"/>
                <a:cs typeface="Arial Narrow"/>
                <a:hlinkClick r:id="rId3"/>
              </a:rPr>
              <a:t>Kuvajt_poster2012_mali.jpeg</a:t>
            </a:r>
            <a:endParaRPr lang="en-US" sz="1200" dirty="0" smtClean="0">
              <a:latin typeface="Arial Narrow"/>
              <a:cs typeface="Arial Narrow"/>
            </a:endParaRPr>
          </a:p>
          <a:p>
            <a:pPr marL="0" indent="0">
              <a:buNone/>
            </a:pPr>
            <a:endParaRPr lang="en-US" sz="1400" dirty="0" smtClean="0"/>
          </a:p>
          <a:p>
            <a:pPr marL="0" indent="0">
              <a:buNone/>
            </a:pPr>
            <a:endParaRPr lang="en-US" sz="1400" b="1" dirty="0" smtClean="0"/>
          </a:p>
          <a:p>
            <a:pPr marL="0" indent="0">
              <a:buNone/>
            </a:pPr>
            <a:endParaRPr lang="en-US" sz="1400" dirty="0"/>
          </a:p>
          <a:p>
            <a:pPr marL="0" indent="0">
              <a:buNone/>
            </a:pPr>
            <a:endParaRPr lang="en-US" sz="1400" dirty="0"/>
          </a:p>
        </p:txBody>
      </p:sp>
      <p:sp>
        <p:nvSpPr>
          <p:cNvPr id="4" name="Text Placeholder 3"/>
          <p:cNvSpPr>
            <a:spLocks noGrp="1"/>
          </p:cNvSpPr>
          <p:nvPr>
            <p:ph type="body" sz="half" idx="2"/>
          </p:nvPr>
        </p:nvSpPr>
        <p:spPr/>
        <p:txBody>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b="1" dirty="0">
                <a:latin typeface="Arial Narrow"/>
                <a:cs typeface="Arial Narrow"/>
              </a:rPr>
              <a:t>Dust </a:t>
            </a:r>
            <a:r>
              <a:rPr lang="en-US" b="1"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b="1"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a:p>
          <a:p>
            <a:endParaRPr lang="en-US" dirty="0" smtClean="0"/>
          </a:p>
          <a:p>
            <a:pPr marL="285750" indent="-285750">
              <a:buFont typeface="Arial"/>
              <a:buChar char="•"/>
            </a:pPr>
            <a:endParaRPr lang="en-US" dirty="0"/>
          </a:p>
        </p:txBody>
      </p:sp>
      <p:pic>
        <p:nvPicPr>
          <p:cNvPr id="5" name="Picture 4" descr="June2012_nmmedream_sco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843" y="1588041"/>
            <a:ext cx="3835224" cy="3700317"/>
          </a:xfrm>
          <a:prstGeom prst="rect">
            <a:avLst/>
          </a:prstGeom>
        </p:spPr>
      </p:pic>
    </p:spTree>
    <p:extLst>
      <p:ext uri="{BB962C8B-B14F-4D97-AF65-F5344CB8AC3E}">
        <p14:creationId xmlns:p14="http://schemas.microsoft.com/office/powerpoint/2010/main" val="4271905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Operational Functions</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NMMB Global Forecast</a:t>
            </a:r>
          </a:p>
          <a:p>
            <a:pPr marL="0" indent="0">
              <a:buNone/>
            </a:pPr>
            <a:endParaRPr lang="en-US" sz="1400" dirty="0" smtClean="0">
              <a:latin typeface="Arial Narrow"/>
              <a:cs typeface="Arial Narrow"/>
            </a:endParaRPr>
          </a:p>
          <a:p>
            <a:pPr marL="0" indent="0">
              <a:buNone/>
            </a:pPr>
            <a:r>
              <a:rPr lang="en-US" sz="1400" dirty="0" smtClean="0">
                <a:latin typeface="Arial Narrow"/>
                <a:cs typeface="Arial Narrow"/>
              </a:rPr>
              <a:t>NCEP/NMMB (</a:t>
            </a:r>
            <a:r>
              <a:rPr lang="en-US" sz="1400" dirty="0" err="1" smtClean="0">
                <a:latin typeface="Arial Narrow"/>
                <a:cs typeface="Arial Narrow"/>
              </a:rPr>
              <a:t>Nonhydrostatic</a:t>
            </a:r>
            <a:r>
              <a:rPr lang="en-US" sz="1400" dirty="0" smtClean="0">
                <a:latin typeface="Arial Narrow"/>
                <a:cs typeface="Arial Narrow"/>
              </a:rPr>
              <a:t> </a:t>
            </a:r>
            <a:r>
              <a:rPr lang="en-US" sz="1400" dirty="0" err="1" smtClean="0">
                <a:latin typeface="Arial Narrow"/>
                <a:cs typeface="Arial Narrow"/>
              </a:rPr>
              <a:t>Multiscale</a:t>
            </a:r>
            <a:r>
              <a:rPr lang="en-US" sz="1400" dirty="0" smtClean="0">
                <a:latin typeface="Arial Narrow"/>
                <a:cs typeface="Arial Narrow"/>
              </a:rPr>
              <a:t> Model on B grid) as global model is operational since January 2010, using GFS initial fields.</a:t>
            </a:r>
          </a:p>
          <a:p>
            <a:pPr marL="0" indent="0">
              <a:buNone/>
            </a:pPr>
            <a:r>
              <a:rPr lang="en-US" sz="1400" dirty="0" smtClean="0">
                <a:latin typeface="Arial Narrow"/>
                <a:cs typeface="Arial Narrow"/>
              </a:rPr>
              <a:t>Forecast: start 00UTC each day, 10 days forecast, resolution ~35km.</a:t>
            </a:r>
          </a:p>
          <a:p>
            <a:pPr marL="0" indent="0">
              <a:buNone/>
            </a:pPr>
            <a:r>
              <a:rPr lang="en-US" sz="1400" dirty="0" smtClean="0">
                <a:latin typeface="Arial Narrow"/>
                <a:cs typeface="Arial Narrow"/>
              </a:rPr>
              <a:t>Forecast is archived in the MARS database, soon available for users.</a:t>
            </a:r>
          </a:p>
          <a:p>
            <a:pPr marL="0" indent="0">
              <a:buNone/>
            </a:pPr>
            <a:endParaRPr lang="en-US" sz="1400" dirty="0">
              <a:latin typeface="Arial Narrow"/>
              <a:cs typeface="Arial Narrow"/>
            </a:endParaRPr>
          </a:p>
          <a:p>
            <a:pPr marL="0" indent="0">
              <a:buNone/>
            </a:pPr>
            <a:r>
              <a:rPr lang="en-US" sz="1400" dirty="0" smtClean="0">
                <a:latin typeface="Arial Narrow"/>
                <a:cs typeface="Arial Narrow"/>
              </a:rPr>
              <a:t>Hurricane Sandy: start time  00UTC Oct 24</a:t>
            </a:r>
            <a:r>
              <a:rPr lang="en-US" sz="1400" baseline="30000" dirty="0" smtClean="0">
                <a:latin typeface="Arial Narrow"/>
                <a:cs typeface="Arial Narrow"/>
              </a:rPr>
              <a:t>th</a:t>
            </a:r>
            <a:r>
              <a:rPr lang="en-US" sz="1400" dirty="0" smtClean="0">
                <a:latin typeface="Arial Narrow"/>
                <a:cs typeface="Arial Narrow"/>
              </a:rPr>
              <a:t> 2012</a:t>
            </a:r>
          </a:p>
          <a:p>
            <a:pPr marL="0" indent="0">
              <a:buNone/>
            </a:pPr>
            <a:endParaRPr lang="en-US" sz="1400" dirty="0">
              <a:latin typeface="Arial Narrow"/>
              <a:cs typeface="Arial Narrow"/>
            </a:endParaRPr>
          </a:p>
        </p:txBody>
      </p:sp>
      <p:sp>
        <p:nvSpPr>
          <p:cNvPr id="4" name="Text Placeholder 3"/>
          <p:cNvSpPr>
            <a:spLocks noGrp="1"/>
          </p:cNvSpPr>
          <p:nvPr>
            <p:ph type="body" sz="half" idx="2"/>
          </p:nvPr>
        </p:nvSpPr>
        <p:spPr/>
        <p:txBody>
          <a:bodyPr/>
          <a:lstStyle/>
          <a:p>
            <a:r>
              <a:rPr lang="en-US" b="1"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b="1" dirty="0">
                <a:latin typeface="Arial Narrow"/>
                <a:cs typeface="Arial Narrow"/>
              </a:rPr>
              <a:t>NCEP/NMMB Global </a:t>
            </a:r>
            <a:r>
              <a:rPr lang="en-US" b="1" dirty="0" smtClean="0">
                <a:latin typeface="Arial Narrow"/>
                <a:cs typeface="Arial Narrow"/>
              </a:rPr>
              <a:t>Forecast</a:t>
            </a:r>
            <a:endParaRPr lang="en-US" b="1" dirty="0">
              <a:latin typeface="Arial Narrow"/>
              <a:cs typeface="Arial Narrow"/>
            </a:endParaRPr>
          </a:p>
          <a:p>
            <a:endParaRPr lang="en-US" dirty="0">
              <a:latin typeface="Arial Narrow"/>
              <a:cs typeface="Arial Narrow"/>
            </a:endParaRPr>
          </a:p>
          <a:p>
            <a:r>
              <a:rPr lang="en-US" dirty="0">
                <a:latin typeface="Arial Narrow"/>
                <a:cs typeface="Arial Narrow"/>
              </a:rPr>
              <a:t>Research and Development</a:t>
            </a:r>
          </a:p>
          <a:p>
            <a:pPr marL="285750" indent="-285750">
              <a:buFont typeface="Arial"/>
              <a:buChar char="•"/>
            </a:pPr>
            <a:r>
              <a:rPr lang="en-US"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pic>
        <p:nvPicPr>
          <p:cNvPr id="5" name="Picture 4" descr="sandy_192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432" y="2616200"/>
            <a:ext cx="5085368" cy="3687763"/>
          </a:xfrm>
          <a:prstGeom prst="rect">
            <a:avLst/>
          </a:prstGeom>
        </p:spPr>
      </p:pic>
    </p:spTree>
    <p:extLst>
      <p:ext uri="{BB962C8B-B14F-4D97-AF65-F5344CB8AC3E}">
        <p14:creationId xmlns:p14="http://schemas.microsoft.com/office/powerpoint/2010/main" val="792809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latin typeface="Arial Narrow"/>
                <a:cs typeface="Arial Narrow"/>
              </a:rPr>
              <a:t>Research and Development</a:t>
            </a:r>
            <a:endParaRPr lang="en-US" dirty="0">
              <a:latin typeface="Arial Narrow"/>
              <a:cs typeface="Arial Narrow"/>
            </a:endParaRPr>
          </a:p>
        </p:txBody>
      </p:sp>
      <p:sp>
        <p:nvSpPr>
          <p:cNvPr id="3" name="Content Placeholder 2"/>
          <p:cNvSpPr>
            <a:spLocks noGrp="1"/>
          </p:cNvSpPr>
          <p:nvPr>
            <p:ph idx="1"/>
          </p:nvPr>
        </p:nvSpPr>
        <p:spPr>
          <a:xfrm>
            <a:off x="3575050" y="273050"/>
            <a:ext cx="5111750" cy="6140450"/>
          </a:xfrm>
        </p:spPr>
        <p:txBody>
          <a:bodyPr>
            <a:normAutofit/>
          </a:bodyPr>
          <a:lstStyle/>
          <a:p>
            <a:r>
              <a:rPr lang="en-US" dirty="0" smtClean="0">
                <a:latin typeface="Arial Narrow"/>
                <a:cs typeface="Arial Narrow"/>
              </a:rPr>
              <a:t>Earth Modeling System</a:t>
            </a:r>
          </a:p>
          <a:p>
            <a:pPr marL="0" indent="0">
              <a:buNone/>
            </a:pPr>
            <a:endParaRPr lang="en-US" sz="1400" dirty="0" smtClean="0"/>
          </a:p>
        </p:txBody>
      </p:sp>
      <p:sp>
        <p:nvSpPr>
          <p:cNvPr id="4" name="Text Placeholder 3"/>
          <p:cNvSpPr>
            <a:spLocks noGrp="1"/>
          </p:cNvSpPr>
          <p:nvPr>
            <p:ph type="body" sz="half" idx="2"/>
          </p:nvPr>
        </p:nvSpPr>
        <p:spPr/>
        <p:txBody>
          <a:bodyPr/>
          <a:lstStyle/>
          <a:p>
            <a:r>
              <a:rPr lang="en-US" dirty="0">
                <a:latin typeface="Arial Narrow"/>
                <a:cs typeface="Arial Narrow"/>
              </a:rPr>
              <a:t>Operational Functions</a:t>
            </a:r>
          </a:p>
          <a:p>
            <a:pPr marL="285750" indent="-285750">
              <a:buFont typeface="Arial"/>
              <a:buChar char="•"/>
            </a:pPr>
            <a:r>
              <a:rPr lang="en-US" dirty="0">
                <a:latin typeface="Arial Narrow"/>
                <a:cs typeface="Arial Narrow"/>
              </a:rPr>
              <a:t>Long range forecast</a:t>
            </a:r>
          </a:p>
          <a:p>
            <a:pPr marL="285750" indent="-285750">
              <a:buFont typeface="Arial"/>
              <a:buChar char="•"/>
            </a:pPr>
            <a:r>
              <a:rPr lang="en-US" dirty="0">
                <a:latin typeface="Arial Narrow"/>
                <a:cs typeface="Arial Narrow"/>
              </a:rPr>
              <a:t>Monthly Forecast</a:t>
            </a:r>
          </a:p>
          <a:p>
            <a:pPr marL="285750" indent="-285750">
              <a:buFont typeface="Arial"/>
              <a:buChar char="•"/>
            </a:pPr>
            <a:r>
              <a:rPr lang="en-US" dirty="0">
                <a:latin typeface="Arial Narrow"/>
                <a:cs typeface="Arial Narrow"/>
              </a:rPr>
              <a:t>Climate Monitoring</a:t>
            </a:r>
          </a:p>
          <a:p>
            <a:pPr marL="285750" indent="-285750">
              <a:buFont typeface="Arial"/>
              <a:buChar char="•"/>
            </a:pPr>
            <a:r>
              <a:rPr lang="en-US" dirty="0">
                <a:latin typeface="Arial Narrow"/>
                <a:cs typeface="Arial Narrow"/>
              </a:rPr>
              <a:t>Dust </a:t>
            </a:r>
            <a:r>
              <a:rPr lang="en-US" dirty="0" smtClean="0">
                <a:latin typeface="Arial Narrow"/>
                <a:cs typeface="Arial Narrow"/>
              </a:rPr>
              <a:t>Forecast</a:t>
            </a:r>
          </a:p>
          <a:p>
            <a:pPr marL="285750" indent="-285750">
              <a:buFont typeface="Arial"/>
              <a:buChar char="•"/>
            </a:pPr>
            <a:r>
              <a:rPr lang="en-US" dirty="0">
                <a:latin typeface="Arial Narrow"/>
                <a:cs typeface="Arial Narrow"/>
              </a:rPr>
              <a:t>NCEP/NMMB Global </a:t>
            </a:r>
            <a:r>
              <a:rPr lang="en-US" dirty="0" smtClean="0">
                <a:latin typeface="Arial Narrow"/>
                <a:cs typeface="Arial Narrow"/>
              </a:rPr>
              <a:t>Forecast</a:t>
            </a:r>
            <a:endParaRPr lang="en-US" dirty="0">
              <a:latin typeface="Arial Narrow"/>
              <a:cs typeface="Arial Narrow"/>
            </a:endParaRPr>
          </a:p>
          <a:p>
            <a:endParaRPr lang="en-US" dirty="0">
              <a:latin typeface="Arial Narrow"/>
              <a:cs typeface="Arial Narrow"/>
            </a:endParaRPr>
          </a:p>
          <a:p>
            <a:r>
              <a:rPr lang="en-US" b="1" dirty="0">
                <a:latin typeface="Arial Narrow"/>
                <a:cs typeface="Arial Narrow"/>
              </a:rPr>
              <a:t>Research and Development</a:t>
            </a:r>
          </a:p>
          <a:p>
            <a:pPr marL="285750" indent="-285750">
              <a:buFont typeface="Arial"/>
              <a:buChar char="•"/>
            </a:pPr>
            <a:r>
              <a:rPr lang="en-US" b="1" dirty="0">
                <a:latin typeface="Arial Narrow"/>
                <a:cs typeface="Arial Narrow"/>
              </a:rPr>
              <a:t>Earth Modeling System</a:t>
            </a:r>
          </a:p>
          <a:p>
            <a:pPr marL="285750" indent="-285750">
              <a:buFont typeface="Arial"/>
              <a:buChar char="•"/>
            </a:pPr>
            <a:r>
              <a:rPr lang="en-US" dirty="0">
                <a:latin typeface="Arial Narrow"/>
                <a:cs typeface="Arial Narrow"/>
              </a:rPr>
              <a:t>Model Coupling</a:t>
            </a:r>
          </a:p>
          <a:p>
            <a:pPr marL="285750" indent="-285750">
              <a:buFont typeface="Arial"/>
              <a:buChar char="•"/>
            </a:pPr>
            <a:r>
              <a:rPr lang="en-US" dirty="0">
                <a:latin typeface="Arial Narrow"/>
                <a:cs typeface="Arial Narrow"/>
              </a:rPr>
              <a:t>Hydrology modeling</a:t>
            </a:r>
          </a:p>
          <a:p>
            <a:pPr marL="285750" indent="-285750">
              <a:buFont typeface="Arial"/>
              <a:buChar char="•"/>
            </a:pPr>
            <a:r>
              <a:rPr lang="en-US" dirty="0">
                <a:latin typeface="Arial Narrow"/>
                <a:cs typeface="Arial Narrow"/>
              </a:rPr>
              <a:t>Minerals in Soils</a:t>
            </a:r>
          </a:p>
          <a:p>
            <a:pPr marL="285750" indent="-285750">
              <a:buFont typeface="Arial"/>
              <a:buChar char="•"/>
            </a:pPr>
            <a:r>
              <a:rPr lang="en-US" dirty="0">
                <a:latin typeface="Arial Narrow"/>
                <a:cs typeface="Arial Narrow"/>
              </a:rPr>
              <a:t>Case Studies</a:t>
            </a:r>
          </a:p>
          <a:p>
            <a:pPr marL="285750" indent="-285750">
              <a:buFont typeface="Arial"/>
              <a:buChar char="•"/>
            </a:pPr>
            <a:r>
              <a:rPr lang="en-US" dirty="0">
                <a:latin typeface="Arial Narrow"/>
                <a:cs typeface="Arial Narrow"/>
              </a:rPr>
              <a:t>Climate Change</a:t>
            </a:r>
          </a:p>
          <a:p>
            <a:endParaRPr lang="en-US" dirty="0">
              <a:latin typeface="Arial Narrow"/>
              <a:cs typeface="Arial Narrow"/>
            </a:endParaRPr>
          </a:p>
          <a:p>
            <a:endParaRPr lang="en-US" dirty="0">
              <a:latin typeface="Arial Narrow"/>
              <a:cs typeface="Arial Narrow"/>
            </a:endParaRPr>
          </a:p>
          <a:p>
            <a:r>
              <a:rPr lang="en-US" dirty="0">
                <a:latin typeface="Arial Narrow"/>
                <a:cs typeface="Arial Narrow"/>
              </a:rPr>
              <a:t>Future Plans</a:t>
            </a:r>
          </a:p>
          <a:p>
            <a:endParaRPr lang="en-US" dirty="0" smtClean="0"/>
          </a:p>
          <a:p>
            <a:pPr marL="285750" indent="-285750">
              <a:buFont typeface="Arial"/>
              <a:buChar char="•"/>
            </a:pPr>
            <a:endParaRPr lang="en-US" dirty="0"/>
          </a:p>
        </p:txBody>
      </p:sp>
      <p:grpSp>
        <p:nvGrpSpPr>
          <p:cNvPr id="6" name="Group 166"/>
          <p:cNvGrpSpPr>
            <a:grpSpLocks/>
          </p:cNvGrpSpPr>
          <p:nvPr/>
        </p:nvGrpSpPr>
        <p:grpSpPr bwMode="auto">
          <a:xfrm>
            <a:off x="3656590" y="1378748"/>
            <a:ext cx="5105400" cy="4762500"/>
            <a:chOff x="1752600" y="1600200"/>
            <a:chExt cx="5105400" cy="4762500"/>
          </a:xfrm>
        </p:grpSpPr>
        <p:sp>
          <p:nvSpPr>
            <p:cNvPr id="7" name="Down Arrow 6"/>
            <p:cNvSpPr/>
            <p:nvPr/>
          </p:nvSpPr>
          <p:spPr>
            <a:xfrm>
              <a:off x="6019800" y="4457700"/>
              <a:ext cx="381000" cy="457200"/>
            </a:xfrm>
            <a:prstGeom prst="downArrow">
              <a:avLst/>
            </a:prstGeom>
            <a:gradFill>
              <a:gsLst>
                <a:gs pos="0">
                  <a:srgbClr val="0070C0"/>
                </a:gs>
                <a:gs pos="50000">
                  <a:schemeClr val="accent1">
                    <a:tint val="44500"/>
                    <a:satMod val="160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117"/>
            <p:cNvSpPr/>
            <p:nvPr/>
          </p:nvSpPr>
          <p:spPr>
            <a:xfrm>
              <a:off x="1781175" y="1600200"/>
              <a:ext cx="5029200" cy="1295400"/>
            </a:xfrm>
            <a:prstGeom prst="flowChartDocument">
              <a:avLst/>
            </a:prstGeom>
            <a:solidFill>
              <a:schemeClr val="tx2">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8BC9"/>
                </a:solidFill>
              </a:endParaRPr>
            </a:p>
          </p:txBody>
        </p:sp>
        <p:grpSp>
          <p:nvGrpSpPr>
            <p:cNvPr id="9" name="Group 125"/>
            <p:cNvGrpSpPr>
              <a:grpSpLocks/>
            </p:cNvGrpSpPr>
            <p:nvPr/>
          </p:nvGrpSpPr>
          <p:grpSpPr bwMode="auto">
            <a:xfrm>
              <a:off x="1752600" y="1676400"/>
              <a:ext cx="5105400" cy="4686300"/>
              <a:chOff x="3857620" y="1100122"/>
              <a:chExt cx="5105468" cy="4686333"/>
            </a:xfrm>
          </p:grpSpPr>
          <p:sp>
            <p:nvSpPr>
              <p:cNvPr id="11" name="Rectangle 6"/>
              <p:cNvSpPr>
                <a:spLocks noChangeArrowheads="1"/>
              </p:cNvSpPr>
              <p:nvPr/>
            </p:nvSpPr>
            <p:spPr bwMode="auto">
              <a:xfrm>
                <a:off x="4162450" y="1100122"/>
                <a:ext cx="4448208" cy="9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2000" dirty="0">
                    <a:solidFill>
                      <a:srgbClr val="002060"/>
                    </a:solidFill>
                    <a:latin typeface="Arial Rounded MT Bold" charset="0"/>
                  </a:rPr>
                  <a:t>NCEP NMMB atmospheric model</a:t>
                </a:r>
              </a:p>
              <a:p>
                <a:pPr algn="ctr">
                  <a:buClr>
                    <a:srgbClr val="F5A413"/>
                  </a:buClr>
                </a:pPr>
                <a:r>
                  <a:rPr lang="en-US" dirty="0">
                    <a:solidFill>
                      <a:srgbClr val="002060"/>
                    </a:solidFill>
                    <a:latin typeface="Arial Narrow" charset="0"/>
                  </a:rPr>
                  <a:t>● </a:t>
                </a:r>
                <a:r>
                  <a:rPr lang="en-US" b="1" dirty="0">
                    <a:solidFill>
                      <a:srgbClr val="002060"/>
                    </a:solidFill>
                    <a:latin typeface="Arial Narrow" charset="0"/>
                  </a:rPr>
                  <a:t>global/regional/local</a:t>
                </a:r>
              </a:p>
              <a:p>
                <a:pPr algn="ctr">
                  <a:buClr>
                    <a:srgbClr val="F5A413"/>
                  </a:buClr>
                </a:pPr>
                <a:r>
                  <a:rPr lang="en-US" dirty="0">
                    <a:solidFill>
                      <a:srgbClr val="002060"/>
                    </a:solidFill>
                    <a:latin typeface="Arial Narrow" charset="0"/>
                  </a:rPr>
                  <a:t>● </a:t>
                </a:r>
                <a:r>
                  <a:rPr lang="en-US" b="1" dirty="0">
                    <a:solidFill>
                      <a:srgbClr val="002060"/>
                    </a:solidFill>
                    <a:latin typeface="Arial Narrow" charset="0"/>
                  </a:rPr>
                  <a:t>hydrostatic/</a:t>
                </a:r>
                <a:r>
                  <a:rPr lang="en-US" b="1" dirty="0" err="1">
                    <a:solidFill>
                      <a:srgbClr val="002060"/>
                    </a:solidFill>
                    <a:latin typeface="Arial Narrow" charset="0"/>
                  </a:rPr>
                  <a:t>nonhydrostatic</a:t>
                </a:r>
                <a:endParaRPr lang="en-US" b="1" dirty="0">
                  <a:solidFill>
                    <a:srgbClr val="002060"/>
                  </a:solidFill>
                  <a:latin typeface="Arial Narrow" charset="0"/>
                </a:endParaRPr>
              </a:p>
            </p:txBody>
          </p:sp>
          <p:grpSp>
            <p:nvGrpSpPr>
              <p:cNvPr id="12" name="Group 46"/>
              <p:cNvGrpSpPr>
                <a:grpSpLocks/>
              </p:cNvGrpSpPr>
              <p:nvPr/>
            </p:nvGrpSpPr>
            <p:grpSpPr bwMode="auto">
              <a:xfrm>
                <a:off x="3857620" y="2928935"/>
                <a:ext cx="2357469" cy="571504"/>
                <a:chOff x="4143372" y="2786059"/>
                <a:chExt cx="2357469" cy="571504"/>
              </a:xfrm>
            </p:grpSpPr>
            <p:sp>
              <p:nvSpPr>
                <p:cNvPr id="55" name="Oval 54"/>
                <p:cNvSpPr/>
                <p:nvPr/>
              </p:nvSpPr>
              <p:spPr>
                <a:xfrm>
                  <a:off x="4143372" y="2786059"/>
                  <a:ext cx="2357469" cy="571504"/>
                </a:xfrm>
                <a:prstGeom prst="ellipse">
                  <a:avLst/>
                </a:prstGeom>
                <a:solidFill>
                  <a:srgbClr val="FFE07D">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sp>
              <p:nvSpPr>
                <p:cNvPr id="56" name="Rectangle 12"/>
                <p:cNvSpPr>
                  <a:spLocks noChangeArrowheads="1"/>
                </p:cNvSpPr>
                <p:nvPr/>
              </p:nvSpPr>
              <p:spPr bwMode="auto">
                <a:xfrm>
                  <a:off x="4214810" y="2857497"/>
                  <a:ext cx="2214562"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1600" dirty="0">
                      <a:latin typeface="Arial Narrow"/>
                      <a:cs typeface="Arial Narrow"/>
                    </a:rPr>
                    <a:t>Aerosol </a:t>
                  </a:r>
                  <a:r>
                    <a:rPr lang="en-US" sz="1600" b="1" dirty="0">
                      <a:latin typeface="Arial Narrow"/>
                      <a:cs typeface="Arial Narrow"/>
                    </a:rPr>
                    <a:t>↔</a:t>
                  </a:r>
                  <a:r>
                    <a:rPr lang="en-US" sz="1600" dirty="0">
                      <a:latin typeface="Arial Narrow"/>
                      <a:cs typeface="Arial Narrow"/>
                    </a:rPr>
                    <a:t> radiation</a:t>
                  </a:r>
                </a:p>
              </p:txBody>
            </p:sp>
          </p:grpSp>
          <p:grpSp>
            <p:nvGrpSpPr>
              <p:cNvPr id="13" name="Group 45"/>
              <p:cNvGrpSpPr>
                <a:grpSpLocks/>
              </p:cNvGrpSpPr>
              <p:nvPr/>
            </p:nvGrpSpPr>
            <p:grpSpPr bwMode="auto">
              <a:xfrm>
                <a:off x="4786320" y="3357563"/>
                <a:ext cx="2357468" cy="571504"/>
                <a:chOff x="4714882" y="3571877"/>
                <a:chExt cx="2357468" cy="571504"/>
              </a:xfrm>
            </p:grpSpPr>
            <p:sp>
              <p:nvSpPr>
                <p:cNvPr id="53" name="Oval 52"/>
                <p:cNvSpPr/>
                <p:nvPr/>
              </p:nvSpPr>
              <p:spPr>
                <a:xfrm>
                  <a:off x="4714882" y="3571877"/>
                  <a:ext cx="2357468" cy="571504"/>
                </a:xfrm>
                <a:prstGeom prst="ellipse">
                  <a:avLst/>
                </a:prstGeom>
                <a:solidFill>
                  <a:srgbClr val="FFE07D">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sp>
              <p:nvSpPr>
                <p:cNvPr id="54" name="Rectangle 13"/>
                <p:cNvSpPr>
                  <a:spLocks noChangeArrowheads="1"/>
                </p:cNvSpPr>
                <p:nvPr/>
              </p:nvSpPr>
              <p:spPr bwMode="auto">
                <a:xfrm>
                  <a:off x="4786314" y="3688324"/>
                  <a:ext cx="2214563"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1600" dirty="0">
                      <a:latin typeface="Arial Narrow"/>
                      <a:cs typeface="Arial Narrow"/>
                    </a:rPr>
                    <a:t>Aerosol </a:t>
                  </a:r>
                  <a:r>
                    <a:rPr lang="en-US" sz="1600" b="1" dirty="0">
                      <a:latin typeface="Arial Narrow"/>
                      <a:cs typeface="Arial Narrow"/>
                    </a:rPr>
                    <a:t>↔</a:t>
                  </a:r>
                  <a:r>
                    <a:rPr lang="en-US" sz="1600" dirty="0">
                      <a:latin typeface="Arial Narrow"/>
                      <a:cs typeface="Arial Narrow"/>
                    </a:rPr>
                    <a:t> cloud</a:t>
                  </a:r>
                </a:p>
              </p:txBody>
            </p:sp>
          </p:grpSp>
          <p:grpSp>
            <p:nvGrpSpPr>
              <p:cNvPr id="14" name="Group 52"/>
              <p:cNvGrpSpPr>
                <a:grpSpLocks/>
              </p:cNvGrpSpPr>
              <p:nvPr/>
            </p:nvGrpSpPr>
            <p:grpSpPr bwMode="auto">
              <a:xfrm>
                <a:off x="3929058" y="4286256"/>
                <a:ext cx="2500330" cy="1500198"/>
                <a:chOff x="4000496" y="5072074"/>
                <a:chExt cx="2071702" cy="1500198"/>
              </a:xfrm>
            </p:grpSpPr>
            <p:grpSp>
              <p:nvGrpSpPr>
                <p:cNvPr id="49" name="Group 50"/>
                <p:cNvGrpSpPr/>
                <p:nvPr/>
              </p:nvGrpSpPr>
              <p:grpSpPr>
                <a:xfrm>
                  <a:off x="4143372" y="5072074"/>
                  <a:ext cx="1785950" cy="1500198"/>
                  <a:chOff x="4214810" y="5572140"/>
                  <a:chExt cx="1571636" cy="1285860"/>
                </a:xfrm>
                <a:solidFill>
                  <a:srgbClr val="FFE07D"/>
                </a:solidFill>
              </p:grpSpPr>
              <p:sp>
                <p:nvSpPr>
                  <p:cNvPr id="51" name="Flowchart: Document 159"/>
                  <p:cNvSpPr/>
                  <p:nvPr/>
                </p:nvSpPr>
                <p:spPr>
                  <a:xfrm rot="10800000">
                    <a:off x="4214810" y="5572140"/>
                    <a:ext cx="1571636" cy="1071570"/>
                  </a:xfrm>
                  <a:prstGeom prst="flowChartDocumen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ounded Rectangle 51"/>
                  <p:cNvSpPr/>
                  <p:nvPr/>
                </p:nvSpPr>
                <p:spPr>
                  <a:xfrm>
                    <a:off x="4214810" y="6429396"/>
                    <a:ext cx="1571636" cy="4286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 name="Rectangle 51"/>
                <p:cNvSpPr>
                  <a:spLocks noChangeArrowheads="1"/>
                </p:cNvSpPr>
                <p:nvPr/>
              </p:nvSpPr>
              <p:spPr bwMode="auto">
                <a:xfrm>
                  <a:off x="4000496" y="5357826"/>
                  <a:ext cx="2071702" cy="107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latin typeface="Arial Narrow"/>
                      <a:cs typeface="Arial Narrow"/>
                    </a:rPr>
                    <a:t>DREAM Dust</a:t>
                  </a:r>
                </a:p>
                <a:p>
                  <a:pPr algn="ctr">
                    <a:buClr>
                      <a:srgbClr val="376092"/>
                    </a:buClr>
                    <a:buFontTx/>
                    <a:buChar char="•"/>
                  </a:pPr>
                  <a:r>
                    <a:rPr lang="en-US" sz="1600" dirty="0">
                      <a:latin typeface="Arial Narrow"/>
                      <a:cs typeface="Arial Narrow"/>
                    </a:rPr>
                    <a:t> Sea salt</a:t>
                  </a:r>
                </a:p>
                <a:p>
                  <a:pPr algn="ctr">
                    <a:buClr>
                      <a:srgbClr val="376092"/>
                    </a:buClr>
                    <a:buFontTx/>
                    <a:buChar char="•"/>
                  </a:pPr>
                  <a:r>
                    <a:rPr lang="en-US" sz="1600" dirty="0">
                      <a:latin typeface="Arial Narrow"/>
                      <a:cs typeface="Arial Narrow"/>
                    </a:rPr>
                    <a:t> Carbon</a:t>
                  </a:r>
                </a:p>
                <a:p>
                  <a:pPr algn="ctr">
                    <a:buClr>
                      <a:srgbClr val="376092"/>
                    </a:buClr>
                    <a:buFontTx/>
                    <a:buChar char="•"/>
                  </a:pPr>
                  <a:r>
                    <a:rPr lang="en-US" sz="1600" dirty="0">
                      <a:latin typeface="Arial Narrow"/>
                      <a:cs typeface="Arial Narrow"/>
                    </a:rPr>
                    <a:t> Pollution</a:t>
                  </a:r>
                </a:p>
              </p:txBody>
            </p:sp>
          </p:grpSp>
          <p:grpSp>
            <p:nvGrpSpPr>
              <p:cNvPr id="15" name="Group 55"/>
              <p:cNvGrpSpPr>
                <a:grpSpLocks/>
              </p:cNvGrpSpPr>
              <p:nvPr/>
            </p:nvGrpSpPr>
            <p:grpSpPr bwMode="auto">
              <a:xfrm>
                <a:off x="7391442" y="3005135"/>
                <a:ext cx="1571646" cy="1071571"/>
                <a:chOff x="857890" y="6071890"/>
                <a:chExt cx="2920979" cy="1000133"/>
              </a:xfrm>
            </p:grpSpPr>
            <p:sp>
              <p:nvSpPr>
                <p:cNvPr id="47" name="Double Wave 46"/>
                <p:cNvSpPr/>
                <p:nvPr/>
              </p:nvSpPr>
              <p:spPr>
                <a:xfrm>
                  <a:off x="857890" y="6071890"/>
                  <a:ext cx="2920979" cy="1000133"/>
                </a:xfrm>
                <a:prstGeom prst="doubleWave">
                  <a:avLst/>
                </a:prstGeom>
                <a:solidFill>
                  <a:srgbClr val="4BACC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sp>
              <p:nvSpPr>
                <p:cNvPr id="48" name="Rectangle 54"/>
                <p:cNvSpPr>
                  <a:spLocks noChangeArrowheads="1"/>
                </p:cNvSpPr>
                <p:nvPr/>
              </p:nvSpPr>
              <p:spPr bwMode="auto">
                <a:xfrm>
                  <a:off x="990620" y="6205242"/>
                  <a:ext cx="2667018"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latin typeface="Arial Narrow"/>
                      <a:cs typeface="Arial Narrow"/>
                    </a:rPr>
                    <a:t>HYPROM </a:t>
                  </a:r>
                </a:p>
                <a:p>
                  <a:pPr algn="ctr"/>
                  <a:r>
                    <a:rPr lang="en-US" sz="1600" b="1" dirty="0">
                      <a:latin typeface="Arial Narrow"/>
                      <a:cs typeface="Arial Narrow"/>
                    </a:rPr>
                    <a:t> </a:t>
                  </a:r>
                  <a:r>
                    <a:rPr lang="en-US" sz="1600" dirty="0">
                      <a:latin typeface="Arial Narrow"/>
                      <a:cs typeface="Arial Narrow"/>
                    </a:rPr>
                    <a:t>Hydrology model</a:t>
                  </a:r>
                </a:p>
              </p:txBody>
            </p:sp>
          </p:grpSp>
          <p:grpSp>
            <p:nvGrpSpPr>
              <p:cNvPr id="16" name="Group 61"/>
              <p:cNvGrpSpPr>
                <a:grpSpLocks/>
              </p:cNvGrpSpPr>
              <p:nvPr/>
            </p:nvGrpSpPr>
            <p:grpSpPr bwMode="auto">
              <a:xfrm>
                <a:off x="6929479" y="4286257"/>
                <a:ext cx="2000278" cy="1500198"/>
                <a:chOff x="7000911" y="4714882"/>
                <a:chExt cx="1785962" cy="1357321"/>
              </a:xfrm>
            </p:grpSpPr>
            <p:sp>
              <p:nvSpPr>
                <p:cNvPr id="43" name="Rounded Rectangle 42"/>
                <p:cNvSpPr/>
                <p:nvPr/>
              </p:nvSpPr>
              <p:spPr>
                <a:xfrm>
                  <a:off x="7000911" y="5572364"/>
                  <a:ext cx="1785962" cy="499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grpSp>
              <p:nvGrpSpPr>
                <p:cNvPr id="44" name="Group 60"/>
                <p:cNvGrpSpPr>
                  <a:grpSpLocks/>
                </p:cNvGrpSpPr>
                <p:nvPr/>
              </p:nvGrpSpPr>
              <p:grpSpPr bwMode="auto">
                <a:xfrm>
                  <a:off x="7000911" y="4714882"/>
                  <a:ext cx="1785962" cy="1249598"/>
                  <a:chOff x="7000911" y="4714882"/>
                  <a:chExt cx="1785962" cy="1249598"/>
                </a:xfrm>
              </p:grpSpPr>
              <p:sp>
                <p:nvSpPr>
                  <p:cNvPr id="45" name="Flowchart: Document 153"/>
                  <p:cNvSpPr/>
                  <p:nvPr/>
                </p:nvSpPr>
                <p:spPr>
                  <a:xfrm rot="10800000">
                    <a:off x="7000911" y="4714882"/>
                    <a:ext cx="1785962" cy="1249598"/>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sp>
                <p:nvSpPr>
                  <p:cNvPr id="46" name="Rectangle 59"/>
                  <p:cNvSpPr>
                    <a:spLocks noChangeArrowheads="1"/>
                  </p:cNvSpPr>
                  <p:nvPr/>
                </p:nvSpPr>
                <p:spPr bwMode="auto">
                  <a:xfrm>
                    <a:off x="7546619" y="5271705"/>
                    <a:ext cx="1226194" cy="33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latin typeface="Arial Narrow"/>
                        <a:cs typeface="Arial Narrow"/>
                      </a:rPr>
                      <a:t>Ocean (POM)</a:t>
                    </a:r>
                    <a:endParaRPr lang="en-US" dirty="0">
                      <a:latin typeface="Arial Narrow"/>
                      <a:cs typeface="Arial Narrow"/>
                    </a:endParaRPr>
                  </a:p>
                </p:txBody>
              </p:sp>
            </p:grpSp>
          </p:grpSp>
          <p:grpSp>
            <p:nvGrpSpPr>
              <p:cNvPr id="17" name="Group 98"/>
              <p:cNvGrpSpPr>
                <a:grpSpLocks/>
              </p:cNvGrpSpPr>
              <p:nvPr/>
            </p:nvGrpSpPr>
            <p:grpSpPr bwMode="auto">
              <a:xfrm>
                <a:off x="4232274" y="2319330"/>
                <a:ext cx="855675" cy="2095516"/>
                <a:chOff x="4232274" y="2319330"/>
                <a:chExt cx="855675" cy="2095516"/>
              </a:xfrm>
            </p:grpSpPr>
            <p:sp>
              <p:nvSpPr>
                <p:cNvPr id="33" name="Chevron 32"/>
                <p:cNvSpPr/>
                <p:nvPr/>
              </p:nvSpPr>
              <p:spPr>
                <a:xfrm rot="16678903" flipV="1">
                  <a:off x="4212431" y="4177513"/>
                  <a:ext cx="257177" cy="2174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4" name="Chevron 33"/>
                <p:cNvSpPr/>
                <p:nvPr/>
              </p:nvSpPr>
              <p:spPr>
                <a:xfrm rot="16678903" flipV="1">
                  <a:off x="4283870" y="3891761"/>
                  <a:ext cx="257177" cy="21749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5" name="Chevron 34"/>
                <p:cNvSpPr/>
                <p:nvPr/>
              </p:nvSpPr>
              <p:spPr>
                <a:xfrm rot="16678903" flipV="1">
                  <a:off x="4355308" y="3606009"/>
                  <a:ext cx="257177" cy="2174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6" name="Chevron 35"/>
                <p:cNvSpPr/>
                <p:nvPr/>
              </p:nvSpPr>
              <p:spPr>
                <a:xfrm rot="16678903" flipV="1">
                  <a:off x="4568830" y="2676521"/>
                  <a:ext cx="258765" cy="21749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7" name="Chevron 36"/>
                <p:cNvSpPr/>
                <p:nvPr/>
              </p:nvSpPr>
              <p:spPr>
                <a:xfrm rot="16678903" flipV="1">
                  <a:off x="4640268" y="2390769"/>
                  <a:ext cx="258765" cy="217491"/>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8" name="Chevron 37"/>
                <p:cNvSpPr/>
                <p:nvPr/>
              </p:nvSpPr>
              <p:spPr>
                <a:xfrm rot="6346127" flipV="1">
                  <a:off x="4770445" y="2573333"/>
                  <a:ext cx="214315" cy="277816"/>
                </a:xfrm>
                <a:prstGeom prst="chevron">
                  <a:avLst/>
                </a:prstGeom>
                <a:solidFill>
                  <a:srgbClr val="8EC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39" name="Chevron 38"/>
                <p:cNvSpPr/>
                <p:nvPr/>
              </p:nvSpPr>
              <p:spPr>
                <a:xfrm rot="6346127" flipV="1">
                  <a:off x="4841883" y="2287580"/>
                  <a:ext cx="214315" cy="277817"/>
                </a:xfrm>
                <a:prstGeom prst="chevron">
                  <a:avLst/>
                </a:prstGeom>
                <a:solidFill>
                  <a:srgbClr val="8EC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40" name="Chevron 39"/>
                <p:cNvSpPr/>
                <p:nvPr/>
              </p:nvSpPr>
              <p:spPr>
                <a:xfrm rot="6346127" flipV="1">
                  <a:off x="4484692" y="3787779"/>
                  <a:ext cx="214314" cy="277816"/>
                </a:xfrm>
                <a:prstGeom prst="chevron">
                  <a:avLst/>
                </a:prstGeom>
                <a:solidFill>
                  <a:srgbClr val="8EC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41" name="Chevron 40"/>
                <p:cNvSpPr/>
                <p:nvPr/>
              </p:nvSpPr>
              <p:spPr>
                <a:xfrm rot="6346127" flipV="1">
                  <a:off x="4413254" y="4073530"/>
                  <a:ext cx="214314" cy="277817"/>
                </a:xfrm>
                <a:prstGeom prst="chevron">
                  <a:avLst/>
                </a:prstGeom>
                <a:solidFill>
                  <a:srgbClr val="8EC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sp>
              <p:nvSpPr>
                <p:cNvPr id="42" name="Chevron 41"/>
                <p:cNvSpPr/>
                <p:nvPr/>
              </p:nvSpPr>
              <p:spPr>
                <a:xfrm rot="6346127" flipV="1">
                  <a:off x="4556131" y="3502026"/>
                  <a:ext cx="214314" cy="277817"/>
                </a:xfrm>
                <a:prstGeom prst="chevron">
                  <a:avLst/>
                </a:prstGeom>
                <a:solidFill>
                  <a:srgbClr val="8EC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Arial" charset="0"/>
                  </a:endParaRPr>
                </a:p>
              </p:txBody>
            </p:sp>
          </p:grpSp>
          <p:grpSp>
            <p:nvGrpSpPr>
              <p:cNvPr id="18" name="Group 116"/>
              <p:cNvGrpSpPr/>
              <p:nvPr/>
            </p:nvGrpSpPr>
            <p:grpSpPr>
              <a:xfrm>
                <a:off x="5929322" y="2428868"/>
                <a:ext cx="911330" cy="1843482"/>
                <a:chOff x="5803297" y="2428870"/>
                <a:chExt cx="911330" cy="1843482"/>
              </a:xfrm>
              <a:solidFill>
                <a:srgbClr val="FFC000">
                  <a:alpha val="44000"/>
                </a:srgbClr>
              </a:solidFill>
            </p:grpSpPr>
            <p:sp>
              <p:nvSpPr>
                <p:cNvPr id="23" name="Chevron 22"/>
                <p:cNvSpPr/>
                <p:nvPr/>
              </p:nvSpPr>
              <p:spPr>
                <a:xfrm rot="16678903" flipV="1">
                  <a:off x="5783466" y="4034241"/>
                  <a:ext cx="257942" cy="21827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4" name="Group 110"/>
                <p:cNvGrpSpPr/>
                <p:nvPr/>
              </p:nvGrpSpPr>
              <p:grpSpPr>
                <a:xfrm>
                  <a:off x="6143636" y="2714620"/>
                  <a:ext cx="499552" cy="595273"/>
                  <a:chOff x="5929322" y="2143116"/>
                  <a:chExt cx="499552" cy="595273"/>
                </a:xfrm>
                <a:grpFill/>
              </p:grpSpPr>
              <p:sp>
                <p:nvSpPr>
                  <p:cNvPr id="29" name="Chevron 28"/>
                  <p:cNvSpPr/>
                  <p:nvPr/>
                </p:nvSpPr>
                <p:spPr>
                  <a:xfrm rot="16678903" flipV="1">
                    <a:off x="5909491" y="2500278"/>
                    <a:ext cx="257942" cy="21827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Chevron 29"/>
                  <p:cNvSpPr/>
                  <p:nvPr/>
                </p:nvSpPr>
                <p:spPr>
                  <a:xfrm rot="16678903" flipV="1">
                    <a:off x="5980929" y="2214526"/>
                    <a:ext cx="257942" cy="21827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1" name="Chevron 30"/>
                  <p:cNvSpPr/>
                  <p:nvPr/>
                </p:nvSpPr>
                <p:spPr>
                  <a:xfrm rot="6346127" flipV="1">
                    <a:off x="6111137" y="2396979"/>
                    <a:ext cx="214410" cy="278191"/>
                  </a:xfrm>
                  <a:prstGeom prst="chevron">
                    <a:avLst/>
                  </a:prstGeom>
                  <a:solidFill>
                    <a:srgbClr val="8EC8CE">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2" name="Chevron 31"/>
                  <p:cNvSpPr/>
                  <p:nvPr/>
                </p:nvSpPr>
                <p:spPr>
                  <a:xfrm rot="6346127" flipV="1">
                    <a:off x="6182574" y="2111225"/>
                    <a:ext cx="214410" cy="278191"/>
                  </a:xfrm>
                  <a:prstGeom prst="chevron">
                    <a:avLst/>
                  </a:prstGeom>
                  <a:solidFill>
                    <a:srgbClr val="8EC8C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25" name="Chevron 24"/>
                <p:cNvSpPr/>
                <p:nvPr/>
              </p:nvSpPr>
              <p:spPr>
                <a:xfrm rot="6346127" flipV="1">
                  <a:off x="5985111" y="3930941"/>
                  <a:ext cx="214410" cy="278191"/>
                </a:xfrm>
                <a:prstGeom prst="chevron">
                  <a:avLst/>
                </a:prstGeom>
                <a:solidFill>
                  <a:srgbClr val="8EC8CE">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6" name="Group 111"/>
                <p:cNvGrpSpPr/>
                <p:nvPr/>
              </p:nvGrpSpPr>
              <p:grpSpPr>
                <a:xfrm>
                  <a:off x="6286512" y="2428870"/>
                  <a:ext cx="428115" cy="309519"/>
                  <a:chOff x="5929322" y="2428870"/>
                  <a:chExt cx="428115" cy="309519"/>
                </a:xfrm>
                <a:grpFill/>
              </p:grpSpPr>
              <p:sp>
                <p:nvSpPr>
                  <p:cNvPr id="27" name="Chevron 26"/>
                  <p:cNvSpPr/>
                  <p:nvPr/>
                </p:nvSpPr>
                <p:spPr>
                  <a:xfrm rot="16678903" flipV="1">
                    <a:off x="5909491" y="2500278"/>
                    <a:ext cx="257942" cy="21827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 name="Chevron 27"/>
                  <p:cNvSpPr/>
                  <p:nvPr/>
                </p:nvSpPr>
                <p:spPr>
                  <a:xfrm rot="6346127" flipV="1">
                    <a:off x="6111137" y="2396979"/>
                    <a:ext cx="214410" cy="278191"/>
                  </a:xfrm>
                  <a:prstGeom prst="chevron">
                    <a:avLst/>
                  </a:prstGeom>
                  <a:solidFill>
                    <a:srgbClr val="8EC8CE">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sp>
            <p:nvSpPr>
              <p:cNvPr id="19" name="Up-Down Arrow 18"/>
              <p:cNvSpPr/>
              <p:nvPr/>
            </p:nvSpPr>
            <p:spPr>
              <a:xfrm>
                <a:off x="7086638" y="2166930"/>
                <a:ext cx="330204" cy="2379680"/>
              </a:xfrm>
              <a:prstGeom prst="upDownArrow">
                <a:avLst/>
              </a:prstGeom>
              <a:gradFill>
                <a:gsLst>
                  <a:gs pos="0">
                    <a:srgbClr val="0070C0"/>
                  </a:gs>
                  <a:gs pos="50000">
                    <a:schemeClr val="accent1">
                      <a:tint val="44500"/>
                      <a:satMod val="160000"/>
                    </a:schemeClr>
                  </a:gs>
                  <a:gs pos="100000">
                    <a:schemeClr val="accent1">
                      <a:tint val="23500"/>
                      <a:satMod val="160000"/>
                    </a:schemeClr>
                  </a:gs>
                </a:gsLst>
                <a:lin ang="162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grpSp>
            <p:nvGrpSpPr>
              <p:cNvPr id="20" name="Group 122"/>
              <p:cNvGrpSpPr>
                <a:grpSpLocks/>
              </p:cNvGrpSpPr>
              <p:nvPr/>
            </p:nvGrpSpPr>
            <p:grpSpPr bwMode="auto">
              <a:xfrm>
                <a:off x="5929334" y="4572008"/>
                <a:ext cx="1285892" cy="1143008"/>
                <a:chOff x="5143520" y="6072206"/>
                <a:chExt cx="1571646" cy="1143008"/>
              </a:xfrm>
            </p:grpSpPr>
            <p:sp>
              <p:nvSpPr>
                <p:cNvPr id="21" name="Left-Right Arrow 20"/>
                <p:cNvSpPr/>
                <p:nvPr/>
              </p:nvSpPr>
              <p:spPr>
                <a:xfrm>
                  <a:off x="5143522" y="6072207"/>
                  <a:ext cx="1571646" cy="1143008"/>
                </a:xfrm>
                <a:prstGeom prst="leftRightArrow">
                  <a:avLst/>
                </a:prstGeom>
                <a:solidFill>
                  <a:srgbClr val="FFE07D">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sp>
              <p:nvSpPr>
                <p:cNvPr id="22" name="Rectangle 121"/>
                <p:cNvSpPr>
                  <a:spLocks noChangeArrowheads="1"/>
                </p:cNvSpPr>
                <p:nvPr/>
              </p:nvSpPr>
              <p:spPr bwMode="auto">
                <a:xfrm>
                  <a:off x="5286380" y="6357958"/>
                  <a:ext cx="1285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latin typeface="Arial Narrow"/>
                      <a:cs typeface="Arial Narrow"/>
                    </a:rPr>
                    <a:t>Fe and P </a:t>
                  </a:r>
                </a:p>
                <a:p>
                  <a:pPr algn="ctr"/>
                  <a:r>
                    <a:rPr lang="en-US" sz="1600" dirty="0">
                      <a:latin typeface="Arial Narrow"/>
                      <a:cs typeface="Arial Narrow"/>
                    </a:rPr>
                    <a:t>nutrients</a:t>
                  </a:r>
                </a:p>
              </p:txBody>
            </p:sp>
          </p:grpSp>
        </p:grpSp>
        <p:sp>
          <p:nvSpPr>
            <p:cNvPr id="10" name="Up-Down Arrow 9"/>
            <p:cNvSpPr/>
            <p:nvPr/>
          </p:nvSpPr>
          <p:spPr bwMode="auto">
            <a:xfrm>
              <a:off x="6057900" y="2628900"/>
              <a:ext cx="342900" cy="990600"/>
            </a:xfrm>
            <a:prstGeom prst="upDownArrow">
              <a:avLst/>
            </a:prstGeom>
            <a:gradFill>
              <a:gsLst>
                <a:gs pos="0">
                  <a:srgbClr val="4BACC6"/>
                </a:gs>
                <a:gs pos="50000">
                  <a:schemeClr val="accent1">
                    <a:tint val="44500"/>
                    <a:satMod val="160000"/>
                  </a:schemeClr>
                </a:gs>
                <a:gs pos="100000">
                  <a:schemeClr val="accent1">
                    <a:tint val="23500"/>
                    <a:satMod val="160000"/>
                  </a:schemeClr>
                </a:gs>
              </a:gsLst>
              <a:lin ang="162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cs typeface="Arial" charset="0"/>
              </a:endParaRPr>
            </a:p>
          </p:txBody>
        </p:sp>
      </p:grpSp>
    </p:spTree>
    <p:extLst>
      <p:ext uri="{BB962C8B-B14F-4D97-AF65-F5344CB8AC3E}">
        <p14:creationId xmlns:p14="http://schemas.microsoft.com/office/powerpoint/2010/main" val="13692331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EEVCCC Theme">
  <a:themeElements>
    <a:clrScheme name="SEEVCCC Theme colors">
      <a:dk1>
        <a:srgbClr val="000000"/>
      </a:dk1>
      <a:lt1>
        <a:sysClr val="window" lastClr="FFFFFF"/>
      </a:lt1>
      <a:dk2>
        <a:srgbClr val="3F3F3F"/>
      </a:dk2>
      <a:lt2>
        <a:srgbClr val="FFFFFF"/>
      </a:lt2>
      <a:accent1>
        <a:srgbClr val="009AD4"/>
      </a:accent1>
      <a:accent2>
        <a:srgbClr val="DD9D32"/>
      </a:accent2>
      <a:accent3>
        <a:srgbClr val="206C96"/>
      </a:accent3>
      <a:accent4>
        <a:srgbClr val="E2AC42"/>
      </a:accent4>
      <a:accent5>
        <a:srgbClr val="75AFDC"/>
      </a:accent5>
      <a:accent6>
        <a:srgbClr val="CD8230"/>
      </a:accent6>
      <a:hlink>
        <a:srgbClr val="009AD4"/>
      </a:hlink>
      <a:folHlink>
        <a:srgbClr val="DD9D32"/>
      </a:folHlink>
    </a:clrScheme>
    <a:fontScheme name="SEEVCCC Theme fonts">
      <a:majorFont>
        <a:latin typeface="AlternateGotNo1D"/>
        <a:ea typeface=""/>
        <a:cs typeface=""/>
      </a:majorFont>
      <a:minorFont>
        <a:latin typeface="Myriad Pro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SEEVCCC Theme.thmx</Template>
  <TotalTime>680</TotalTime>
  <Words>2812</Words>
  <Application>Microsoft Macintosh PowerPoint</Application>
  <PresentationFormat>On-screen Show (4:3)</PresentationFormat>
  <Paragraphs>661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SEEVCCC Theme</vt:lpstr>
      <vt:lpstr>South East European Virtual Climate Change Center</vt:lpstr>
      <vt:lpstr>Operational Functions </vt:lpstr>
      <vt:lpstr>Operational Functions </vt:lpstr>
      <vt:lpstr>Operational Functions </vt:lpstr>
      <vt:lpstr>Operational Functions </vt:lpstr>
      <vt:lpstr>Operational Functions </vt:lpstr>
      <vt:lpstr>Operational Functions </vt:lpstr>
      <vt:lpstr>Operational Functions</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Research and Development</vt:lpstr>
      <vt:lpstr>Future Plans</vt:lpstr>
      <vt:lpstr>PowerPoint Presentation</vt:lpstr>
    </vt:vector>
  </TitlesOfParts>
  <Company>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European Virtual Climate Change Center</dc:title>
  <dc:creator>ana</dc:creator>
  <cp:lastModifiedBy>ana</cp:lastModifiedBy>
  <cp:revision>72</cp:revision>
  <dcterms:created xsi:type="dcterms:W3CDTF">2013-01-21T10:52:47Z</dcterms:created>
  <dcterms:modified xsi:type="dcterms:W3CDTF">2013-01-29T13:51:06Z</dcterms:modified>
</cp:coreProperties>
</file>