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8" r:id="rId2"/>
    <p:sldId id="256" r:id="rId3"/>
    <p:sldId id="258" r:id="rId4"/>
    <p:sldId id="259" r:id="rId5"/>
    <p:sldId id="260" r:id="rId6"/>
    <p:sldId id="261" r:id="rId7"/>
    <p:sldId id="268" r:id="rId8"/>
    <p:sldId id="267" r:id="rId9"/>
    <p:sldId id="262" r:id="rId10"/>
    <p:sldId id="263" r:id="rId11"/>
    <p:sldId id="264" r:id="rId12"/>
    <p:sldId id="265" r:id="rId13"/>
    <p:sldId id="266" r:id="rId14"/>
    <p:sldId id="28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4" r:id="rId32"/>
    <p:sldId id="28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7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99" d="100"/>
          <a:sy n="199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B354-558A-364C-953F-817584C9619A}" type="datetimeFigureOut">
              <a:rPr lang="en-US" smtClean="0"/>
              <a:t>8/31/19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96335-2B77-C545-B78B-4BBA9727F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5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AFA6F-51CA-0141-B915-9508A414F3B4}" type="datetimeFigureOut">
              <a:rPr lang="en-US" smtClean="0"/>
              <a:t>8/31/19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867E8-B74E-5B4E-9FDE-4A8CF7F8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40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85A8-4B2C-004E-A6FF-CC98E0245AE2}" type="datetime1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34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DF7C-EDA5-A841-B171-908C44FD2D1B}" type="datetime1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5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0371D-400A-B148-A973-AF7FFFF986D5}" type="datetime1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8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2383-5DE0-DA41-91D9-A5BEF7175742}" type="datetime1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7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1245-3082-FD4B-ACA1-FE3FEF85AAAD}" type="datetime1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6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EDED-1B40-FB48-B9B6-EF07EDFB1457}" type="datetime1">
              <a:rPr lang="en-US" smtClean="0"/>
              <a:t>8/31/19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1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9DCF2-4CD6-474A-B3A9-924035C8D17A}" type="datetime1">
              <a:rPr lang="en-US" smtClean="0"/>
              <a:t>8/31/19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8E41B-2465-124B-8DD6-9D553767DC99}" type="datetime1">
              <a:rPr lang="en-US" smtClean="0"/>
              <a:t>8/31/19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7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09F0F-022F-2E4E-AD84-26FECEDCB1A8}" type="datetime1">
              <a:rPr lang="en-US" smtClean="0"/>
              <a:t>8/31/19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8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8D11-F24B-C64D-B056-1A5CABB0EC9C}" type="datetime1">
              <a:rPr lang="en-US" smtClean="0"/>
              <a:t>8/31/19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4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9D458-7D6A-C745-ACB8-79CD7B5B7002}" type="datetime1">
              <a:rPr lang="en-US" smtClean="0"/>
              <a:t>8/31/19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3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73EC-5892-8E46-B3AA-48348F9F4F9F}" type="datetime1">
              <a:rPr lang="en-US" smtClean="0"/>
              <a:t>8/31/19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1ED1-D06C-2E47-88C8-C612A1AE8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6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gif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3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-SDS-SBM_COP14_AVukovic_ppt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0" y="128284"/>
            <a:ext cx="8956839" cy="6604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1044" y="1712310"/>
            <a:ext cx="70611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cs typeface="Calibri Light"/>
              </a:rPr>
              <a:t>GLOBAL </a:t>
            </a:r>
          </a:p>
          <a:p>
            <a:pPr algn="r"/>
            <a:r>
              <a:rPr lang="en-US" sz="4400" b="1" dirty="0" smtClean="0">
                <a:solidFill>
                  <a:srgbClr val="FF6600"/>
                </a:solidFill>
                <a:cs typeface="Calibri Light"/>
              </a:rPr>
              <a:t>SAND AND DUST STORMS </a:t>
            </a:r>
          </a:p>
          <a:p>
            <a:pPr algn="r"/>
            <a:r>
              <a:rPr lang="en-US" sz="4400" b="1" dirty="0" smtClean="0">
                <a:cs typeface="Calibri Light"/>
              </a:rPr>
              <a:t>SOURCE BASE MAP</a:t>
            </a:r>
          </a:p>
        </p:txBody>
      </p:sp>
      <p:pic>
        <p:nvPicPr>
          <p:cNvPr id="10" name="Picture 9" descr="d358a3e5-7c3c-49a5-9c40-fa973583d39d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3781" r="1515" b="3781"/>
          <a:stretch/>
        </p:blipFill>
        <p:spPr>
          <a:xfrm>
            <a:off x="5933292" y="5627740"/>
            <a:ext cx="3061428" cy="1049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10446" y="4796743"/>
            <a:ext cx="2484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/>
              <a:t>6 September 2019</a:t>
            </a:r>
          </a:p>
          <a:p>
            <a:pPr algn="r"/>
            <a:r>
              <a:rPr lang="en-US" sz="2400" dirty="0" smtClean="0"/>
              <a:t>COP14, New Delhi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3431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65459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MEANING OF RESULTS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24926" y="866264"/>
            <a:ext cx="8006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dirty="0" smtClean="0"/>
              <a:t>Results obtained with different methodologies can have different meaning: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340612"/>
              </p:ext>
            </p:extLst>
          </p:nvPr>
        </p:nvGraphicFramePr>
        <p:xfrm>
          <a:off x="511818" y="1235596"/>
          <a:ext cx="8014369" cy="44454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6814"/>
                <a:gridCol w="2052052"/>
                <a:gridCol w="1711158"/>
                <a:gridCol w="2744345"/>
              </a:tblGrid>
              <a:tr h="2981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Meaning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Advantages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Disadvantages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SDS source mapping from data on SDS occurrence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Map represents frequency of SDS, assuming that areas with highest frequency are the strongest sources of SDS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Indirectly includes impact of high wind frequency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Does not include surface</a:t>
                      </a:r>
                      <a:r>
                        <a:rPr lang="en-US" sz="1400" baseline="0" dirty="0" smtClean="0"/>
                        <a:t> properties; p</a:t>
                      </a:r>
                      <a:r>
                        <a:rPr lang="en-US" sz="1400" dirty="0" smtClean="0"/>
                        <a:t>lacement of SDS sources</a:t>
                      </a:r>
                      <a:r>
                        <a:rPr lang="en-US" sz="1400" baseline="0" dirty="0" smtClean="0"/>
                        <a:t> may be biased (dislocated); low resolution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40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SDS source mapping from data on surface conditions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Map represents SDS sources intensity (capacity of soil surface to emit particles) in case of high wind</a:t>
                      </a:r>
                      <a:r>
                        <a:rPr lang="en-US" sz="1400" baseline="0" dirty="0" smtClean="0"/>
                        <a:t> occurrence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resolution, gives location </a:t>
                      </a:r>
                      <a:r>
                        <a:rPr lang="en-US" sz="1400" baseline="0" dirty="0" smtClean="0"/>
                        <a:t>SDS sources with different intensity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Does not include</a:t>
                      </a:r>
                      <a:r>
                        <a:rPr lang="en-US" sz="1400" baseline="0" dirty="0" smtClean="0"/>
                        <a:t> high wind frequency, meaning that frequency of real activation of SDS sources is not included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Combined surface conditions and atmospheric data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Includes SDS sources intensity based on surface data and activity of sources based on real wind impacts on SDS sources with defined intensity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Gives high resolution information</a:t>
                      </a:r>
                      <a:r>
                        <a:rPr lang="en-US" sz="1400" baseline="0" dirty="0" smtClean="0"/>
                        <a:t> about SDS sources distribution including their intensity and activity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Global high resolution quality wind data, including local extreme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 high velocity episodes, does not exist</a:t>
                      </a:r>
                      <a:r>
                        <a:rPr lang="en-US" sz="1400" baseline="0" dirty="0" smtClean="0"/>
                        <a:t>; in climate changing world constant update is needed, because increased frequency of high wind velocity storms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Up Arrow 8"/>
          <p:cNvSpPr/>
          <p:nvPr/>
        </p:nvSpPr>
        <p:spPr>
          <a:xfrm rot="5400000">
            <a:off x="-107438" y="2956795"/>
            <a:ext cx="703780" cy="360947"/>
          </a:xfrm>
          <a:prstGeom prst="upArrow">
            <a:avLst/>
          </a:prstGeom>
          <a:solidFill>
            <a:schemeClr val="accent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8138" y="3752334"/>
            <a:ext cx="351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9753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74045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CHOICE OF METHODOLOGY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511818" y="1118755"/>
            <a:ext cx="77632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Chosen methodology is </a:t>
            </a:r>
            <a:r>
              <a:rPr lang="en-US" b="1" dirty="0">
                <a:solidFill>
                  <a:srgbClr val="FF6600"/>
                </a:solidFill>
              </a:rPr>
              <a:t>SDS source mapping from data on surface </a:t>
            </a:r>
            <a:r>
              <a:rPr lang="en-US" b="1" dirty="0" smtClean="0">
                <a:solidFill>
                  <a:srgbClr val="FF6600"/>
                </a:solidFill>
              </a:rPr>
              <a:t>conditions.</a:t>
            </a:r>
          </a:p>
          <a:p>
            <a:pPr lvl="0"/>
            <a:endParaRPr lang="en-US" b="1" dirty="0">
              <a:solidFill>
                <a:srgbClr val="FF6600"/>
              </a:solidFill>
            </a:endParaRPr>
          </a:p>
          <a:p>
            <a:pPr lvl="0"/>
            <a:r>
              <a:rPr lang="en-US" b="1" dirty="0" smtClean="0">
                <a:solidFill>
                  <a:srgbClr val="FF6600"/>
                </a:solidFill>
              </a:rPr>
              <a:t>Why this choice of methodology?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Gives information about </a:t>
            </a:r>
            <a:r>
              <a:rPr lang="en-US" sz="1600" u="sng" dirty="0" smtClean="0"/>
              <a:t>specific location</a:t>
            </a:r>
            <a:r>
              <a:rPr lang="en-US" sz="1600" dirty="0" smtClean="0"/>
              <a:t> of land surfaces that have capacity to emit soil particles in case of high wind conditions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Gives detail information on </a:t>
            </a:r>
            <a:r>
              <a:rPr lang="en-US" sz="1600" u="sng" dirty="0" smtClean="0"/>
              <a:t>SDS sources intensity</a:t>
            </a:r>
            <a:r>
              <a:rPr lang="en-US" sz="1600" dirty="0" smtClean="0"/>
              <a:t> – distinguish soil surfaces with higher and lesser capacity to contribute to SDS formation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Can recognize local </a:t>
            </a:r>
            <a:r>
              <a:rPr lang="en-US" sz="1600" u="sng" dirty="0"/>
              <a:t>hot </a:t>
            </a:r>
            <a:r>
              <a:rPr lang="en-US" sz="1600" u="sng" dirty="0" smtClean="0"/>
              <a:t>spots</a:t>
            </a:r>
            <a:r>
              <a:rPr lang="en-US" sz="1600" dirty="0" smtClean="0"/>
              <a:t> – surfaces with high resolution local maximums of SDS sources intensity </a:t>
            </a:r>
          </a:p>
          <a:p>
            <a:endParaRPr lang="en-US" sz="1600" dirty="0"/>
          </a:p>
          <a:p>
            <a:r>
              <a:rPr lang="en-US" b="1" dirty="0" smtClean="0">
                <a:solidFill>
                  <a:srgbClr val="FF6600"/>
                </a:solidFill>
              </a:rPr>
              <a:t>Why real wind data are of secondary importance for SDS source mapping?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High wind episodes will happen everywhere in world and if surface with some SDS source intensity exists – it will emit particles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ym typeface="Wingdings"/>
              </a:rPr>
              <a:t>Inclusion of wind impact may reduce importance of SDS source hot-spots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ym typeface="Wingdings"/>
              </a:rPr>
              <a:t>No global high resolution wind data (with wind gusts) exists</a:t>
            </a:r>
          </a:p>
          <a:p>
            <a:endParaRPr lang="en-US" sz="1600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76800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43374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EXAMPLE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49682" y="1131897"/>
            <a:ext cx="5402028" cy="3100105"/>
            <a:chOff x="2639977" y="937257"/>
            <a:chExt cx="5402028" cy="3100105"/>
          </a:xfrm>
        </p:grpSpPr>
        <p:sp>
          <p:nvSpPr>
            <p:cNvPr id="10" name="Parallelogram 9"/>
            <p:cNvSpPr/>
            <p:nvPr/>
          </p:nvSpPr>
          <p:spPr>
            <a:xfrm rot="988267">
              <a:off x="2923393" y="1668667"/>
              <a:ext cx="4300947" cy="2301462"/>
            </a:xfrm>
            <a:prstGeom prst="parallelogram">
              <a:avLst>
                <a:gd name="adj" fmla="val 54225"/>
              </a:avLst>
            </a:prstGeom>
            <a:solidFill>
              <a:srgbClr val="D7CC4C">
                <a:alpha val="65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959684" y="2045368"/>
              <a:ext cx="294105" cy="167106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422231" y="2108802"/>
              <a:ext cx="421106" cy="2794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833979" y="2618873"/>
              <a:ext cx="295442" cy="14437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547895" y="2978483"/>
              <a:ext cx="295442" cy="14437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773439" y="2342146"/>
              <a:ext cx="295442" cy="14437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rot="3679206">
              <a:off x="3863005" y="1533971"/>
              <a:ext cx="510617" cy="2304525"/>
            </a:xfrm>
            <a:prstGeom prst="trapezoid">
              <a:avLst>
                <a:gd name="adj" fmla="val 32680"/>
              </a:avLst>
            </a:prstGeom>
            <a:solidFill>
              <a:schemeClr val="accent6">
                <a:alpha val="6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4"/>
            <p:cNvSpPr/>
            <p:nvPr/>
          </p:nvSpPr>
          <p:spPr>
            <a:xfrm rot="3679206">
              <a:off x="4304861" y="1620550"/>
              <a:ext cx="683276" cy="2354646"/>
            </a:xfrm>
            <a:prstGeom prst="trapezoid">
              <a:avLst>
                <a:gd name="adj" fmla="val 28092"/>
              </a:avLst>
            </a:prstGeom>
            <a:solidFill>
              <a:schemeClr val="accent6">
                <a:alpha val="6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apezoid 16"/>
            <p:cNvSpPr/>
            <p:nvPr/>
          </p:nvSpPr>
          <p:spPr>
            <a:xfrm rot="3679206">
              <a:off x="3839819" y="1896540"/>
              <a:ext cx="510617" cy="1940524"/>
            </a:xfrm>
            <a:prstGeom prst="trapezoid">
              <a:avLst>
                <a:gd name="adj" fmla="val 32680"/>
              </a:avLst>
            </a:prstGeom>
            <a:solidFill>
              <a:schemeClr val="accent6">
                <a:alpha val="6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39977" y="937257"/>
              <a:ext cx="2128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LAND SURFACE</a:t>
              </a:r>
              <a:endParaRPr lang="en-US" sz="2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16411" y="1537639"/>
              <a:ext cx="1003400" cy="493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dirty="0" smtClean="0">
                  <a:solidFill>
                    <a:srgbClr val="FF6600"/>
                  </a:solidFill>
                </a:rPr>
                <a:t>hot-spot</a:t>
              </a:r>
            </a:p>
            <a:p>
              <a:pPr algn="ctr">
                <a:lnSpc>
                  <a:spcPct val="70000"/>
                </a:lnSpc>
              </a:pPr>
              <a:r>
                <a:rPr lang="en-US" dirty="0" smtClean="0">
                  <a:solidFill>
                    <a:srgbClr val="FF6600"/>
                  </a:solidFill>
                </a:rPr>
                <a:t>sources</a:t>
              </a:r>
              <a:endParaRPr lang="en-US" dirty="0">
                <a:solidFill>
                  <a:srgbClr val="FF6600"/>
                </a:solidFill>
              </a:endParaRPr>
            </a:p>
          </p:txBody>
        </p:sp>
        <p:sp>
          <p:nvSpPr>
            <p:cNvPr id="20" name="Left Arrow 19"/>
            <p:cNvSpPr/>
            <p:nvPr/>
          </p:nvSpPr>
          <p:spPr>
            <a:xfrm rot="19655560">
              <a:off x="5531936" y="1506218"/>
              <a:ext cx="581526" cy="623272"/>
            </a:xfrm>
            <a:prstGeom prst="leftArrow">
              <a:avLst/>
            </a:prstGeom>
            <a:solidFill>
              <a:schemeClr val="accent1">
                <a:alpha val="6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19739432">
              <a:off x="3195002" y="2859151"/>
              <a:ext cx="130107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SDS plumes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9662546">
              <a:off x="5985230" y="1073376"/>
              <a:ext cx="1274708" cy="404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 dirty="0">
                  <a:solidFill>
                    <a:schemeClr val="accent1"/>
                  </a:solidFill>
                </a:rPr>
                <a:t>m</a:t>
              </a:r>
              <a:r>
                <a:rPr lang="en-US" sz="1400" b="1" dirty="0" smtClean="0">
                  <a:solidFill>
                    <a:schemeClr val="accent1"/>
                  </a:solidFill>
                </a:rPr>
                <a:t>ore frequent</a:t>
              </a:r>
            </a:p>
            <a:p>
              <a:pPr>
                <a:lnSpc>
                  <a:spcPct val="70000"/>
                </a:lnSpc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high wind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23" name="Left Arrow 22"/>
            <p:cNvSpPr/>
            <p:nvPr/>
          </p:nvSpPr>
          <p:spPr>
            <a:xfrm rot="19655560">
              <a:off x="6371711" y="1955713"/>
              <a:ext cx="581526" cy="623272"/>
            </a:xfrm>
            <a:prstGeom prst="leftArrow">
              <a:avLst/>
            </a:prstGeom>
            <a:solidFill>
              <a:schemeClr val="accent1">
                <a:alpha val="6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 rot="19662546">
              <a:off x="6882713" y="1583027"/>
              <a:ext cx="1159292" cy="404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less frequent</a:t>
              </a:r>
            </a:p>
            <a:p>
              <a:pPr>
                <a:lnSpc>
                  <a:spcPct val="70000"/>
                </a:lnSpc>
              </a:pPr>
              <a:r>
                <a:rPr lang="en-US" sz="1400" b="1" dirty="0" smtClean="0">
                  <a:solidFill>
                    <a:schemeClr val="accent1"/>
                  </a:solidFill>
                </a:rPr>
                <a:t>high wind</a:t>
              </a:r>
              <a:endParaRPr lang="en-US" sz="1400" b="1" dirty="0">
                <a:solidFill>
                  <a:schemeClr val="accent1"/>
                </a:solidFill>
              </a:endParaRPr>
            </a:p>
          </p:txBody>
        </p:sp>
        <p:sp>
          <p:nvSpPr>
            <p:cNvPr id="27" name="Parallelogram 26"/>
            <p:cNvSpPr/>
            <p:nvPr/>
          </p:nvSpPr>
          <p:spPr>
            <a:xfrm rot="988267">
              <a:off x="4313817" y="3318389"/>
              <a:ext cx="1800749" cy="718973"/>
            </a:xfrm>
            <a:prstGeom prst="parallelogram">
              <a:avLst>
                <a:gd name="adj" fmla="val 54225"/>
              </a:avLst>
            </a:prstGeom>
            <a:solidFill>
              <a:schemeClr val="tx1">
                <a:lumMod val="50000"/>
                <a:lumOff val="50000"/>
                <a:alpha val="6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 rot="994218">
              <a:off x="4825995" y="3510916"/>
              <a:ext cx="75227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urban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703643" y="1573928"/>
              <a:ext cx="212768" cy="217768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97577" y="1423958"/>
            <a:ext cx="4038652" cy="2110262"/>
            <a:chOff x="4509071" y="1899075"/>
            <a:chExt cx="4300947" cy="2301462"/>
          </a:xfrm>
        </p:grpSpPr>
        <p:sp>
          <p:nvSpPr>
            <p:cNvPr id="43" name="Parallelogram 42"/>
            <p:cNvSpPr/>
            <p:nvPr/>
          </p:nvSpPr>
          <p:spPr>
            <a:xfrm rot="988267">
              <a:off x="4509071" y="1899075"/>
              <a:ext cx="4300947" cy="2301462"/>
            </a:xfrm>
            <a:prstGeom prst="parallelogram">
              <a:avLst>
                <a:gd name="adj" fmla="val 54225"/>
              </a:avLst>
            </a:prstGeom>
            <a:solidFill>
              <a:srgbClr val="D7CC4C">
                <a:alpha val="65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4739211" y="2101827"/>
              <a:ext cx="2985476" cy="1604882"/>
            </a:xfrm>
            <a:custGeom>
              <a:avLst/>
              <a:gdLst>
                <a:gd name="connsiteX0" fmla="*/ 1725316 w 2707895"/>
                <a:gd name="connsiteY0" fmla="*/ 46790 h 1423737"/>
                <a:gd name="connsiteX1" fmla="*/ 1725316 w 2707895"/>
                <a:gd name="connsiteY1" fmla="*/ 46790 h 1423737"/>
                <a:gd name="connsiteX2" fmla="*/ 1671843 w 2707895"/>
                <a:gd name="connsiteY2" fmla="*/ 80211 h 1423737"/>
                <a:gd name="connsiteX3" fmla="*/ 1645106 w 2707895"/>
                <a:gd name="connsiteY3" fmla="*/ 106948 h 1423737"/>
                <a:gd name="connsiteX4" fmla="*/ 1631737 w 2707895"/>
                <a:gd name="connsiteY4" fmla="*/ 120316 h 1423737"/>
                <a:gd name="connsiteX5" fmla="*/ 1578264 w 2707895"/>
                <a:gd name="connsiteY5" fmla="*/ 167106 h 1423737"/>
                <a:gd name="connsiteX6" fmla="*/ 1564895 w 2707895"/>
                <a:gd name="connsiteY6" fmla="*/ 187158 h 1423737"/>
                <a:gd name="connsiteX7" fmla="*/ 1538158 w 2707895"/>
                <a:gd name="connsiteY7" fmla="*/ 213895 h 1423737"/>
                <a:gd name="connsiteX8" fmla="*/ 1524790 w 2707895"/>
                <a:gd name="connsiteY8" fmla="*/ 227264 h 1423737"/>
                <a:gd name="connsiteX9" fmla="*/ 1504737 w 2707895"/>
                <a:gd name="connsiteY9" fmla="*/ 247316 h 1423737"/>
                <a:gd name="connsiteX10" fmla="*/ 1491369 w 2707895"/>
                <a:gd name="connsiteY10" fmla="*/ 267369 h 1423737"/>
                <a:gd name="connsiteX11" fmla="*/ 1457948 w 2707895"/>
                <a:gd name="connsiteY11" fmla="*/ 320843 h 1423737"/>
                <a:gd name="connsiteX12" fmla="*/ 1424527 w 2707895"/>
                <a:gd name="connsiteY12" fmla="*/ 354264 h 1423737"/>
                <a:gd name="connsiteX13" fmla="*/ 1411158 w 2707895"/>
                <a:gd name="connsiteY13" fmla="*/ 367632 h 1423737"/>
                <a:gd name="connsiteX14" fmla="*/ 1397790 w 2707895"/>
                <a:gd name="connsiteY14" fmla="*/ 394369 h 1423737"/>
                <a:gd name="connsiteX15" fmla="*/ 1357685 w 2707895"/>
                <a:gd name="connsiteY15" fmla="*/ 427790 h 1423737"/>
                <a:gd name="connsiteX16" fmla="*/ 1297527 w 2707895"/>
                <a:gd name="connsiteY16" fmla="*/ 467895 h 1423737"/>
                <a:gd name="connsiteX17" fmla="*/ 1264106 w 2707895"/>
                <a:gd name="connsiteY17" fmla="*/ 487948 h 1423737"/>
                <a:gd name="connsiteX18" fmla="*/ 1224001 w 2707895"/>
                <a:gd name="connsiteY18" fmla="*/ 514685 h 1423737"/>
                <a:gd name="connsiteX19" fmla="*/ 1170527 w 2707895"/>
                <a:gd name="connsiteY19" fmla="*/ 541421 h 1423737"/>
                <a:gd name="connsiteX20" fmla="*/ 1157158 w 2707895"/>
                <a:gd name="connsiteY20" fmla="*/ 554790 h 1423737"/>
                <a:gd name="connsiteX21" fmla="*/ 1117053 w 2707895"/>
                <a:gd name="connsiteY21" fmla="*/ 568158 h 1423737"/>
                <a:gd name="connsiteX22" fmla="*/ 1097001 w 2707895"/>
                <a:gd name="connsiteY22" fmla="*/ 581527 h 1423737"/>
                <a:gd name="connsiteX23" fmla="*/ 1063579 w 2707895"/>
                <a:gd name="connsiteY23" fmla="*/ 608264 h 1423737"/>
                <a:gd name="connsiteX24" fmla="*/ 1043527 w 2707895"/>
                <a:gd name="connsiteY24" fmla="*/ 614948 h 1423737"/>
                <a:gd name="connsiteX25" fmla="*/ 996737 w 2707895"/>
                <a:gd name="connsiteY25" fmla="*/ 635000 h 1423737"/>
                <a:gd name="connsiteX26" fmla="*/ 963316 w 2707895"/>
                <a:gd name="connsiteY26" fmla="*/ 655053 h 1423737"/>
                <a:gd name="connsiteX27" fmla="*/ 943264 w 2707895"/>
                <a:gd name="connsiteY27" fmla="*/ 668421 h 1423737"/>
                <a:gd name="connsiteX28" fmla="*/ 916527 w 2707895"/>
                <a:gd name="connsiteY28" fmla="*/ 675106 h 1423737"/>
                <a:gd name="connsiteX29" fmla="*/ 863053 w 2707895"/>
                <a:gd name="connsiteY29" fmla="*/ 695158 h 1423737"/>
                <a:gd name="connsiteX30" fmla="*/ 843001 w 2707895"/>
                <a:gd name="connsiteY30" fmla="*/ 708527 h 1423737"/>
                <a:gd name="connsiteX31" fmla="*/ 789527 w 2707895"/>
                <a:gd name="connsiteY31" fmla="*/ 741948 h 1423737"/>
                <a:gd name="connsiteX32" fmla="*/ 776158 w 2707895"/>
                <a:gd name="connsiteY32" fmla="*/ 755316 h 1423737"/>
                <a:gd name="connsiteX33" fmla="*/ 716001 w 2707895"/>
                <a:gd name="connsiteY33" fmla="*/ 782053 h 1423737"/>
                <a:gd name="connsiteX34" fmla="*/ 682579 w 2707895"/>
                <a:gd name="connsiteY34" fmla="*/ 802106 h 1423737"/>
                <a:gd name="connsiteX35" fmla="*/ 655843 w 2707895"/>
                <a:gd name="connsiteY35" fmla="*/ 808790 h 1423737"/>
                <a:gd name="connsiteX36" fmla="*/ 635790 w 2707895"/>
                <a:gd name="connsiteY36" fmla="*/ 815474 h 1423737"/>
                <a:gd name="connsiteX37" fmla="*/ 609053 w 2707895"/>
                <a:gd name="connsiteY37" fmla="*/ 835527 h 1423737"/>
                <a:gd name="connsiteX38" fmla="*/ 589001 w 2707895"/>
                <a:gd name="connsiteY38" fmla="*/ 842211 h 1423737"/>
                <a:gd name="connsiteX39" fmla="*/ 568948 w 2707895"/>
                <a:gd name="connsiteY39" fmla="*/ 862264 h 1423737"/>
                <a:gd name="connsiteX40" fmla="*/ 542211 w 2707895"/>
                <a:gd name="connsiteY40" fmla="*/ 875632 h 1423737"/>
                <a:gd name="connsiteX41" fmla="*/ 508790 w 2707895"/>
                <a:gd name="connsiteY41" fmla="*/ 915737 h 1423737"/>
                <a:gd name="connsiteX42" fmla="*/ 495422 w 2707895"/>
                <a:gd name="connsiteY42" fmla="*/ 929106 h 1423737"/>
                <a:gd name="connsiteX43" fmla="*/ 482053 w 2707895"/>
                <a:gd name="connsiteY43" fmla="*/ 955843 h 1423737"/>
                <a:gd name="connsiteX44" fmla="*/ 462001 w 2707895"/>
                <a:gd name="connsiteY44" fmla="*/ 975895 h 1423737"/>
                <a:gd name="connsiteX45" fmla="*/ 435264 w 2707895"/>
                <a:gd name="connsiteY45" fmla="*/ 1022685 h 1423737"/>
                <a:gd name="connsiteX46" fmla="*/ 388474 w 2707895"/>
                <a:gd name="connsiteY46" fmla="*/ 1062790 h 1423737"/>
                <a:gd name="connsiteX47" fmla="*/ 335001 w 2707895"/>
                <a:gd name="connsiteY47" fmla="*/ 1096211 h 1423737"/>
                <a:gd name="connsiteX48" fmla="*/ 314948 w 2707895"/>
                <a:gd name="connsiteY48" fmla="*/ 1116264 h 1423737"/>
                <a:gd name="connsiteX49" fmla="*/ 294895 w 2707895"/>
                <a:gd name="connsiteY49" fmla="*/ 1122948 h 1423737"/>
                <a:gd name="connsiteX50" fmla="*/ 221369 w 2707895"/>
                <a:gd name="connsiteY50" fmla="*/ 1169737 h 1423737"/>
                <a:gd name="connsiteX51" fmla="*/ 174579 w 2707895"/>
                <a:gd name="connsiteY51" fmla="*/ 1209843 h 1423737"/>
                <a:gd name="connsiteX52" fmla="*/ 161211 w 2707895"/>
                <a:gd name="connsiteY52" fmla="*/ 1229895 h 1423737"/>
                <a:gd name="connsiteX53" fmla="*/ 114422 w 2707895"/>
                <a:gd name="connsiteY53" fmla="*/ 1249948 h 1423737"/>
                <a:gd name="connsiteX54" fmla="*/ 74316 w 2707895"/>
                <a:gd name="connsiteY54" fmla="*/ 1263316 h 1423737"/>
                <a:gd name="connsiteX55" fmla="*/ 54264 w 2707895"/>
                <a:gd name="connsiteY55" fmla="*/ 1270000 h 1423737"/>
                <a:gd name="connsiteX56" fmla="*/ 14158 w 2707895"/>
                <a:gd name="connsiteY56" fmla="*/ 1276685 h 1423737"/>
                <a:gd name="connsiteX57" fmla="*/ 790 w 2707895"/>
                <a:gd name="connsiteY57" fmla="*/ 1296737 h 1423737"/>
                <a:gd name="connsiteX58" fmla="*/ 20843 w 2707895"/>
                <a:gd name="connsiteY58" fmla="*/ 1343527 h 1423737"/>
                <a:gd name="connsiteX59" fmla="*/ 27527 w 2707895"/>
                <a:gd name="connsiteY59" fmla="*/ 1363579 h 1423737"/>
                <a:gd name="connsiteX60" fmla="*/ 181264 w 2707895"/>
                <a:gd name="connsiteY60" fmla="*/ 1370264 h 1423737"/>
                <a:gd name="connsiteX61" fmla="*/ 254790 w 2707895"/>
                <a:gd name="connsiteY61" fmla="*/ 1350211 h 1423737"/>
                <a:gd name="connsiteX62" fmla="*/ 348369 w 2707895"/>
                <a:gd name="connsiteY62" fmla="*/ 1356895 h 1423737"/>
                <a:gd name="connsiteX63" fmla="*/ 361737 w 2707895"/>
                <a:gd name="connsiteY63" fmla="*/ 1370264 h 1423737"/>
                <a:gd name="connsiteX64" fmla="*/ 441948 w 2707895"/>
                <a:gd name="connsiteY64" fmla="*/ 1383632 h 1423737"/>
                <a:gd name="connsiteX65" fmla="*/ 482053 w 2707895"/>
                <a:gd name="connsiteY65" fmla="*/ 1390316 h 1423737"/>
                <a:gd name="connsiteX66" fmla="*/ 515474 w 2707895"/>
                <a:gd name="connsiteY66" fmla="*/ 1403685 h 1423737"/>
                <a:gd name="connsiteX67" fmla="*/ 548895 w 2707895"/>
                <a:gd name="connsiteY67" fmla="*/ 1410369 h 1423737"/>
                <a:gd name="connsiteX68" fmla="*/ 609053 w 2707895"/>
                <a:gd name="connsiteY68" fmla="*/ 1423737 h 1423737"/>
                <a:gd name="connsiteX69" fmla="*/ 903158 w 2707895"/>
                <a:gd name="connsiteY69" fmla="*/ 1410369 h 1423737"/>
                <a:gd name="connsiteX70" fmla="*/ 990053 w 2707895"/>
                <a:gd name="connsiteY70" fmla="*/ 1403685 h 1423737"/>
                <a:gd name="connsiteX71" fmla="*/ 1063579 w 2707895"/>
                <a:gd name="connsiteY71" fmla="*/ 1390316 h 1423737"/>
                <a:gd name="connsiteX72" fmla="*/ 1244053 w 2707895"/>
                <a:gd name="connsiteY72" fmla="*/ 1350211 h 1423737"/>
                <a:gd name="connsiteX73" fmla="*/ 1444579 w 2707895"/>
                <a:gd name="connsiteY73" fmla="*/ 1323474 h 1423737"/>
                <a:gd name="connsiteX74" fmla="*/ 1531474 w 2707895"/>
                <a:gd name="connsiteY74" fmla="*/ 1310106 h 1423737"/>
                <a:gd name="connsiteX75" fmla="*/ 1591632 w 2707895"/>
                <a:gd name="connsiteY75" fmla="*/ 1276685 h 1423737"/>
                <a:gd name="connsiteX76" fmla="*/ 1665158 w 2707895"/>
                <a:gd name="connsiteY76" fmla="*/ 1216527 h 1423737"/>
                <a:gd name="connsiteX77" fmla="*/ 1785474 w 2707895"/>
                <a:gd name="connsiteY77" fmla="*/ 1163053 h 1423737"/>
                <a:gd name="connsiteX78" fmla="*/ 1859001 w 2707895"/>
                <a:gd name="connsiteY78" fmla="*/ 1102895 h 1423737"/>
                <a:gd name="connsiteX79" fmla="*/ 1885737 w 2707895"/>
                <a:gd name="connsiteY79" fmla="*/ 1076158 h 1423737"/>
                <a:gd name="connsiteX80" fmla="*/ 1945895 w 2707895"/>
                <a:gd name="connsiteY80" fmla="*/ 1029369 h 1423737"/>
                <a:gd name="connsiteX81" fmla="*/ 1979316 w 2707895"/>
                <a:gd name="connsiteY81" fmla="*/ 989264 h 1423737"/>
                <a:gd name="connsiteX82" fmla="*/ 2032790 w 2707895"/>
                <a:gd name="connsiteY82" fmla="*/ 935790 h 1423737"/>
                <a:gd name="connsiteX83" fmla="*/ 2059527 w 2707895"/>
                <a:gd name="connsiteY83" fmla="*/ 889000 h 1423737"/>
                <a:gd name="connsiteX84" fmla="*/ 2092948 w 2707895"/>
                <a:gd name="connsiteY84" fmla="*/ 855579 h 1423737"/>
                <a:gd name="connsiteX85" fmla="*/ 2126369 w 2707895"/>
                <a:gd name="connsiteY85" fmla="*/ 788737 h 1423737"/>
                <a:gd name="connsiteX86" fmla="*/ 2133053 w 2707895"/>
                <a:gd name="connsiteY86" fmla="*/ 768685 h 1423737"/>
                <a:gd name="connsiteX87" fmla="*/ 2153106 w 2707895"/>
                <a:gd name="connsiteY87" fmla="*/ 748632 h 1423737"/>
                <a:gd name="connsiteX88" fmla="*/ 2166474 w 2707895"/>
                <a:gd name="connsiteY88" fmla="*/ 728579 h 1423737"/>
                <a:gd name="connsiteX89" fmla="*/ 2179843 w 2707895"/>
                <a:gd name="connsiteY89" fmla="*/ 701843 h 1423737"/>
                <a:gd name="connsiteX90" fmla="*/ 2219948 w 2707895"/>
                <a:gd name="connsiteY90" fmla="*/ 661737 h 1423737"/>
                <a:gd name="connsiteX91" fmla="*/ 2246685 w 2707895"/>
                <a:gd name="connsiteY91" fmla="*/ 635000 h 1423737"/>
                <a:gd name="connsiteX92" fmla="*/ 2293474 w 2707895"/>
                <a:gd name="connsiteY92" fmla="*/ 608264 h 1423737"/>
                <a:gd name="connsiteX93" fmla="*/ 2353632 w 2707895"/>
                <a:gd name="connsiteY93" fmla="*/ 574843 h 1423737"/>
                <a:gd name="connsiteX94" fmla="*/ 2373685 w 2707895"/>
                <a:gd name="connsiteY94" fmla="*/ 561474 h 1423737"/>
                <a:gd name="connsiteX95" fmla="*/ 2400422 w 2707895"/>
                <a:gd name="connsiteY95" fmla="*/ 534737 h 1423737"/>
                <a:gd name="connsiteX96" fmla="*/ 2467264 w 2707895"/>
                <a:gd name="connsiteY96" fmla="*/ 487948 h 1423737"/>
                <a:gd name="connsiteX97" fmla="*/ 2487316 w 2707895"/>
                <a:gd name="connsiteY97" fmla="*/ 481264 h 1423737"/>
                <a:gd name="connsiteX98" fmla="*/ 2540790 w 2707895"/>
                <a:gd name="connsiteY98" fmla="*/ 434474 h 1423737"/>
                <a:gd name="connsiteX99" fmla="*/ 2560843 w 2707895"/>
                <a:gd name="connsiteY99" fmla="*/ 427790 h 1423737"/>
                <a:gd name="connsiteX100" fmla="*/ 2587579 w 2707895"/>
                <a:gd name="connsiteY100" fmla="*/ 414421 h 1423737"/>
                <a:gd name="connsiteX101" fmla="*/ 2627685 w 2707895"/>
                <a:gd name="connsiteY101" fmla="*/ 381000 h 1423737"/>
                <a:gd name="connsiteX102" fmla="*/ 2654422 w 2707895"/>
                <a:gd name="connsiteY102" fmla="*/ 360948 h 1423737"/>
                <a:gd name="connsiteX103" fmla="*/ 2701211 w 2707895"/>
                <a:gd name="connsiteY103" fmla="*/ 294106 h 1423737"/>
                <a:gd name="connsiteX104" fmla="*/ 2707895 w 2707895"/>
                <a:gd name="connsiteY104" fmla="*/ 274053 h 1423737"/>
                <a:gd name="connsiteX105" fmla="*/ 2687843 w 2707895"/>
                <a:gd name="connsiteY105" fmla="*/ 187158 h 1423737"/>
                <a:gd name="connsiteX106" fmla="*/ 2681158 w 2707895"/>
                <a:gd name="connsiteY106" fmla="*/ 167106 h 1423737"/>
                <a:gd name="connsiteX107" fmla="*/ 2647737 w 2707895"/>
                <a:gd name="connsiteY107" fmla="*/ 140369 h 1423737"/>
                <a:gd name="connsiteX108" fmla="*/ 2641053 w 2707895"/>
                <a:gd name="connsiteY108" fmla="*/ 120316 h 1423737"/>
                <a:gd name="connsiteX109" fmla="*/ 2600948 w 2707895"/>
                <a:gd name="connsiteY109" fmla="*/ 106948 h 1423737"/>
                <a:gd name="connsiteX110" fmla="*/ 2560843 w 2707895"/>
                <a:gd name="connsiteY110" fmla="*/ 93579 h 1423737"/>
                <a:gd name="connsiteX111" fmla="*/ 2540790 w 2707895"/>
                <a:gd name="connsiteY111" fmla="*/ 86895 h 1423737"/>
                <a:gd name="connsiteX112" fmla="*/ 2494001 w 2707895"/>
                <a:gd name="connsiteY112" fmla="*/ 66843 h 1423737"/>
                <a:gd name="connsiteX113" fmla="*/ 2473948 w 2707895"/>
                <a:gd name="connsiteY113" fmla="*/ 60158 h 1423737"/>
                <a:gd name="connsiteX114" fmla="*/ 2380369 w 2707895"/>
                <a:gd name="connsiteY114" fmla="*/ 53474 h 1423737"/>
                <a:gd name="connsiteX115" fmla="*/ 2333579 w 2707895"/>
                <a:gd name="connsiteY115" fmla="*/ 40106 h 1423737"/>
                <a:gd name="connsiteX116" fmla="*/ 2280106 w 2707895"/>
                <a:gd name="connsiteY116" fmla="*/ 46790 h 1423737"/>
                <a:gd name="connsiteX117" fmla="*/ 2199895 w 2707895"/>
                <a:gd name="connsiteY117" fmla="*/ 53474 h 1423737"/>
                <a:gd name="connsiteX118" fmla="*/ 2146422 w 2707895"/>
                <a:gd name="connsiteY118" fmla="*/ 66843 h 1423737"/>
                <a:gd name="connsiteX119" fmla="*/ 2119685 w 2707895"/>
                <a:gd name="connsiteY119" fmla="*/ 73527 h 1423737"/>
                <a:gd name="connsiteX120" fmla="*/ 2099632 w 2707895"/>
                <a:gd name="connsiteY120" fmla="*/ 66843 h 1423737"/>
                <a:gd name="connsiteX121" fmla="*/ 2079579 w 2707895"/>
                <a:gd name="connsiteY121" fmla="*/ 53474 h 1423737"/>
                <a:gd name="connsiteX122" fmla="*/ 2052843 w 2707895"/>
                <a:gd name="connsiteY122" fmla="*/ 46790 h 1423737"/>
                <a:gd name="connsiteX123" fmla="*/ 2032790 w 2707895"/>
                <a:gd name="connsiteY123" fmla="*/ 33421 h 1423737"/>
                <a:gd name="connsiteX124" fmla="*/ 1925843 w 2707895"/>
                <a:gd name="connsiteY124" fmla="*/ 13369 h 1423737"/>
                <a:gd name="connsiteX125" fmla="*/ 1892422 w 2707895"/>
                <a:gd name="connsiteY125" fmla="*/ 6685 h 1423737"/>
                <a:gd name="connsiteX126" fmla="*/ 1845632 w 2707895"/>
                <a:gd name="connsiteY126" fmla="*/ 0 h 1423737"/>
                <a:gd name="connsiteX127" fmla="*/ 1725316 w 2707895"/>
                <a:gd name="connsiteY127" fmla="*/ 6685 h 1423737"/>
                <a:gd name="connsiteX128" fmla="*/ 1705264 w 2707895"/>
                <a:gd name="connsiteY128" fmla="*/ 13369 h 1423737"/>
                <a:gd name="connsiteX129" fmla="*/ 1691895 w 2707895"/>
                <a:gd name="connsiteY129" fmla="*/ 26737 h 1423737"/>
                <a:gd name="connsiteX130" fmla="*/ 1671843 w 2707895"/>
                <a:gd name="connsiteY130" fmla="*/ 40106 h 1423737"/>
                <a:gd name="connsiteX131" fmla="*/ 1658474 w 2707895"/>
                <a:gd name="connsiteY131" fmla="*/ 60158 h 1423737"/>
                <a:gd name="connsiteX132" fmla="*/ 1645106 w 2707895"/>
                <a:gd name="connsiteY132" fmla="*/ 73527 h 1423737"/>
                <a:gd name="connsiteX133" fmla="*/ 1638422 w 2707895"/>
                <a:gd name="connsiteY133" fmla="*/ 80211 h 1423737"/>
                <a:gd name="connsiteX134" fmla="*/ 1638422 w 2707895"/>
                <a:gd name="connsiteY134" fmla="*/ 80211 h 14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2707895" h="1423737">
                  <a:moveTo>
                    <a:pt x="1725316" y="46790"/>
                  </a:moveTo>
                  <a:lnTo>
                    <a:pt x="1725316" y="46790"/>
                  </a:lnTo>
                  <a:cubicBezTo>
                    <a:pt x="1707492" y="57930"/>
                    <a:pt x="1688658" y="67599"/>
                    <a:pt x="1671843" y="80211"/>
                  </a:cubicBezTo>
                  <a:cubicBezTo>
                    <a:pt x="1661760" y="87773"/>
                    <a:pt x="1654018" y="98036"/>
                    <a:pt x="1645106" y="106948"/>
                  </a:cubicBezTo>
                  <a:cubicBezTo>
                    <a:pt x="1640650" y="111404"/>
                    <a:pt x="1636980" y="116820"/>
                    <a:pt x="1631737" y="120316"/>
                  </a:cubicBezTo>
                  <a:cubicBezTo>
                    <a:pt x="1610539" y="134449"/>
                    <a:pt x="1593905" y="143646"/>
                    <a:pt x="1578264" y="167106"/>
                  </a:cubicBezTo>
                  <a:cubicBezTo>
                    <a:pt x="1573808" y="173790"/>
                    <a:pt x="1570123" y="181059"/>
                    <a:pt x="1564895" y="187158"/>
                  </a:cubicBezTo>
                  <a:cubicBezTo>
                    <a:pt x="1556692" y="196728"/>
                    <a:pt x="1547070" y="204983"/>
                    <a:pt x="1538158" y="213895"/>
                  </a:cubicBezTo>
                  <a:lnTo>
                    <a:pt x="1524790" y="227264"/>
                  </a:lnTo>
                  <a:cubicBezTo>
                    <a:pt x="1518106" y="233948"/>
                    <a:pt x="1509980" y="239451"/>
                    <a:pt x="1504737" y="247316"/>
                  </a:cubicBezTo>
                  <a:cubicBezTo>
                    <a:pt x="1500281" y="254000"/>
                    <a:pt x="1495682" y="260591"/>
                    <a:pt x="1491369" y="267369"/>
                  </a:cubicBezTo>
                  <a:cubicBezTo>
                    <a:pt x="1480084" y="285103"/>
                    <a:pt x="1472811" y="305980"/>
                    <a:pt x="1457948" y="320843"/>
                  </a:cubicBezTo>
                  <a:lnTo>
                    <a:pt x="1424527" y="354264"/>
                  </a:lnTo>
                  <a:lnTo>
                    <a:pt x="1411158" y="367632"/>
                  </a:lnTo>
                  <a:cubicBezTo>
                    <a:pt x="1406702" y="376544"/>
                    <a:pt x="1403582" y="386261"/>
                    <a:pt x="1397790" y="394369"/>
                  </a:cubicBezTo>
                  <a:cubicBezTo>
                    <a:pt x="1379496" y="419981"/>
                    <a:pt x="1379280" y="409279"/>
                    <a:pt x="1357685" y="427790"/>
                  </a:cubicBezTo>
                  <a:cubicBezTo>
                    <a:pt x="1311460" y="467413"/>
                    <a:pt x="1353126" y="445656"/>
                    <a:pt x="1297527" y="467895"/>
                  </a:cubicBezTo>
                  <a:cubicBezTo>
                    <a:pt x="1267533" y="497889"/>
                    <a:pt x="1303153" y="466255"/>
                    <a:pt x="1264106" y="487948"/>
                  </a:cubicBezTo>
                  <a:cubicBezTo>
                    <a:pt x="1250061" y="495751"/>
                    <a:pt x="1238372" y="507500"/>
                    <a:pt x="1224001" y="514685"/>
                  </a:cubicBezTo>
                  <a:lnTo>
                    <a:pt x="1170527" y="541421"/>
                  </a:lnTo>
                  <a:cubicBezTo>
                    <a:pt x="1166071" y="545877"/>
                    <a:pt x="1162795" y="551972"/>
                    <a:pt x="1157158" y="554790"/>
                  </a:cubicBezTo>
                  <a:cubicBezTo>
                    <a:pt x="1144554" y="561092"/>
                    <a:pt x="1117053" y="568158"/>
                    <a:pt x="1117053" y="568158"/>
                  </a:cubicBezTo>
                  <a:cubicBezTo>
                    <a:pt x="1110369" y="572614"/>
                    <a:pt x="1103274" y="576509"/>
                    <a:pt x="1097001" y="581527"/>
                  </a:cubicBezTo>
                  <a:cubicBezTo>
                    <a:pt x="1076281" y="598103"/>
                    <a:pt x="1091005" y="594551"/>
                    <a:pt x="1063579" y="608264"/>
                  </a:cubicBezTo>
                  <a:cubicBezTo>
                    <a:pt x="1057277" y="611415"/>
                    <a:pt x="1050069" y="612331"/>
                    <a:pt x="1043527" y="614948"/>
                  </a:cubicBezTo>
                  <a:cubicBezTo>
                    <a:pt x="1027772" y="621250"/>
                    <a:pt x="1012334" y="628316"/>
                    <a:pt x="996737" y="635000"/>
                  </a:cubicBezTo>
                  <a:cubicBezTo>
                    <a:pt x="970627" y="661112"/>
                    <a:pt x="998024" y="637700"/>
                    <a:pt x="963316" y="655053"/>
                  </a:cubicBezTo>
                  <a:cubicBezTo>
                    <a:pt x="956131" y="658645"/>
                    <a:pt x="950648" y="665257"/>
                    <a:pt x="943264" y="668421"/>
                  </a:cubicBezTo>
                  <a:cubicBezTo>
                    <a:pt x="934820" y="672040"/>
                    <a:pt x="925360" y="672582"/>
                    <a:pt x="916527" y="675106"/>
                  </a:cubicBezTo>
                  <a:cubicBezTo>
                    <a:pt x="903027" y="678963"/>
                    <a:pt x="872473" y="690448"/>
                    <a:pt x="863053" y="695158"/>
                  </a:cubicBezTo>
                  <a:cubicBezTo>
                    <a:pt x="855868" y="698751"/>
                    <a:pt x="849976" y="704541"/>
                    <a:pt x="843001" y="708527"/>
                  </a:cubicBezTo>
                  <a:cubicBezTo>
                    <a:pt x="806161" y="729579"/>
                    <a:pt x="824391" y="712896"/>
                    <a:pt x="789527" y="741948"/>
                  </a:cubicBezTo>
                  <a:cubicBezTo>
                    <a:pt x="784686" y="745982"/>
                    <a:pt x="781402" y="751820"/>
                    <a:pt x="776158" y="755316"/>
                  </a:cubicBezTo>
                  <a:cubicBezTo>
                    <a:pt x="754887" y="769497"/>
                    <a:pt x="739170" y="770469"/>
                    <a:pt x="716001" y="782053"/>
                  </a:cubicBezTo>
                  <a:cubicBezTo>
                    <a:pt x="704380" y="787863"/>
                    <a:pt x="694451" y="796829"/>
                    <a:pt x="682579" y="802106"/>
                  </a:cubicBezTo>
                  <a:cubicBezTo>
                    <a:pt x="674184" y="805837"/>
                    <a:pt x="664676" y="806266"/>
                    <a:pt x="655843" y="808790"/>
                  </a:cubicBezTo>
                  <a:cubicBezTo>
                    <a:pt x="649068" y="810726"/>
                    <a:pt x="642474" y="813246"/>
                    <a:pt x="635790" y="815474"/>
                  </a:cubicBezTo>
                  <a:cubicBezTo>
                    <a:pt x="626878" y="822158"/>
                    <a:pt x="618726" y="830000"/>
                    <a:pt x="609053" y="835527"/>
                  </a:cubicBezTo>
                  <a:cubicBezTo>
                    <a:pt x="602936" y="839023"/>
                    <a:pt x="594863" y="838303"/>
                    <a:pt x="589001" y="842211"/>
                  </a:cubicBezTo>
                  <a:cubicBezTo>
                    <a:pt x="581136" y="847455"/>
                    <a:pt x="576640" y="856770"/>
                    <a:pt x="568948" y="862264"/>
                  </a:cubicBezTo>
                  <a:cubicBezTo>
                    <a:pt x="560840" y="868056"/>
                    <a:pt x="551123" y="871176"/>
                    <a:pt x="542211" y="875632"/>
                  </a:cubicBezTo>
                  <a:cubicBezTo>
                    <a:pt x="494583" y="923260"/>
                    <a:pt x="546008" y="869214"/>
                    <a:pt x="508790" y="915737"/>
                  </a:cubicBezTo>
                  <a:cubicBezTo>
                    <a:pt x="504853" y="920658"/>
                    <a:pt x="498918" y="923862"/>
                    <a:pt x="495422" y="929106"/>
                  </a:cubicBezTo>
                  <a:cubicBezTo>
                    <a:pt x="489895" y="937397"/>
                    <a:pt x="487845" y="947735"/>
                    <a:pt x="482053" y="955843"/>
                  </a:cubicBezTo>
                  <a:cubicBezTo>
                    <a:pt x="476559" y="963535"/>
                    <a:pt x="467495" y="968203"/>
                    <a:pt x="462001" y="975895"/>
                  </a:cubicBezTo>
                  <a:cubicBezTo>
                    <a:pt x="416273" y="1039914"/>
                    <a:pt x="477351" y="970077"/>
                    <a:pt x="435264" y="1022685"/>
                  </a:cubicBezTo>
                  <a:cubicBezTo>
                    <a:pt x="425552" y="1034825"/>
                    <a:pt x="395700" y="1057732"/>
                    <a:pt x="388474" y="1062790"/>
                  </a:cubicBezTo>
                  <a:cubicBezTo>
                    <a:pt x="380326" y="1068493"/>
                    <a:pt x="345977" y="1087065"/>
                    <a:pt x="335001" y="1096211"/>
                  </a:cubicBezTo>
                  <a:cubicBezTo>
                    <a:pt x="327739" y="1102263"/>
                    <a:pt x="322813" y="1111020"/>
                    <a:pt x="314948" y="1116264"/>
                  </a:cubicBezTo>
                  <a:cubicBezTo>
                    <a:pt x="309085" y="1120172"/>
                    <a:pt x="301197" y="1119797"/>
                    <a:pt x="294895" y="1122948"/>
                  </a:cubicBezTo>
                  <a:cubicBezTo>
                    <a:pt x="281724" y="1129533"/>
                    <a:pt x="230202" y="1162671"/>
                    <a:pt x="221369" y="1169737"/>
                  </a:cubicBezTo>
                  <a:cubicBezTo>
                    <a:pt x="140322" y="1234575"/>
                    <a:pt x="236115" y="1168818"/>
                    <a:pt x="174579" y="1209843"/>
                  </a:cubicBezTo>
                  <a:cubicBezTo>
                    <a:pt x="170123" y="1216527"/>
                    <a:pt x="166891" y="1224215"/>
                    <a:pt x="161211" y="1229895"/>
                  </a:cubicBezTo>
                  <a:cubicBezTo>
                    <a:pt x="144546" y="1246560"/>
                    <a:pt x="136338" y="1243374"/>
                    <a:pt x="114422" y="1249948"/>
                  </a:cubicBezTo>
                  <a:cubicBezTo>
                    <a:pt x="100925" y="1253997"/>
                    <a:pt x="87685" y="1258860"/>
                    <a:pt x="74316" y="1263316"/>
                  </a:cubicBezTo>
                  <a:cubicBezTo>
                    <a:pt x="67632" y="1265544"/>
                    <a:pt x="61214" y="1268842"/>
                    <a:pt x="54264" y="1270000"/>
                  </a:cubicBezTo>
                  <a:lnTo>
                    <a:pt x="14158" y="1276685"/>
                  </a:lnTo>
                  <a:cubicBezTo>
                    <a:pt x="9702" y="1283369"/>
                    <a:pt x="1786" y="1288766"/>
                    <a:pt x="790" y="1296737"/>
                  </a:cubicBezTo>
                  <a:cubicBezTo>
                    <a:pt x="-2730" y="1324898"/>
                    <a:pt x="5787" y="1328471"/>
                    <a:pt x="20843" y="1343527"/>
                  </a:cubicBezTo>
                  <a:cubicBezTo>
                    <a:pt x="23071" y="1350211"/>
                    <a:pt x="23902" y="1357537"/>
                    <a:pt x="27527" y="1363579"/>
                  </a:cubicBezTo>
                  <a:cubicBezTo>
                    <a:pt x="55938" y="1410933"/>
                    <a:pt x="168975" y="1370849"/>
                    <a:pt x="181264" y="1370264"/>
                  </a:cubicBezTo>
                  <a:cubicBezTo>
                    <a:pt x="232147" y="1353302"/>
                    <a:pt x="207551" y="1359658"/>
                    <a:pt x="254790" y="1350211"/>
                  </a:cubicBezTo>
                  <a:cubicBezTo>
                    <a:pt x="285983" y="1352439"/>
                    <a:pt x="317632" y="1351132"/>
                    <a:pt x="348369" y="1356895"/>
                  </a:cubicBezTo>
                  <a:cubicBezTo>
                    <a:pt x="354563" y="1358056"/>
                    <a:pt x="355678" y="1368533"/>
                    <a:pt x="361737" y="1370264"/>
                  </a:cubicBezTo>
                  <a:cubicBezTo>
                    <a:pt x="387800" y="1377711"/>
                    <a:pt x="415211" y="1379176"/>
                    <a:pt x="441948" y="1383632"/>
                  </a:cubicBezTo>
                  <a:lnTo>
                    <a:pt x="482053" y="1390316"/>
                  </a:lnTo>
                  <a:cubicBezTo>
                    <a:pt x="493193" y="1394772"/>
                    <a:pt x="503981" y="1400237"/>
                    <a:pt x="515474" y="1403685"/>
                  </a:cubicBezTo>
                  <a:cubicBezTo>
                    <a:pt x="526356" y="1406950"/>
                    <a:pt x="537873" y="1407614"/>
                    <a:pt x="548895" y="1410369"/>
                  </a:cubicBezTo>
                  <a:cubicBezTo>
                    <a:pt x="614715" y="1426823"/>
                    <a:pt x="498697" y="1405345"/>
                    <a:pt x="609053" y="1423737"/>
                  </a:cubicBezTo>
                  <a:cubicBezTo>
                    <a:pt x="806498" y="1408549"/>
                    <a:pt x="567841" y="1425610"/>
                    <a:pt x="903158" y="1410369"/>
                  </a:cubicBezTo>
                  <a:cubicBezTo>
                    <a:pt x="932179" y="1409050"/>
                    <a:pt x="961088" y="1405913"/>
                    <a:pt x="990053" y="1403685"/>
                  </a:cubicBezTo>
                  <a:cubicBezTo>
                    <a:pt x="1014562" y="1399229"/>
                    <a:pt x="1039203" y="1395448"/>
                    <a:pt x="1063579" y="1390316"/>
                  </a:cubicBezTo>
                  <a:cubicBezTo>
                    <a:pt x="1123883" y="1377620"/>
                    <a:pt x="1183355" y="1360860"/>
                    <a:pt x="1244053" y="1350211"/>
                  </a:cubicBezTo>
                  <a:cubicBezTo>
                    <a:pt x="1310472" y="1338559"/>
                    <a:pt x="1378063" y="1334559"/>
                    <a:pt x="1444579" y="1323474"/>
                  </a:cubicBezTo>
                  <a:cubicBezTo>
                    <a:pt x="1500225" y="1314200"/>
                    <a:pt x="1471268" y="1318707"/>
                    <a:pt x="1531474" y="1310106"/>
                  </a:cubicBezTo>
                  <a:cubicBezTo>
                    <a:pt x="1548370" y="1301658"/>
                    <a:pt x="1577647" y="1287873"/>
                    <a:pt x="1591632" y="1276685"/>
                  </a:cubicBezTo>
                  <a:cubicBezTo>
                    <a:pt x="1637280" y="1240167"/>
                    <a:pt x="1611061" y="1243576"/>
                    <a:pt x="1665158" y="1216527"/>
                  </a:cubicBezTo>
                  <a:cubicBezTo>
                    <a:pt x="1725731" y="1186240"/>
                    <a:pt x="1709400" y="1225295"/>
                    <a:pt x="1785474" y="1163053"/>
                  </a:cubicBezTo>
                  <a:cubicBezTo>
                    <a:pt x="1809983" y="1143000"/>
                    <a:pt x="1836609" y="1125287"/>
                    <a:pt x="1859001" y="1102895"/>
                  </a:cubicBezTo>
                  <a:cubicBezTo>
                    <a:pt x="1867913" y="1093983"/>
                    <a:pt x="1876116" y="1084299"/>
                    <a:pt x="1885737" y="1076158"/>
                  </a:cubicBezTo>
                  <a:cubicBezTo>
                    <a:pt x="1905130" y="1059749"/>
                    <a:pt x="1929632" y="1048885"/>
                    <a:pt x="1945895" y="1029369"/>
                  </a:cubicBezTo>
                  <a:cubicBezTo>
                    <a:pt x="1957035" y="1016001"/>
                    <a:pt x="1967475" y="1002016"/>
                    <a:pt x="1979316" y="989264"/>
                  </a:cubicBezTo>
                  <a:cubicBezTo>
                    <a:pt x="1996469" y="970792"/>
                    <a:pt x="2020283" y="957677"/>
                    <a:pt x="2032790" y="935790"/>
                  </a:cubicBezTo>
                  <a:cubicBezTo>
                    <a:pt x="2041702" y="920193"/>
                    <a:pt x="2048749" y="903371"/>
                    <a:pt x="2059527" y="889000"/>
                  </a:cubicBezTo>
                  <a:cubicBezTo>
                    <a:pt x="2068980" y="876396"/>
                    <a:pt x="2084209" y="868688"/>
                    <a:pt x="2092948" y="855579"/>
                  </a:cubicBezTo>
                  <a:cubicBezTo>
                    <a:pt x="2106766" y="834852"/>
                    <a:pt x="2118492" y="812369"/>
                    <a:pt x="2126369" y="788737"/>
                  </a:cubicBezTo>
                  <a:cubicBezTo>
                    <a:pt x="2128597" y="782053"/>
                    <a:pt x="2129145" y="774547"/>
                    <a:pt x="2133053" y="768685"/>
                  </a:cubicBezTo>
                  <a:cubicBezTo>
                    <a:pt x="2138297" y="760820"/>
                    <a:pt x="2147054" y="755894"/>
                    <a:pt x="2153106" y="748632"/>
                  </a:cubicBezTo>
                  <a:cubicBezTo>
                    <a:pt x="2158249" y="742460"/>
                    <a:pt x="2162488" y="735554"/>
                    <a:pt x="2166474" y="728579"/>
                  </a:cubicBezTo>
                  <a:cubicBezTo>
                    <a:pt x="2171418" y="719928"/>
                    <a:pt x="2173618" y="709624"/>
                    <a:pt x="2179843" y="701843"/>
                  </a:cubicBezTo>
                  <a:cubicBezTo>
                    <a:pt x="2191653" y="687080"/>
                    <a:pt x="2206580" y="675106"/>
                    <a:pt x="2219948" y="661737"/>
                  </a:cubicBezTo>
                  <a:cubicBezTo>
                    <a:pt x="2228860" y="652825"/>
                    <a:pt x="2235742" y="641253"/>
                    <a:pt x="2246685" y="635000"/>
                  </a:cubicBezTo>
                  <a:cubicBezTo>
                    <a:pt x="2262281" y="626088"/>
                    <a:pt x="2277704" y="616866"/>
                    <a:pt x="2293474" y="608264"/>
                  </a:cubicBezTo>
                  <a:cubicBezTo>
                    <a:pt x="2343619" y="580912"/>
                    <a:pt x="2296297" y="610677"/>
                    <a:pt x="2353632" y="574843"/>
                  </a:cubicBezTo>
                  <a:cubicBezTo>
                    <a:pt x="2360445" y="570585"/>
                    <a:pt x="2367585" y="566702"/>
                    <a:pt x="2373685" y="561474"/>
                  </a:cubicBezTo>
                  <a:cubicBezTo>
                    <a:pt x="2383255" y="553271"/>
                    <a:pt x="2391002" y="543111"/>
                    <a:pt x="2400422" y="534737"/>
                  </a:cubicBezTo>
                  <a:cubicBezTo>
                    <a:pt x="2421140" y="516321"/>
                    <a:pt x="2442415" y="500372"/>
                    <a:pt x="2467264" y="487948"/>
                  </a:cubicBezTo>
                  <a:cubicBezTo>
                    <a:pt x="2473566" y="484797"/>
                    <a:pt x="2480632" y="483492"/>
                    <a:pt x="2487316" y="481264"/>
                  </a:cubicBezTo>
                  <a:cubicBezTo>
                    <a:pt x="2504851" y="463729"/>
                    <a:pt x="2518318" y="449455"/>
                    <a:pt x="2540790" y="434474"/>
                  </a:cubicBezTo>
                  <a:cubicBezTo>
                    <a:pt x="2546653" y="430566"/>
                    <a:pt x="2554367" y="430566"/>
                    <a:pt x="2560843" y="427790"/>
                  </a:cubicBezTo>
                  <a:cubicBezTo>
                    <a:pt x="2570001" y="423865"/>
                    <a:pt x="2578928" y="419365"/>
                    <a:pt x="2587579" y="414421"/>
                  </a:cubicBezTo>
                  <a:cubicBezTo>
                    <a:pt x="2617131" y="397534"/>
                    <a:pt x="2600029" y="404705"/>
                    <a:pt x="2627685" y="381000"/>
                  </a:cubicBezTo>
                  <a:cubicBezTo>
                    <a:pt x="2636143" y="373750"/>
                    <a:pt x="2645510" y="367632"/>
                    <a:pt x="2654422" y="360948"/>
                  </a:cubicBezTo>
                  <a:cubicBezTo>
                    <a:pt x="2687338" y="311574"/>
                    <a:pt x="2671518" y="333696"/>
                    <a:pt x="2701211" y="294106"/>
                  </a:cubicBezTo>
                  <a:cubicBezTo>
                    <a:pt x="2703439" y="287422"/>
                    <a:pt x="2707895" y="281099"/>
                    <a:pt x="2707895" y="274053"/>
                  </a:cubicBezTo>
                  <a:cubicBezTo>
                    <a:pt x="2707895" y="239348"/>
                    <a:pt x="2698432" y="218924"/>
                    <a:pt x="2687843" y="187158"/>
                  </a:cubicBezTo>
                  <a:cubicBezTo>
                    <a:pt x="2685615" y="180474"/>
                    <a:pt x="2686140" y="172088"/>
                    <a:pt x="2681158" y="167106"/>
                  </a:cubicBezTo>
                  <a:cubicBezTo>
                    <a:pt x="2662110" y="148056"/>
                    <a:pt x="2673034" y="157233"/>
                    <a:pt x="2647737" y="140369"/>
                  </a:cubicBezTo>
                  <a:cubicBezTo>
                    <a:pt x="2645509" y="133685"/>
                    <a:pt x="2646786" y="124411"/>
                    <a:pt x="2641053" y="120316"/>
                  </a:cubicBezTo>
                  <a:cubicBezTo>
                    <a:pt x="2629586" y="112125"/>
                    <a:pt x="2614316" y="111404"/>
                    <a:pt x="2600948" y="106948"/>
                  </a:cubicBezTo>
                  <a:lnTo>
                    <a:pt x="2560843" y="93579"/>
                  </a:lnTo>
                  <a:cubicBezTo>
                    <a:pt x="2554159" y="91351"/>
                    <a:pt x="2546653" y="90803"/>
                    <a:pt x="2540790" y="86895"/>
                  </a:cubicBezTo>
                  <a:cubicBezTo>
                    <a:pt x="2510261" y="66543"/>
                    <a:pt x="2531770" y="77635"/>
                    <a:pt x="2494001" y="66843"/>
                  </a:cubicBezTo>
                  <a:cubicBezTo>
                    <a:pt x="2487226" y="64907"/>
                    <a:pt x="2480946" y="60981"/>
                    <a:pt x="2473948" y="60158"/>
                  </a:cubicBezTo>
                  <a:cubicBezTo>
                    <a:pt x="2442890" y="56504"/>
                    <a:pt x="2411562" y="55702"/>
                    <a:pt x="2380369" y="53474"/>
                  </a:cubicBezTo>
                  <a:cubicBezTo>
                    <a:pt x="2370913" y="50322"/>
                    <a:pt x="2341972" y="40106"/>
                    <a:pt x="2333579" y="40106"/>
                  </a:cubicBezTo>
                  <a:cubicBezTo>
                    <a:pt x="2315616" y="40106"/>
                    <a:pt x="2297980" y="45003"/>
                    <a:pt x="2280106" y="46790"/>
                  </a:cubicBezTo>
                  <a:cubicBezTo>
                    <a:pt x="2253409" y="49460"/>
                    <a:pt x="2226632" y="51246"/>
                    <a:pt x="2199895" y="53474"/>
                  </a:cubicBezTo>
                  <a:lnTo>
                    <a:pt x="2146422" y="66843"/>
                  </a:lnTo>
                  <a:lnTo>
                    <a:pt x="2119685" y="73527"/>
                  </a:lnTo>
                  <a:cubicBezTo>
                    <a:pt x="2113001" y="71299"/>
                    <a:pt x="2105934" y="69994"/>
                    <a:pt x="2099632" y="66843"/>
                  </a:cubicBezTo>
                  <a:cubicBezTo>
                    <a:pt x="2092447" y="63250"/>
                    <a:pt x="2086963" y="56639"/>
                    <a:pt x="2079579" y="53474"/>
                  </a:cubicBezTo>
                  <a:cubicBezTo>
                    <a:pt x="2071136" y="49855"/>
                    <a:pt x="2061755" y="49018"/>
                    <a:pt x="2052843" y="46790"/>
                  </a:cubicBezTo>
                  <a:cubicBezTo>
                    <a:pt x="2046159" y="42334"/>
                    <a:pt x="2040340" y="36166"/>
                    <a:pt x="2032790" y="33421"/>
                  </a:cubicBezTo>
                  <a:cubicBezTo>
                    <a:pt x="1990212" y="17938"/>
                    <a:pt x="1969857" y="20140"/>
                    <a:pt x="1925843" y="13369"/>
                  </a:cubicBezTo>
                  <a:cubicBezTo>
                    <a:pt x="1914614" y="11642"/>
                    <a:pt x="1903628" y="8553"/>
                    <a:pt x="1892422" y="6685"/>
                  </a:cubicBezTo>
                  <a:cubicBezTo>
                    <a:pt x="1876881" y="4095"/>
                    <a:pt x="1861229" y="2228"/>
                    <a:pt x="1845632" y="0"/>
                  </a:cubicBezTo>
                  <a:cubicBezTo>
                    <a:pt x="1805527" y="2228"/>
                    <a:pt x="1765302" y="2877"/>
                    <a:pt x="1725316" y="6685"/>
                  </a:cubicBezTo>
                  <a:cubicBezTo>
                    <a:pt x="1718302" y="7353"/>
                    <a:pt x="1711306" y="9744"/>
                    <a:pt x="1705264" y="13369"/>
                  </a:cubicBezTo>
                  <a:cubicBezTo>
                    <a:pt x="1699860" y="16611"/>
                    <a:pt x="1696816" y="22800"/>
                    <a:pt x="1691895" y="26737"/>
                  </a:cubicBezTo>
                  <a:cubicBezTo>
                    <a:pt x="1685622" y="31755"/>
                    <a:pt x="1678527" y="35650"/>
                    <a:pt x="1671843" y="40106"/>
                  </a:cubicBezTo>
                  <a:cubicBezTo>
                    <a:pt x="1667387" y="46790"/>
                    <a:pt x="1663492" y="53885"/>
                    <a:pt x="1658474" y="60158"/>
                  </a:cubicBezTo>
                  <a:cubicBezTo>
                    <a:pt x="1654537" y="65079"/>
                    <a:pt x="1645106" y="73527"/>
                    <a:pt x="1645106" y="73527"/>
                  </a:cubicBezTo>
                  <a:lnTo>
                    <a:pt x="1638422" y="80211"/>
                  </a:lnTo>
                  <a:lnTo>
                    <a:pt x="1638422" y="80211"/>
                  </a:lnTo>
                </a:path>
              </a:pathLst>
            </a:custGeom>
            <a:solidFill>
              <a:schemeClr val="accent6">
                <a:lumMod val="60000"/>
                <a:lumOff val="40000"/>
                <a:alpha val="85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5373369" y="2371196"/>
              <a:ext cx="1877380" cy="1096210"/>
            </a:xfrm>
            <a:custGeom>
              <a:avLst/>
              <a:gdLst>
                <a:gd name="connsiteX0" fmla="*/ 1096538 w 1877380"/>
                <a:gd name="connsiteY0" fmla="*/ 26736 h 1096210"/>
                <a:gd name="connsiteX1" fmla="*/ 1096538 w 1877380"/>
                <a:gd name="connsiteY1" fmla="*/ 26736 h 1096210"/>
                <a:gd name="connsiteX2" fmla="*/ 1056433 w 1877380"/>
                <a:gd name="connsiteY2" fmla="*/ 113631 h 1096210"/>
                <a:gd name="connsiteX3" fmla="*/ 1043065 w 1877380"/>
                <a:gd name="connsiteY3" fmla="*/ 153736 h 1096210"/>
                <a:gd name="connsiteX4" fmla="*/ 1036380 w 1877380"/>
                <a:gd name="connsiteY4" fmla="*/ 274052 h 1096210"/>
                <a:gd name="connsiteX5" fmla="*/ 1023012 w 1877380"/>
                <a:gd name="connsiteY5" fmla="*/ 294105 h 1096210"/>
                <a:gd name="connsiteX6" fmla="*/ 982907 w 1877380"/>
                <a:gd name="connsiteY6" fmla="*/ 307473 h 1096210"/>
                <a:gd name="connsiteX7" fmla="*/ 962854 w 1877380"/>
                <a:gd name="connsiteY7" fmla="*/ 320842 h 1096210"/>
                <a:gd name="connsiteX8" fmla="*/ 942802 w 1877380"/>
                <a:gd name="connsiteY8" fmla="*/ 327526 h 1096210"/>
                <a:gd name="connsiteX9" fmla="*/ 909380 w 1877380"/>
                <a:gd name="connsiteY9" fmla="*/ 347579 h 1096210"/>
                <a:gd name="connsiteX10" fmla="*/ 882644 w 1877380"/>
                <a:gd name="connsiteY10" fmla="*/ 407736 h 1096210"/>
                <a:gd name="connsiteX11" fmla="*/ 869275 w 1877380"/>
                <a:gd name="connsiteY11" fmla="*/ 467894 h 1096210"/>
                <a:gd name="connsiteX12" fmla="*/ 842538 w 1877380"/>
                <a:gd name="connsiteY12" fmla="*/ 494631 h 1096210"/>
                <a:gd name="connsiteX13" fmla="*/ 829170 w 1877380"/>
                <a:gd name="connsiteY13" fmla="*/ 508000 h 1096210"/>
                <a:gd name="connsiteX14" fmla="*/ 822486 w 1877380"/>
                <a:gd name="connsiteY14" fmla="*/ 528052 h 1096210"/>
                <a:gd name="connsiteX15" fmla="*/ 809117 w 1877380"/>
                <a:gd name="connsiteY15" fmla="*/ 541421 h 1096210"/>
                <a:gd name="connsiteX16" fmla="*/ 769012 w 1877380"/>
                <a:gd name="connsiteY16" fmla="*/ 581526 h 1096210"/>
                <a:gd name="connsiteX17" fmla="*/ 715538 w 1877380"/>
                <a:gd name="connsiteY17" fmla="*/ 628315 h 1096210"/>
                <a:gd name="connsiteX18" fmla="*/ 702170 w 1877380"/>
                <a:gd name="connsiteY18" fmla="*/ 641684 h 1096210"/>
                <a:gd name="connsiteX19" fmla="*/ 655380 w 1877380"/>
                <a:gd name="connsiteY19" fmla="*/ 675105 h 1096210"/>
                <a:gd name="connsiteX20" fmla="*/ 581854 w 1877380"/>
                <a:gd name="connsiteY20" fmla="*/ 721894 h 1096210"/>
                <a:gd name="connsiteX21" fmla="*/ 568486 w 1877380"/>
                <a:gd name="connsiteY21" fmla="*/ 735263 h 1096210"/>
                <a:gd name="connsiteX22" fmla="*/ 515012 w 1877380"/>
                <a:gd name="connsiteY22" fmla="*/ 748631 h 1096210"/>
                <a:gd name="connsiteX23" fmla="*/ 448170 w 1877380"/>
                <a:gd name="connsiteY23" fmla="*/ 762000 h 1096210"/>
                <a:gd name="connsiteX24" fmla="*/ 414749 w 1877380"/>
                <a:gd name="connsiteY24" fmla="*/ 768684 h 1096210"/>
                <a:gd name="connsiteX25" fmla="*/ 374644 w 1877380"/>
                <a:gd name="connsiteY25" fmla="*/ 782052 h 1096210"/>
                <a:gd name="connsiteX26" fmla="*/ 354591 w 1877380"/>
                <a:gd name="connsiteY26" fmla="*/ 788736 h 1096210"/>
                <a:gd name="connsiteX27" fmla="*/ 314486 w 1877380"/>
                <a:gd name="connsiteY27" fmla="*/ 808789 h 1096210"/>
                <a:gd name="connsiteX28" fmla="*/ 294433 w 1877380"/>
                <a:gd name="connsiteY28" fmla="*/ 822157 h 1096210"/>
                <a:gd name="connsiteX29" fmla="*/ 254328 w 1877380"/>
                <a:gd name="connsiteY29" fmla="*/ 835526 h 1096210"/>
                <a:gd name="connsiteX30" fmla="*/ 234275 w 1877380"/>
                <a:gd name="connsiteY30" fmla="*/ 842210 h 1096210"/>
                <a:gd name="connsiteX31" fmla="*/ 160749 w 1877380"/>
                <a:gd name="connsiteY31" fmla="*/ 855579 h 1096210"/>
                <a:gd name="connsiteX32" fmla="*/ 80538 w 1877380"/>
                <a:gd name="connsiteY32" fmla="*/ 875631 h 1096210"/>
                <a:gd name="connsiteX33" fmla="*/ 40433 w 1877380"/>
                <a:gd name="connsiteY33" fmla="*/ 889000 h 1096210"/>
                <a:gd name="connsiteX34" fmla="*/ 27065 w 1877380"/>
                <a:gd name="connsiteY34" fmla="*/ 909052 h 1096210"/>
                <a:gd name="connsiteX35" fmla="*/ 13696 w 1877380"/>
                <a:gd name="connsiteY35" fmla="*/ 922421 h 1096210"/>
                <a:gd name="connsiteX36" fmla="*/ 328 w 1877380"/>
                <a:gd name="connsiteY36" fmla="*/ 949157 h 1096210"/>
                <a:gd name="connsiteX37" fmla="*/ 7012 w 1877380"/>
                <a:gd name="connsiteY37" fmla="*/ 1062789 h 1096210"/>
                <a:gd name="connsiteX38" fmla="*/ 73854 w 1877380"/>
                <a:gd name="connsiteY38" fmla="*/ 1096210 h 1096210"/>
                <a:gd name="connsiteX39" fmla="*/ 147380 w 1877380"/>
                <a:gd name="connsiteY39" fmla="*/ 1089526 h 1096210"/>
                <a:gd name="connsiteX40" fmla="*/ 187486 w 1877380"/>
                <a:gd name="connsiteY40" fmla="*/ 1062789 h 1096210"/>
                <a:gd name="connsiteX41" fmla="*/ 267696 w 1877380"/>
                <a:gd name="connsiteY41" fmla="*/ 1009315 h 1096210"/>
                <a:gd name="connsiteX42" fmla="*/ 388012 w 1877380"/>
                <a:gd name="connsiteY42" fmla="*/ 1029368 h 1096210"/>
                <a:gd name="connsiteX43" fmla="*/ 648696 w 1877380"/>
                <a:gd name="connsiteY43" fmla="*/ 1022684 h 1096210"/>
                <a:gd name="connsiteX44" fmla="*/ 755644 w 1877380"/>
                <a:gd name="connsiteY44" fmla="*/ 1009315 h 1096210"/>
                <a:gd name="connsiteX45" fmla="*/ 822486 w 1877380"/>
                <a:gd name="connsiteY45" fmla="*/ 989263 h 1096210"/>
                <a:gd name="connsiteX46" fmla="*/ 849223 w 1877380"/>
                <a:gd name="connsiteY46" fmla="*/ 982579 h 1096210"/>
                <a:gd name="connsiteX47" fmla="*/ 902696 w 1877380"/>
                <a:gd name="connsiteY47" fmla="*/ 942473 h 1096210"/>
                <a:gd name="connsiteX48" fmla="*/ 922749 w 1877380"/>
                <a:gd name="connsiteY48" fmla="*/ 929105 h 1096210"/>
                <a:gd name="connsiteX49" fmla="*/ 949486 w 1877380"/>
                <a:gd name="connsiteY49" fmla="*/ 902368 h 1096210"/>
                <a:gd name="connsiteX50" fmla="*/ 969538 w 1877380"/>
                <a:gd name="connsiteY50" fmla="*/ 889000 h 1096210"/>
                <a:gd name="connsiteX51" fmla="*/ 982907 w 1877380"/>
                <a:gd name="connsiteY51" fmla="*/ 875631 h 1096210"/>
                <a:gd name="connsiteX52" fmla="*/ 1002959 w 1877380"/>
                <a:gd name="connsiteY52" fmla="*/ 848894 h 1096210"/>
                <a:gd name="connsiteX53" fmla="*/ 1023012 w 1877380"/>
                <a:gd name="connsiteY53" fmla="*/ 842210 h 1096210"/>
                <a:gd name="connsiteX54" fmla="*/ 1043065 w 1877380"/>
                <a:gd name="connsiteY54" fmla="*/ 822157 h 1096210"/>
                <a:gd name="connsiteX55" fmla="*/ 1056433 w 1877380"/>
                <a:gd name="connsiteY55" fmla="*/ 802105 h 1096210"/>
                <a:gd name="connsiteX56" fmla="*/ 1089854 w 1877380"/>
                <a:gd name="connsiteY56" fmla="*/ 768684 h 1096210"/>
                <a:gd name="connsiteX57" fmla="*/ 1103223 w 1877380"/>
                <a:gd name="connsiteY57" fmla="*/ 755315 h 1096210"/>
                <a:gd name="connsiteX58" fmla="*/ 1123275 w 1877380"/>
                <a:gd name="connsiteY58" fmla="*/ 735263 h 1096210"/>
                <a:gd name="connsiteX59" fmla="*/ 1143328 w 1877380"/>
                <a:gd name="connsiteY59" fmla="*/ 728579 h 1096210"/>
                <a:gd name="connsiteX60" fmla="*/ 1176749 w 1877380"/>
                <a:gd name="connsiteY60" fmla="*/ 695157 h 1096210"/>
                <a:gd name="connsiteX61" fmla="*/ 1210170 w 1877380"/>
                <a:gd name="connsiteY61" fmla="*/ 661736 h 1096210"/>
                <a:gd name="connsiteX62" fmla="*/ 1230223 w 1877380"/>
                <a:gd name="connsiteY62" fmla="*/ 648368 h 1096210"/>
                <a:gd name="connsiteX63" fmla="*/ 1250275 w 1877380"/>
                <a:gd name="connsiteY63" fmla="*/ 628315 h 1096210"/>
                <a:gd name="connsiteX64" fmla="*/ 1277012 w 1877380"/>
                <a:gd name="connsiteY64" fmla="*/ 614947 h 1096210"/>
                <a:gd name="connsiteX65" fmla="*/ 1323802 w 1877380"/>
                <a:gd name="connsiteY65" fmla="*/ 574842 h 1096210"/>
                <a:gd name="connsiteX66" fmla="*/ 1357223 w 1877380"/>
                <a:gd name="connsiteY66" fmla="*/ 541421 h 1096210"/>
                <a:gd name="connsiteX67" fmla="*/ 1383959 w 1877380"/>
                <a:gd name="connsiteY67" fmla="*/ 528052 h 1096210"/>
                <a:gd name="connsiteX68" fmla="*/ 1410696 w 1877380"/>
                <a:gd name="connsiteY68" fmla="*/ 508000 h 1096210"/>
                <a:gd name="connsiteX69" fmla="*/ 1524328 w 1877380"/>
                <a:gd name="connsiteY69" fmla="*/ 474579 h 1096210"/>
                <a:gd name="connsiteX70" fmla="*/ 1584486 w 1877380"/>
                <a:gd name="connsiteY70" fmla="*/ 454526 h 1096210"/>
                <a:gd name="connsiteX71" fmla="*/ 1624591 w 1877380"/>
                <a:gd name="connsiteY71" fmla="*/ 427789 h 1096210"/>
                <a:gd name="connsiteX72" fmla="*/ 1644644 w 1877380"/>
                <a:gd name="connsiteY72" fmla="*/ 407736 h 1096210"/>
                <a:gd name="connsiteX73" fmla="*/ 1671380 w 1877380"/>
                <a:gd name="connsiteY73" fmla="*/ 394368 h 1096210"/>
                <a:gd name="connsiteX74" fmla="*/ 1684749 w 1877380"/>
                <a:gd name="connsiteY74" fmla="*/ 381000 h 1096210"/>
                <a:gd name="connsiteX75" fmla="*/ 1718170 w 1877380"/>
                <a:gd name="connsiteY75" fmla="*/ 360947 h 1096210"/>
                <a:gd name="connsiteX76" fmla="*/ 1738223 w 1877380"/>
                <a:gd name="connsiteY76" fmla="*/ 347579 h 1096210"/>
                <a:gd name="connsiteX77" fmla="*/ 1764959 w 1877380"/>
                <a:gd name="connsiteY77" fmla="*/ 334210 h 1096210"/>
                <a:gd name="connsiteX78" fmla="*/ 1805065 w 1877380"/>
                <a:gd name="connsiteY78" fmla="*/ 307473 h 1096210"/>
                <a:gd name="connsiteX79" fmla="*/ 1858538 w 1877380"/>
                <a:gd name="connsiteY79" fmla="*/ 260684 h 1096210"/>
                <a:gd name="connsiteX80" fmla="*/ 1865223 w 1877380"/>
                <a:gd name="connsiteY80" fmla="*/ 113631 h 1096210"/>
                <a:gd name="connsiteX81" fmla="*/ 1838486 w 1877380"/>
                <a:gd name="connsiteY81" fmla="*/ 86894 h 1096210"/>
                <a:gd name="connsiteX82" fmla="*/ 1798380 w 1877380"/>
                <a:gd name="connsiteY82" fmla="*/ 80210 h 1096210"/>
                <a:gd name="connsiteX83" fmla="*/ 1758275 w 1877380"/>
                <a:gd name="connsiteY83" fmla="*/ 66842 h 1096210"/>
                <a:gd name="connsiteX84" fmla="*/ 1724854 w 1877380"/>
                <a:gd name="connsiteY84" fmla="*/ 46789 h 1096210"/>
                <a:gd name="connsiteX85" fmla="*/ 1637959 w 1877380"/>
                <a:gd name="connsiteY85" fmla="*/ 53473 h 1096210"/>
                <a:gd name="connsiteX86" fmla="*/ 1591170 w 1877380"/>
                <a:gd name="connsiteY86" fmla="*/ 60157 h 1096210"/>
                <a:gd name="connsiteX87" fmla="*/ 1531012 w 1877380"/>
                <a:gd name="connsiteY87" fmla="*/ 66842 h 1096210"/>
                <a:gd name="connsiteX88" fmla="*/ 1397328 w 1877380"/>
                <a:gd name="connsiteY88" fmla="*/ 66842 h 1096210"/>
                <a:gd name="connsiteX89" fmla="*/ 1357223 w 1877380"/>
                <a:gd name="connsiteY89" fmla="*/ 53473 h 1096210"/>
                <a:gd name="connsiteX90" fmla="*/ 1323802 w 1877380"/>
                <a:gd name="connsiteY90" fmla="*/ 26736 h 1096210"/>
                <a:gd name="connsiteX91" fmla="*/ 1310433 w 1877380"/>
                <a:gd name="connsiteY91" fmla="*/ 13368 h 1096210"/>
                <a:gd name="connsiteX92" fmla="*/ 1263644 w 1877380"/>
                <a:gd name="connsiteY92" fmla="*/ 0 h 1096210"/>
                <a:gd name="connsiteX93" fmla="*/ 1176749 w 1877380"/>
                <a:gd name="connsiteY93" fmla="*/ 6684 h 1096210"/>
                <a:gd name="connsiteX94" fmla="*/ 1156696 w 1877380"/>
                <a:gd name="connsiteY94" fmla="*/ 20052 h 1096210"/>
                <a:gd name="connsiteX95" fmla="*/ 1096538 w 1877380"/>
                <a:gd name="connsiteY95" fmla="*/ 26736 h 109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877380" h="1096210">
                  <a:moveTo>
                    <a:pt x="1096538" y="26736"/>
                  </a:moveTo>
                  <a:lnTo>
                    <a:pt x="1096538" y="26736"/>
                  </a:lnTo>
                  <a:cubicBezTo>
                    <a:pt x="1083170" y="55701"/>
                    <a:pt x="1068812" y="84230"/>
                    <a:pt x="1056433" y="113631"/>
                  </a:cubicBezTo>
                  <a:cubicBezTo>
                    <a:pt x="1050965" y="126618"/>
                    <a:pt x="1043065" y="153736"/>
                    <a:pt x="1043065" y="153736"/>
                  </a:cubicBezTo>
                  <a:cubicBezTo>
                    <a:pt x="1040837" y="193841"/>
                    <a:pt x="1042061" y="234289"/>
                    <a:pt x="1036380" y="274052"/>
                  </a:cubicBezTo>
                  <a:cubicBezTo>
                    <a:pt x="1035244" y="282005"/>
                    <a:pt x="1029824" y="289847"/>
                    <a:pt x="1023012" y="294105"/>
                  </a:cubicBezTo>
                  <a:cubicBezTo>
                    <a:pt x="1011063" y="301574"/>
                    <a:pt x="982907" y="307473"/>
                    <a:pt x="982907" y="307473"/>
                  </a:cubicBezTo>
                  <a:cubicBezTo>
                    <a:pt x="976223" y="311929"/>
                    <a:pt x="970039" y="317249"/>
                    <a:pt x="962854" y="320842"/>
                  </a:cubicBezTo>
                  <a:cubicBezTo>
                    <a:pt x="956552" y="323993"/>
                    <a:pt x="948844" y="323901"/>
                    <a:pt x="942802" y="327526"/>
                  </a:cubicBezTo>
                  <a:cubicBezTo>
                    <a:pt x="896922" y="355053"/>
                    <a:pt x="966190" y="328640"/>
                    <a:pt x="909380" y="347579"/>
                  </a:cubicBezTo>
                  <a:cubicBezTo>
                    <a:pt x="894241" y="370288"/>
                    <a:pt x="887948" y="375917"/>
                    <a:pt x="882644" y="407736"/>
                  </a:cubicBezTo>
                  <a:cubicBezTo>
                    <a:pt x="882141" y="410751"/>
                    <a:pt x="876429" y="457879"/>
                    <a:pt x="869275" y="467894"/>
                  </a:cubicBezTo>
                  <a:cubicBezTo>
                    <a:pt x="861949" y="478150"/>
                    <a:pt x="851450" y="485719"/>
                    <a:pt x="842538" y="494631"/>
                  </a:cubicBezTo>
                  <a:lnTo>
                    <a:pt x="829170" y="508000"/>
                  </a:lnTo>
                  <a:cubicBezTo>
                    <a:pt x="826942" y="514684"/>
                    <a:pt x="826111" y="522011"/>
                    <a:pt x="822486" y="528052"/>
                  </a:cubicBezTo>
                  <a:cubicBezTo>
                    <a:pt x="819243" y="533456"/>
                    <a:pt x="813054" y="536500"/>
                    <a:pt x="809117" y="541421"/>
                  </a:cubicBezTo>
                  <a:cubicBezTo>
                    <a:pt x="779795" y="578073"/>
                    <a:pt x="815731" y="546486"/>
                    <a:pt x="769012" y="581526"/>
                  </a:cubicBezTo>
                  <a:cubicBezTo>
                    <a:pt x="731130" y="638352"/>
                    <a:pt x="793532" y="550315"/>
                    <a:pt x="715538" y="628315"/>
                  </a:cubicBezTo>
                  <a:cubicBezTo>
                    <a:pt x="711082" y="632771"/>
                    <a:pt x="707011" y="637650"/>
                    <a:pt x="702170" y="641684"/>
                  </a:cubicBezTo>
                  <a:cubicBezTo>
                    <a:pt x="671842" y="666957"/>
                    <a:pt x="682657" y="655267"/>
                    <a:pt x="655380" y="675105"/>
                  </a:cubicBezTo>
                  <a:cubicBezTo>
                    <a:pt x="592861" y="720574"/>
                    <a:pt x="624122" y="707805"/>
                    <a:pt x="581854" y="721894"/>
                  </a:cubicBezTo>
                  <a:cubicBezTo>
                    <a:pt x="577398" y="726350"/>
                    <a:pt x="573890" y="732021"/>
                    <a:pt x="568486" y="735263"/>
                  </a:cubicBezTo>
                  <a:cubicBezTo>
                    <a:pt x="558404" y="741312"/>
                    <a:pt x="521886" y="747381"/>
                    <a:pt x="515012" y="748631"/>
                  </a:cubicBezTo>
                  <a:cubicBezTo>
                    <a:pt x="406949" y="768278"/>
                    <a:pt x="527978" y="744264"/>
                    <a:pt x="448170" y="762000"/>
                  </a:cubicBezTo>
                  <a:cubicBezTo>
                    <a:pt x="437080" y="764465"/>
                    <a:pt x="425710" y="765695"/>
                    <a:pt x="414749" y="768684"/>
                  </a:cubicBezTo>
                  <a:cubicBezTo>
                    <a:pt x="401154" y="772392"/>
                    <a:pt x="388012" y="777596"/>
                    <a:pt x="374644" y="782052"/>
                  </a:cubicBezTo>
                  <a:lnTo>
                    <a:pt x="354591" y="788736"/>
                  </a:lnTo>
                  <a:cubicBezTo>
                    <a:pt x="297129" y="827045"/>
                    <a:pt x="369826" y="781120"/>
                    <a:pt x="314486" y="808789"/>
                  </a:cubicBezTo>
                  <a:cubicBezTo>
                    <a:pt x="307301" y="812382"/>
                    <a:pt x="301774" y="818894"/>
                    <a:pt x="294433" y="822157"/>
                  </a:cubicBezTo>
                  <a:cubicBezTo>
                    <a:pt x="281556" y="827880"/>
                    <a:pt x="267696" y="831070"/>
                    <a:pt x="254328" y="835526"/>
                  </a:cubicBezTo>
                  <a:cubicBezTo>
                    <a:pt x="247644" y="837754"/>
                    <a:pt x="241225" y="841052"/>
                    <a:pt x="234275" y="842210"/>
                  </a:cubicBezTo>
                  <a:cubicBezTo>
                    <a:pt x="211599" y="845989"/>
                    <a:pt x="183455" y="850237"/>
                    <a:pt x="160749" y="855579"/>
                  </a:cubicBezTo>
                  <a:cubicBezTo>
                    <a:pt x="133922" y="861891"/>
                    <a:pt x="106683" y="866915"/>
                    <a:pt x="80538" y="875631"/>
                  </a:cubicBezTo>
                  <a:lnTo>
                    <a:pt x="40433" y="889000"/>
                  </a:lnTo>
                  <a:cubicBezTo>
                    <a:pt x="35977" y="895684"/>
                    <a:pt x="32083" y="902779"/>
                    <a:pt x="27065" y="909052"/>
                  </a:cubicBezTo>
                  <a:cubicBezTo>
                    <a:pt x="23128" y="913973"/>
                    <a:pt x="17192" y="917177"/>
                    <a:pt x="13696" y="922421"/>
                  </a:cubicBezTo>
                  <a:cubicBezTo>
                    <a:pt x="8169" y="930711"/>
                    <a:pt x="4784" y="940245"/>
                    <a:pt x="328" y="949157"/>
                  </a:cubicBezTo>
                  <a:cubicBezTo>
                    <a:pt x="2556" y="987034"/>
                    <a:pt x="-4986" y="1026793"/>
                    <a:pt x="7012" y="1062789"/>
                  </a:cubicBezTo>
                  <a:cubicBezTo>
                    <a:pt x="14247" y="1084494"/>
                    <a:pt x="54695" y="1091420"/>
                    <a:pt x="73854" y="1096210"/>
                  </a:cubicBezTo>
                  <a:cubicBezTo>
                    <a:pt x="98363" y="1093982"/>
                    <a:pt x="123770" y="1096470"/>
                    <a:pt x="147380" y="1089526"/>
                  </a:cubicBezTo>
                  <a:cubicBezTo>
                    <a:pt x="162794" y="1084992"/>
                    <a:pt x="174632" y="1072429"/>
                    <a:pt x="187486" y="1062789"/>
                  </a:cubicBezTo>
                  <a:cubicBezTo>
                    <a:pt x="248930" y="1016705"/>
                    <a:pt x="221031" y="1032648"/>
                    <a:pt x="267696" y="1009315"/>
                  </a:cubicBezTo>
                  <a:cubicBezTo>
                    <a:pt x="267963" y="1009364"/>
                    <a:pt x="372698" y="1029368"/>
                    <a:pt x="388012" y="1029368"/>
                  </a:cubicBezTo>
                  <a:cubicBezTo>
                    <a:pt x="474935" y="1029368"/>
                    <a:pt x="561801" y="1024912"/>
                    <a:pt x="648696" y="1022684"/>
                  </a:cubicBezTo>
                  <a:cubicBezTo>
                    <a:pt x="726234" y="1003300"/>
                    <a:pt x="593931" y="1034849"/>
                    <a:pt x="755644" y="1009315"/>
                  </a:cubicBezTo>
                  <a:cubicBezTo>
                    <a:pt x="786038" y="1004516"/>
                    <a:pt x="797109" y="996513"/>
                    <a:pt x="822486" y="989263"/>
                  </a:cubicBezTo>
                  <a:cubicBezTo>
                    <a:pt x="831319" y="986739"/>
                    <a:pt x="840311" y="984807"/>
                    <a:pt x="849223" y="982579"/>
                  </a:cubicBezTo>
                  <a:cubicBezTo>
                    <a:pt x="867047" y="969210"/>
                    <a:pt x="884157" y="954832"/>
                    <a:pt x="902696" y="942473"/>
                  </a:cubicBezTo>
                  <a:cubicBezTo>
                    <a:pt x="909380" y="938017"/>
                    <a:pt x="916650" y="934333"/>
                    <a:pt x="922749" y="929105"/>
                  </a:cubicBezTo>
                  <a:cubicBezTo>
                    <a:pt x="932319" y="920903"/>
                    <a:pt x="938999" y="909359"/>
                    <a:pt x="949486" y="902368"/>
                  </a:cubicBezTo>
                  <a:cubicBezTo>
                    <a:pt x="956170" y="897912"/>
                    <a:pt x="963265" y="894018"/>
                    <a:pt x="969538" y="889000"/>
                  </a:cubicBezTo>
                  <a:cubicBezTo>
                    <a:pt x="974459" y="885063"/>
                    <a:pt x="978872" y="880473"/>
                    <a:pt x="982907" y="875631"/>
                  </a:cubicBezTo>
                  <a:cubicBezTo>
                    <a:pt x="990039" y="867073"/>
                    <a:pt x="994401" y="856026"/>
                    <a:pt x="1002959" y="848894"/>
                  </a:cubicBezTo>
                  <a:cubicBezTo>
                    <a:pt x="1008372" y="844383"/>
                    <a:pt x="1016328" y="844438"/>
                    <a:pt x="1023012" y="842210"/>
                  </a:cubicBezTo>
                  <a:cubicBezTo>
                    <a:pt x="1029696" y="835526"/>
                    <a:pt x="1037013" y="829419"/>
                    <a:pt x="1043065" y="822157"/>
                  </a:cubicBezTo>
                  <a:cubicBezTo>
                    <a:pt x="1048208" y="815986"/>
                    <a:pt x="1051143" y="808151"/>
                    <a:pt x="1056433" y="802105"/>
                  </a:cubicBezTo>
                  <a:cubicBezTo>
                    <a:pt x="1066808" y="790248"/>
                    <a:pt x="1078714" y="779824"/>
                    <a:pt x="1089854" y="768684"/>
                  </a:cubicBezTo>
                  <a:lnTo>
                    <a:pt x="1103223" y="755315"/>
                  </a:lnTo>
                  <a:cubicBezTo>
                    <a:pt x="1109907" y="748631"/>
                    <a:pt x="1114307" y="738252"/>
                    <a:pt x="1123275" y="735263"/>
                  </a:cubicBezTo>
                  <a:lnTo>
                    <a:pt x="1143328" y="728579"/>
                  </a:lnTo>
                  <a:cubicBezTo>
                    <a:pt x="1170063" y="688475"/>
                    <a:pt x="1141101" y="726349"/>
                    <a:pt x="1176749" y="695157"/>
                  </a:cubicBezTo>
                  <a:cubicBezTo>
                    <a:pt x="1188606" y="684782"/>
                    <a:pt x="1197061" y="670475"/>
                    <a:pt x="1210170" y="661736"/>
                  </a:cubicBezTo>
                  <a:cubicBezTo>
                    <a:pt x="1216854" y="657280"/>
                    <a:pt x="1224052" y="653511"/>
                    <a:pt x="1230223" y="648368"/>
                  </a:cubicBezTo>
                  <a:cubicBezTo>
                    <a:pt x="1237485" y="642316"/>
                    <a:pt x="1242583" y="633809"/>
                    <a:pt x="1250275" y="628315"/>
                  </a:cubicBezTo>
                  <a:cubicBezTo>
                    <a:pt x="1258383" y="622523"/>
                    <a:pt x="1268100" y="619403"/>
                    <a:pt x="1277012" y="614947"/>
                  </a:cubicBezTo>
                  <a:cubicBezTo>
                    <a:pt x="1304708" y="573402"/>
                    <a:pt x="1271975" y="616303"/>
                    <a:pt x="1323802" y="574842"/>
                  </a:cubicBezTo>
                  <a:cubicBezTo>
                    <a:pt x="1336105" y="565000"/>
                    <a:pt x="1343132" y="548467"/>
                    <a:pt x="1357223" y="541421"/>
                  </a:cubicBezTo>
                  <a:cubicBezTo>
                    <a:pt x="1366135" y="536965"/>
                    <a:pt x="1375510" y="533333"/>
                    <a:pt x="1383959" y="528052"/>
                  </a:cubicBezTo>
                  <a:cubicBezTo>
                    <a:pt x="1393406" y="522148"/>
                    <a:pt x="1400581" y="512668"/>
                    <a:pt x="1410696" y="508000"/>
                  </a:cubicBezTo>
                  <a:cubicBezTo>
                    <a:pt x="1534166" y="451015"/>
                    <a:pt x="1410466" y="520126"/>
                    <a:pt x="1524328" y="474579"/>
                  </a:cubicBezTo>
                  <a:cubicBezTo>
                    <a:pt x="1566278" y="457798"/>
                    <a:pt x="1546109" y="464120"/>
                    <a:pt x="1584486" y="454526"/>
                  </a:cubicBezTo>
                  <a:cubicBezTo>
                    <a:pt x="1648449" y="390560"/>
                    <a:pt x="1566554" y="466480"/>
                    <a:pt x="1624591" y="427789"/>
                  </a:cubicBezTo>
                  <a:cubicBezTo>
                    <a:pt x="1632456" y="422545"/>
                    <a:pt x="1636952" y="413231"/>
                    <a:pt x="1644644" y="407736"/>
                  </a:cubicBezTo>
                  <a:cubicBezTo>
                    <a:pt x="1652752" y="401945"/>
                    <a:pt x="1663089" y="399895"/>
                    <a:pt x="1671380" y="394368"/>
                  </a:cubicBezTo>
                  <a:cubicBezTo>
                    <a:pt x="1676624" y="390872"/>
                    <a:pt x="1679621" y="384663"/>
                    <a:pt x="1684749" y="381000"/>
                  </a:cubicBezTo>
                  <a:cubicBezTo>
                    <a:pt x="1695321" y="373449"/>
                    <a:pt x="1707153" y="367833"/>
                    <a:pt x="1718170" y="360947"/>
                  </a:cubicBezTo>
                  <a:cubicBezTo>
                    <a:pt x="1724982" y="356689"/>
                    <a:pt x="1731248" y="351565"/>
                    <a:pt x="1738223" y="347579"/>
                  </a:cubicBezTo>
                  <a:cubicBezTo>
                    <a:pt x="1746874" y="342635"/>
                    <a:pt x="1756415" y="339337"/>
                    <a:pt x="1764959" y="334210"/>
                  </a:cubicBezTo>
                  <a:cubicBezTo>
                    <a:pt x="1778736" y="325943"/>
                    <a:pt x="1793704" y="318834"/>
                    <a:pt x="1805065" y="307473"/>
                  </a:cubicBezTo>
                  <a:cubicBezTo>
                    <a:pt x="1844166" y="268372"/>
                    <a:pt x="1825377" y="282791"/>
                    <a:pt x="1858538" y="260684"/>
                  </a:cubicBezTo>
                  <a:cubicBezTo>
                    <a:pt x="1878088" y="202038"/>
                    <a:pt x="1885752" y="195747"/>
                    <a:pt x="1865223" y="113631"/>
                  </a:cubicBezTo>
                  <a:cubicBezTo>
                    <a:pt x="1862166" y="101403"/>
                    <a:pt x="1850918" y="88966"/>
                    <a:pt x="1838486" y="86894"/>
                  </a:cubicBezTo>
                  <a:lnTo>
                    <a:pt x="1798380" y="80210"/>
                  </a:lnTo>
                  <a:cubicBezTo>
                    <a:pt x="1785012" y="75754"/>
                    <a:pt x="1768239" y="76807"/>
                    <a:pt x="1758275" y="66842"/>
                  </a:cubicBezTo>
                  <a:cubicBezTo>
                    <a:pt x="1739925" y="48491"/>
                    <a:pt x="1750886" y="55466"/>
                    <a:pt x="1724854" y="46789"/>
                  </a:cubicBezTo>
                  <a:cubicBezTo>
                    <a:pt x="1695889" y="49017"/>
                    <a:pt x="1666865" y="50582"/>
                    <a:pt x="1637959" y="53473"/>
                  </a:cubicBezTo>
                  <a:cubicBezTo>
                    <a:pt x="1622283" y="55041"/>
                    <a:pt x="1606803" y="58203"/>
                    <a:pt x="1591170" y="60157"/>
                  </a:cubicBezTo>
                  <a:cubicBezTo>
                    <a:pt x="1571150" y="62660"/>
                    <a:pt x="1551065" y="64614"/>
                    <a:pt x="1531012" y="66842"/>
                  </a:cubicBezTo>
                  <a:cubicBezTo>
                    <a:pt x="1478424" y="84371"/>
                    <a:pt x="1499359" y="80151"/>
                    <a:pt x="1397328" y="66842"/>
                  </a:cubicBezTo>
                  <a:cubicBezTo>
                    <a:pt x="1383355" y="65019"/>
                    <a:pt x="1357223" y="53473"/>
                    <a:pt x="1357223" y="53473"/>
                  </a:cubicBezTo>
                  <a:cubicBezTo>
                    <a:pt x="1324943" y="21196"/>
                    <a:pt x="1365962" y="60465"/>
                    <a:pt x="1323802" y="26736"/>
                  </a:cubicBezTo>
                  <a:cubicBezTo>
                    <a:pt x="1318881" y="22799"/>
                    <a:pt x="1315837" y="16610"/>
                    <a:pt x="1310433" y="13368"/>
                  </a:cubicBezTo>
                  <a:cubicBezTo>
                    <a:pt x="1303584" y="9259"/>
                    <a:pt x="1268638" y="1248"/>
                    <a:pt x="1263644" y="0"/>
                  </a:cubicBezTo>
                  <a:cubicBezTo>
                    <a:pt x="1234679" y="2228"/>
                    <a:pt x="1205302" y="1331"/>
                    <a:pt x="1176749" y="6684"/>
                  </a:cubicBezTo>
                  <a:cubicBezTo>
                    <a:pt x="1168853" y="8164"/>
                    <a:pt x="1163881" y="16459"/>
                    <a:pt x="1156696" y="20052"/>
                  </a:cubicBezTo>
                  <a:cubicBezTo>
                    <a:pt x="1141918" y="27441"/>
                    <a:pt x="1106564" y="25622"/>
                    <a:pt x="1096538" y="26736"/>
                  </a:cubicBezTo>
                  <a:close/>
                </a:path>
              </a:pathLst>
            </a:custGeom>
            <a:solidFill>
              <a:srgbClr val="FF6600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65734" y="2727978"/>
              <a:ext cx="1509848" cy="1257429"/>
            </a:xfrm>
            <a:custGeom>
              <a:avLst/>
              <a:gdLst>
                <a:gd name="connsiteX0" fmla="*/ 889092 w 1449663"/>
                <a:gd name="connsiteY0" fmla="*/ 53474 h 848895"/>
                <a:gd name="connsiteX1" fmla="*/ 889092 w 1449663"/>
                <a:gd name="connsiteY1" fmla="*/ 53474 h 848895"/>
                <a:gd name="connsiteX2" fmla="*/ 828934 w 1449663"/>
                <a:gd name="connsiteY2" fmla="*/ 40106 h 848895"/>
                <a:gd name="connsiteX3" fmla="*/ 768776 w 1449663"/>
                <a:gd name="connsiteY3" fmla="*/ 53474 h 848895"/>
                <a:gd name="connsiteX4" fmla="*/ 742039 w 1449663"/>
                <a:gd name="connsiteY4" fmla="*/ 60158 h 848895"/>
                <a:gd name="connsiteX5" fmla="*/ 681881 w 1449663"/>
                <a:gd name="connsiteY5" fmla="*/ 93579 h 848895"/>
                <a:gd name="connsiteX6" fmla="*/ 668513 w 1449663"/>
                <a:gd name="connsiteY6" fmla="*/ 113632 h 848895"/>
                <a:gd name="connsiteX7" fmla="*/ 648460 w 1449663"/>
                <a:gd name="connsiteY7" fmla="*/ 127000 h 848895"/>
                <a:gd name="connsiteX8" fmla="*/ 635092 w 1449663"/>
                <a:gd name="connsiteY8" fmla="*/ 140369 h 848895"/>
                <a:gd name="connsiteX9" fmla="*/ 615039 w 1449663"/>
                <a:gd name="connsiteY9" fmla="*/ 153737 h 848895"/>
                <a:gd name="connsiteX10" fmla="*/ 601671 w 1449663"/>
                <a:gd name="connsiteY10" fmla="*/ 167106 h 848895"/>
                <a:gd name="connsiteX11" fmla="*/ 581618 w 1449663"/>
                <a:gd name="connsiteY11" fmla="*/ 180474 h 848895"/>
                <a:gd name="connsiteX12" fmla="*/ 548197 w 1449663"/>
                <a:gd name="connsiteY12" fmla="*/ 213895 h 848895"/>
                <a:gd name="connsiteX13" fmla="*/ 508092 w 1449663"/>
                <a:gd name="connsiteY13" fmla="*/ 227264 h 848895"/>
                <a:gd name="connsiteX14" fmla="*/ 488039 w 1449663"/>
                <a:gd name="connsiteY14" fmla="*/ 233948 h 848895"/>
                <a:gd name="connsiteX15" fmla="*/ 387776 w 1449663"/>
                <a:gd name="connsiteY15" fmla="*/ 247316 h 848895"/>
                <a:gd name="connsiteX16" fmla="*/ 347671 w 1449663"/>
                <a:gd name="connsiteY16" fmla="*/ 260685 h 848895"/>
                <a:gd name="connsiteX17" fmla="*/ 300881 w 1449663"/>
                <a:gd name="connsiteY17" fmla="*/ 280737 h 848895"/>
                <a:gd name="connsiteX18" fmla="*/ 240724 w 1449663"/>
                <a:gd name="connsiteY18" fmla="*/ 314158 h 848895"/>
                <a:gd name="connsiteX19" fmla="*/ 207302 w 1449663"/>
                <a:gd name="connsiteY19" fmla="*/ 347579 h 848895"/>
                <a:gd name="connsiteX20" fmla="*/ 167197 w 1449663"/>
                <a:gd name="connsiteY20" fmla="*/ 367632 h 848895"/>
                <a:gd name="connsiteX21" fmla="*/ 140460 w 1449663"/>
                <a:gd name="connsiteY21" fmla="*/ 407737 h 848895"/>
                <a:gd name="connsiteX22" fmla="*/ 127092 w 1449663"/>
                <a:gd name="connsiteY22" fmla="*/ 427790 h 848895"/>
                <a:gd name="connsiteX23" fmla="*/ 107039 w 1449663"/>
                <a:gd name="connsiteY23" fmla="*/ 487948 h 848895"/>
                <a:gd name="connsiteX24" fmla="*/ 100355 w 1449663"/>
                <a:gd name="connsiteY24" fmla="*/ 508000 h 848895"/>
                <a:gd name="connsiteX25" fmla="*/ 93671 w 1449663"/>
                <a:gd name="connsiteY25" fmla="*/ 534737 h 848895"/>
                <a:gd name="connsiteX26" fmla="*/ 80302 w 1449663"/>
                <a:gd name="connsiteY26" fmla="*/ 554790 h 848895"/>
                <a:gd name="connsiteX27" fmla="*/ 60250 w 1449663"/>
                <a:gd name="connsiteY27" fmla="*/ 594895 h 848895"/>
                <a:gd name="connsiteX28" fmla="*/ 53566 w 1449663"/>
                <a:gd name="connsiteY28" fmla="*/ 614948 h 848895"/>
                <a:gd name="connsiteX29" fmla="*/ 33513 w 1449663"/>
                <a:gd name="connsiteY29" fmla="*/ 635000 h 848895"/>
                <a:gd name="connsiteX30" fmla="*/ 6776 w 1449663"/>
                <a:gd name="connsiteY30" fmla="*/ 681790 h 848895"/>
                <a:gd name="connsiteX31" fmla="*/ 13460 w 1449663"/>
                <a:gd name="connsiteY31" fmla="*/ 762000 h 848895"/>
                <a:gd name="connsiteX32" fmla="*/ 40197 w 1449663"/>
                <a:gd name="connsiteY32" fmla="*/ 768685 h 848895"/>
                <a:gd name="connsiteX33" fmla="*/ 60250 w 1449663"/>
                <a:gd name="connsiteY33" fmla="*/ 775369 h 848895"/>
                <a:gd name="connsiteX34" fmla="*/ 86987 w 1449663"/>
                <a:gd name="connsiteY34" fmla="*/ 795422 h 848895"/>
                <a:gd name="connsiteX35" fmla="*/ 234039 w 1449663"/>
                <a:gd name="connsiteY35" fmla="*/ 795422 h 848895"/>
                <a:gd name="connsiteX36" fmla="*/ 280829 w 1449663"/>
                <a:gd name="connsiteY36" fmla="*/ 808790 h 848895"/>
                <a:gd name="connsiteX37" fmla="*/ 320934 w 1449663"/>
                <a:gd name="connsiteY37" fmla="*/ 815474 h 848895"/>
                <a:gd name="connsiteX38" fmla="*/ 381092 w 1449663"/>
                <a:gd name="connsiteY38" fmla="*/ 835527 h 848895"/>
                <a:gd name="connsiteX39" fmla="*/ 407829 w 1449663"/>
                <a:gd name="connsiteY39" fmla="*/ 848895 h 848895"/>
                <a:gd name="connsiteX40" fmla="*/ 441250 w 1449663"/>
                <a:gd name="connsiteY40" fmla="*/ 842211 h 848895"/>
                <a:gd name="connsiteX41" fmla="*/ 561566 w 1449663"/>
                <a:gd name="connsiteY41" fmla="*/ 835527 h 848895"/>
                <a:gd name="connsiteX42" fmla="*/ 608355 w 1449663"/>
                <a:gd name="connsiteY42" fmla="*/ 815474 h 848895"/>
                <a:gd name="connsiteX43" fmla="*/ 628408 w 1449663"/>
                <a:gd name="connsiteY43" fmla="*/ 808790 h 848895"/>
                <a:gd name="connsiteX44" fmla="*/ 708618 w 1449663"/>
                <a:gd name="connsiteY44" fmla="*/ 768685 h 848895"/>
                <a:gd name="connsiteX45" fmla="*/ 735355 w 1449663"/>
                <a:gd name="connsiteY45" fmla="*/ 755316 h 848895"/>
                <a:gd name="connsiteX46" fmla="*/ 788829 w 1449663"/>
                <a:gd name="connsiteY46" fmla="*/ 741948 h 848895"/>
                <a:gd name="connsiteX47" fmla="*/ 862355 w 1449663"/>
                <a:gd name="connsiteY47" fmla="*/ 708527 h 848895"/>
                <a:gd name="connsiteX48" fmla="*/ 922513 w 1449663"/>
                <a:gd name="connsiteY48" fmla="*/ 661737 h 848895"/>
                <a:gd name="connsiteX49" fmla="*/ 962618 w 1449663"/>
                <a:gd name="connsiteY49" fmla="*/ 635000 h 848895"/>
                <a:gd name="connsiteX50" fmla="*/ 975987 w 1449663"/>
                <a:gd name="connsiteY50" fmla="*/ 621632 h 848895"/>
                <a:gd name="connsiteX51" fmla="*/ 1036145 w 1449663"/>
                <a:gd name="connsiteY51" fmla="*/ 588211 h 848895"/>
                <a:gd name="connsiteX52" fmla="*/ 1102987 w 1449663"/>
                <a:gd name="connsiteY52" fmla="*/ 508000 h 848895"/>
                <a:gd name="connsiteX53" fmla="*/ 1143092 w 1449663"/>
                <a:gd name="connsiteY53" fmla="*/ 454527 h 848895"/>
                <a:gd name="connsiteX54" fmla="*/ 1216618 w 1449663"/>
                <a:gd name="connsiteY54" fmla="*/ 394369 h 848895"/>
                <a:gd name="connsiteX55" fmla="*/ 1270092 w 1449663"/>
                <a:gd name="connsiteY55" fmla="*/ 327527 h 848895"/>
                <a:gd name="connsiteX56" fmla="*/ 1296829 w 1449663"/>
                <a:gd name="connsiteY56" fmla="*/ 294106 h 848895"/>
                <a:gd name="connsiteX57" fmla="*/ 1323566 w 1449663"/>
                <a:gd name="connsiteY57" fmla="*/ 260685 h 848895"/>
                <a:gd name="connsiteX58" fmla="*/ 1363671 w 1449663"/>
                <a:gd name="connsiteY58" fmla="*/ 227264 h 848895"/>
                <a:gd name="connsiteX59" fmla="*/ 1423829 w 1449663"/>
                <a:gd name="connsiteY59" fmla="*/ 167106 h 848895"/>
                <a:gd name="connsiteX60" fmla="*/ 1430513 w 1449663"/>
                <a:gd name="connsiteY60" fmla="*/ 147053 h 848895"/>
                <a:gd name="connsiteX61" fmla="*/ 1437197 w 1449663"/>
                <a:gd name="connsiteY61" fmla="*/ 73527 h 848895"/>
                <a:gd name="connsiteX62" fmla="*/ 1410460 w 1449663"/>
                <a:gd name="connsiteY62" fmla="*/ 46790 h 848895"/>
                <a:gd name="connsiteX63" fmla="*/ 1370355 w 1449663"/>
                <a:gd name="connsiteY63" fmla="*/ 33422 h 848895"/>
                <a:gd name="connsiteX64" fmla="*/ 1323566 w 1449663"/>
                <a:gd name="connsiteY64" fmla="*/ 6685 h 848895"/>
                <a:gd name="connsiteX65" fmla="*/ 1290145 w 1449663"/>
                <a:gd name="connsiteY65" fmla="*/ 0 h 848895"/>
                <a:gd name="connsiteX66" fmla="*/ 1243355 w 1449663"/>
                <a:gd name="connsiteY66" fmla="*/ 6685 h 848895"/>
                <a:gd name="connsiteX67" fmla="*/ 1176513 w 1449663"/>
                <a:gd name="connsiteY67" fmla="*/ 26737 h 848895"/>
                <a:gd name="connsiteX68" fmla="*/ 1123039 w 1449663"/>
                <a:gd name="connsiteY68" fmla="*/ 46790 h 848895"/>
                <a:gd name="connsiteX69" fmla="*/ 1076250 w 1449663"/>
                <a:gd name="connsiteY69" fmla="*/ 86895 h 848895"/>
                <a:gd name="connsiteX70" fmla="*/ 982671 w 1449663"/>
                <a:gd name="connsiteY70" fmla="*/ 127000 h 848895"/>
                <a:gd name="connsiteX71" fmla="*/ 922513 w 1449663"/>
                <a:gd name="connsiteY71" fmla="*/ 120316 h 848895"/>
                <a:gd name="connsiteX72" fmla="*/ 902460 w 1449663"/>
                <a:gd name="connsiteY72" fmla="*/ 113632 h 848895"/>
                <a:gd name="connsiteX73" fmla="*/ 869039 w 1449663"/>
                <a:gd name="connsiteY73" fmla="*/ 80211 h 848895"/>
                <a:gd name="connsiteX74" fmla="*/ 848987 w 1449663"/>
                <a:gd name="connsiteY74" fmla="*/ 60158 h 848895"/>
                <a:gd name="connsiteX75" fmla="*/ 795513 w 1449663"/>
                <a:gd name="connsiteY75" fmla="*/ 26737 h 848895"/>
                <a:gd name="connsiteX76" fmla="*/ 795513 w 1449663"/>
                <a:gd name="connsiteY76" fmla="*/ 26737 h 84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449663" h="848895">
                  <a:moveTo>
                    <a:pt x="889092" y="53474"/>
                  </a:moveTo>
                  <a:lnTo>
                    <a:pt x="889092" y="53474"/>
                  </a:lnTo>
                  <a:cubicBezTo>
                    <a:pt x="869039" y="49018"/>
                    <a:pt x="849430" y="41472"/>
                    <a:pt x="828934" y="40106"/>
                  </a:cubicBezTo>
                  <a:cubicBezTo>
                    <a:pt x="804483" y="38476"/>
                    <a:pt x="789935" y="47429"/>
                    <a:pt x="768776" y="53474"/>
                  </a:cubicBezTo>
                  <a:cubicBezTo>
                    <a:pt x="759943" y="55998"/>
                    <a:pt x="750951" y="57930"/>
                    <a:pt x="742039" y="60158"/>
                  </a:cubicBezTo>
                  <a:cubicBezTo>
                    <a:pt x="696072" y="90803"/>
                    <a:pt x="717176" y="81814"/>
                    <a:pt x="681881" y="93579"/>
                  </a:cubicBezTo>
                  <a:cubicBezTo>
                    <a:pt x="677425" y="100263"/>
                    <a:pt x="674194" y="107951"/>
                    <a:pt x="668513" y="113632"/>
                  </a:cubicBezTo>
                  <a:cubicBezTo>
                    <a:pt x="662832" y="119313"/>
                    <a:pt x="654733" y="121982"/>
                    <a:pt x="648460" y="127000"/>
                  </a:cubicBezTo>
                  <a:cubicBezTo>
                    <a:pt x="643539" y="130937"/>
                    <a:pt x="640013" y="136432"/>
                    <a:pt x="635092" y="140369"/>
                  </a:cubicBezTo>
                  <a:cubicBezTo>
                    <a:pt x="628819" y="145387"/>
                    <a:pt x="621312" y="148719"/>
                    <a:pt x="615039" y="153737"/>
                  </a:cubicBezTo>
                  <a:cubicBezTo>
                    <a:pt x="610118" y="157674"/>
                    <a:pt x="606592" y="163169"/>
                    <a:pt x="601671" y="167106"/>
                  </a:cubicBezTo>
                  <a:cubicBezTo>
                    <a:pt x="595398" y="172124"/>
                    <a:pt x="587664" y="175184"/>
                    <a:pt x="581618" y="180474"/>
                  </a:cubicBezTo>
                  <a:cubicBezTo>
                    <a:pt x="569761" y="190849"/>
                    <a:pt x="563143" y="208913"/>
                    <a:pt x="548197" y="213895"/>
                  </a:cubicBezTo>
                  <a:lnTo>
                    <a:pt x="508092" y="227264"/>
                  </a:lnTo>
                  <a:cubicBezTo>
                    <a:pt x="501408" y="229492"/>
                    <a:pt x="495042" y="233170"/>
                    <a:pt x="488039" y="233948"/>
                  </a:cubicBezTo>
                  <a:cubicBezTo>
                    <a:pt x="414411" y="242129"/>
                    <a:pt x="447783" y="237315"/>
                    <a:pt x="387776" y="247316"/>
                  </a:cubicBezTo>
                  <a:cubicBezTo>
                    <a:pt x="374408" y="251772"/>
                    <a:pt x="359396" y="252869"/>
                    <a:pt x="347671" y="260685"/>
                  </a:cubicBezTo>
                  <a:cubicBezTo>
                    <a:pt x="319974" y="279149"/>
                    <a:pt x="335412" y="272105"/>
                    <a:pt x="300881" y="280737"/>
                  </a:cubicBezTo>
                  <a:cubicBezTo>
                    <a:pt x="254914" y="311382"/>
                    <a:pt x="276018" y="302393"/>
                    <a:pt x="240724" y="314158"/>
                  </a:cubicBezTo>
                  <a:cubicBezTo>
                    <a:pt x="229583" y="325298"/>
                    <a:pt x="222248" y="342596"/>
                    <a:pt x="207302" y="347579"/>
                  </a:cubicBezTo>
                  <a:cubicBezTo>
                    <a:pt x="179629" y="356805"/>
                    <a:pt x="193112" y="350356"/>
                    <a:pt x="167197" y="367632"/>
                  </a:cubicBezTo>
                  <a:lnTo>
                    <a:pt x="140460" y="407737"/>
                  </a:lnTo>
                  <a:cubicBezTo>
                    <a:pt x="136004" y="414421"/>
                    <a:pt x="129632" y="420169"/>
                    <a:pt x="127092" y="427790"/>
                  </a:cubicBezTo>
                  <a:lnTo>
                    <a:pt x="107039" y="487948"/>
                  </a:lnTo>
                  <a:cubicBezTo>
                    <a:pt x="104811" y="494632"/>
                    <a:pt x="102064" y="501165"/>
                    <a:pt x="100355" y="508000"/>
                  </a:cubicBezTo>
                  <a:cubicBezTo>
                    <a:pt x="98127" y="516912"/>
                    <a:pt x="97290" y="526293"/>
                    <a:pt x="93671" y="534737"/>
                  </a:cubicBezTo>
                  <a:cubicBezTo>
                    <a:pt x="90506" y="542121"/>
                    <a:pt x="84758" y="548106"/>
                    <a:pt x="80302" y="554790"/>
                  </a:cubicBezTo>
                  <a:cubicBezTo>
                    <a:pt x="63501" y="605195"/>
                    <a:pt x="86165" y="543065"/>
                    <a:pt x="60250" y="594895"/>
                  </a:cubicBezTo>
                  <a:cubicBezTo>
                    <a:pt x="57099" y="601197"/>
                    <a:pt x="57474" y="609086"/>
                    <a:pt x="53566" y="614948"/>
                  </a:cubicBezTo>
                  <a:cubicBezTo>
                    <a:pt x="48322" y="622813"/>
                    <a:pt x="39565" y="627738"/>
                    <a:pt x="33513" y="635000"/>
                  </a:cubicBezTo>
                  <a:cubicBezTo>
                    <a:pt x="21706" y="649168"/>
                    <a:pt x="14946" y="665451"/>
                    <a:pt x="6776" y="681790"/>
                  </a:cubicBezTo>
                  <a:cubicBezTo>
                    <a:pt x="2119" y="709733"/>
                    <a:pt x="-8710" y="736135"/>
                    <a:pt x="13460" y="762000"/>
                  </a:cubicBezTo>
                  <a:cubicBezTo>
                    <a:pt x="19439" y="768975"/>
                    <a:pt x="31364" y="766161"/>
                    <a:pt x="40197" y="768685"/>
                  </a:cubicBezTo>
                  <a:cubicBezTo>
                    <a:pt x="46972" y="770621"/>
                    <a:pt x="53566" y="773141"/>
                    <a:pt x="60250" y="775369"/>
                  </a:cubicBezTo>
                  <a:cubicBezTo>
                    <a:pt x="69162" y="782053"/>
                    <a:pt x="76807" y="790897"/>
                    <a:pt x="86987" y="795422"/>
                  </a:cubicBezTo>
                  <a:cubicBezTo>
                    <a:pt x="123308" y="811565"/>
                    <a:pt x="223638" y="796034"/>
                    <a:pt x="234039" y="795422"/>
                  </a:cubicBezTo>
                  <a:cubicBezTo>
                    <a:pt x="253151" y="801792"/>
                    <a:pt x="259846" y="804594"/>
                    <a:pt x="280829" y="808790"/>
                  </a:cubicBezTo>
                  <a:cubicBezTo>
                    <a:pt x="294119" y="811448"/>
                    <a:pt x="307566" y="813246"/>
                    <a:pt x="320934" y="815474"/>
                  </a:cubicBezTo>
                  <a:cubicBezTo>
                    <a:pt x="362615" y="843262"/>
                    <a:pt x="315599" y="815880"/>
                    <a:pt x="381092" y="835527"/>
                  </a:cubicBezTo>
                  <a:cubicBezTo>
                    <a:pt x="390636" y="838390"/>
                    <a:pt x="398917" y="844439"/>
                    <a:pt x="407829" y="848895"/>
                  </a:cubicBezTo>
                  <a:cubicBezTo>
                    <a:pt x="418969" y="846667"/>
                    <a:pt x="429932" y="843195"/>
                    <a:pt x="441250" y="842211"/>
                  </a:cubicBezTo>
                  <a:cubicBezTo>
                    <a:pt x="481266" y="838731"/>
                    <a:pt x="521903" y="841873"/>
                    <a:pt x="561566" y="835527"/>
                  </a:cubicBezTo>
                  <a:cubicBezTo>
                    <a:pt x="578321" y="832846"/>
                    <a:pt x="592600" y="821776"/>
                    <a:pt x="608355" y="815474"/>
                  </a:cubicBezTo>
                  <a:cubicBezTo>
                    <a:pt x="614897" y="812857"/>
                    <a:pt x="621724" y="811018"/>
                    <a:pt x="628408" y="808790"/>
                  </a:cubicBezTo>
                  <a:cubicBezTo>
                    <a:pt x="689671" y="770500"/>
                    <a:pt x="661489" y="780467"/>
                    <a:pt x="708618" y="768685"/>
                  </a:cubicBezTo>
                  <a:cubicBezTo>
                    <a:pt x="717530" y="764229"/>
                    <a:pt x="726196" y="759241"/>
                    <a:pt x="735355" y="755316"/>
                  </a:cubicBezTo>
                  <a:cubicBezTo>
                    <a:pt x="753338" y="747609"/>
                    <a:pt x="769216" y="745870"/>
                    <a:pt x="788829" y="741948"/>
                  </a:cubicBezTo>
                  <a:cubicBezTo>
                    <a:pt x="792724" y="740279"/>
                    <a:pt x="851008" y="716383"/>
                    <a:pt x="862355" y="708527"/>
                  </a:cubicBezTo>
                  <a:cubicBezTo>
                    <a:pt x="883242" y="694067"/>
                    <a:pt x="902027" y="676760"/>
                    <a:pt x="922513" y="661737"/>
                  </a:cubicBezTo>
                  <a:cubicBezTo>
                    <a:pt x="935469" y="652236"/>
                    <a:pt x="949765" y="644640"/>
                    <a:pt x="962618" y="635000"/>
                  </a:cubicBezTo>
                  <a:cubicBezTo>
                    <a:pt x="967660" y="631219"/>
                    <a:pt x="970743" y="625128"/>
                    <a:pt x="975987" y="621632"/>
                  </a:cubicBezTo>
                  <a:cubicBezTo>
                    <a:pt x="994901" y="609023"/>
                    <a:pt x="1019531" y="604826"/>
                    <a:pt x="1036145" y="588211"/>
                  </a:cubicBezTo>
                  <a:cubicBezTo>
                    <a:pt x="1060755" y="563601"/>
                    <a:pt x="1082105" y="535843"/>
                    <a:pt x="1102987" y="508000"/>
                  </a:cubicBezTo>
                  <a:cubicBezTo>
                    <a:pt x="1116355" y="490176"/>
                    <a:pt x="1127337" y="470282"/>
                    <a:pt x="1143092" y="454527"/>
                  </a:cubicBezTo>
                  <a:cubicBezTo>
                    <a:pt x="1203675" y="393945"/>
                    <a:pt x="1181004" y="436459"/>
                    <a:pt x="1216618" y="394369"/>
                  </a:cubicBezTo>
                  <a:cubicBezTo>
                    <a:pt x="1235049" y="372587"/>
                    <a:pt x="1252267" y="349808"/>
                    <a:pt x="1270092" y="327527"/>
                  </a:cubicBezTo>
                  <a:lnTo>
                    <a:pt x="1296829" y="294106"/>
                  </a:lnTo>
                  <a:cubicBezTo>
                    <a:pt x="1305741" y="282966"/>
                    <a:pt x="1312606" y="269818"/>
                    <a:pt x="1323566" y="260685"/>
                  </a:cubicBezTo>
                  <a:cubicBezTo>
                    <a:pt x="1336934" y="249545"/>
                    <a:pt x="1350949" y="239138"/>
                    <a:pt x="1363671" y="227264"/>
                  </a:cubicBezTo>
                  <a:cubicBezTo>
                    <a:pt x="1384403" y="207914"/>
                    <a:pt x="1423829" y="167106"/>
                    <a:pt x="1423829" y="167106"/>
                  </a:cubicBezTo>
                  <a:cubicBezTo>
                    <a:pt x="1426057" y="160422"/>
                    <a:pt x="1427362" y="153355"/>
                    <a:pt x="1430513" y="147053"/>
                  </a:cubicBezTo>
                  <a:cubicBezTo>
                    <a:pt x="1446822" y="114434"/>
                    <a:pt x="1460581" y="129649"/>
                    <a:pt x="1437197" y="73527"/>
                  </a:cubicBezTo>
                  <a:cubicBezTo>
                    <a:pt x="1432349" y="61893"/>
                    <a:pt x="1421268" y="53275"/>
                    <a:pt x="1410460" y="46790"/>
                  </a:cubicBezTo>
                  <a:cubicBezTo>
                    <a:pt x="1398377" y="39540"/>
                    <a:pt x="1382590" y="40413"/>
                    <a:pt x="1370355" y="33422"/>
                  </a:cubicBezTo>
                  <a:cubicBezTo>
                    <a:pt x="1354759" y="24510"/>
                    <a:pt x="1340147" y="13594"/>
                    <a:pt x="1323566" y="6685"/>
                  </a:cubicBezTo>
                  <a:cubicBezTo>
                    <a:pt x="1313079" y="2315"/>
                    <a:pt x="1301285" y="2228"/>
                    <a:pt x="1290145" y="0"/>
                  </a:cubicBezTo>
                  <a:cubicBezTo>
                    <a:pt x="1274548" y="2228"/>
                    <a:pt x="1258760" y="3384"/>
                    <a:pt x="1243355" y="6685"/>
                  </a:cubicBezTo>
                  <a:cubicBezTo>
                    <a:pt x="1188984" y="18336"/>
                    <a:pt x="1212305" y="16510"/>
                    <a:pt x="1176513" y="26737"/>
                  </a:cubicBezTo>
                  <a:cubicBezTo>
                    <a:pt x="1134044" y="38871"/>
                    <a:pt x="1164571" y="26025"/>
                    <a:pt x="1123039" y="46790"/>
                  </a:cubicBezTo>
                  <a:cubicBezTo>
                    <a:pt x="1108368" y="61461"/>
                    <a:pt x="1095478" y="77847"/>
                    <a:pt x="1076250" y="86895"/>
                  </a:cubicBezTo>
                  <a:cubicBezTo>
                    <a:pt x="1045543" y="101345"/>
                    <a:pt x="982671" y="127000"/>
                    <a:pt x="982671" y="127000"/>
                  </a:cubicBezTo>
                  <a:cubicBezTo>
                    <a:pt x="962618" y="124772"/>
                    <a:pt x="942415" y="123633"/>
                    <a:pt x="922513" y="120316"/>
                  </a:cubicBezTo>
                  <a:cubicBezTo>
                    <a:pt x="915563" y="119158"/>
                    <a:pt x="908097" y="117859"/>
                    <a:pt x="902460" y="113632"/>
                  </a:cubicBezTo>
                  <a:cubicBezTo>
                    <a:pt x="889856" y="104179"/>
                    <a:pt x="880179" y="91351"/>
                    <a:pt x="869039" y="80211"/>
                  </a:cubicBezTo>
                  <a:cubicBezTo>
                    <a:pt x="862355" y="73527"/>
                    <a:pt x="856852" y="65401"/>
                    <a:pt x="848987" y="60158"/>
                  </a:cubicBezTo>
                  <a:cubicBezTo>
                    <a:pt x="804736" y="30659"/>
                    <a:pt x="823251" y="40608"/>
                    <a:pt x="795513" y="26737"/>
                  </a:cubicBezTo>
                  <a:lnTo>
                    <a:pt x="795513" y="26737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584675" y="3601199"/>
            <a:ext cx="3968449" cy="2162083"/>
            <a:chOff x="4269283" y="3722911"/>
            <a:chExt cx="3968449" cy="2162083"/>
          </a:xfrm>
        </p:grpSpPr>
        <p:grpSp>
          <p:nvGrpSpPr>
            <p:cNvPr id="66" name="Group 65"/>
            <p:cNvGrpSpPr/>
            <p:nvPr/>
          </p:nvGrpSpPr>
          <p:grpSpPr>
            <a:xfrm>
              <a:off x="4269283" y="3722911"/>
              <a:ext cx="3968449" cy="2086377"/>
              <a:chOff x="3720429" y="4029911"/>
              <a:chExt cx="4300947" cy="2301462"/>
            </a:xfrm>
          </p:grpSpPr>
          <p:sp>
            <p:nvSpPr>
              <p:cNvPr id="60" name="Parallelogram 59"/>
              <p:cNvSpPr/>
              <p:nvPr/>
            </p:nvSpPr>
            <p:spPr>
              <a:xfrm rot="988267">
                <a:off x="3720429" y="4029911"/>
                <a:ext cx="4300947" cy="2301462"/>
              </a:xfrm>
              <a:prstGeom prst="parallelogram">
                <a:avLst>
                  <a:gd name="adj" fmla="val 54225"/>
                </a:avLst>
              </a:prstGeom>
              <a:solidFill>
                <a:srgbClr val="D7CC4C">
                  <a:alpha val="65000"/>
                </a:srgb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756720" y="4406612"/>
                <a:ext cx="294105" cy="167106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219267" y="4470046"/>
                <a:ext cx="421106" cy="27940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631015" y="4980117"/>
                <a:ext cx="295442" cy="14437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344931" y="5339727"/>
                <a:ext cx="295442" cy="14437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570475" y="4703390"/>
                <a:ext cx="295442" cy="144379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Parallelogram 68"/>
            <p:cNvSpPr/>
            <p:nvPr/>
          </p:nvSpPr>
          <p:spPr>
            <a:xfrm rot="988267">
              <a:off x="5560544" y="5225752"/>
              <a:ext cx="1690930" cy="659242"/>
            </a:xfrm>
            <a:prstGeom prst="parallelogram">
              <a:avLst>
                <a:gd name="adj" fmla="val 5422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5762562" y="992299"/>
            <a:ext cx="24874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/>
              <a:t>SDS source mapping from data on SDS occurrence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767582" y="4331066"/>
            <a:ext cx="24874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 dirty="0">
                <a:solidFill>
                  <a:srgbClr val="FF6600"/>
                </a:solidFill>
              </a:rPr>
              <a:t>SDS source mapping from data on surface </a:t>
            </a:r>
            <a:r>
              <a:rPr lang="en-US" sz="1600" b="1" dirty="0" smtClean="0">
                <a:solidFill>
                  <a:srgbClr val="FF6600"/>
                </a:solidFill>
              </a:rPr>
              <a:t>conditions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14298" y="318269"/>
            <a:ext cx="94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MAPS</a:t>
            </a:r>
            <a:endParaRPr lang="en-US" sz="2400" b="1" dirty="0"/>
          </a:p>
        </p:txBody>
      </p:sp>
      <p:sp>
        <p:nvSpPr>
          <p:cNvPr id="75" name="Trapezoid 74"/>
          <p:cNvSpPr/>
          <p:nvPr/>
        </p:nvSpPr>
        <p:spPr>
          <a:xfrm rot="3296059">
            <a:off x="2796410" y="2629986"/>
            <a:ext cx="568097" cy="1094401"/>
          </a:xfrm>
          <a:prstGeom prst="trapezoid">
            <a:avLst>
              <a:gd name="adj" fmla="val 37524"/>
            </a:avLst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12</a:t>
            </a:fld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20736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58094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CLUSTER OF DATA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Macintosh HD:Users:ana:Desktop:20170719_newfiles:SPI:WMO2018:Tecnical_Guide:Figure_SDSmapping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897" y="1082634"/>
            <a:ext cx="4667000" cy="39430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5994" y="973442"/>
            <a:ext cx="34292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Datasets  for mapping: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>
                <a:solidFill>
                  <a:srgbClr val="C57737"/>
                </a:solidFill>
              </a:rPr>
              <a:t>s</a:t>
            </a:r>
            <a:r>
              <a:rPr lang="en-US" dirty="0" smtClean="0">
                <a:solidFill>
                  <a:srgbClr val="C57737"/>
                </a:solidFill>
              </a:rPr>
              <a:t>oil characteristics</a:t>
            </a:r>
          </a:p>
          <a:p>
            <a:pPr lvl="1"/>
            <a:r>
              <a:rPr lang="en-US" sz="1600" dirty="0" smtClean="0"/>
              <a:t>susceptibility of soil surface particles to wind erosion </a:t>
            </a:r>
          </a:p>
          <a:p>
            <a:pPr lvl="1"/>
            <a:r>
              <a:rPr lang="en-US" sz="1600" dirty="0" smtClean="0"/>
              <a:t>(fixed soil properties, but can be variable under stress from direct human impact)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and cover</a:t>
            </a:r>
          </a:p>
          <a:p>
            <a:pPr lvl="1"/>
            <a:r>
              <a:rPr lang="en-US" sz="1600" dirty="0"/>
              <a:t>s</a:t>
            </a:r>
            <a:r>
              <a:rPr lang="en-US" sz="1600" dirty="0" smtClean="0"/>
              <a:t>urface exposure to wind erosion </a:t>
            </a:r>
          </a:p>
          <a:p>
            <a:pPr lvl="1"/>
            <a:r>
              <a:rPr lang="en-US" sz="1600" dirty="0" smtClean="0"/>
              <a:t>(fixed and variable land cover properties)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oil condition</a:t>
            </a:r>
          </a:p>
          <a:p>
            <a:pPr lvl="1"/>
            <a:r>
              <a:rPr lang="en-US" sz="1600" dirty="0" smtClean="0"/>
              <a:t>moisture and temperature </a:t>
            </a:r>
          </a:p>
          <a:p>
            <a:pPr lvl="1"/>
            <a:r>
              <a:rPr lang="en-US" sz="1600" dirty="0" smtClean="0"/>
              <a:t>(variable soil properties)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35994" y="5173388"/>
            <a:ext cx="6636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Implementation of better quality and more information from </a:t>
            </a:r>
            <a:r>
              <a:rPr lang="en-US" u="sng" dirty="0" smtClean="0"/>
              <a:t>national data</a:t>
            </a:r>
            <a:r>
              <a:rPr lang="en-US" dirty="0" smtClean="0"/>
              <a:t> can improve resolution and accuracy of SDS </a:t>
            </a:r>
            <a:r>
              <a:rPr lang="en-US" dirty="0" smtClean="0"/>
              <a:t>source map </a:t>
            </a:r>
            <a:r>
              <a:rPr lang="en-US" dirty="0" smtClean="0"/>
              <a:t>and knowledge on their origin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u="sng" dirty="0">
                <a:sym typeface="Wingdings"/>
              </a:rPr>
              <a:t>n</a:t>
            </a:r>
            <a:r>
              <a:rPr lang="en-US" u="sng" dirty="0" smtClean="0">
                <a:sym typeface="Wingdings"/>
              </a:rPr>
              <a:t>ational SDS source map</a:t>
            </a:r>
            <a:endParaRPr lang="en-US" u="sng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38379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50283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G-SDS-SBM: INTRODUCTION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435994" y="905013"/>
            <a:ext cx="8378642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/>
              <a:t>Basic information: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6600"/>
                </a:solidFill>
              </a:rPr>
              <a:t>Global </a:t>
            </a:r>
            <a:r>
              <a:rPr lang="en-US" sz="1600" b="1" dirty="0">
                <a:solidFill>
                  <a:srgbClr val="FF6600"/>
                </a:solidFill>
              </a:rPr>
              <a:t>sand and dust storms source base map (G-SDS-SBM) </a:t>
            </a:r>
            <a:r>
              <a:rPr lang="en-US" sz="1600" dirty="0"/>
              <a:t>represents gridded (geo-referenced) information on the distribution, intensity and variability of sand and dust storms (SDS) sources developed from publically available global datasets. 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/>
              <a:t>The map shows maximum potential of the surfaces obtained from the data </a:t>
            </a:r>
            <a:r>
              <a:rPr lang="en-US" sz="1600" b="1" dirty="0">
                <a:solidFill>
                  <a:srgbClr val="FF6600"/>
                </a:solidFill>
              </a:rPr>
              <a:t>from the last 5 years (2014-2018)</a:t>
            </a:r>
            <a:r>
              <a:rPr lang="en-US" sz="1600" dirty="0"/>
              <a:t> to produce SDS in case favorable wind conditions occur. 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/>
              <a:t>Values of the G-SDS-SBM are </a:t>
            </a:r>
            <a:r>
              <a:rPr lang="en-US" sz="1600" b="1" dirty="0">
                <a:solidFill>
                  <a:srgbClr val="FF6600"/>
                </a:solidFill>
              </a:rPr>
              <a:t>from 0 to 1 – </a:t>
            </a:r>
            <a:r>
              <a:rPr lang="en-US" sz="1600" b="1" i="1" dirty="0">
                <a:solidFill>
                  <a:srgbClr val="FF6600"/>
                </a:solidFill>
              </a:rPr>
              <a:t>SDS sources intensity</a:t>
            </a:r>
            <a:r>
              <a:rPr lang="en-US" sz="1600" dirty="0"/>
              <a:t>, where 0 represents that surface has no potential (capacity) to produce SDS, and 1 represents highest SDS source intensity, meaning most productive SDS surfaces in case of high wind conditions.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b="1" dirty="0">
                <a:solidFill>
                  <a:srgbClr val="FF6600"/>
                </a:solidFill>
              </a:rPr>
              <a:t>Resolution of the map is 30 arcsec </a:t>
            </a:r>
            <a:r>
              <a:rPr lang="en-US" sz="1600" dirty="0"/>
              <a:t>(about 1km at the Equator) in regular </a:t>
            </a:r>
            <a:r>
              <a:rPr lang="en-US" sz="1600" dirty="0" err="1"/>
              <a:t>lat-lon</a:t>
            </a:r>
            <a:r>
              <a:rPr lang="en-US" sz="1600" dirty="0"/>
              <a:t> grid, projection WGS84. </a:t>
            </a:r>
          </a:p>
          <a:p>
            <a:r>
              <a:rPr lang="en-US" sz="1600" b="1" dirty="0"/>
              <a:t>G-SDS-SBM is based on development of </a:t>
            </a:r>
            <a:r>
              <a:rPr lang="en-US" sz="1600" b="1" dirty="0" smtClean="0"/>
              <a:t> four monthly </a:t>
            </a:r>
            <a:r>
              <a:rPr lang="en-US" sz="1600" b="1" dirty="0"/>
              <a:t>maps: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b="1" dirty="0" smtClean="0">
                <a:solidFill>
                  <a:srgbClr val="FF6600"/>
                </a:solidFill>
              </a:rPr>
              <a:t>January</a:t>
            </a:r>
            <a:r>
              <a:rPr lang="en-US" sz="1600" dirty="0"/>
              <a:t>, as a month with lowest temperatures and minimum vegetation for northern hemisphere and with opposite conditions on southern hemisphere;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b="1" dirty="0" smtClean="0">
                <a:solidFill>
                  <a:srgbClr val="FF6600"/>
                </a:solidFill>
              </a:rPr>
              <a:t>April</a:t>
            </a:r>
            <a:r>
              <a:rPr lang="en-US" sz="1600" dirty="0"/>
              <a:t>, as a month when vegetation starts to develop (beginning of the growing season) on the northern hemisphere and when vegetation cover decrease and vanish on southern hemisphere;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b="1" dirty="0" smtClean="0">
                <a:solidFill>
                  <a:srgbClr val="FF6600"/>
                </a:solidFill>
              </a:rPr>
              <a:t>July</a:t>
            </a:r>
            <a:r>
              <a:rPr lang="en-US" sz="1600" dirty="0"/>
              <a:t>, as a month with highest temperatures and developed vegetation for northern hemisphere and with opposite conditions on southern hemisphere;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b="1" dirty="0" smtClean="0">
                <a:solidFill>
                  <a:srgbClr val="FF6600"/>
                </a:solidFill>
              </a:rPr>
              <a:t>October</a:t>
            </a:r>
            <a:r>
              <a:rPr lang="en-US" sz="1600" dirty="0" smtClean="0"/>
              <a:t>, </a:t>
            </a:r>
            <a:r>
              <a:rPr lang="en-US" sz="1600" dirty="0"/>
              <a:t>as a month when seasonal vegetation decreases and vanishes on the northern hemisphere and when vegetation cover starts to develop on southern hemisphere.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91774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82754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</a:t>
            </a:r>
            <a:r>
              <a:rPr lang="en-US" sz="3200" b="1" dirty="0" smtClean="0"/>
              <a:t>SBM: </a:t>
            </a:r>
            <a:r>
              <a:rPr lang="en-US" sz="3200" b="1" dirty="0" smtClean="0"/>
              <a:t>MAPPING AND MAJOR CONCERNS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435994" y="969982"/>
            <a:ext cx="8510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b="1" dirty="0" smtClean="0">
                <a:solidFill>
                  <a:srgbClr val="FF6600"/>
                </a:solidFill>
                <a:cs typeface="Calibri Light" pitchFamily="34" charset="0"/>
              </a:rPr>
              <a:t>Priority in detecting SDS sources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 Light" pitchFamily="34" charset="0"/>
              </a:rPr>
              <a:t>s</a:t>
            </a:r>
            <a:r>
              <a:rPr lang="en-US" sz="1600" dirty="0" smtClean="0">
                <a:cs typeface="Calibri Light" pitchFamily="34" charset="0"/>
              </a:rPr>
              <a:t>oil texture information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 Light" pitchFamily="34" charset="0"/>
              </a:rPr>
              <a:t>f</a:t>
            </a:r>
            <a:r>
              <a:rPr lang="en-US" sz="1600" dirty="0" smtClean="0">
                <a:cs typeface="Calibri Light" pitchFamily="34" charset="0"/>
              </a:rPr>
              <a:t>ree surface </a:t>
            </a:r>
            <a:r>
              <a:rPr lang="en-US" sz="1600" dirty="0">
                <a:cs typeface="Calibri Light" pitchFamily="34" charset="0"/>
              </a:rPr>
              <a:t>%</a:t>
            </a:r>
            <a:r>
              <a:rPr lang="en-US" sz="1600" dirty="0" smtClean="0">
                <a:cs typeface="Calibri Light" pitchFamily="34" charset="0"/>
              </a:rPr>
              <a:t> </a:t>
            </a:r>
            <a:r>
              <a:rPr lang="en-US" sz="1600" dirty="0" smtClean="0">
                <a:cs typeface="Calibri Light" pitchFamily="34" charset="0"/>
              </a:rPr>
              <a:t>(</a:t>
            </a:r>
            <a:r>
              <a:rPr lang="en-US" sz="1600" dirty="0" smtClean="0">
                <a:cs typeface="Calibri Light" pitchFamily="34" charset="0"/>
              </a:rPr>
              <a:t>without vegetation, snow/ice cover, water bodies and non frozen soil)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707" y="1831756"/>
            <a:ext cx="855798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cs typeface="Calibri Light"/>
              </a:rPr>
              <a:t>Challenge in soil texture information </a:t>
            </a:r>
            <a:r>
              <a:rPr lang="en-US" dirty="0" smtClean="0">
                <a:cs typeface="Calibri Light"/>
              </a:rPr>
              <a:t>(picture A)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cs typeface="Calibri Light"/>
              </a:rPr>
              <a:t>Soil texture data </a:t>
            </a:r>
            <a:r>
              <a:rPr lang="en-US" sz="1600" dirty="0" smtClean="0">
                <a:cs typeface="Calibri Light"/>
              </a:rPr>
              <a:t>can be of </a:t>
            </a:r>
            <a:r>
              <a:rPr lang="en-US" sz="1600" dirty="0" smtClean="0">
                <a:cs typeface="Calibri Light"/>
              </a:rPr>
              <a:t>low quality </a:t>
            </a:r>
            <a:r>
              <a:rPr lang="en-US" sz="1600" dirty="0" smtClean="0">
                <a:cs typeface="Calibri Light"/>
              </a:rPr>
              <a:t>on global level, because not enough measurements or quality national data were not included in global datasets</a:t>
            </a:r>
            <a:endParaRPr lang="en-US" sz="1600" dirty="0" smtClean="0">
              <a:cs typeface="Calibri Light"/>
            </a:endParaRPr>
          </a:p>
          <a:p>
            <a:r>
              <a:rPr lang="en-US" b="1" dirty="0" smtClean="0">
                <a:solidFill>
                  <a:srgbClr val="FF6600"/>
                </a:solidFill>
                <a:cs typeface="Calibri Light"/>
              </a:rPr>
              <a:t>Challenge in definition of free surfaces </a:t>
            </a:r>
            <a:r>
              <a:rPr lang="en-US" dirty="0" smtClean="0">
                <a:cs typeface="Calibri Light"/>
              </a:rPr>
              <a:t>(picture B)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cs typeface="Calibri Light"/>
              </a:rPr>
              <a:t>High </a:t>
            </a:r>
            <a:r>
              <a:rPr lang="en-US" sz="1600" dirty="0" smtClean="0">
                <a:cs typeface="Calibri Light"/>
              </a:rPr>
              <a:t>variability of vegetation and snow cover, soil temperature and water bodies extent</a:t>
            </a:r>
          </a:p>
          <a:p>
            <a:pPr lvl="1">
              <a:buSzPct val="80000"/>
              <a:buFont typeface="Lucida Grande"/>
              <a:buChar char="➔"/>
            </a:pPr>
            <a:r>
              <a:rPr lang="en-US" sz="1600" dirty="0">
                <a:cs typeface="Calibri Light"/>
              </a:rPr>
              <a:t> </a:t>
            </a:r>
            <a:r>
              <a:rPr lang="en-US" sz="1600" dirty="0" smtClean="0">
                <a:cs typeface="Calibri Light"/>
              </a:rPr>
              <a:t>Requires implementation of information on seasonal variability of free surfaces</a:t>
            </a:r>
            <a:endParaRPr lang="en-US" sz="1600" dirty="0">
              <a:cs typeface="Calibri Light"/>
            </a:endParaRPr>
          </a:p>
          <a:p>
            <a:pPr lvl="1">
              <a:buSzPct val="80000"/>
              <a:buFont typeface="Lucida Grande"/>
              <a:buChar char="➔"/>
            </a:pPr>
            <a:r>
              <a:rPr lang="en-US" sz="1600" dirty="0" smtClean="0">
                <a:cs typeface="Calibri Light"/>
              </a:rPr>
              <a:t> Need to related percentage of free surface with satellite data!</a:t>
            </a:r>
          </a:p>
        </p:txBody>
      </p:sp>
      <p:pic>
        <p:nvPicPr>
          <p:cNvPr id="5" name="Picture 4" descr="SDS_SBM_AVukovic_Mongolia2019_ppt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4" y="3638516"/>
            <a:ext cx="5732626" cy="24279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8586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s_and_Alerts_and_SDS_SBM_AVukovic_Mongolia2019_ppt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7" y="2731629"/>
            <a:ext cx="7969618" cy="31587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994" y="407523"/>
            <a:ext cx="52679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SOIL TEXTURE (1)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695001" y="1349037"/>
            <a:ext cx="2330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alibri Light"/>
              </a:rPr>
              <a:t>t</a:t>
            </a:r>
            <a:r>
              <a:rPr lang="en-US" sz="1600" dirty="0" smtClean="0">
                <a:cs typeface="Calibri Light"/>
              </a:rPr>
              <a:t>opsoil fraction of soil texture that is susceptible to wind erosion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366" y="1115059"/>
            <a:ext cx="4444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 Light"/>
              </a:rPr>
              <a:t>e</a:t>
            </a:r>
            <a:r>
              <a:rPr lang="en-US" sz="1600" dirty="0" smtClean="0">
                <a:cs typeface="Calibri Light"/>
              </a:rPr>
              <a:t>stimate from soil texture data amount of finer particles (layer 1);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cs typeface="Calibri Light"/>
              </a:rPr>
              <a:t>i</a:t>
            </a:r>
            <a:r>
              <a:rPr lang="en-US" sz="1600" dirty="0" smtClean="0">
                <a:cs typeface="Calibri Light"/>
              </a:rPr>
              <a:t>ncrease fine texture content in areas with high probability for high alluvium content, and reduce in areas with low probability</a:t>
            </a:r>
            <a:r>
              <a:rPr lang="en-US" sz="1600" dirty="0">
                <a:cs typeface="Calibri Light"/>
              </a:rPr>
              <a:t> </a:t>
            </a:r>
            <a:r>
              <a:rPr lang="en-US" sz="1600" dirty="0" smtClean="0">
                <a:cs typeface="Calibri Light"/>
              </a:rPr>
              <a:t>(layer 2)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850230" y="1274645"/>
            <a:ext cx="574191" cy="905389"/>
          </a:xfrm>
          <a:prstGeom prst="rightArrow">
            <a:avLst>
              <a:gd name="adj1" fmla="val 50000"/>
              <a:gd name="adj2" fmla="val 54706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918245" y="2438446"/>
            <a:ext cx="294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s</a:t>
            </a:r>
            <a:r>
              <a:rPr lang="en-US" b="1" dirty="0" smtClean="0">
                <a:solidFill>
                  <a:srgbClr val="FF6600"/>
                </a:solidFill>
              </a:rPr>
              <a:t>oil texture correction factor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29506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52679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SOIL TEXTURE (2)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511817" y="1126357"/>
            <a:ext cx="8202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VAERAGE of two </a:t>
            </a:r>
            <a:r>
              <a:rPr lang="en-US" dirty="0"/>
              <a:t>databases for soil texture </a:t>
            </a:r>
            <a:r>
              <a:rPr lang="en-US" dirty="0" smtClean="0"/>
              <a:t>were </a:t>
            </a:r>
            <a:r>
              <a:rPr lang="en-US" dirty="0"/>
              <a:t>used: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US" sz="1600" b="1" dirty="0">
                <a:solidFill>
                  <a:srgbClr val="FF6600"/>
                </a:solidFill>
              </a:rPr>
              <a:t>ISRIC </a:t>
            </a:r>
            <a:r>
              <a:rPr lang="en-US" sz="1600" dirty="0"/>
              <a:t>(International Soil Reference and Information Centre) World soil Information database that provides </a:t>
            </a:r>
            <a:r>
              <a:rPr lang="en-US" sz="1600" dirty="0" err="1"/>
              <a:t>SoilGrids</a:t>
            </a:r>
            <a:r>
              <a:rPr lang="en-US" sz="1600" dirty="0"/>
              <a:t> (soil global gridded information), at 30 arcsec resolution </a:t>
            </a:r>
            <a:r>
              <a:rPr lang="en-US" sz="1600" dirty="0" smtClean="0"/>
              <a:t>provides </a:t>
            </a:r>
            <a:r>
              <a:rPr lang="en-US" sz="1600" dirty="0"/>
              <a:t>global sets for mass </a:t>
            </a:r>
            <a:r>
              <a:rPr lang="en-US" sz="1600" b="1" dirty="0">
                <a:solidFill>
                  <a:srgbClr val="FF6600"/>
                </a:solidFill>
              </a:rPr>
              <a:t>fraction of clay, silt and sand (%</a:t>
            </a:r>
            <a:r>
              <a:rPr lang="en-US" sz="1600" b="1" dirty="0" smtClean="0">
                <a:solidFill>
                  <a:srgbClr val="FF6600"/>
                </a:solidFill>
              </a:rPr>
              <a:t>)</a:t>
            </a:r>
            <a:r>
              <a:rPr lang="en-US" sz="1600" dirty="0" smtClean="0"/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FF6600"/>
                </a:solidFill>
              </a:rPr>
              <a:t>STATSGO</a:t>
            </a:r>
            <a:r>
              <a:rPr lang="en-US" sz="1600" b="1" dirty="0">
                <a:solidFill>
                  <a:srgbClr val="FF6600"/>
                </a:solidFill>
              </a:rPr>
              <a:t>-FAO</a:t>
            </a:r>
            <a:r>
              <a:rPr lang="en-US" sz="1600" dirty="0"/>
              <a:t> (Natural Resources Conservation Service US General Soil Map – Food and Agriculture Organization) database of </a:t>
            </a:r>
            <a:r>
              <a:rPr lang="en-US" sz="1600" b="1" dirty="0">
                <a:solidFill>
                  <a:srgbClr val="FF6600"/>
                </a:solidFill>
              </a:rPr>
              <a:t>USDA soil texture </a:t>
            </a:r>
            <a:r>
              <a:rPr lang="en-US" sz="1600" b="1" dirty="0" smtClean="0">
                <a:solidFill>
                  <a:srgbClr val="FF6600"/>
                </a:solidFill>
              </a:rPr>
              <a:t>types</a:t>
            </a:r>
            <a:r>
              <a:rPr lang="en-US" sz="1600" dirty="0" smtClean="0"/>
              <a:t>; </a:t>
            </a:r>
            <a:r>
              <a:rPr lang="en-US" sz="1600" dirty="0"/>
              <a:t>combination of US 30arcsec and for the rest of the world FAO 2 </a:t>
            </a:r>
            <a:r>
              <a:rPr lang="en-US" sz="1600" dirty="0" err="1"/>
              <a:t>arcmin</a:t>
            </a:r>
            <a:r>
              <a:rPr lang="en-US" sz="1600" dirty="0"/>
              <a:t> USDA soil database that is usually used in numerical modeling of weather and </a:t>
            </a:r>
            <a:r>
              <a:rPr lang="en-US" sz="1600" dirty="0" smtClean="0"/>
              <a:t>climate. </a:t>
            </a:r>
            <a:endParaRPr lang="en-US" sz="1600" dirty="0"/>
          </a:p>
        </p:txBody>
      </p:sp>
      <p:pic>
        <p:nvPicPr>
          <p:cNvPr id="14" name="Picture 13" descr="USDA_STX_TRIANGL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8" y="3428999"/>
            <a:ext cx="2980617" cy="2663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0726" y="3428999"/>
            <a:ext cx="484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NOTE: </a:t>
            </a:r>
            <a:r>
              <a:rPr lang="en-US" sz="1600" dirty="0" smtClean="0"/>
              <a:t>USDA soil texture types in STATSGO-FAO are translated to fraction of clay, silt and sand in %, using ISRIC database and changing by minimum percent of soil texture fraction to correspond to USDA soil texture type in STATSGO-FAO map in case the criteria is not already met.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30862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52679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SOIL TEXTURE (3)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35994" y="999054"/>
            <a:ext cx="4728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S-function </a:t>
            </a:r>
            <a:r>
              <a:rPr lang="en-US" sz="2000" dirty="0" smtClean="0"/>
              <a:t>according to </a:t>
            </a:r>
            <a:r>
              <a:rPr lang="en-US" sz="2000" dirty="0" err="1" smtClean="0"/>
              <a:t>Ginoux</a:t>
            </a:r>
            <a:r>
              <a:rPr lang="en-US" sz="2000" dirty="0" smtClean="0"/>
              <a:t> et al. (2001)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507" y="1405862"/>
            <a:ext cx="4846287" cy="2997752"/>
          </a:xfrm>
          <a:prstGeom prst="rect">
            <a:avLst/>
          </a:prstGeom>
        </p:spPr>
      </p:pic>
      <p:pic>
        <p:nvPicPr>
          <p:cNvPr id="9" name="Picture 8" descr="SDS_SBM_AVukovic_Mongolia2019_ppt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8" y="1472971"/>
            <a:ext cx="1651361" cy="6616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5994" y="2276429"/>
            <a:ext cx="386706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err="1">
                <a:cs typeface="Calibri Light"/>
              </a:rPr>
              <a:t>Z</a:t>
            </a:r>
            <a:r>
              <a:rPr lang="en-US" sz="1600" baseline="-25000" dirty="0" err="1">
                <a:cs typeface="Calibri Light"/>
              </a:rPr>
              <a:t>x</a:t>
            </a:r>
            <a:r>
              <a:rPr lang="en-US" sz="1600" baseline="-25000" dirty="0">
                <a:cs typeface="Calibri Light"/>
              </a:rPr>
              <a:t> </a:t>
            </a:r>
            <a:r>
              <a:rPr lang="en-US" sz="1600" dirty="0">
                <a:cs typeface="Calibri Light"/>
              </a:rPr>
              <a:t>is maximum value in the </a:t>
            </a:r>
            <a:r>
              <a:rPr lang="en-US" sz="1600" dirty="0" smtClean="0">
                <a:cs typeface="Calibri Light"/>
              </a:rPr>
              <a:t>box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cs typeface="Calibri Light"/>
              </a:rPr>
              <a:t>Z</a:t>
            </a:r>
            <a:r>
              <a:rPr lang="en-US" sz="1600" baseline="-25000" dirty="0" smtClean="0">
                <a:cs typeface="Calibri Light"/>
              </a:rPr>
              <a:t>n</a:t>
            </a:r>
            <a:r>
              <a:rPr lang="en-US" sz="1600" dirty="0" smtClean="0">
                <a:cs typeface="Calibri Light"/>
              </a:rPr>
              <a:t> </a:t>
            </a:r>
            <a:r>
              <a:rPr lang="en-US" sz="1600" dirty="0">
                <a:cs typeface="Calibri Light"/>
              </a:rPr>
              <a:t>is minimum value in the </a:t>
            </a:r>
            <a:r>
              <a:rPr lang="en-US" sz="1600" dirty="0" smtClean="0">
                <a:cs typeface="Calibri Light"/>
              </a:rPr>
              <a:t>box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err="1" smtClean="0">
                <a:cs typeface="Calibri Light"/>
              </a:rPr>
              <a:t>Z</a:t>
            </a:r>
            <a:r>
              <a:rPr lang="en-US" sz="1600" baseline="-25000" dirty="0" err="1" smtClean="0">
                <a:cs typeface="Calibri Light"/>
              </a:rPr>
              <a:t>i</a:t>
            </a:r>
            <a:r>
              <a:rPr lang="en-US" sz="1600" dirty="0" smtClean="0">
                <a:cs typeface="Calibri Light"/>
              </a:rPr>
              <a:t> is </a:t>
            </a:r>
            <a:r>
              <a:rPr lang="en-US" sz="1600" dirty="0">
                <a:cs typeface="Calibri Light"/>
              </a:rPr>
              <a:t>value in </a:t>
            </a:r>
            <a:r>
              <a:rPr lang="en-US" sz="1600" b="1" dirty="0" smtClean="0">
                <a:solidFill>
                  <a:srgbClr val="FF0000"/>
                </a:solidFill>
                <a:cs typeface="Calibri Light"/>
              </a:rPr>
              <a:t>×</a:t>
            </a:r>
            <a:endParaRPr lang="en-US" sz="1600" dirty="0">
              <a:cs typeface="Calibri Light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cs typeface="Calibri Light"/>
              </a:rPr>
              <a:t>S has values from 0 to 1, and higher values distinguish topographical </a:t>
            </a:r>
            <a:r>
              <a:rPr lang="en-US" sz="1600" dirty="0" smtClean="0">
                <a:cs typeface="Calibri Light"/>
              </a:rPr>
              <a:t>pits  (have high probability to contain alluvium)</a:t>
            </a:r>
            <a:endParaRPr lang="en-US" sz="1600" dirty="0">
              <a:cs typeface="Calibri L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1818" y="4403614"/>
            <a:ext cx="1871188" cy="1628338"/>
            <a:chOff x="810624" y="4397111"/>
            <a:chExt cx="1871188" cy="1628338"/>
          </a:xfrm>
        </p:grpSpPr>
        <p:sp>
          <p:nvSpPr>
            <p:cNvPr id="13" name="Rectangle 12"/>
            <p:cNvSpPr/>
            <p:nvPr/>
          </p:nvSpPr>
          <p:spPr>
            <a:xfrm>
              <a:off x="810624" y="4397111"/>
              <a:ext cx="1871188" cy="1628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96144" y="4922585"/>
              <a:ext cx="337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×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83006" y="4708261"/>
            <a:ext cx="2484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Calibri Light"/>
              </a:rPr>
              <a:t>Original S-function in </a:t>
            </a:r>
            <a:r>
              <a:rPr lang="en-US" sz="1600" dirty="0" err="1" smtClean="0">
                <a:cs typeface="Calibri Light"/>
              </a:rPr>
              <a:t>Ginoux</a:t>
            </a:r>
            <a:r>
              <a:rPr lang="en-US" sz="1600" dirty="0" smtClean="0">
                <a:cs typeface="Calibri Light"/>
              </a:rPr>
              <a:t> et al. (2001) is derived </a:t>
            </a:r>
            <a:r>
              <a:rPr lang="en-US" sz="1600" dirty="0">
                <a:cs typeface="Calibri Light"/>
              </a:rPr>
              <a:t>on 1</a:t>
            </a:r>
            <a:r>
              <a:rPr lang="en-US" sz="1600" dirty="0" smtClean="0">
                <a:cs typeface="Calibri Light"/>
              </a:rPr>
              <a:t>° resolution, with box size of 10°x10° for calculation of S-function.</a:t>
            </a:r>
            <a:endParaRPr lang="en-US" sz="1600" dirty="0">
              <a:cs typeface="Calibri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1818" y="4376979"/>
            <a:ext cx="58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66526" y="5206087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rid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8003" y="4376979"/>
            <a:ext cx="4103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cs typeface="Calibri Light"/>
              </a:rPr>
              <a:t>S-function (</a:t>
            </a:r>
            <a:r>
              <a:rPr lang="en-US" sz="1600" dirty="0" err="1" smtClean="0">
                <a:cs typeface="Calibri Light"/>
              </a:rPr>
              <a:t>Ginoux</a:t>
            </a:r>
            <a:r>
              <a:rPr lang="en-US" sz="1600" dirty="0" smtClean="0">
                <a:cs typeface="Calibri Light"/>
              </a:rPr>
              <a:t> et al. 2001) masked with low annual precipitation threshold - proved to correspond well with satellite data</a:t>
            </a:r>
            <a:endParaRPr lang="en-US" sz="1600" dirty="0">
              <a:cs typeface="Calibri Ligh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18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22775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52679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SOIL TEXTURE (4)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35994" y="999054"/>
            <a:ext cx="8463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Development of </a:t>
            </a:r>
            <a:r>
              <a:rPr lang="en-US" sz="2000" b="1" u="sng" dirty="0" smtClean="0">
                <a:solidFill>
                  <a:srgbClr val="FF6600"/>
                </a:solidFill>
              </a:rPr>
              <a:t>soil texture correction factor</a:t>
            </a:r>
            <a:r>
              <a:rPr lang="en-US" sz="2000" b="1" dirty="0" smtClean="0">
                <a:solidFill>
                  <a:srgbClr val="FF6600"/>
                </a:solidFill>
              </a:rPr>
              <a:t> </a:t>
            </a:r>
            <a:r>
              <a:rPr lang="en-US" sz="2000" dirty="0" smtClean="0"/>
              <a:t>according to </a:t>
            </a:r>
            <a:r>
              <a:rPr lang="en-US" sz="2000" dirty="0" err="1" smtClean="0"/>
              <a:t>Ginoux</a:t>
            </a:r>
            <a:r>
              <a:rPr lang="en-US" sz="2000" dirty="0" smtClean="0"/>
              <a:t> et al. (2001)</a:t>
            </a:r>
            <a:endParaRPr lang="en-US" sz="2000" dirty="0"/>
          </a:p>
        </p:txBody>
      </p:sp>
      <p:pic>
        <p:nvPicPr>
          <p:cNvPr id="5" name="Picture 4" descr="SDS_SBM_AVukovic_Mongolia2019_ppt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4" y="1511125"/>
            <a:ext cx="2387677" cy="20805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80458" y="1436820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cs typeface="Calibri Light"/>
              </a:rPr>
              <a:t>On </a:t>
            </a:r>
            <a:r>
              <a:rPr lang="en-US" sz="1600" dirty="0">
                <a:cs typeface="Calibri Light"/>
              </a:rPr>
              <a:t>global level </a:t>
            </a:r>
            <a:r>
              <a:rPr lang="en-US" sz="1600" dirty="0" smtClean="0">
                <a:cs typeface="Calibri Light"/>
              </a:rPr>
              <a:t>ensemble of four S-function datasets </a:t>
            </a:r>
            <a:r>
              <a:rPr lang="en-US" sz="1600" dirty="0">
                <a:cs typeface="Calibri Light"/>
              </a:rPr>
              <a:t>are calculated on 1/120</a:t>
            </a:r>
            <a:r>
              <a:rPr lang="en-US" sz="1600" dirty="0" smtClean="0">
                <a:cs typeface="Calibri Light"/>
              </a:rPr>
              <a:t>° (30 arcsec) resolution: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cs typeface="Calibri Light"/>
              </a:rPr>
              <a:t>SF0 (box = 10°x</a:t>
            </a:r>
            <a:r>
              <a:rPr lang="en-US" sz="1600" dirty="0">
                <a:cs typeface="Calibri Light"/>
              </a:rPr>
              <a:t>10</a:t>
            </a:r>
            <a:r>
              <a:rPr lang="en-US" sz="1600" dirty="0" smtClean="0">
                <a:cs typeface="Calibri Light"/>
              </a:rPr>
              <a:t>°)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cs typeface="Calibri Light"/>
              </a:rPr>
              <a:t>SF5 (box = 5°x5°)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cs typeface="Calibri Light"/>
              </a:rPr>
              <a:t>SF2 (box = 2.5</a:t>
            </a:r>
            <a:r>
              <a:rPr lang="en-US" sz="1600" dirty="0">
                <a:cs typeface="Calibri Light"/>
              </a:rPr>
              <a:t>°</a:t>
            </a:r>
            <a:r>
              <a:rPr lang="en-US" sz="1600" dirty="0" smtClean="0">
                <a:cs typeface="Calibri Light"/>
              </a:rPr>
              <a:t>x2.5°)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cs typeface="Calibri Light"/>
              </a:rPr>
              <a:t>SF1 (box = 1.25</a:t>
            </a:r>
            <a:r>
              <a:rPr lang="en-US" sz="1600" dirty="0">
                <a:cs typeface="Calibri Light"/>
              </a:rPr>
              <a:t>°</a:t>
            </a:r>
            <a:r>
              <a:rPr lang="en-US" sz="1600" dirty="0" smtClean="0">
                <a:cs typeface="Calibri Light"/>
              </a:rPr>
              <a:t>x1.25°)</a:t>
            </a:r>
            <a:endParaRPr lang="en-US" sz="1600" dirty="0">
              <a:cs typeface="Calibri Light"/>
            </a:endParaRPr>
          </a:p>
        </p:txBody>
      </p:sp>
      <p:pic>
        <p:nvPicPr>
          <p:cNvPr id="30" name="Picture 29" descr="Macintosh HD:Users:ana:Desktop:20170719_newfiles:SPI:WMO2018:Tecnical_Guide:Figure_topogrlow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2" y="3688224"/>
            <a:ext cx="5032661" cy="1472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599163" y="3591686"/>
            <a:ext cx="3215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Results from different box sizes (large to small) can recognize different scales of topographical lows (large to small).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11818" y="5383724"/>
            <a:ext cx="66842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Average of 4 values is used as final S-function value, which is used for definition of correction facto</a:t>
            </a:r>
            <a:r>
              <a:rPr lang="en-US" dirty="0" smtClean="0"/>
              <a:t>r: SF = (SF0+SF5+SF2+SF1) / 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19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5006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994" y="407523"/>
            <a:ext cx="44500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TECHICAL INFORMATION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5994" y="992299"/>
            <a:ext cx="7923694" cy="4016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on </a:t>
            </a:r>
            <a:r>
              <a:rPr lang="en-US" b="1" dirty="0" smtClean="0">
                <a:solidFill>
                  <a:srgbClr val="FF6600"/>
                </a:solidFill>
              </a:rPr>
              <a:t>Global Sand and Dust Storms Source Base Map </a:t>
            </a:r>
            <a:r>
              <a:rPr lang="en-US" dirty="0" smtClean="0"/>
              <a:t>is done under consultancy engagement with UNCCD.</a:t>
            </a:r>
            <a:endParaRPr lang="en-US" dirty="0"/>
          </a:p>
          <a:p>
            <a:endParaRPr lang="en-US" b="1" dirty="0" smtClean="0">
              <a:solidFill>
                <a:srgbClr val="FF6600"/>
              </a:solidFill>
            </a:endParaRPr>
          </a:p>
          <a:p>
            <a:r>
              <a:rPr lang="en-US" b="1" dirty="0" smtClean="0">
                <a:solidFill>
                  <a:srgbClr val="FF6600"/>
                </a:solidFill>
              </a:rPr>
              <a:t>Consultant: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Ana Vuković, Faculty of Agriculture, University of Belgrade, Serbia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anavuk@agrif.bg.ac.rs ; pazisadana@gmail.com 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UNCCD coordinator of the work: </a:t>
            </a:r>
          </a:p>
          <a:p>
            <a:r>
              <a:rPr lang="en-US" dirty="0" smtClean="0"/>
              <a:t>Utchang Kang, ukang@unccd.int </a:t>
            </a:r>
          </a:p>
          <a:p>
            <a:pPr>
              <a:spcBef>
                <a:spcPts val="1200"/>
              </a:spcBef>
            </a:pPr>
            <a:r>
              <a:rPr lang="en-US" sz="1600" dirty="0" smtClean="0"/>
              <a:t>Acknowledgement: in this work to the consultant helped </a:t>
            </a:r>
            <a:r>
              <a:rPr lang="en-US" sz="1600" dirty="0" err="1" smtClean="0"/>
              <a:t>Bojan</a:t>
            </a:r>
            <a:r>
              <a:rPr lang="en-US" sz="1600" dirty="0" smtClean="0"/>
              <a:t> </a:t>
            </a:r>
            <a:r>
              <a:rPr lang="en-US" sz="1600" dirty="0" err="1" smtClean="0"/>
              <a:t>Cvetković</a:t>
            </a:r>
            <a:r>
              <a:rPr lang="en-US" sz="1600" dirty="0" smtClean="0"/>
              <a:t> (</a:t>
            </a:r>
            <a:r>
              <a:rPr lang="en-US" sz="1600" dirty="0"/>
              <a:t>Faculty of Physics, University of </a:t>
            </a:r>
            <a:r>
              <a:rPr lang="en-US" sz="1600" dirty="0" smtClean="0"/>
              <a:t>Belgrade); work was supported with discussions during the </a:t>
            </a:r>
            <a:r>
              <a:rPr lang="en-US" sz="1600" dirty="0"/>
              <a:t>9</a:t>
            </a:r>
            <a:r>
              <a:rPr lang="en-US" sz="1600" baseline="30000" dirty="0"/>
              <a:t>th</a:t>
            </a:r>
            <a:r>
              <a:rPr lang="en-US" sz="1600" dirty="0"/>
              <a:t> International Workshop on Sand/Dust storms and Associated </a:t>
            </a:r>
            <a:r>
              <a:rPr lang="en-US" sz="1600" dirty="0" err="1" smtClean="0"/>
              <a:t>Dustfall</a:t>
            </a:r>
            <a:r>
              <a:rPr lang="en-US" sz="1600" dirty="0"/>
              <a:t> </a:t>
            </a:r>
            <a:r>
              <a:rPr lang="en-US" sz="1600" dirty="0" smtClean="0"/>
              <a:t>(Tenerife), UN Environment’s Sand and Dust Storms Technical Scoping Meeting, WMO, April 2019 (Geneva), Sand and Dust Storms Technical Workshops, WMO, October 2018, (Geneva)</a:t>
            </a:r>
          </a:p>
          <a:p>
            <a:endParaRPr lang="en-US" sz="1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10" name="Picture 9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35994" y="4799072"/>
            <a:ext cx="698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Goal: to assess globally the capacity of soil surfaces to produce sand and dust storms in case of favorable wind conditions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5994" y="5445403"/>
            <a:ext cx="6672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details will be available in the Report on the Development of Global Sand and Dust Storms Base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95311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cintosh HD:Users:ana:Desktop:20170719_newfiles:SPI:SDS_sources:GLOBAL_NEW_NEW_V2:PICTURES_FOR_REPORT:FIG_B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51" y="1862532"/>
            <a:ext cx="5139810" cy="32007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5994" y="407523"/>
            <a:ext cx="52679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SOIL TEXTURE (5)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Macintosh HD:Users:ana:Desktop:20170719_newfiles:SPI:SDS_sources:GLOBAL_NEW_NEW_V2:PICTURES_FOR_REPORT:FIG_B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" y="1299392"/>
            <a:ext cx="3378200" cy="21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acintosh HD:Users:ana:Desktop:20170719_newfiles:SPI:SDS_sources:GLOBAL_NEW_NEW_V2:PICTURES_FOR_REPORT:FIG_B4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" y="3829394"/>
            <a:ext cx="3420499" cy="21158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20034" y="977421"/>
            <a:ext cx="216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</a:t>
            </a:r>
            <a:r>
              <a:rPr lang="en-US" sz="1600" b="1" dirty="0" smtClean="0"/>
              <a:t>oil texture (clay+silt)%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20034" y="3470074"/>
            <a:ext cx="2164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SF = average S-function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02451" y="1243981"/>
            <a:ext cx="5147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6600"/>
                </a:solidFill>
              </a:rPr>
              <a:t>f</a:t>
            </a:r>
            <a:r>
              <a:rPr lang="en-US" sz="2000" b="1" dirty="0" smtClean="0">
                <a:solidFill>
                  <a:srgbClr val="FF6600"/>
                </a:solidFill>
              </a:rPr>
              <a:t>inal soil texture (clay+silt)%</a:t>
            </a:r>
          </a:p>
          <a:p>
            <a:pPr algn="ctr"/>
            <a:r>
              <a:rPr lang="en-US" sz="1600" b="1" dirty="0">
                <a:solidFill>
                  <a:srgbClr val="FF6600"/>
                </a:solidFill>
              </a:rPr>
              <a:t>a</a:t>
            </a:r>
            <a:r>
              <a:rPr lang="en-US" sz="1600" b="1" dirty="0" smtClean="0">
                <a:solidFill>
                  <a:srgbClr val="FF6600"/>
                </a:solidFill>
              </a:rPr>
              <a:t>fter soil texture correction function is applied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20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87655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50217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SOIL MOISTURE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Macintosh HD:Users:ana:Desktop:20170719_newfiles:SPI:SDS_sources:GLOBAL_NEW_NEW_V2:PICTURES_FOR_REPORT:FIG_B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34" y="1098711"/>
            <a:ext cx="5794486" cy="36635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8648" y="1178849"/>
            <a:ext cx="2575306" cy="2631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ECMWF </a:t>
            </a:r>
            <a:r>
              <a:rPr lang="en-US" sz="1600" dirty="0"/>
              <a:t>analysis on 0.25° resolution, for each day for 00 and 12 UTC for January, April, July and October for the period 2014-</a:t>
            </a:r>
            <a:r>
              <a:rPr lang="en-US" sz="1600" dirty="0" smtClean="0"/>
              <a:t>2018 </a:t>
            </a:r>
            <a:r>
              <a:rPr lang="en-US" sz="1600" dirty="0"/>
              <a:t>for the top soil layer.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For </a:t>
            </a:r>
            <a:r>
              <a:rPr lang="en-US" sz="1600" dirty="0"/>
              <a:t>each month from this 5-years period is derived </a:t>
            </a:r>
            <a:r>
              <a:rPr lang="en-US" sz="1600" b="1" dirty="0">
                <a:solidFill>
                  <a:srgbClr val="FF6600"/>
                </a:solidFill>
              </a:rPr>
              <a:t>minimum value</a:t>
            </a:r>
            <a:r>
              <a:rPr lang="en-US" sz="16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994" y="5051182"/>
            <a:ext cx="67389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Using minimum </a:t>
            </a:r>
            <a:r>
              <a:rPr lang="en-US" dirty="0"/>
              <a:t>soil moisture content </a:t>
            </a:r>
            <a:r>
              <a:rPr lang="en-US" dirty="0" smtClean="0"/>
              <a:t>instead of average can </a:t>
            </a:r>
            <a:r>
              <a:rPr lang="en-US" dirty="0"/>
              <a:t>represent </a:t>
            </a:r>
            <a:r>
              <a:rPr lang="en-US" b="1" dirty="0">
                <a:solidFill>
                  <a:srgbClr val="FF6600"/>
                </a:solidFill>
              </a:rPr>
              <a:t>maximum possible dryness for each grid point</a:t>
            </a:r>
            <a:r>
              <a:rPr lang="en-US" dirty="0"/>
              <a:t> that may happen in present and probably near future </a:t>
            </a:r>
            <a:r>
              <a:rPr lang="en-US" dirty="0" smtClean="0"/>
              <a:t>climate.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2080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57424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SOIL TEMPERATURE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88648" y="1178849"/>
            <a:ext cx="2575306" cy="2631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ECMWF </a:t>
            </a:r>
            <a:r>
              <a:rPr lang="en-US" sz="1600" dirty="0"/>
              <a:t>analysis on 0.25° resolution, for each day for 00 and 12 UTC for January, April, July and October for the period 2014-</a:t>
            </a:r>
            <a:r>
              <a:rPr lang="en-US" sz="1600" dirty="0" smtClean="0"/>
              <a:t>2018 </a:t>
            </a:r>
            <a:r>
              <a:rPr lang="en-US" sz="1600" dirty="0"/>
              <a:t>for the top soil layer.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For </a:t>
            </a:r>
            <a:r>
              <a:rPr lang="en-US" sz="1600" dirty="0"/>
              <a:t>each month from this 5-years period is derived </a:t>
            </a:r>
            <a:r>
              <a:rPr lang="en-US" sz="1600" b="1" dirty="0" smtClean="0">
                <a:solidFill>
                  <a:srgbClr val="FF6600"/>
                </a:solidFill>
              </a:rPr>
              <a:t>maximum </a:t>
            </a:r>
            <a:r>
              <a:rPr lang="en-US" sz="1600" b="1" dirty="0">
                <a:solidFill>
                  <a:srgbClr val="FF6600"/>
                </a:solidFill>
              </a:rPr>
              <a:t>value</a:t>
            </a:r>
            <a:r>
              <a:rPr lang="en-US" sz="16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5994" y="5051182"/>
            <a:ext cx="67389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Using maximum soil temperature instead of average can </a:t>
            </a:r>
            <a:r>
              <a:rPr lang="en-US" dirty="0"/>
              <a:t>represent </a:t>
            </a:r>
            <a:r>
              <a:rPr lang="en-US" b="1" dirty="0">
                <a:solidFill>
                  <a:srgbClr val="FF6600"/>
                </a:solidFill>
              </a:rPr>
              <a:t>maximum possible </a:t>
            </a:r>
            <a:r>
              <a:rPr lang="en-US" b="1" dirty="0" smtClean="0">
                <a:solidFill>
                  <a:srgbClr val="FF6600"/>
                </a:solidFill>
              </a:rPr>
              <a:t>not-frozen conditions </a:t>
            </a:r>
            <a:r>
              <a:rPr lang="en-US" b="1" dirty="0">
                <a:solidFill>
                  <a:srgbClr val="FF6600"/>
                </a:solidFill>
              </a:rPr>
              <a:t>for each grid point </a:t>
            </a:r>
            <a:r>
              <a:rPr lang="en-US" dirty="0"/>
              <a:t>that may happen in present and probably near future </a:t>
            </a:r>
            <a:r>
              <a:rPr lang="en-US" dirty="0" smtClean="0"/>
              <a:t>climate. </a:t>
            </a:r>
            <a:endParaRPr lang="en-US" dirty="0"/>
          </a:p>
        </p:txBody>
      </p:sp>
      <p:pic>
        <p:nvPicPr>
          <p:cNvPr id="9" name="Picture 8" descr="Macintosh HD:Users:ana:Desktop:20170719_newfiles:SPI:SDS_sources:GLOBAL_NEW_NEW_V2:PICTURES_FOR_REPORT:FIG_B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36" y="1190817"/>
            <a:ext cx="5765800" cy="36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4348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66814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BARE LAND FRACTION (1)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88648" y="1178849"/>
            <a:ext cx="2745762" cy="352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MODIS EVI data are derived for months January, April, July and October for every year in the period 2014-2018.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Data </a:t>
            </a:r>
            <a:r>
              <a:rPr lang="en-US" sz="1600" dirty="0"/>
              <a:t>are from MOD13A3 dataset on </a:t>
            </a:r>
            <a:r>
              <a:rPr lang="en-US" sz="1600" dirty="0" smtClean="0"/>
              <a:t>1km resolution.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For </a:t>
            </a:r>
            <a:r>
              <a:rPr lang="en-US" sz="1600" dirty="0"/>
              <a:t>each month from this 5-years period is derived </a:t>
            </a:r>
            <a:r>
              <a:rPr lang="en-US" sz="1600" b="1" dirty="0" smtClean="0">
                <a:solidFill>
                  <a:srgbClr val="FF6600"/>
                </a:solidFill>
              </a:rPr>
              <a:t>minimum positive </a:t>
            </a:r>
            <a:r>
              <a:rPr lang="en-US" sz="1600" b="1" dirty="0">
                <a:solidFill>
                  <a:srgbClr val="FF6600"/>
                </a:solidFill>
              </a:rPr>
              <a:t>value</a:t>
            </a:r>
            <a:r>
              <a:rPr lang="en-US" sz="1600" dirty="0"/>
              <a:t>.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FF6600"/>
                </a:solidFill>
              </a:rPr>
              <a:t>Bare land fraction is defined from </a:t>
            </a:r>
            <a:r>
              <a:rPr lang="en-US" sz="1600" b="1" dirty="0" err="1" smtClean="0">
                <a:solidFill>
                  <a:srgbClr val="FF6600"/>
                </a:solidFill>
              </a:rPr>
              <a:t>EVI</a:t>
            </a:r>
            <a:r>
              <a:rPr lang="en-US" sz="1600" b="1" baseline="-25000" dirty="0" err="1" smtClean="0">
                <a:solidFill>
                  <a:srgbClr val="FF6600"/>
                </a:solidFill>
              </a:rPr>
              <a:t>min</a:t>
            </a:r>
            <a:r>
              <a:rPr lang="en-US" sz="1600" b="1" dirty="0" smtClean="0">
                <a:solidFill>
                  <a:srgbClr val="FF6600"/>
                </a:solidFill>
              </a:rPr>
              <a:t> for each month.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994" y="5051182"/>
            <a:ext cx="67389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Using minimum positive value instead of average can </a:t>
            </a:r>
            <a:r>
              <a:rPr lang="en-US" dirty="0"/>
              <a:t>represent </a:t>
            </a:r>
            <a:r>
              <a:rPr lang="en-US" b="1" dirty="0">
                <a:solidFill>
                  <a:srgbClr val="FF6600"/>
                </a:solidFill>
              </a:rPr>
              <a:t>maximum possible </a:t>
            </a:r>
            <a:r>
              <a:rPr lang="en-US" b="1" dirty="0" smtClean="0">
                <a:solidFill>
                  <a:srgbClr val="FF6600"/>
                </a:solidFill>
              </a:rPr>
              <a:t>bale land fraction </a:t>
            </a:r>
            <a:r>
              <a:rPr lang="en-US" b="1" dirty="0">
                <a:solidFill>
                  <a:srgbClr val="FF6600"/>
                </a:solidFill>
              </a:rPr>
              <a:t>for each grid point </a:t>
            </a:r>
            <a:r>
              <a:rPr lang="en-US" dirty="0"/>
              <a:t>that may happen in present and probably near future </a:t>
            </a:r>
            <a:r>
              <a:rPr lang="en-US" dirty="0" smtClean="0"/>
              <a:t>climate. </a:t>
            </a:r>
            <a:endParaRPr lang="en-US" dirty="0"/>
          </a:p>
        </p:txBody>
      </p:sp>
      <p:pic>
        <p:nvPicPr>
          <p:cNvPr id="10" name="Picture 9" descr="Macintosh HD:Users:ana:Desktop:20170719_newfiles:SPI:SDS_sources:GLOBAL_NEW_NEW_V2:PICTURES_FOR_REPORT:FIG_B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36" y="1178849"/>
            <a:ext cx="5765800" cy="36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47842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66814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BARE LAND FRACTION (2)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88648" y="1178849"/>
            <a:ext cx="2745762" cy="3447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MODIS land cover data </a:t>
            </a:r>
            <a:r>
              <a:rPr lang="en-US" sz="1600" dirty="0" smtClean="0"/>
              <a:t>product </a:t>
            </a:r>
            <a:r>
              <a:rPr lang="en-US" sz="1600" dirty="0"/>
              <a:t>MCD12Q1 Version 6, variable LC-Type1 – IGBP classification 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nnual </a:t>
            </a:r>
            <a:r>
              <a:rPr lang="en-US" sz="1600" dirty="0"/>
              <a:t>dataset on </a:t>
            </a:r>
            <a:r>
              <a:rPr lang="en-US" sz="1600" dirty="0" smtClean="0"/>
              <a:t>1km resolution; not yet available until 2018; used data for 2012-2016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Used for recognition of type of sources and to support EVI parameterization of bare land fraction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12064" y="4637559"/>
            <a:ext cx="8102572" cy="78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dirty="0"/>
              <a:t>MODIS land cover types, simplified map obtained from data 2012-2016: </a:t>
            </a:r>
            <a:endParaRPr lang="en-US" sz="1400" dirty="0" smtClean="0"/>
          </a:p>
          <a:p>
            <a:pPr algn="r">
              <a:lnSpc>
                <a:spcPct val="80000"/>
              </a:lnSpc>
            </a:pPr>
            <a:r>
              <a:rPr lang="en-US" sz="1400" b="1" dirty="0" smtClean="0">
                <a:solidFill>
                  <a:srgbClr val="FF6600"/>
                </a:solidFill>
              </a:rPr>
              <a:t>1) barren </a:t>
            </a:r>
            <a:r>
              <a:rPr lang="en-US" sz="1400" b="1" dirty="0">
                <a:solidFill>
                  <a:srgbClr val="FF6600"/>
                </a:solidFill>
              </a:rPr>
              <a:t>or sparsely </a:t>
            </a:r>
            <a:r>
              <a:rPr lang="en-US" sz="1400" b="1" dirty="0" smtClean="0">
                <a:solidFill>
                  <a:srgbClr val="FF6600"/>
                </a:solidFill>
              </a:rPr>
              <a:t>vegetated, </a:t>
            </a:r>
            <a:r>
              <a:rPr lang="en-US" sz="1400" b="1" dirty="0">
                <a:solidFill>
                  <a:srgbClr val="FF6600"/>
                </a:solidFill>
              </a:rPr>
              <a:t>2) cropland and cropland / natural vegetation </a:t>
            </a:r>
            <a:r>
              <a:rPr lang="en-US" sz="1400" b="1" dirty="0" smtClean="0">
                <a:solidFill>
                  <a:srgbClr val="FF6600"/>
                </a:solidFill>
              </a:rPr>
              <a:t>mosaic, </a:t>
            </a:r>
          </a:p>
          <a:p>
            <a:pPr algn="r">
              <a:lnSpc>
                <a:spcPct val="80000"/>
              </a:lnSpc>
            </a:pPr>
            <a:r>
              <a:rPr lang="en-US" sz="1400" b="1" dirty="0" smtClean="0">
                <a:solidFill>
                  <a:srgbClr val="FF6600"/>
                </a:solidFill>
              </a:rPr>
              <a:t>3</a:t>
            </a:r>
            <a:r>
              <a:rPr lang="en-US" sz="1400" b="1" dirty="0">
                <a:solidFill>
                  <a:srgbClr val="FF6600"/>
                </a:solidFill>
              </a:rPr>
              <a:t>) </a:t>
            </a:r>
            <a:r>
              <a:rPr lang="en-US" sz="1400" b="1" dirty="0" smtClean="0">
                <a:solidFill>
                  <a:srgbClr val="FF6600"/>
                </a:solidFill>
              </a:rPr>
              <a:t>grasslands, 4</a:t>
            </a:r>
            <a:r>
              <a:rPr lang="en-US" sz="1400" b="1" dirty="0">
                <a:solidFill>
                  <a:srgbClr val="FF6600"/>
                </a:solidFill>
              </a:rPr>
              <a:t>) open shrublands, </a:t>
            </a:r>
            <a:r>
              <a:rPr lang="en-US" sz="1400" dirty="0"/>
              <a:t>5) closed shrublands, 6) woody savannas and </a:t>
            </a:r>
            <a:r>
              <a:rPr lang="en-US" sz="1400" dirty="0" smtClean="0"/>
              <a:t>savannas, </a:t>
            </a:r>
          </a:p>
          <a:p>
            <a:pPr algn="r">
              <a:lnSpc>
                <a:spcPct val="80000"/>
              </a:lnSpc>
            </a:pPr>
            <a:r>
              <a:rPr lang="en-US" sz="1400" dirty="0" smtClean="0"/>
              <a:t>7</a:t>
            </a:r>
            <a:r>
              <a:rPr lang="en-US" sz="1400" dirty="0"/>
              <a:t>) </a:t>
            </a:r>
            <a:r>
              <a:rPr lang="en-US" sz="1400" dirty="0" smtClean="0"/>
              <a:t>forests, 8</a:t>
            </a:r>
            <a:r>
              <a:rPr lang="en-US" sz="1400" dirty="0"/>
              <a:t>) urban and built-up, 9) water, 10) permanent wetlands. </a:t>
            </a:r>
          </a:p>
        </p:txBody>
      </p:sp>
      <p:pic>
        <p:nvPicPr>
          <p:cNvPr id="9" name="Picture 8" descr="Macintosh HD:Users:ana:Desktop:20170719_newfiles:SPI:SDS_sources:GLOBAL_NEW_NEW_V2:PICTURES_FOR_REPORT:LANDCNEW_global_short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11" y="1178849"/>
            <a:ext cx="5680226" cy="34470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71888" y="5408467"/>
            <a:ext cx="4078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Land cover types 1) - 4) can be SDS productive. </a:t>
            </a:r>
            <a:endParaRPr lang="en-US" sz="1600" u="sng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10899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44550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ALGORITHM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56697" y="1053094"/>
            <a:ext cx="8821391" cy="4897712"/>
            <a:chOff x="256697" y="1053094"/>
            <a:chExt cx="8821391" cy="4897712"/>
          </a:xfrm>
        </p:grpSpPr>
        <p:grpSp>
          <p:nvGrpSpPr>
            <p:cNvPr id="36" name="Group 35"/>
            <p:cNvGrpSpPr/>
            <p:nvPr/>
          </p:nvGrpSpPr>
          <p:grpSpPr>
            <a:xfrm>
              <a:off x="256697" y="1053094"/>
              <a:ext cx="8821391" cy="4897712"/>
              <a:chOff x="256697" y="1053094"/>
              <a:chExt cx="8821391" cy="4897712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775269" y="1053094"/>
                <a:ext cx="8302819" cy="4897712"/>
                <a:chOff x="511817" y="1107471"/>
                <a:chExt cx="8302819" cy="4897712"/>
              </a:xfrm>
            </p:grpSpPr>
            <p:pic>
              <p:nvPicPr>
                <p:cNvPr id="10" name="Picture 9" descr="Macintosh HD:Users:ana:Desktop:20170719_newfiles:SPI:SDS_sources:GLOBAL_NEW_NEW_V2:PICTURES_FOR_REPORT:FIG_C1.png"/>
                <p:cNvPicPr/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817" y="1107471"/>
                  <a:ext cx="4020917" cy="48977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4532734" y="1546892"/>
                  <a:ext cx="273494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d</a:t>
                  </a:r>
                  <a:r>
                    <a:rPr lang="en-US" sz="1600" dirty="0" smtClean="0"/>
                    <a:t>efinition of bare land fraction</a:t>
                  </a:r>
                  <a:endParaRPr lang="en-US" sz="1600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532734" y="2101626"/>
                  <a:ext cx="4194976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d</a:t>
                  </a:r>
                  <a:r>
                    <a:rPr lang="en-US" sz="1600" dirty="0" smtClean="0"/>
                    <a:t>efinition of soil freezing temperature depending on the soil moisture</a:t>
                  </a:r>
                  <a:endParaRPr lang="en-US" sz="1600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3019572" y="2745115"/>
                  <a:ext cx="4619166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d</a:t>
                  </a:r>
                  <a:r>
                    <a:rPr lang="en-US" sz="1600" dirty="0" smtClean="0"/>
                    <a:t>efinition of soil moisture factor for emission reduction outside arid and semi-arid areas</a:t>
                  </a:r>
                  <a:endParaRPr lang="en-US" sz="1600" dirty="0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4086000" y="3418023"/>
                  <a:ext cx="4728636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assumption: strong wind that can produce SDS can happen everywhere: run </a:t>
                  </a:r>
                  <a:r>
                    <a:rPr lang="en-US" sz="1600" dirty="0"/>
                    <a:t>emission scheme for each particle size category under assumption that friction velocity is 1m/</a:t>
                  </a:r>
                  <a:r>
                    <a:rPr lang="en-US" sz="1600" dirty="0" smtClean="0"/>
                    <a:t>s, including impact of soil moisture depending on the clay content (Fecan et al. 1999)</a:t>
                  </a:r>
                  <a:endParaRPr lang="en-US" sz="1600" dirty="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2965531" y="4673912"/>
                  <a:ext cx="461666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</a:t>
                  </a:r>
                  <a:r>
                    <a:rPr lang="en-US" sz="1600" dirty="0" smtClean="0"/>
                    <a:t>alculate total emitted concentration (</a:t>
                  </a:r>
                  <a:r>
                    <a:rPr lang="en-US" sz="1600" dirty="0" err="1" smtClean="0"/>
                    <a:t>clay+silt+sand</a:t>
                  </a:r>
                  <a:r>
                    <a:rPr lang="en-US" sz="1600" dirty="0" smtClean="0"/>
                    <a:t>)</a:t>
                  </a:r>
                  <a:endParaRPr lang="en-US" sz="1600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965531" y="5011122"/>
                  <a:ext cx="4618238" cy="584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</a:t>
                  </a:r>
                  <a:r>
                    <a:rPr lang="en-US" sz="1600" dirty="0" smtClean="0"/>
                    <a:t>alculate 99</a:t>
                  </a:r>
                  <a:r>
                    <a:rPr lang="en-US" sz="1600" baseline="30000" dirty="0" smtClean="0"/>
                    <a:t>th</a:t>
                  </a:r>
                  <a:r>
                    <a:rPr lang="en-US" sz="1600" dirty="0" smtClean="0"/>
                    <a:t> percentile of all values and scale with it</a:t>
                  </a:r>
                </a:p>
                <a:p>
                  <a:r>
                    <a:rPr lang="en-US" sz="1600" dirty="0" smtClean="0"/>
                    <a:t>(for results above 1 is assigned value 1)</a:t>
                  </a:r>
                  <a:endParaRPr lang="en-US" sz="1600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965531" y="5616163"/>
                  <a:ext cx="42755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6600"/>
                      </a:solidFill>
                    </a:rPr>
                    <a:t>f</a:t>
                  </a:r>
                  <a:r>
                    <a:rPr lang="en-US" b="1" dirty="0" smtClean="0">
                      <a:solidFill>
                        <a:srgbClr val="FF6600"/>
                      </a:solidFill>
                    </a:rPr>
                    <a:t>inal result: SOURCE = SDS source intensity</a:t>
                  </a:r>
                  <a:endParaRPr lang="en-US" b="1" dirty="0">
                    <a:solidFill>
                      <a:srgbClr val="FF6600"/>
                    </a:solidFill>
                  </a:endParaRPr>
                </a:p>
              </p:txBody>
            </p:sp>
          </p:grpSp>
          <p:cxnSp>
            <p:nvCxnSpPr>
              <p:cNvPr id="20" name="Elbow Connector 19"/>
              <p:cNvCxnSpPr/>
              <p:nvPr/>
            </p:nvCxnSpPr>
            <p:spPr>
              <a:xfrm rot="16200000" flipV="1">
                <a:off x="-706838" y="4327181"/>
                <a:ext cx="2445642" cy="518572"/>
              </a:xfrm>
              <a:prstGeom prst="bentConnector3">
                <a:avLst>
                  <a:gd name="adj1" fmla="val 283"/>
                </a:avLst>
              </a:prstGeom>
              <a:ln w="28575" cmpd="sng">
                <a:solidFill>
                  <a:srgbClr val="FF6600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/>
              <p:cNvCxnSpPr/>
              <p:nvPr/>
            </p:nvCxnSpPr>
            <p:spPr>
              <a:xfrm rot="5400000" flipH="1" flipV="1">
                <a:off x="-579617" y="2108974"/>
                <a:ext cx="2138741" cy="466114"/>
              </a:xfrm>
              <a:prstGeom prst="bentConnector3">
                <a:avLst>
                  <a:gd name="adj1" fmla="val 99903"/>
                </a:avLst>
              </a:prstGeom>
              <a:ln w="28575" cmpd="sng">
                <a:solidFill>
                  <a:srgbClr val="FF6600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 rot="16200000">
              <a:off x="-1336957" y="3242125"/>
              <a:ext cx="3525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solidFill>
                    <a:srgbClr val="FF6600"/>
                  </a:solidFill>
                </a:rPr>
                <a:t>f</a:t>
              </a:r>
              <a:r>
                <a:rPr lang="en-US" sz="1600" b="1" i="1" dirty="0" smtClean="0">
                  <a:solidFill>
                    <a:srgbClr val="FF6600"/>
                  </a:solidFill>
                </a:rPr>
                <a:t>or each grid point and for each month</a:t>
              </a:r>
              <a:endParaRPr lang="en-US" sz="1600" b="1" i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25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61818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40959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G-SDS-SBM: </a:t>
            </a:r>
            <a:r>
              <a:rPr lang="en-US" sz="3200" b="1" dirty="0" smtClean="0"/>
              <a:t>MONTHLY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Macintosh HD:Users:ana:Desktop:20170719_newfiles:SPI:SDS_sources:GLOBAL_NEW_NEW_V2:FULLSCALEORANGE:JANUARY_APR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82" y="1135912"/>
            <a:ext cx="3714750" cy="418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Macintosh HD:Users:ana:Desktop:20170719_newfiles:SPI:SDS_sources:GLOBAL_NEW_NEW_V2:FULLSCALEORANGE:JULY_OCTOB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003" y="1139724"/>
            <a:ext cx="3714750" cy="41770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35994" y="5496785"/>
            <a:ext cx="527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are basic results of SDS source mapping, </a:t>
            </a:r>
          </a:p>
          <a:p>
            <a:r>
              <a:rPr lang="en-US" dirty="0" smtClean="0"/>
              <a:t>other maps are derived from these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890602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cintosh HD:Users:ana:Desktop:20170719_newfiles:SPI:SDS_sources:GLOBAL_NEW_NEW_V2:FINAL:ANNU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4" y="1634707"/>
            <a:ext cx="7229118" cy="4428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5994" y="407523"/>
            <a:ext cx="38120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G-SDS-SBM: ANNUAL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11818" y="1073359"/>
            <a:ext cx="710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Annual average global SDS source base map for </a:t>
            </a:r>
            <a:r>
              <a:rPr lang="en-US" b="1" u="sng" dirty="0" smtClean="0">
                <a:solidFill>
                  <a:srgbClr val="FF6600"/>
                </a:solidFill>
              </a:rPr>
              <a:t>permanent SDS sources</a:t>
            </a:r>
            <a:r>
              <a:rPr lang="en-US" b="1" dirty="0" smtClean="0">
                <a:solidFill>
                  <a:srgbClr val="FF6600"/>
                </a:solidFill>
              </a:rPr>
              <a:t>.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78960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7056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G-SDS-SBM: MAXIMUM AND MINIMUM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909449" y="1377757"/>
            <a:ext cx="352779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Minimum and maximum values for SDS </a:t>
            </a:r>
            <a:r>
              <a:rPr lang="en-US" dirty="0" smtClean="0"/>
              <a:t>sources </a:t>
            </a:r>
            <a:r>
              <a:rPr lang="en-US" dirty="0" smtClean="0"/>
              <a:t>intensity derived from monthly data.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Show variability of SDS sources intensity related to change of weather conditions and, consequently, change of bare land fraction.</a:t>
            </a:r>
          </a:p>
        </p:txBody>
      </p:sp>
      <p:pic>
        <p:nvPicPr>
          <p:cNvPr id="10" name="Picture 9" descr="Macintosh HD:Users:ana:Desktop:20170719_newfiles:SPI:SDS_sources:GLOBAL_NEW_NEW_V2:FULLSCALEORANGE:MIN_MA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8" y="1377757"/>
            <a:ext cx="4042410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10442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cintosh HD:Users:ana:Desktop:20170719_newfiles:SPI:SDS_sources:GLOBAL_NEW_NEW_V2:FINAL:SOURCES_SEASONAL_global_shor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4" y="1546892"/>
            <a:ext cx="7280360" cy="45033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5994" y="407523"/>
            <a:ext cx="61055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G-SDS-SBM: DYNAMICAL SOURCES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04332" y="900561"/>
            <a:ext cx="848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Difference of maximum and minimum SDS source intensity values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shows </a:t>
            </a:r>
            <a:r>
              <a:rPr lang="en-US" b="1" u="sng" dirty="0" smtClean="0">
                <a:solidFill>
                  <a:srgbClr val="FF6600"/>
                </a:solidFill>
              </a:rPr>
              <a:t>dynamical sources </a:t>
            </a:r>
            <a:r>
              <a:rPr lang="en-US" b="1" dirty="0" smtClean="0">
                <a:solidFill>
                  <a:srgbClr val="FF6600"/>
                </a:solidFill>
              </a:rPr>
              <a:t>(seasonal and occasional) – change intensity during the year.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29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5542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49025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DEFINITIONS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435993" y="1208220"/>
            <a:ext cx="81985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SDS source is </a:t>
            </a:r>
            <a:r>
              <a:rPr lang="en-US" sz="2000" b="1" i="1" u="sng" dirty="0">
                <a:solidFill>
                  <a:srgbClr val="FF6600"/>
                </a:solidFill>
              </a:rPr>
              <a:t>bare topsoil surface susceptible to wind erosion or any surface capable to emit soil particles in favorable wind </a:t>
            </a:r>
            <a:r>
              <a:rPr lang="en-US" sz="2000" b="1" i="1" u="sng" dirty="0" smtClean="0">
                <a:solidFill>
                  <a:srgbClr val="FF6600"/>
                </a:solidFill>
              </a:rPr>
              <a:t>conditions</a:t>
            </a:r>
            <a:r>
              <a:rPr lang="en-US" sz="2000" b="1" u="sng" dirty="0" smtClean="0">
                <a:solidFill>
                  <a:srgbClr val="FF6600"/>
                </a:solidFill>
              </a:rPr>
              <a:t>.</a:t>
            </a:r>
            <a:endParaRPr lang="en-US" sz="2000" b="1" u="sng" dirty="0">
              <a:solidFill>
                <a:srgbClr val="FF66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435993" y="2033507"/>
            <a:ext cx="819855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Areas that include SDS sources have fine soil texture and bare or sparsely vegetated surfaces, which can experience not-frozen and low soil moisture conditions.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6600"/>
                </a:solidFill>
              </a:rPr>
              <a:t>SDS source intensity </a:t>
            </a:r>
            <a:r>
              <a:rPr lang="en-US" dirty="0" smtClean="0"/>
              <a:t>is capacity of soil surface to emit soil particles under favorable wind conditions.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SDS source activity </a:t>
            </a:r>
            <a:r>
              <a:rPr lang="en-US" dirty="0" smtClean="0"/>
              <a:t>depends on frequency of high wind. </a:t>
            </a:r>
          </a:p>
          <a:p>
            <a:endParaRPr lang="en-US" u="sng" dirty="0"/>
          </a:p>
          <a:p>
            <a:r>
              <a:rPr lang="en-US" dirty="0"/>
              <a:t>SDS sources may be distinguished according to their change in </a:t>
            </a:r>
            <a:r>
              <a:rPr lang="en-US" dirty="0" smtClean="0"/>
              <a:t>intensity: 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permanent</a:t>
            </a:r>
            <a:r>
              <a:rPr lang="en-US" dirty="0" smtClean="0"/>
              <a:t> SDS sources </a:t>
            </a:r>
          </a:p>
          <a:p>
            <a:r>
              <a:rPr lang="en-US" dirty="0" smtClean="0"/>
              <a:t>	surfaces that have capacity to emit soil particles annually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FF6600"/>
                </a:solidFill>
              </a:rPr>
              <a:t>dynamical</a:t>
            </a:r>
            <a:r>
              <a:rPr lang="en-US" b="1" i="1" dirty="0" smtClean="0">
                <a:solidFill>
                  <a:srgbClr val="FF6600"/>
                </a:solidFill>
              </a:rPr>
              <a:t> </a:t>
            </a:r>
            <a:r>
              <a:rPr lang="en-US" dirty="0"/>
              <a:t>SDS </a:t>
            </a:r>
            <a:r>
              <a:rPr lang="en-US" dirty="0" smtClean="0"/>
              <a:t>sources </a:t>
            </a:r>
          </a:p>
          <a:p>
            <a:r>
              <a:rPr lang="en-US" dirty="0"/>
              <a:t>	</a:t>
            </a:r>
            <a:r>
              <a:rPr lang="en-US" dirty="0" smtClean="0">
                <a:effectLst/>
              </a:rPr>
              <a:t>surfaces that have capacity to emit soil particles seasonally or occasionally 	(during extreme events)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88404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42114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G-SDS-SBM: OVERVIEW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35994" y="992299"/>
            <a:ext cx="8136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Distinguished permanent and dynamical sources,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with focus on sources with higher SDS source intensity (higher than 0.5).</a:t>
            </a:r>
            <a:endParaRPr lang="en-US" b="1" dirty="0">
              <a:solidFill>
                <a:srgbClr val="FF66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5993" y="1740645"/>
            <a:ext cx="6411519" cy="4398133"/>
            <a:chOff x="435993" y="1740645"/>
            <a:chExt cx="6411519" cy="4398133"/>
          </a:xfrm>
        </p:grpSpPr>
        <p:pic>
          <p:nvPicPr>
            <p:cNvPr id="9" name="Picture 8" descr="SOURCES_NICKOBANKOK_global_short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0"/>
            <a:stretch/>
          </p:blipFill>
          <p:spPr>
            <a:xfrm>
              <a:off x="435993" y="1740645"/>
              <a:ext cx="6411519" cy="385923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 rot="5400000">
              <a:off x="3299080" y="3551166"/>
              <a:ext cx="1066903" cy="4102491"/>
              <a:chOff x="7770041" y="1766344"/>
              <a:chExt cx="1066903" cy="4102491"/>
            </a:xfrm>
          </p:grpSpPr>
          <p:sp>
            <p:nvSpPr>
              <p:cNvPr id="11" name="TextBox 10"/>
              <p:cNvSpPr txBox="1"/>
              <p:nvPr/>
            </p:nvSpPr>
            <p:spPr>
              <a:xfrm rot="16200000">
                <a:off x="7294766" y="2793964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DYNAMICAL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7253233" y="4982695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PERMANENT</a:t>
                </a:r>
                <a:endParaRPr lang="en-US" dirty="0"/>
              </a:p>
            </p:txBody>
          </p:sp>
          <p:cxnSp>
            <p:nvCxnSpPr>
              <p:cNvPr id="13" name="Elbow Connector 12"/>
              <p:cNvCxnSpPr/>
              <p:nvPr/>
            </p:nvCxnSpPr>
            <p:spPr>
              <a:xfrm rot="16200000">
                <a:off x="7510419" y="2581698"/>
                <a:ext cx="1803325" cy="172617"/>
              </a:xfrm>
              <a:prstGeom prst="bentConnector3">
                <a:avLst>
                  <a:gd name="adj1" fmla="val -196"/>
                </a:avLst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 rot="16200000">
                <a:off x="7924464" y="2657190"/>
                <a:ext cx="14864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h</a:t>
                </a:r>
                <a:r>
                  <a:rPr lang="en-US" sz="1600" dirty="0" smtClean="0"/>
                  <a:t>igher intensity</a:t>
                </a:r>
                <a:endParaRPr lang="en-US" sz="1600" dirty="0"/>
              </a:p>
            </p:txBody>
          </p:sp>
          <p:cxnSp>
            <p:nvCxnSpPr>
              <p:cNvPr id="15" name="Elbow Connector 14"/>
              <p:cNvCxnSpPr/>
              <p:nvPr/>
            </p:nvCxnSpPr>
            <p:spPr>
              <a:xfrm rot="16200000">
                <a:off x="7515077" y="4806258"/>
                <a:ext cx="1794012" cy="172615"/>
              </a:xfrm>
              <a:prstGeom prst="bentConnector3">
                <a:avLst>
                  <a:gd name="adj1" fmla="val -457"/>
                </a:avLst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1860548" y="5800224"/>
              <a:ext cx="14864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</a:t>
              </a:r>
              <a:r>
                <a:rPr lang="en-US" sz="1600" dirty="0" smtClean="0"/>
                <a:t>igher intensity</a:t>
              </a:r>
              <a:endParaRPr lang="en-US" sz="1600" dirty="0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30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4106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35868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G-SDS-SBM: SIMPLE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Macintosh HD:Users:ana:Desktop:20170719_newfiles:SPI:SDS_sources:GLOBAL_NEW_NEW_V2:FULLSCALEORANGE:SIMPLE_TYPE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6" y="1113472"/>
            <a:ext cx="5981260" cy="48917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263402" y="1113472"/>
            <a:ext cx="276153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SIMPLE map: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simple representation od SDS sources intensity (divided in 2 types: lower and higher intensity)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distinguish permanent and dynamical SDS sources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how type of sources (cropland, grassland and other barren of sparsely vegetated surfaces)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First guess where degradation is possible because of negative human impacts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76316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6581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G-SDS-SBM: FEW ADDITIONAL NOTES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435994" y="1127399"/>
            <a:ext cx="803502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6600"/>
                </a:solidFill>
              </a:rPr>
              <a:t>Quality of global SDS source base map </a:t>
            </a:r>
            <a:r>
              <a:rPr lang="en-US" sz="1600" dirty="0" smtClean="0"/>
              <a:t>depends on quality and availability of global input data and current knowledge that provided parameterizations used in algorithm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FF6600"/>
                </a:solidFill>
              </a:rPr>
              <a:t>G-SDS-SBM includes climate change impact: </a:t>
            </a:r>
            <a:r>
              <a:rPr lang="en-US" sz="1600" dirty="0" smtClean="0"/>
              <a:t>methodology enabled recognition of soil surfaces that may have capacity to act as SDS sources under extreme weather conditions, which are increasing in climate changing world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Largest </a:t>
            </a:r>
            <a:r>
              <a:rPr lang="en-US" sz="1600" b="1" dirty="0" smtClean="0">
                <a:solidFill>
                  <a:srgbClr val="FF6600"/>
                </a:solidFill>
              </a:rPr>
              <a:t>uncertainty in results</a:t>
            </a:r>
            <a:r>
              <a:rPr lang="en-US" sz="1600" dirty="0" smtClean="0"/>
              <a:t> if for SDS sources with low intensity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FF6600"/>
                </a:solidFill>
              </a:rPr>
              <a:t>Spatial inconsistency of data </a:t>
            </a:r>
            <a:r>
              <a:rPr lang="en-US" sz="1600" dirty="0" smtClean="0"/>
              <a:t>appears because of resolution of input data and numerical approaches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For SDS source </a:t>
            </a:r>
            <a:r>
              <a:rPr lang="en-US" sz="1600" b="1" dirty="0" smtClean="0">
                <a:solidFill>
                  <a:srgbClr val="FF6600"/>
                </a:solidFill>
              </a:rPr>
              <a:t>risk assessment </a:t>
            </a:r>
            <a:r>
              <a:rPr lang="en-US" sz="1600" dirty="0" smtClean="0"/>
              <a:t>is needed to include information on exposure of population downwind of SDS sources, negative human impacts, etc.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smtClean="0">
                <a:solidFill>
                  <a:srgbClr val="FF6600"/>
                </a:solidFill>
              </a:rPr>
              <a:t>Improve on nation level:</a:t>
            </a:r>
            <a:r>
              <a:rPr lang="en-US" sz="1600" dirty="0" smtClean="0"/>
              <a:t> using national data and information, including additional observations and field studies, and high resolution coupled atmospheric-SDS modeling is possible to derive more accurate SDS sources map, assessment of their frequency of activation and impact area.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5025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cintosh HD:Users:ana:Desktop:20170719_newfiles:SPI:WMO2018:Tecnical_Guide:FIGURES:Figure1_SDS_source_driv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735" y="1279678"/>
            <a:ext cx="4064508" cy="40370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5994" y="407523"/>
            <a:ext cx="4178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DRIVERS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11818" y="1168522"/>
            <a:ext cx="4578516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Drivers that impact SDS sources intensity and activity:</a:t>
            </a:r>
          </a:p>
          <a:p>
            <a:endParaRPr lang="en-US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accent2"/>
                </a:solidFill>
              </a:rPr>
              <a:t>Climate conditions</a:t>
            </a:r>
          </a:p>
          <a:p>
            <a:pPr lvl="1"/>
            <a:r>
              <a:rPr lang="en-US" dirty="0" smtClean="0"/>
              <a:t>aridity, seasonal weather,…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accent5"/>
                </a:solidFill>
              </a:rPr>
              <a:t>Weather conditions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extreme wind, drought, …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Surface conditions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Soil texture, soil </a:t>
            </a:r>
            <a:r>
              <a:rPr lang="en-US" dirty="0" smtClean="0">
                <a:solidFill>
                  <a:srgbClr val="000000"/>
                </a:solidFill>
              </a:rPr>
              <a:t>moisture, temperature, </a:t>
            </a:r>
            <a:r>
              <a:rPr lang="en-US" dirty="0" smtClean="0">
                <a:solidFill>
                  <a:srgbClr val="000000"/>
                </a:solidFill>
              </a:rPr>
              <a:t>land cover</a:t>
            </a:r>
            <a:r>
              <a:rPr lang="en-US" dirty="0" smtClean="0">
                <a:solidFill>
                  <a:srgbClr val="000000"/>
                </a:solidFill>
              </a:rPr>
              <a:t>,…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b="1" dirty="0" smtClean="0">
                <a:solidFill>
                  <a:schemeClr val="accent4"/>
                </a:solidFill>
              </a:rPr>
              <a:t>Human activities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direct and indirect human impact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818" y="5430200"/>
            <a:ext cx="329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Drivers are in mutual interaction.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16223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57559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ANTHROPOGENIC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Macintosh HD:Users:ana:Desktop:20170719_newfiles:SPI:WMO2018:Tecnical_Guide:Figure_antropogenic_S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36" y="1596875"/>
            <a:ext cx="4128587" cy="36277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35994" y="1515078"/>
            <a:ext cx="461947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When human activities are predominating driver for SDS sources </a:t>
            </a:r>
            <a:r>
              <a:rPr lang="en-US" b="1" dirty="0" smtClean="0">
                <a:solidFill>
                  <a:srgbClr val="FF6600"/>
                </a:solidFill>
              </a:rPr>
              <a:t>intensity, </a:t>
            </a:r>
            <a:r>
              <a:rPr lang="en-US" b="1" dirty="0">
                <a:solidFill>
                  <a:srgbClr val="FF6600"/>
                </a:solidFill>
              </a:rPr>
              <a:t>these SDS productive areas can be called </a:t>
            </a:r>
            <a:endParaRPr lang="en-US" b="1" dirty="0" smtClean="0">
              <a:solidFill>
                <a:srgbClr val="FF6600"/>
              </a:solidFill>
            </a:endParaRPr>
          </a:p>
          <a:p>
            <a:r>
              <a:rPr lang="en-US" sz="2400" b="1" i="1" u="sng" dirty="0" smtClean="0">
                <a:solidFill>
                  <a:srgbClr val="FF6600"/>
                </a:solidFill>
              </a:rPr>
              <a:t>anthropogenic </a:t>
            </a:r>
            <a:r>
              <a:rPr lang="en-US" sz="2400" b="1" i="1" u="sng" dirty="0">
                <a:solidFill>
                  <a:srgbClr val="FF6600"/>
                </a:solidFill>
              </a:rPr>
              <a:t>sources</a:t>
            </a:r>
            <a:r>
              <a:rPr lang="en-US" b="1" dirty="0">
                <a:solidFill>
                  <a:srgbClr val="FF6600"/>
                </a:solidFill>
              </a:rPr>
              <a:t>. </a:t>
            </a:r>
            <a:endParaRPr lang="en-US" b="1" u="sng" dirty="0">
              <a:solidFill>
                <a:srgbClr val="FF66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5994" y="3078041"/>
            <a:ext cx="435954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Direct human impacts</a:t>
            </a:r>
            <a:r>
              <a:rPr lang="en-US" sz="16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land </a:t>
            </a:r>
            <a:r>
              <a:rPr lang="en-US" sz="1600" dirty="0"/>
              <a:t>cover changes, disturbance of the topsoil and loss of soil </a:t>
            </a:r>
            <a:r>
              <a:rPr lang="en-US" sz="1600" dirty="0" smtClean="0"/>
              <a:t>structure (agriculture: tillage </a:t>
            </a:r>
            <a:r>
              <a:rPr lang="en-US" sz="1600" dirty="0"/>
              <a:t>and livestock breeding), 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use </a:t>
            </a:r>
            <a:r>
              <a:rPr lang="en-US" sz="1600" dirty="0"/>
              <a:t>of water for irrigation, hygienic needs (especially for large urban areas) and industry,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other factors: deforestation</a:t>
            </a:r>
            <a:r>
              <a:rPr lang="en-US" sz="1600" dirty="0"/>
              <a:t>, fires, mining, </a:t>
            </a:r>
            <a:r>
              <a:rPr lang="en-US" sz="1600" dirty="0" smtClean="0"/>
              <a:t>etc.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35994" y="5084299"/>
            <a:ext cx="435954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Indirect human impacts</a:t>
            </a:r>
            <a:r>
              <a:rPr lang="en-US" sz="16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</a:t>
            </a:r>
            <a:r>
              <a:rPr lang="en-US" sz="1600" dirty="0" smtClean="0"/>
              <a:t>limate change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1502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41390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STUDIES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Macintosh HD:Users:ana:Desktop:20170719_newfiles:SPI:SDS_sources:GLOBAL_NEW_NEW_V2:PICTURES_FOR_REPORT:FIG_P1-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7" y="1143401"/>
            <a:ext cx="6738931" cy="47393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75078" y="968608"/>
            <a:ext cx="3648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131 hot spots and TOMS AI </a:t>
            </a:r>
            <a:endParaRPr lang="en-US" sz="1400" dirty="0" smtClean="0"/>
          </a:p>
          <a:p>
            <a:r>
              <a:rPr lang="en-US" sz="1400" dirty="0" smtClean="0"/>
              <a:t>(</a:t>
            </a:r>
            <a:r>
              <a:rPr lang="en-US" sz="1400" dirty="0" err="1"/>
              <a:t>Engelstaedter</a:t>
            </a:r>
            <a:r>
              <a:rPr lang="en-US" sz="1400" dirty="0"/>
              <a:t> and Washington </a:t>
            </a:r>
            <a:r>
              <a:rPr lang="en-US" sz="1400" dirty="0" smtClean="0"/>
              <a:t>2007) 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7209392" y="1085012"/>
            <a:ext cx="1754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global dust potential map (DTF 2013)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4787" y="5547841"/>
            <a:ext cx="3312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annual </a:t>
            </a:r>
            <a:r>
              <a:rPr lang="en-US" sz="1400" dirty="0"/>
              <a:t>mean frequency of </a:t>
            </a:r>
            <a:r>
              <a:rPr lang="en-US" sz="1400" dirty="0" smtClean="0"/>
              <a:t>DOD </a:t>
            </a:r>
            <a:r>
              <a:rPr lang="en-US" sz="1400" dirty="0"/>
              <a:t>&gt;0.2 </a:t>
            </a:r>
            <a:r>
              <a:rPr lang="en-US" sz="1400" dirty="0" smtClean="0"/>
              <a:t>and </a:t>
            </a:r>
            <a:r>
              <a:rPr lang="en-US" sz="1400" dirty="0"/>
              <a:t>TOMS and OMI AI ≥0.5 (</a:t>
            </a:r>
            <a:r>
              <a:rPr lang="en-US" sz="1400" dirty="0" err="1"/>
              <a:t>Ginoux</a:t>
            </a:r>
            <a:r>
              <a:rPr lang="en-US" sz="1400" dirty="0"/>
              <a:t> et al. </a:t>
            </a:r>
            <a:r>
              <a:rPr lang="en-US" sz="1400" dirty="0" smtClean="0"/>
              <a:t>2012)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7209392" y="2796029"/>
            <a:ext cx="205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potential dust </a:t>
            </a:r>
            <a:r>
              <a:rPr lang="en-US" sz="1400" dirty="0" smtClean="0"/>
              <a:t>sources (</a:t>
            </a:r>
            <a:r>
              <a:rPr lang="en-US" sz="1400" dirty="0"/>
              <a:t>Shao  et al. </a:t>
            </a:r>
            <a:r>
              <a:rPr lang="en-US" sz="1400" dirty="0" smtClean="0"/>
              <a:t>2011) 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7209392" y="4107951"/>
            <a:ext cx="24291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global observations of </a:t>
            </a:r>
            <a:endParaRPr lang="en-US" sz="1400" dirty="0" smtClean="0"/>
          </a:p>
          <a:p>
            <a:r>
              <a:rPr lang="en-US" sz="1400" dirty="0" smtClean="0"/>
              <a:t>high</a:t>
            </a:r>
            <a:r>
              <a:rPr lang="en-US" sz="1400" dirty="0"/>
              <a:t>-latitude dust </a:t>
            </a:r>
            <a:endParaRPr lang="en-US" sz="1400" dirty="0" smtClean="0"/>
          </a:p>
          <a:p>
            <a:r>
              <a:rPr lang="en-US" sz="1400" dirty="0" smtClean="0"/>
              <a:t>(</a:t>
            </a:r>
            <a:r>
              <a:rPr lang="en-US" sz="1400" dirty="0"/>
              <a:t>Bullard et al</a:t>
            </a:r>
            <a:r>
              <a:rPr lang="en-US" sz="1400" dirty="0" smtClean="0"/>
              <a:t>. 2016)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75213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47616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SDS </a:t>
            </a:r>
            <a:r>
              <a:rPr lang="en-US" sz="3200" b="1" dirty="0" smtClean="0"/>
              <a:t>EVENTS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45594" y="1107818"/>
            <a:ext cx="3899324" cy="4897366"/>
            <a:chOff x="1947330" y="115819"/>
            <a:chExt cx="5167388" cy="6593734"/>
          </a:xfrm>
        </p:grpSpPr>
        <p:pic>
          <p:nvPicPr>
            <p:cNvPr id="17" name="Picture 16" descr="RedSe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30" y="2226546"/>
              <a:ext cx="2910227" cy="2282047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pic>
          <p:nvPicPr>
            <p:cNvPr id="18" name="Picture 17" descr="global_transpor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93" b="5199"/>
            <a:stretch/>
          </p:blipFill>
          <p:spPr>
            <a:xfrm>
              <a:off x="1947330" y="115819"/>
              <a:ext cx="5029738" cy="2036513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pic>
          <p:nvPicPr>
            <p:cNvPr id="19" name="Picture 18" descr="SaudiArabia_Persian_gulf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49" b="5103"/>
            <a:stretch/>
          </p:blipFill>
          <p:spPr>
            <a:xfrm>
              <a:off x="4980008" y="2226546"/>
              <a:ext cx="1997060" cy="2259543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pic>
          <p:nvPicPr>
            <p:cNvPr id="20" name="Picture 19" descr="tehran-storm-14060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30" y="4571914"/>
              <a:ext cx="5029738" cy="2137639"/>
            </a:xfrm>
            <a:prstGeom prst="rect">
              <a:avLst/>
            </a:prstGeom>
            <a:ln w="12700" cmpd="sng">
              <a:solidFill>
                <a:schemeClr val="tx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5704546" y="1705247"/>
              <a:ext cx="1272521" cy="49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D7A73A"/>
                  </a:solidFill>
                </a:rPr>
                <a:t>GLOBAL</a:t>
              </a:r>
              <a:endParaRPr lang="en-US" b="1" dirty="0">
                <a:solidFill>
                  <a:srgbClr val="D7A73A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41539" y="4018704"/>
              <a:ext cx="1673179" cy="49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REGIONAL</a:t>
              </a: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21514" y="6212290"/>
              <a:ext cx="1055554" cy="49726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4A3914"/>
                  </a:solidFill>
                </a:rPr>
                <a:t>LOCAL</a:t>
              </a:r>
              <a:endParaRPr lang="en-US" b="1" dirty="0">
                <a:solidFill>
                  <a:srgbClr val="4A3914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92205" y="979473"/>
            <a:ext cx="4086892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SDS sources contribute to wide range of spatial and temporal scales of SDS (or dust only) events and global dust cycle in general:</a:t>
            </a:r>
          </a:p>
          <a:p>
            <a:endParaRPr lang="en-US" dirty="0"/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b="1" dirty="0"/>
              <a:t>g</a:t>
            </a:r>
            <a:r>
              <a:rPr lang="en-US" b="1" dirty="0" smtClean="0"/>
              <a:t>lobal</a:t>
            </a:r>
            <a:r>
              <a:rPr lang="en-US" dirty="0" smtClean="0"/>
              <a:t> – circle the globe and create global dust cycle which interacts with energy, water and carbon global cycles (cross continents and oceans)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b="1" dirty="0"/>
              <a:t>r</a:t>
            </a:r>
            <a:r>
              <a:rPr lang="en-US" b="1" dirty="0" smtClean="0"/>
              <a:t>egional</a:t>
            </a:r>
            <a:r>
              <a:rPr lang="en-US" dirty="0" smtClean="0"/>
              <a:t> – large scale, cross country boundaries and neighbor continents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b="1" dirty="0"/>
              <a:t>l</a:t>
            </a:r>
            <a:r>
              <a:rPr lang="en-US" b="1" dirty="0" smtClean="0"/>
              <a:t>ocal</a:t>
            </a:r>
            <a:r>
              <a:rPr lang="en-US" dirty="0" smtClean="0"/>
              <a:t> – relatively near SDS source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7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9890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79630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</a:t>
            </a:r>
            <a:r>
              <a:rPr lang="en-US" sz="3200" b="1" dirty="0" smtClean="0"/>
              <a:t>SDS AND SDS SOURCES SCALES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99014" y="1036315"/>
            <a:ext cx="8249447" cy="4711495"/>
            <a:chOff x="199014" y="1029560"/>
            <a:chExt cx="8249447" cy="4711495"/>
          </a:xfrm>
        </p:grpSpPr>
        <p:grpSp>
          <p:nvGrpSpPr>
            <p:cNvPr id="4" name="Group 3"/>
            <p:cNvGrpSpPr/>
            <p:nvPr/>
          </p:nvGrpSpPr>
          <p:grpSpPr>
            <a:xfrm>
              <a:off x="199014" y="1029560"/>
              <a:ext cx="7108941" cy="4711495"/>
              <a:chOff x="199014" y="1029560"/>
              <a:chExt cx="7108941" cy="471149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99014" y="1029560"/>
                <a:ext cx="7108941" cy="4711495"/>
                <a:chOff x="306849" y="1016734"/>
                <a:chExt cx="7964375" cy="5629300"/>
              </a:xfrm>
            </p:grpSpPr>
            <p:pic>
              <p:nvPicPr>
                <p:cNvPr id="17" name="Picture 16" descr="SDS-WAS_Tehran2016_AVukovic_pptx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849" y="1016734"/>
                  <a:ext cx="7964375" cy="5629300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2613930" y="3318190"/>
                  <a:ext cx="149532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6">
                          <a:lumMod val="75000"/>
                        </a:schemeClr>
                      </a:solidFill>
                      <a:latin typeface="Calibri Light"/>
                      <a:cs typeface="Calibri Light"/>
                    </a:rPr>
                    <a:t>l</a:t>
                  </a:r>
                  <a:r>
                    <a:rPr lang="en-US" sz="1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libri Light"/>
                      <a:cs typeface="Calibri Light"/>
                    </a:rPr>
                    <a:t>ocal to regional</a:t>
                  </a: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570545" y="1672180"/>
                  <a:ext cx="8507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libri Light"/>
                      <a:cs typeface="Calibri Light"/>
                    </a:rPr>
                    <a:t>regional</a:t>
                  </a:r>
                  <a:endParaRPr lang="en-US" sz="1600" dirty="0">
                    <a:solidFill>
                      <a:schemeClr val="accent6">
                        <a:lumMod val="75000"/>
                      </a:schemeClr>
                    </a:solidFill>
                    <a:latin typeface="Calibri Light"/>
                    <a:cs typeface="Calibri Light"/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270609" y="1726299"/>
                  <a:ext cx="161284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6">
                          <a:lumMod val="75000"/>
                        </a:schemeClr>
                      </a:solidFill>
                      <a:latin typeface="Calibri Light"/>
                      <a:cs typeface="Calibri Light"/>
                    </a:rPr>
                    <a:t>r</a:t>
                  </a:r>
                  <a:r>
                    <a:rPr lang="en-US" sz="16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Calibri Light"/>
                      <a:cs typeface="Calibri Light"/>
                    </a:rPr>
                    <a:t>egional to global</a:t>
                  </a:r>
                  <a:endParaRPr lang="en-US" sz="1600" dirty="0">
                    <a:solidFill>
                      <a:schemeClr val="accent6">
                        <a:lumMod val="75000"/>
                      </a:schemeClr>
                    </a:solidFill>
                    <a:latin typeface="Calibri Light"/>
                    <a:cs typeface="Calibri Light"/>
                  </a:endParaRPr>
                </a:p>
              </p:txBody>
            </p:sp>
            <p:sp>
              <p:nvSpPr>
                <p:cNvPr id="21" name="Left Brace 20"/>
                <p:cNvSpPr/>
                <p:nvPr/>
              </p:nvSpPr>
              <p:spPr>
                <a:xfrm rot="16200000">
                  <a:off x="5170923" y="1462963"/>
                  <a:ext cx="483040" cy="5475938"/>
                </a:xfrm>
                <a:prstGeom prst="leftBrace">
                  <a:avLst>
                    <a:gd name="adj1" fmla="val 60858"/>
                    <a:gd name="adj2" fmla="val 49861"/>
                  </a:avLst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225620" y="3817997"/>
                <a:ext cx="50769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E46C0A"/>
                    </a:solidFill>
                    <a:latin typeface="Calibri Light"/>
                    <a:cs typeface="Calibri Light"/>
                  </a:rPr>
                  <a:t>l</a:t>
                </a:r>
                <a:r>
                  <a:rPr lang="en-US" sz="2000" dirty="0" smtClean="0">
                    <a:solidFill>
                      <a:srgbClr val="E46C0A"/>
                    </a:solidFill>
                    <a:latin typeface="Calibri Light"/>
                    <a:cs typeface="Calibri Light"/>
                  </a:rPr>
                  <a:t>arge spectrum of SDS and dust transport scales</a:t>
                </a:r>
                <a:endParaRPr lang="en-US" sz="2000" dirty="0">
                  <a:solidFill>
                    <a:srgbClr val="E46C0A"/>
                  </a:solidFill>
                  <a:latin typeface="Calibri Light"/>
                  <a:cs typeface="Calibri Light"/>
                </a:endParaRPr>
              </a:p>
            </p:txBody>
          </p:sp>
        </p:grpSp>
        <p:sp>
          <p:nvSpPr>
            <p:cNvPr id="23" name="Left Brace 22"/>
            <p:cNvSpPr/>
            <p:nvPr/>
          </p:nvSpPr>
          <p:spPr>
            <a:xfrm rot="10800000">
              <a:off x="7300480" y="2425039"/>
              <a:ext cx="404285" cy="3295749"/>
            </a:xfrm>
            <a:prstGeom prst="leftBrace">
              <a:avLst>
                <a:gd name="adj1" fmla="val 60858"/>
                <a:gd name="adj2" fmla="val 49861"/>
              </a:avLst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 rot="5400000">
              <a:off x="6469986" y="3464054"/>
              <a:ext cx="3249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E46C0A"/>
                  </a:solidFill>
                  <a:latin typeface="Calibri Light"/>
                  <a:cs typeface="Calibri Light"/>
                </a:rPr>
                <a:t>l</a:t>
              </a:r>
              <a:r>
                <a:rPr lang="en-US" sz="2000" dirty="0" smtClean="0">
                  <a:solidFill>
                    <a:srgbClr val="E46C0A"/>
                  </a:solidFill>
                  <a:latin typeface="Calibri Light"/>
                  <a:cs typeface="Calibri Light"/>
                </a:rPr>
                <a:t>arge spectrum </a:t>
              </a:r>
              <a:r>
                <a:rPr lang="en-US" sz="2000" dirty="0" smtClean="0">
                  <a:solidFill>
                    <a:srgbClr val="E46C0A"/>
                  </a:solidFill>
                  <a:latin typeface="Calibri Light"/>
                  <a:cs typeface="Calibri Light"/>
                </a:rPr>
                <a:t>of </a:t>
              </a:r>
              <a:r>
                <a:rPr lang="en-US" sz="2000" dirty="0" err="1" smtClean="0">
                  <a:solidFill>
                    <a:srgbClr val="E46C0A"/>
                  </a:solidFill>
                  <a:latin typeface="Calibri Light"/>
                  <a:cs typeface="Calibri Light"/>
                </a:rPr>
                <a:t>scalaes</a:t>
              </a:r>
              <a:r>
                <a:rPr lang="en-US" sz="2000" dirty="0" smtClean="0">
                  <a:solidFill>
                    <a:srgbClr val="E46C0A"/>
                  </a:solidFill>
                  <a:latin typeface="Calibri Light"/>
                  <a:cs typeface="Calibri Light"/>
                </a:rPr>
                <a:t> of </a:t>
              </a:r>
            </a:p>
            <a:p>
              <a:pPr algn="ctr"/>
              <a:r>
                <a:rPr lang="en-US" sz="2000" b="1" u="sng" dirty="0" smtClean="0">
                  <a:solidFill>
                    <a:srgbClr val="E46C0A"/>
                  </a:solidFill>
                  <a:latin typeface="Calibri Light"/>
                  <a:cs typeface="Calibri Light"/>
                </a:rPr>
                <a:t>SDS productive areas</a:t>
              </a:r>
              <a:endParaRPr lang="en-US" sz="2000" b="1" u="sng" dirty="0">
                <a:solidFill>
                  <a:srgbClr val="E46C0A"/>
                </a:solidFill>
                <a:latin typeface="Calibri Light"/>
                <a:cs typeface="Calibri Light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8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19531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94" y="407523"/>
            <a:ext cx="75406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SDS SOURCES: MAPPING METHODOLOGIES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511818" y="5316754"/>
            <a:ext cx="8302818" cy="1487934"/>
            <a:chOff x="511818" y="5316754"/>
            <a:chExt cx="8302818" cy="1487934"/>
          </a:xfrm>
        </p:grpSpPr>
        <p:pic>
          <p:nvPicPr>
            <p:cNvPr id="7" name="Picture 6" descr="imag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 r="4128" b="7256"/>
            <a:stretch/>
          </p:blipFill>
          <p:spPr>
            <a:xfrm>
              <a:off x="7108578" y="5316754"/>
              <a:ext cx="1706058" cy="148793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1818" y="6150758"/>
              <a:ext cx="6738931" cy="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24926" y="999949"/>
            <a:ext cx="8006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dirty="0"/>
              <a:t>Methodologies for SDS source mapping can be distinguished in two </a:t>
            </a:r>
            <a:r>
              <a:rPr lang="en-US" dirty="0" smtClean="0"/>
              <a:t>groups: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27398"/>
              </p:ext>
            </p:extLst>
          </p:nvPr>
        </p:nvGraphicFramePr>
        <p:xfrm>
          <a:off x="521368" y="1346193"/>
          <a:ext cx="8217446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1440"/>
                <a:gridCol w="1004929"/>
                <a:gridCol w="2290386"/>
                <a:gridCol w="3500691"/>
              </a:tblGrid>
              <a:tr h="2981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Advantages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Disadvantages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SDS source mapping from data on SDS occurrence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Observations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of SDS (satellite and ground)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 representation (high confidence) of </a:t>
                      </a:r>
                      <a:r>
                        <a:rPr lang="en-US" sz="12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synoptic overview of major and frequently active SDS </a:t>
                      </a:r>
                      <a:r>
                        <a:rPr lang="en-US" sz="1200" b="1" kern="120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source</a:t>
                      </a:r>
                      <a:r>
                        <a:rPr lang="en-US" sz="1200" b="1" kern="1200" baseline="0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areas</a:t>
                      </a:r>
                      <a:r>
                        <a:rPr lang="en-US" sz="1200" b="1" kern="1200" dirty="0" smtClean="0">
                          <a:solidFill>
                            <a:srgbClr val="FF66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(permanent and seasonal); </a:t>
                      </a:r>
                      <a:r>
                        <a:rPr lang="en-US" sz="1200" b="1" kern="1200" dirty="0" smtClean="0">
                          <a:solidFill>
                            <a:srgbClr val="4F81B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recognize global and regional sources that dominate in SDS generation</a:t>
                      </a:r>
                      <a:r>
                        <a:rPr lang="en-US" sz="1200" b="1" dirty="0" smtClean="0">
                          <a:solidFill>
                            <a:srgbClr val="4F81BD"/>
                          </a:solidFill>
                          <a:effectLst/>
                        </a:rPr>
                        <a:t> </a:t>
                      </a:r>
                      <a:endParaRPr lang="en-US" sz="1200" b="1" dirty="0">
                        <a:solidFill>
                          <a:srgbClr val="4F81BD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spatial and temporal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coverage of observations is not continuous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lower resolution than mapping resolutions of other soil related parameters;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able to recognize/delineate small scale and occasionally active SDS events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climatological approach (averaging of long term data) gives advantage to natural (permanent and seasonal) and/or larger scale SDS sources;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underestimate SDS sources which are small scale and/or not frequently active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6600"/>
                          </a:solidFill>
                        </a:rPr>
                        <a:t>SDS source mapping from data on surface conditions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Soil and surface data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contains data on soil characteristics and land use, </a:t>
                      </a:r>
                      <a:r>
                        <a:rPr lang="en-US" sz="1200" b="1" kern="1200" dirty="0" smtClean="0">
                          <a:solidFill>
                            <a:srgbClr val="4F81B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provide high resolution SDS source patterns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can detect/delineate small scale sources and distinguish SDS source </a:t>
                      </a:r>
                      <a:r>
                        <a:rPr lang="en-US" sz="1200" b="1" u="sng" kern="1200" dirty="0" smtClean="0">
                          <a:solidFill>
                            <a:srgbClr val="4F81B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hot spots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1" kern="1200" dirty="0" smtClean="0">
                          <a:solidFill>
                            <a:srgbClr val="4F81B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include surfaces with high potential for SDS generation in extreme weather conditions even if they have low activity.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 relatively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complex combination of information from different sources of data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because of high spatial variability and not sufficient soil sampling,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quality on soil information may be low which requires implementation of additional information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does not include information on frequency of SDS generation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Up Arrow 8"/>
          <p:cNvSpPr/>
          <p:nvPr/>
        </p:nvSpPr>
        <p:spPr>
          <a:xfrm rot="5400000">
            <a:off x="-96370" y="3618532"/>
            <a:ext cx="703780" cy="360947"/>
          </a:xfrm>
          <a:prstGeom prst="upArrow">
            <a:avLst/>
          </a:prstGeom>
          <a:solidFill>
            <a:schemeClr val="accent6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51ED1-D06C-2E47-88C8-C612A1AE8A61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994" y="6150758"/>
            <a:ext cx="446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UNCCD COP14, 6 September 2019, New Delhi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04274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3522</Words>
  <Application>Microsoft Macintosh PowerPoint</Application>
  <PresentationFormat>On-screen Show (4:3)</PresentationFormat>
  <Paragraphs>324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</dc:creator>
  <cp:lastModifiedBy>ana</cp:lastModifiedBy>
  <cp:revision>114</cp:revision>
  <cp:lastPrinted>2019-08-29T19:18:17Z</cp:lastPrinted>
  <dcterms:created xsi:type="dcterms:W3CDTF">2019-08-29T16:13:38Z</dcterms:created>
  <dcterms:modified xsi:type="dcterms:W3CDTF">2019-08-31T16:44:46Z</dcterms:modified>
</cp:coreProperties>
</file>