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5" d="100"/>
          <a:sy n="135" d="100"/>
        </p:scale>
        <p:origin x="126" y="19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65825174b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65825174b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65825174b1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65825174b1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65825174b1_0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65825174b1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65825174b1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65825174b1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65825174b1_0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65825174b1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65825174b1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65825174b1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65825174b1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65825174b1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65825174b1_0_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65825174b1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65825174b1_0_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65825174b1_0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65825174b1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65825174b1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65825174b1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65825174b1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65825174b1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65825174b1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65825174b1_0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65825174b1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65825174b1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65825174b1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65825174b1_0_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65825174b1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65825174b1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65825174b1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65825174b1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65825174b1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l="2170" t="2721" r="17121" b="4415"/>
          <a:stretch/>
        </p:blipFill>
        <p:spPr>
          <a:xfrm>
            <a:off x="0" y="995257"/>
            <a:ext cx="3076303" cy="2155372"/>
          </a:xfrm>
          <a:prstGeom prst="rect">
            <a:avLst/>
          </a:prstGeom>
          <a:noFill/>
          <a:ln>
            <a:noFill/>
          </a:ln>
        </p:spPr>
      </p:pic>
      <p:pic>
        <p:nvPicPr>
          <p:cNvPr id="55" name="Google Shape;55;p13"/>
          <p:cNvPicPr preferRelativeResize="0"/>
          <p:nvPr/>
        </p:nvPicPr>
        <p:blipFill rotWithShape="1">
          <a:blip r:embed="rId4">
            <a:alphaModFix/>
          </a:blip>
          <a:srcRect l="2412" t="2411" r="13682" b="4449"/>
          <a:stretch/>
        </p:blipFill>
        <p:spPr>
          <a:xfrm>
            <a:off x="3483633" y="1054040"/>
            <a:ext cx="2991394" cy="2096589"/>
          </a:xfrm>
          <a:prstGeom prst="rect">
            <a:avLst/>
          </a:prstGeom>
          <a:noFill/>
          <a:ln>
            <a:noFill/>
          </a:ln>
        </p:spPr>
      </p:pic>
      <p:pic>
        <p:nvPicPr>
          <p:cNvPr id="56" name="Google Shape;56;p13"/>
          <p:cNvPicPr preferRelativeResize="0"/>
          <p:nvPr/>
        </p:nvPicPr>
        <p:blipFill rotWithShape="1">
          <a:blip r:embed="rId5">
            <a:alphaModFix/>
          </a:blip>
          <a:srcRect t="1998" r="45934" b="5759"/>
          <a:stretch/>
        </p:blipFill>
        <p:spPr>
          <a:xfrm>
            <a:off x="6638104" y="965866"/>
            <a:ext cx="2505896" cy="2214154"/>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22"/>
          <p:cNvSpPr txBox="1"/>
          <p:nvPr/>
        </p:nvSpPr>
        <p:spPr>
          <a:xfrm>
            <a:off x="0" y="692667"/>
            <a:ext cx="9144000" cy="375816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dirty="0"/>
              <a:t>11. Please list the developed added value applications. 5 </a:t>
            </a:r>
            <a:r>
              <a:rPr lang="en" dirty="0" smtClean="0"/>
              <a:t>responses</a:t>
            </a:r>
          </a:p>
          <a:p>
            <a:pPr marL="0" lvl="0" indent="0" algn="l" rtl="0">
              <a:spcBef>
                <a:spcPts val="0"/>
              </a:spcBef>
              <a:spcAft>
                <a:spcPts val="0"/>
              </a:spcAft>
              <a:buNone/>
            </a:pPr>
            <a:endParaRPr dirty="0"/>
          </a:p>
          <a:p>
            <a:pPr marL="0" lvl="0" indent="0" algn="l" rtl="0">
              <a:spcBef>
                <a:spcPts val="0"/>
              </a:spcBef>
              <a:spcAft>
                <a:spcPts val="0"/>
              </a:spcAft>
              <a:buNone/>
            </a:pPr>
            <a:endParaRPr dirty="0"/>
          </a:p>
          <a:p>
            <a:pPr marL="457200" lvl="0" indent="-317500" algn="l" rtl="0">
              <a:spcBef>
                <a:spcPts val="0"/>
              </a:spcBef>
              <a:spcAft>
                <a:spcPts val="0"/>
              </a:spcAft>
              <a:buSzPts val="1400"/>
              <a:buChar char="●"/>
            </a:pPr>
            <a:r>
              <a:rPr lang="en" dirty="0"/>
              <a:t>Basic forecast charts for use in weather forecasting </a:t>
            </a:r>
            <a:r>
              <a:rPr lang="en" dirty="0" smtClean="0"/>
              <a:t>operations</a:t>
            </a:r>
          </a:p>
          <a:p>
            <a:pPr marL="139700" lvl="0" algn="l" rtl="0">
              <a:spcBef>
                <a:spcPts val="0"/>
              </a:spcBef>
              <a:spcAft>
                <a:spcPts val="0"/>
              </a:spcAft>
              <a:buSzPts val="1400"/>
            </a:pPr>
            <a:endParaRPr dirty="0"/>
          </a:p>
          <a:p>
            <a:pPr marL="457200" lvl="0" indent="-317500" algn="l" rtl="0">
              <a:spcBef>
                <a:spcPts val="0"/>
              </a:spcBef>
              <a:spcAft>
                <a:spcPts val="0"/>
              </a:spcAft>
              <a:buSzPts val="1400"/>
              <a:buChar char="●"/>
            </a:pPr>
            <a:r>
              <a:rPr lang="en" dirty="0"/>
              <a:t>Specialized point-value calculations for the energy sector (renewable energy sources)</a:t>
            </a:r>
            <a:endParaRPr dirty="0"/>
          </a:p>
          <a:p>
            <a:pPr marL="457200" lvl="0" indent="-317500" algn="l" rtl="0">
              <a:spcBef>
                <a:spcPts val="0"/>
              </a:spcBef>
              <a:spcAft>
                <a:spcPts val="0"/>
              </a:spcAft>
              <a:buSzPts val="1400"/>
              <a:buChar char="●"/>
            </a:pPr>
            <a:endParaRPr lang="en" dirty="0" smtClean="0"/>
          </a:p>
          <a:p>
            <a:pPr marL="457200" lvl="0" indent="-317500" algn="l" rtl="0">
              <a:spcBef>
                <a:spcPts val="0"/>
              </a:spcBef>
              <a:spcAft>
                <a:spcPts val="0"/>
              </a:spcAft>
              <a:buSzPts val="1400"/>
              <a:buChar char="●"/>
            </a:pPr>
            <a:r>
              <a:rPr lang="en" dirty="0" smtClean="0"/>
              <a:t>Military-oriented </a:t>
            </a:r>
            <a:r>
              <a:rPr lang="en" dirty="0"/>
              <a:t>applications and special products for research institutions.</a:t>
            </a:r>
            <a:endParaRPr dirty="0"/>
          </a:p>
          <a:p>
            <a:pPr marL="457200" lvl="0" indent="-317500" algn="l" rtl="0">
              <a:spcBef>
                <a:spcPts val="0"/>
              </a:spcBef>
              <a:spcAft>
                <a:spcPts val="0"/>
              </a:spcAft>
              <a:buSzPts val="1400"/>
              <a:buChar char="●"/>
            </a:pPr>
            <a:endParaRPr lang="en" dirty="0" smtClean="0"/>
          </a:p>
          <a:p>
            <a:pPr marL="457200" lvl="0" indent="-317500" algn="l" rtl="0">
              <a:spcBef>
                <a:spcPts val="0"/>
              </a:spcBef>
              <a:spcAft>
                <a:spcPts val="0"/>
              </a:spcAft>
              <a:buSzPts val="1400"/>
              <a:buChar char="●"/>
            </a:pPr>
            <a:r>
              <a:rPr lang="en" dirty="0" smtClean="0"/>
              <a:t>Composite </a:t>
            </a:r>
            <a:r>
              <a:rPr lang="en" dirty="0"/>
              <a:t>radar reflectivity</a:t>
            </a:r>
            <a:endParaRPr dirty="0"/>
          </a:p>
          <a:p>
            <a:pPr marL="457200" lvl="0" indent="-317500" algn="l" rtl="0">
              <a:spcBef>
                <a:spcPts val="0"/>
              </a:spcBef>
              <a:spcAft>
                <a:spcPts val="0"/>
              </a:spcAft>
              <a:buSzPts val="1400"/>
              <a:buChar char="●"/>
            </a:pPr>
            <a:endParaRPr lang="en" dirty="0" smtClean="0"/>
          </a:p>
          <a:p>
            <a:pPr marL="457200" lvl="0" indent="-317500" algn="l" rtl="0">
              <a:spcBef>
                <a:spcPts val="0"/>
              </a:spcBef>
              <a:spcAft>
                <a:spcPts val="0"/>
              </a:spcAft>
              <a:buSzPts val="1400"/>
              <a:buChar char="●"/>
            </a:pPr>
            <a:r>
              <a:rPr lang="en" dirty="0" smtClean="0"/>
              <a:t>Synthetic </a:t>
            </a:r>
            <a:r>
              <a:rPr lang="en" dirty="0"/>
              <a:t>satellite imagery (IR 10.8 and WV 6.2 channel)</a:t>
            </a:r>
            <a:endParaRPr dirty="0"/>
          </a:p>
          <a:p>
            <a:pPr marL="457200" lvl="0" indent="-317500" algn="l" rtl="0">
              <a:spcBef>
                <a:spcPts val="0"/>
              </a:spcBef>
              <a:spcAft>
                <a:spcPts val="0"/>
              </a:spcAft>
              <a:buSzPts val="1400"/>
              <a:buChar char="●"/>
            </a:pPr>
            <a:endParaRPr lang="en" dirty="0" smtClean="0"/>
          </a:p>
          <a:p>
            <a:pPr marL="457200" lvl="0" indent="-317500" algn="l" rtl="0">
              <a:spcBef>
                <a:spcPts val="0"/>
              </a:spcBef>
              <a:spcAft>
                <a:spcPts val="0"/>
              </a:spcAft>
              <a:buSzPts val="1400"/>
              <a:buChar char="●"/>
            </a:pPr>
            <a:r>
              <a:rPr lang="en" dirty="0" smtClean="0"/>
              <a:t>Number </a:t>
            </a:r>
            <a:r>
              <a:rPr lang="en" dirty="0"/>
              <a:t>of ice nuclei due to the mineral dust aerosol (3D field)</a:t>
            </a:r>
            <a:endParaRPr dirty="0"/>
          </a:p>
          <a:p>
            <a:pPr marL="457200" lvl="0" indent="-317500" algn="l" rtl="0">
              <a:spcBef>
                <a:spcPts val="0"/>
              </a:spcBef>
              <a:spcAft>
                <a:spcPts val="0"/>
              </a:spcAft>
              <a:buSzPts val="1400"/>
              <a:buChar char="●"/>
            </a:pPr>
            <a:endParaRPr lang="en" dirty="0" smtClean="0"/>
          </a:p>
          <a:p>
            <a:pPr marL="457200" lvl="0" indent="-317500" algn="l" rtl="0">
              <a:spcBef>
                <a:spcPts val="0"/>
              </a:spcBef>
              <a:spcAft>
                <a:spcPts val="0"/>
              </a:spcAft>
              <a:buSzPts val="1400"/>
              <a:buChar char="●"/>
            </a:pPr>
            <a:r>
              <a:rPr lang="en" dirty="0" smtClean="0"/>
              <a:t>Frontogenetic </a:t>
            </a:r>
            <a:r>
              <a:rPr lang="en" dirty="0"/>
              <a:t>parameter</a:t>
            </a:r>
            <a:endParaRP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pic>
        <p:nvPicPr>
          <p:cNvPr id="106" name="Google Shape;106;p23" descr="Forms response chart. Question title: 12. Which of the listed file transfer protocols you are familiar with?. Number of responses: 8 responses."/>
          <p:cNvPicPr preferRelativeResize="0"/>
          <p:nvPr/>
        </p:nvPicPr>
        <p:blipFill>
          <a:blip r:embed="rId3">
            <a:alphaModFix/>
          </a:blip>
          <a:stretch>
            <a:fillRect/>
          </a:stretch>
        </p:blipFill>
        <p:spPr>
          <a:xfrm>
            <a:off x="152400" y="472440"/>
            <a:ext cx="8839200" cy="4198620"/>
          </a:xfrm>
          <a:prstGeom prst="rect">
            <a:avLst/>
          </a:prstGeom>
          <a:noFill/>
          <a:ln>
            <a:no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4"/>
          <p:cNvSpPr txBox="1"/>
          <p:nvPr/>
        </p:nvSpPr>
        <p:spPr>
          <a:xfrm>
            <a:off x="0" y="1738867"/>
            <a:ext cx="9144000" cy="1665767"/>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dirty="0"/>
              <a:t>13. Please list the NMMB model output parameters needed as initial and lateral boundary conditions for running your regional model.4 </a:t>
            </a:r>
            <a:r>
              <a:rPr lang="en" dirty="0" smtClean="0"/>
              <a:t>responses</a:t>
            </a:r>
          </a:p>
          <a:p>
            <a:pPr marL="0" lvl="0" indent="0" algn="l" rtl="0">
              <a:spcBef>
                <a:spcPts val="0"/>
              </a:spcBef>
              <a:spcAft>
                <a:spcPts val="0"/>
              </a:spcAft>
              <a:buNone/>
            </a:pPr>
            <a:endParaRPr dirty="0"/>
          </a:p>
          <a:p>
            <a:pPr marL="285750" lvl="0" indent="-285750" algn="l" rtl="0">
              <a:spcBef>
                <a:spcPts val="0"/>
              </a:spcBef>
              <a:spcAft>
                <a:spcPts val="0"/>
              </a:spcAft>
              <a:buFont typeface="Arial" panose="020B0604020202020204" pitchFamily="34" charset="0"/>
              <a:buChar char="•"/>
            </a:pPr>
            <a:r>
              <a:rPr lang="en" dirty="0"/>
              <a:t>No NMMB model output parameters are being used</a:t>
            </a:r>
            <a:r>
              <a:rPr lang="en" dirty="0" smtClean="0"/>
              <a:t>.</a:t>
            </a:r>
          </a:p>
          <a:p>
            <a:pPr marL="285750" lvl="0" indent="-285750" algn="l" rtl="0">
              <a:spcBef>
                <a:spcPts val="0"/>
              </a:spcBef>
              <a:spcAft>
                <a:spcPts val="0"/>
              </a:spcAft>
              <a:buFont typeface="Arial" panose="020B0604020202020204" pitchFamily="34" charset="0"/>
              <a:buChar char="•"/>
            </a:pPr>
            <a:r>
              <a:rPr lang="en" dirty="0" smtClean="0"/>
              <a:t>Our </a:t>
            </a:r>
            <a:r>
              <a:rPr lang="en" dirty="0"/>
              <a:t>model makes use of most of the GFS output variables for all levels.</a:t>
            </a:r>
            <a:endParaRPr dirty="0"/>
          </a:p>
          <a:p>
            <a:pPr marL="285750" lvl="0" indent="-285750" algn="l" rtl="0">
              <a:spcBef>
                <a:spcPts val="0"/>
              </a:spcBef>
              <a:spcAft>
                <a:spcPts val="0"/>
              </a:spcAft>
              <a:buFont typeface="Arial" panose="020B0604020202020204" pitchFamily="34" charset="0"/>
              <a:buChar char="•"/>
            </a:pPr>
            <a:r>
              <a:rPr lang="en" dirty="0" smtClean="0"/>
              <a:t>We </a:t>
            </a:r>
            <a:r>
              <a:rPr lang="en" dirty="0"/>
              <a:t>download boundary conditions fron NCAR so in few words, whatever exists in those </a:t>
            </a:r>
            <a:r>
              <a:rPr lang="en" dirty="0" smtClean="0"/>
              <a:t>files</a:t>
            </a:r>
          </a:p>
          <a:p>
            <a:pPr marL="285750" lvl="0" indent="-285750" algn="l" rtl="0">
              <a:spcBef>
                <a:spcPts val="0"/>
              </a:spcBef>
              <a:spcAft>
                <a:spcPts val="0"/>
              </a:spcAft>
              <a:buFont typeface="Arial" panose="020B0604020202020204" pitchFamily="34" charset="0"/>
              <a:buChar char="•"/>
            </a:pPr>
            <a:r>
              <a:rPr lang="en" dirty="0" smtClean="0"/>
              <a:t>None</a:t>
            </a:r>
            <a:endParaRP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25"/>
          <p:cNvSpPr txBox="1"/>
          <p:nvPr/>
        </p:nvSpPr>
        <p:spPr>
          <a:xfrm>
            <a:off x="0" y="0"/>
            <a:ext cx="9018000" cy="5083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20/10/2018 in Platania (34°56'N, 32°55' E), Farmakas ( (34°55' N, 33°08' E)</a:t>
            </a:r>
            <a:endParaRPr/>
          </a:p>
          <a:p>
            <a:pPr marL="0" lvl="0" indent="0" algn="l" rtl="0">
              <a:spcBef>
                <a:spcPts val="0"/>
              </a:spcBef>
              <a:spcAft>
                <a:spcPts val="0"/>
              </a:spcAft>
              <a:buNone/>
            </a:pPr>
            <a:endParaRPr/>
          </a:p>
          <a:p>
            <a:pPr marL="0" lvl="0" indent="0" algn="l" rtl="0">
              <a:spcBef>
                <a:spcPts val="0"/>
              </a:spcBef>
              <a:spcAft>
                <a:spcPts val="0"/>
              </a:spcAft>
              <a:buNone/>
            </a:pPr>
            <a:r>
              <a:rPr lang="en"/>
              <a:t>4-6/12/2018 Paphos Airport (34°43'3.59" N 32°29'3.59" E), Asprogremos , Paralimni (35° 0' 7.07'' N and 34° 2' 50.38'' E)	</a:t>
            </a:r>
            <a:endParaRPr/>
          </a:p>
          <a:p>
            <a:pPr marL="0" lvl="0" indent="0" algn="l" rtl="0">
              <a:spcBef>
                <a:spcPts val="0"/>
              </a:spcBef>
              <a:spcAft>
                <a:spcPts val="0"/>
              </a:spcAft>
              <a:buNone/>
            </a:pPr>
            <a:endParaRPr/>
          </a:p>
          <a:p>
            <a:pPr marL="0" lvl="0" indent="0" algn="l" rtl="0">
              <a:spcBef>
                <a:spcPts val="0"/>
              </a:spcBef>
              <a:spcAft>
                <a:spcPts val="0"/>
              </a:spcAft>
              <a:buNone/>
            </a:pPr>
            <a:r>
              <a:rPr lang="en"/>
              <a:t>15-16/01/2019 Platania (34°56'N, 32°55' E)</a:t>
            </a:r>
            <a:endParaRPr/>
          </a:p>
          <a:p>
            <a:pPr marL="0" lvl="0" indent="0" algn="l" rtl="0">
              <a:spcBef>
                <a:spcPts val="0"/>
              </a:spcBef>
              <a:spcAft>
                <a:spcPts val="0"/>
              </a:spcAft>
              <a:buNone/>
            </a:pPr>
            <a:endParaRPr/>
          </a:p>
          <a:p>
            <a:pPr marL="0" lvl="0" indent="0" algn="l" rtl="0">
              <a:spcBef>
                <a:spcPts val="0"/>
              </a:spcBef>
              <a:spcAft>
                <a:spcPts val="0"/>
              </a:spcAft>
              <a:buNone/>
            </a:pPr>
            <a:r>
              <a:rPr lang="en"/>
              <a:t>12-13/06/2019 Kyperounta (34°56'N, 32°58' E)</a:t>
            </a:r>
            <a:endParaRPr/>
          </a:p>
          <a:p>
            <a:pPr marL="0" lvl="0" indent="0" algn="l" rtl="0">
              <a:spcBef>
                <a:spcPts val="0"/>
              </a:spcBef>
              <a:spcAft>
                <a:spcPts val="0"/>
              </a:spcAft>
              <a:buNone/>
            </a:pPr>
            <a:endParaRPr/>
          </a:p>
          <a:p>
            <a:pPr marL="0" lvl="0" indent="0" algn="l" rtl="0">
              <a:spcBef>
                <a:spcPts val="0"/>
              </a:spcBef>
              <a:spcAft>
                <a:spcPts val="0"/>
              </a:spcAft>
              <a:buNone/>
            </a:pPr>
            <a:r>
              <a:rPr lang="en"/>
              <a:t>13-17.05.2014., high intensive precipitations specially at northeast part of the country. 14.05.2014., Tuzla 95 mm, 15.05.2014. Tuzla 90 etc</a:t>
            </a:r>
            <a:endParaRPr/>
          </a:p>
          <a:p>
            <a:pPr marL="0" lvl="0" indent="0" algn="l" rtl="0">
              <a:spcBef>
                <a:spcPts val="0"/>
              </a:spcBef>
              <a:spcAft>
                <a:spcPts val="0"/>
              </a:spcAft>
              <a:buNone/>
            </a:pPr>
            <a:endParaRPr/>
          </a:p>
          <a:p>
            <a:pPr marL="0" lvl="0" indent="0" algn="l" rtl="0">
              <a:spcBef>
                <a:spcPts val="0"/>
              </a:spcBef>
              <a:spcAft>
                <a:spcPts val="0"/>
              </a:spcAft>
              <a:buNone/>
            </a:pPr>
            <a:r>
              <a:rPr lang="en"/>
              <a:t>from 13-18 .08.18 it was heavy precipitation in Kyiv region</a:t>
            </a:r>
            <a:endParaRPr/>
          </a:p>
          <a:p>
            <a:pPr marL="0" lvl="0" indent="0" algn="l" rtl="0">
              <a:spcBef>
                <a:spcPts val="0"/>
              </a:spcBef>
              <a:spcAft>
                <a:spcPts val="0"/>
              </a:spcAft>
              <a:buNone/>
            </a:pPr>
            <a:endParaRPr/>
          </a:p>
          <a:p>
            <a:pPr marL="0" lvl="0" indent="0" algn="l" rtl="0">
              <a:spcBef>
                <a:spcPts val="0"/>
              </a:spcBef>
              <a:spcAft>
                <a:spcPts val="0"/>
              </a:spcAft>
              <a:buNone/>
            </a:pPr>
            <a:r>
              <a:rPr lang="en"/>
              <a:t>Date 24.05.2012., It lasted around 10 hours, around 8 hours over Republic of Srpska.</a:t>
            </a:r>
            <a:endParaRPr/>
          </a:p>
          <a:p>
            <a:pPr marL="0" lvl="0" indent="0" algn="l" rtl="0">
              <a:spcBef>
                <a:spcPts val="0"/>
              </a:spcBef>
              <a:spcAft>
                <a:spcPts val="0"/>
              </a:spcAft>
              <a:buNone/>
            </a:pPr>
            <a:r>
              <a:rPr lang="en"/>
              <a:t>10/10/2015 Cyclonic activity with heavy precipitation (80 to 100 mm for 24 hour period) for the whole country - 06/08/2016 Mesoscale convective system with intensive rain for short period of time (around 90 mm for 3 hours, most severe from 16 to 18 UTC) causing flash flood with great material damage and human victims in the vicinity of Skopje -</a:t>
            </a:r>
            <a:endParaRPr/>
          </a:p>
          <a:p>
            <a:pPr marL="0" lvl="0" indent="0" algn="l" rtl="0">
              <a:spcBef>
                <a:spcPts val="0"/>
              </a:spcBef>
              <a:spcAft>
                <a:spcPts val="0"/>
              </a:spcAft>
              <a:buNone/>
            </a:pPr>
            <a:r>
              <a:rPr lang="en"/>
              <a:t>16/05/2017 Thunderstorms with heavy rain (32 mm for 1 hour, from 10:30 to 11:30 UTC), strong wind and hail in the vicinity of Kumanovo (north-eastern part of the country) - </a:t>
            </a:r>
            <a:endParaRPr/>
          </a:p>
          <a:p>
            <a:pPr marL="0" lvl="0" indent="0" algn="l" rtl="0">
              <a:spcBef>
                <a:spcPts val="0"/>
              </a:spcBef>
              <a:spcAft>
                <a:spcPts val="0"/>
              </a:spcAft>
              <a:buNone/>
            </a:pPr>
            <a:r>
              <a:rPr lang="en"/>
              <a:t>10/07/2019 Thunderstorms with devastating wind gusts in south-western part of the country (connected with the severe weather registered in Greece)</a:t>
            </a:r>
            <a:endParaRPr/>
          </a:p>
          <a:p>
            <a:pPr marL="0" lvl="0" indent="0" algn="l" rtl="0">
              <a:spcBef>
                <a:spcPts val="0"/>
              </a:spcBef>
              <a:spcAft>
                <a:spcPts val="0"/>
              </a:spcAft>
              <a:buNone/>
            </a:pPr>
            <a:r>
              <a:rPr lang="en"/>
              <a:t>13.-18. may 2014.  2.-4. June 2019.  24. June 2019</a:t>
            </a: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6"/>
          <p:cNvSpPr txBox="1"/>
          <p:nvPr/>
        </p:nvSpPr>
        <p:spPr>
          <a:xfrm>
            <a:off x="0" y="15150"/>
            <a:ext cx="9144000" cy="5113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dirty="0"/>
              <a:t>2. Which data (for the above listed situations) you would be ready to provide (kind of data such as observed or remote sensed, radar data, automatic precipitation stations, parameter name, quality controlled or not, data time period and frequency, any other relevant data)? 8 </a:t>
            </a:r>
            <a:r>
              <a:rPr lang="en" dirty="0" smtClean="0"/>
              <a:t>responses</a:t>
            </a:r>
          </a:p>
          <a:p>
            <a:pPr marL="0" lvl="0" indent="0" algn="l" rtl="0">
              <a:spcBef>
                <a:spcPts val="0"/>
              </a:spcBef>
              <a:spcAft>
                <a:spcPts val="0"/>
              </a:spcAft>
              <a:buNone/>
            </a:pPr>
            <a:endParaRPr dirty="0"/>
          </a:p>
          <a:p>
            <a:pPr marL="285750" lvl="0" indent="-285750" algn="l" rtl="0">
              <a:spcBef>
                <a:spcPts val="0"/>
              </a:spcBef>
              <a:spcAft>
                <a:spcPts val="0"/>
              </a:spcAft>
              <a:buFont typeface="Arial" panose="020B0604020202020204" pitchFamily="34" charset="0"/>
              <a:buChar char="•"/>
            </a:pPr>
            <a:r>
              <a:rPr lang="en" dirty="0"/>
              <a:t>RADAR data (5-10 minute intervals, approximately), automatic weather station measurements (max freq. 10 minute interval).</a:t>
            </a:r>
            <a:endParaRPr dirty="0"/>
          </a:p>
          <a:p>
            <a:pPr marL="285750" lvl="0" indent="-285750" algn="l" rtl="0">
              <a:spcBef>
                <a:spcPts val="0"/>
              </a:spcBef>
              <a:spcAft>
                <a:spcPts val="0"/>
              </a:spcAft>
              <a:buFont typeface="Arial" panose="020B0604020202020204" pitchFamily="34" charset="0"/>
              <a:buChar char="•"/>
            </a:pPr>
            <a:r>
              <a:rPr lang="en" dirty="0"/>
              <a:t>observed, remote sanded, every hour at least</a:t>
            </a:r>
            <a:endParaRPr dirty="0"/>
          </a:p>
          <a:p>
            <a:pPr marL="285750" lvl="0" indent="-285750" algn="l" rtl="0">
              <a:spcBef>
                <a:spcPts val="0"/>
              </a:spcBef>
              <a:spcAft>
                <a:spcPts val="0"/>
              </a:spcAft>
              <a:buFont typeface="Arial" panose="020B0604020202020204" pitchFamily="34" charset="0"/>
              <a:buChar char="•"/>
            </a:pPr>
            <a:r>
              <a:rPr lang="en" dirty="0"/>
              <a:t>Daily observations from the surface network ground station</a:t>
            </a:r>
            <a:endParaRPr dirty="0"/>
          </a:p>
          <a:p>
            <a:pPr marL="285750" lvl="0" indent="-285750" algn="l" rtl="0">
              <a:spcBef>
                <a:spcPts val="0"/>
              </a:spcBef>
              <a:spcAft>
                <a:spcPts val="0"/>
              </a:spcAft>
              <a:buFont typeface="Arial" panose="020B0604020202020204" pitchFamily="34" charset="0"/>
              <a:buChar char="•"/>
            </a:pPr>
            <a:r>
              <a:rPr lang="en" dirty="0"/>
              <a:t>We would provide every type data that we have for the situation mentioned</a:t>
            </a:r>
            <a:endParaRPr dirty="0"/>
          </a:p>
          <a:p>
            <a:pPr marL="285750" lvl="0" indent="-285750" algn="l" rtl="0">
              <a:spcBef>
                <a:spcPts val="0"/>
              </a:spcBef>
              <a:spcAft>
                <a:spcPts val="0"/>
              </a:spcAft>
              <a:buFont typeface="Arial" panose="020B0604020202020204" pitchFamily="34" charset="0"/>
              <a:buChar char="•"/>
            </a:pPr>
            <a:r>
              <a:rPr lang="en" dirty="0"/>
              <a:t>this qualite controlled data 24 hours preciptation</a:t>
            </a:r>
            <a:endParaRPr dirty="0"/>
          </a:p>
          <a:p>
            <a:pPr marL="285750" lvl="0" indent="-285750" algn="l" rtl="0">
              <a:spcBef>
                <a:spcPts val="0"/>
              </a:spcBef>
              <a:spcAft>
                <a:spcPts val="0"/>
              </a:spcAft>
              <a:buFont typeface="Arial" panose="020B0604020202020204" pitchFamily="34" charset="0"/>
              <a:buChar char="•"/>
            </a:pPr>
            <a:r>
              <a:rPr lang="en" dirty="0"/>
              <a:t>Observed precipitation amounts and other parameters (wind) from classical weather stations, data from automated stations for some of the cases, some radar data, data from rain-gauge stations.</a:t>
            </a:r>
            <a:endParaRPr dirty="0"/>
          </a:p>
          <a:p>
            <a:pPr marL="285750" lvl="0" indent="-285750" algn="l" rtl="0">
              <a:spcBef>
                <a:spcPts val="0"/>
              </a:spcBef>
              <a:spcAft>
                <a:spcPts val="0"/>
              </a:spcAft>
              <a:buFont typeface="Arial" panose="020B0604020202020204" pitchFamily="34" charset="0"/>
              <a:buChar char="•"/>
            </a:pPr>
            <a:r>
              <a:rPr lang="en" dirty="0"/>
              <a:t>Data from analog and automatic stations. We cannot currently provide rainfall from the radar network, i expect this to happen soon</a:t>
            </a:r>
            <a:endParaRPr dirty="0"/>
          </a:p>
          <a:p>
            <a:pPr marL="285750" lvl="0" indent="-285750" algn="l" rtl="0">
              <a:spcBef>
                <a:spcPts val="0"/>
              </a:spcBef>
              <a:spcAft>
                <a:spcPts val="0"/>
              </a:spcAft>
              <a:buFont typeface="Arial" panose="020B0604020202020204" pitchFamily="34" charset="0"/>
              <a:buChar char="•"/>
            </a:pPr>
            <a:r>
              <a:rPr lang="en" dirty="0"/>
              <a:t>Observed parameters (precipitation, temperature, wind etc.) from GMS station network, precipitation from rain-gauge stations, automatic weather station data, radar data</a:t>
            </a:r>
            <a:endParaRP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pic>
        <p:nvPicPr>
          <p:cNvPr id="126" name="Google Shape;126;p27" descr="Forms response chart. Question title: 3. Which kind of experience in NWP model verification do you have?. Number of responses: 8 responses."/>
          <p:cNvPicPr preferRelativeResize="0"/>
          <p:nvPr/>
        </p:nvPicPr>
        <p:blipFill>
          <a:blip r:embed="rId3">
            <a:alphaModFix/>
          </a:blip>
          <a:stretch>
            <a:fillRect/>
          </a:stretch>
        </p:blipFill>
        <p:spPr>
          <a:xfrm>
            <a:off x="152400" y="711835"/>
            <a:ext cx="8839200" cy="371983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pic>
        <p:nvPicPr>
          <p:cNvPr id="131" name="Google Shape;131;p28" descr="Forms response chart. Question title: 4. Do you exploit some of the most commonly used statistical software for the verification or you have self-developed computer programs? . Number of responses: 8 responses."/>
          <p:cNvPicPr preferRelativeResize="0"/>
          <p:nvPr/>
        </p:nvPicPr>
        <p:blipFill>
          <a:blip r:embed="rId3">
            <a:alphaModFix/>
          </a:blip>
          <a:stretch>
            <a:fillRect/>
          </a:stretch>
        </p:blipFill>
        <p:spPr>
          <a:xfrm>
            <a:off x="152400" y="569119"/>
            <a:ext cx="8839200" cy="4005263"/>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9"/>
          <p:cNvSpPr txBox="1"/>
          <p:nvPr/>
        </p:nvSpPr>
        <p:spPr>
          <a:xfrm>
            <a:off x="0" y="48450"/>
            <a:ext cx="9144000" cy="5046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dirty="0"/>
              <a:t>6. If you have experienced person within your institution, with practical knowledge in NWP model verification, please specify his/her name and position. The proposed candidate will be asked to be fully involved in NMMB verification process as a member of the WG.7 </a:t>
            </a:r>
            <a:r>
              <a:rPr lang="en" dirty="0" smtClean="0"/>
              <a:t>responses</a:t>
            </a:r>
          </a:p>
          <a:p>
            <a:pPr marL="0" lvl="0" indent="0" algn="l" rtl="0">
              <a:spcBef>
                <a:spcPts val="0"/>
              </a:spcBef>
              <a:spcAft>
                <a:spcPts val="0"/>
              </a:spcAft>
              <a:buNone/>
            </a:pPr>
            <a:endParaRPr dirty="0"/>
          </a:p>
          <a:p>
            <a:pPr marL="285750" lvl="0" indent="-285750" algn="l" rtl="0">
              <a:spcBef>
                <a:spcPts val="0"/>
              </a:spcBef>
              <a:spcAft>
                <a:spcPts val="0"/>
              </a:spcAft>
              <a:buFont typeface="Arial" panose="020B0604020202020204" pitchFamily="34" charset="0"/>
              <a:buChar char="•"/>
            </a:pPr>
            <a:r>
              <a:rPr lang="en" dirty="0"/>
              <a:t>We do not carry out model veritication due to limited resources.</a:t>
            </a:r>
            <a:endParaRPr dirty="0"/>
          </a:p>
          <a:p>
            <a:pPr marL="0" lvl="0" indent="0" algn="l" rtl="0">
              <a:spcBef>
                <a:spcPts val="0"/>
              </a:spcBef>
              <a:spcAft>
                <a:spcPts val="0"/>
              </a:spcAft>
              <a:buNone/>
            </a:pPr>
            <a:endParaRPr dirty="0"/>
          </a:p>
          <a:p>
            <a:pPr marL="285750" lvl="0" indent="-285750" algn="l" rtl="0">
              <a:spcBef>
                <a:spcPts val="0"/>
              </a:spcBef>
              <a:spcAft>
                <a:spcPts val="0"/>
              </a:spcAft>
              <a:buFont typeface="Arial" panose="020B0604020202020204" pitchFamily="34" charset="0"/>
              <a:buChar char="•"/>
            </a:pPr>
            <a:r>
              <a:rPr lang="en" dirty="0"/>
              <a:t>None</a:t>
            </a:r>
            <a:endParaRPr dirty="0"/>
          </a:p>
          <a:p>
            <a:pPr marL="0" lvl="0" indent="0" algn="l" rtl="0">
              <a:spcBef>
                <a:spcPts val="0"/>
              </a:spcBef>
              <a:spcAft>
                <a:spcPts val="0"/>
              </a:spcAft>
              <a:buNone/>
            </a:pPr>
            <a:endParaRPr lang="en" dirty="0"/>
          </a:p>
          <a:p>
            <a:pPr marL="285750" lvl="0" indent="-285750" algn="l" rtl="0">
              <a:spcBef>
                <a:spcPts val="0"/>
              </a:spcBef>
              <a:spcAft>
                <a:spcPts val="0"/>
              </a:spcAft>
              <a:buFont typeface="Arial" panose="020B0604020202020204" pitchFamily="34" charset="0"/>
              <a:buChar char="•"/>
            </a:pPr>
            <a:r>
              <a:rPr lang="en" dirty="0" smtClean="0"/>
              <a:t>Angel </a:t>
            </a:r>
            <a:r>
              <a:rPr lang="en" dirty="0"/>
              <a:t>Marčev, head of the department for numerical </a:t>
            </a:r>
            <a:r>
              <a:rPr lang="en" dirty="0" smtClean="0"/>
              <a:t>modeling, </a:t>
            </a:r>
            <a:r>
              <a:rPr lang="en" dirty="0"/>
              <a:t>satelite and radar </a:t>
            </a:r>
            <a:r>
              <a:rPr lang="en" dirty="0" smtClean="0"/>
              <a:t>meteorology</a:t>
            </a:r>
          </a:p>
          <a:p>
            <a:pPr marL="285750" lvl="0" indent="-285750" algn="l" rtl="0">
              <a:spcBef>
                <a:spcPts val="0"/>
              </a:spcBef>
              <a:spcAft>
                <a:spcPts val="0"/>
              </a:spcAft>
              <a:buFont typeface="Arial" panose="020B0604020202020204" pitchFamily="34" charset="0"/>
              <a:buChar char="•"/>
            </a:pPr>
            <a:endParaRPr lang="en" dirty="0" smtClean="0"/>
          </a:p>
          <a:p>
            <a:pPr marL="285750" lvl="0" indent="-285750" algn="l" rtl="0">
              <a:spcBef>
                <a:spcPts val="0"/>
              </a:spcBef>
              <a:spcAft>
                <a:spcPts val="0"/>
              </a:spcAft>
              <a:buFont typeface="Arial" panose="020B0604020202020204" pitchFamily="34" charset="0"/>
              <a:buChar char="•"/>
            </a:pPr>
            <a:r>
              <a:rPr lang="en" dirty="0" smtClean="0"/>
              <a:t>Kostadinka </a:t>
            </a:r>
            <a:r>
              <a:rPr lang="en" dirty="0"/>
              <a:t>Arsovska </a:t>
            </a:r>
            <a:endParaRPr lang="en" dirty="0" smtClean="0"/>
          </a:p>
          <a:p>
            <a:pPr marL="285750" lvl="0" indent="-285750" algn="l" rtl="0">
              <a:spcBef>
                <a:spcPts val="0"/>
              </a:spcBef>
              <a:spcAft>
                <a:spcPts val="0"/>
              </a:spcAft>
              <a:buFont typeface="Arial" panose="020B0604020202020204" pitchFamily="34" charset="0"/>
              <a:buChar char="•"/>
            </a:pPr>
            <a:endParaRPr lang="en" dirty="0" smtClean="0"/>
          </a:p>
          <a:p>
            <a:pPr marL="285750" lvl="0" indent="-285750" algn="l" rtl="0">
              <a:spcBef>
                <a:spcPts val="0"/>
              </a:spcBef>
              <a:spcAft>
                <a:spcPts val="0"/>
              </a:spcAft>
              <a:buFont typeface="Arial" panose="020B0604020202020204" pitchFamily="34" charset="0"/>
              <a:buChar char="•"/>
            </a:pPr>
            <a:r>
              <a:rPr lang="en" dirty="0" smtClean="0"/>
              <a:t>Demetris </a:t>
            </a:r>
            <a:r>
              <a:rPr lang="en" dirty="0"/>
              <a:t>Charalambous, head of the IT section of the </a:t>
            </a:r>
            <a:r>
              <a:rPr lang="en" dirty="0" smtClean="0"/>
              <a:t>department</a:t>
            </a:r>
          </a:p>
          <a:p>
            <a:pPr marL="285750" lvl="0" indent="-285750" algn="l" rtl="0">
              <a:spcBef>
                <a:spcPts val="0"/>
              </a:spcBef>
              <a:spcAft>
                <a:spcPts val="0"/>
              </a:spcAft>
              <a:buFont typeface="Arial" panose="020B0604020202020204" pitchFamily="34" charset="0"/>
              <a:buChar char="•"/>
            </a:pPr>
            <a:endParaRPr dirty="0"/>
          </a:p>
          <a:p>
            <a:pPr marL="285750" lvl="0" indent="-285750" algn="l" rtl="0">
              <a:spcBef>
                <a:spcPts val="0"/>
              </a:spcBef>
              <a:spcAft>
                <a:spcPts val="0"/>
              </a:spcAft>
              <a:buFont typeface="Arial" panose="020B0604020202020204" pitchFamily="34" charset="0"/>
              <a:buChar char="•"/>
            </a:pPr>
            <a:r>
              <a:rPr lang="en" dirty="0"/>
              <a:t>Bojan </a:t>
            </a:r>
            <a:r>
              <a:rPr lang="en" dirty="0" smtClean="0"/>
              <a:t>Cvetkovic Numerical Weather Prediction expert</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pic>
        <p:nvPicPr>
          <p:cNvPr id="61" name="Google Shape;61;p14" descr="Forms response chart. Question title: 3. Does your institution have NWP (Numerical Weather Prediction) department?. Number of responses: 8 responses."/>
          <p:cNvPicPr preferRelativeResize="0"/>
          <p:nvPr/>
        </p:nvPicPr>
        <p:blipFill>
          <a:blip r:embed="rId3">
            <a:alphaModFix/>
          </a:blip>
          <a:stretch>
            <a:fillRect/>
          </a:stretch>
        </p:blipFill>
        <p:spPr>
          <a:xfrm>
            <a:off x="152400" y="711835"/>
            <a:ext cx="8839200" cy="3719830"/>
          </a:xfrm>
          <a:prstGeom prst="rect">
            <a:avLst/>
          </a:prstGeom>
          <a:noFill/>
          <a:ln>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Google Shape;66;p15" descr="Forms response chart. Question title: 4. For which purposes you are running NWP models?. Number of responses: 8 responses."/>
          <p:cNvPicPr preferRelativeResize="0"/>
          <p:nvPr/>
        </p:nvPicPr>
        <p:blipFill>
          <a:blip r:embed="rId3">
            <a:alphaModFix/>
          </a:blip>
          <a:stretch>
            <a:fillRect/>
          </a:stretch>
        </p:blipFill>
        <p:spPr>
          <a:xfrm>
            <a:off x="152400" y="711835"/>
            <a:ext cx="8839200" cy="3719830"/>
          </a:xfrm>
          <a:prstGeom prst="rect">
            <a:avLst/>
          </a:prstGeom>
          <a:noFill/>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pic>
        <p:nvPicPr>
          <p:cNvPr id="71" name="Google Shape;71;p16" descr="Forms response chart. Question title: 5. Please specify the number of people within your institution which have experience in running Numerical Weather Prediction models.  . Number of responses: 8 responses."/>
          <p:cNvPicPr preferRelativeResize="0"/>
          <p:nvPr/>
        </p:nvPicPr>
        <p:blipFill>
          <a:blip r:embed="rId3">
            <a:alphaModFix/>
          </a:blip>
          <a:stretch>
            <a:fillRect/>
          </a:stretch>
        </p:blipFill>
        <p:spPr>
          <a:xfrm>
            <a:off x="152400" y="325120"/>
            <a:ext cx="8839200" cy="4493260"/>
          </a:xfrm>
          <a:prstGeom prst="rect">
            <a:avLst/>
          </a:prstGeom>
          <a:noFill/>
          <a:ln>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7"/>
          <p:cNvSpPr txBox="1"/>
          <p:nvPr/>
        </p:nvSpPr>
        <p:spPr>
          <a:xfrm>
            <a:off x="0" y="74650"/>
            <a:ext cx="9144000" cy="5068850"/>
          </a:xfrm>
          <a:prstGeom prst="rect">
            <a:avLst/>
          </a:prstGeom>
          <a:noFill/>
          <a:ln>
            <a:noFill/>
          </a:ln>
        </p:spPr>
        <p:txBody>
          <a:bodyPr spcFirstLastPara="1" wrap="square" lIns="91425" tIns="91425" rIns="91425" bIns="91425" anchor="t" anchorCtr="0">
            <a:noAutofit/>
          </a:bodyPr>
          <a:lstStyle/>
          <a:p>
            <a:pPr marL="361950" lvl="0" indent="-298450" algn="just" rtl="0">
              <a:spcBef>
                <a:spcPts val="300"/>
              </a:spcBef>
              <a:spcAft>
                <a:spcPts val="0"/>
              </a:spcAft>
              <a:buSzPts val="1100"/>
              <a:buChar char="●"/>
            </a:pPr>
            <a:r>
              <a:rPr lang="en" sz="1100" dirty="0">
                <a:solidFill>
                  <a:srgbClr val="FF0000"/>
                </a:solidFill>
              </a:rPr>
              <a:t>Model: WRF (ARW Core</a:t>
            </a:r>
            <a:r>
              <a:rPr lang="en" sz="1100" dirty="0" smtClean="0">
                <a:solidFill>
                  <a:srgbClr val="FF0000"/>
                </a:solidFill>
              </a:rPr>
              <a:t>) </a:t>
            </a:r>
            <a:r>
              <a:rPr lang="en" sz="1100" dirty="0" smtClean="0">
                <a:solidFill>
                  <a:schemeClr val="tx1"/>
                </a:solidFill>
              </a:rPr>
              <a:t>-</a:t>
            </a:r>
            <a:r>
              <a:rPr lang="en" sz="1100" dirty="0" smtClean="0"/>
              <a:t> </a:t>
            </a:r>
            <a:r>
              <a:rPr lang="en" sz="1100" dirty="0"/>
              <a:t>East Mediterranean basin in 3 nested domains (with 2-way feedback) at 18km, 6km and 2km horizontal resolution and 60 vertical (eta) levels. Forecast period = 120 hours, initialized for 00 and 12UTC from GFS (3hr data ingestion interval). Model compiled using the Intel C/Fortran compiler suite.</a:t>
            </a:r>
            <a:endParaRPr sz="1100" dirty="0"/>
          </a:p>
          <a:p>
            <a:pPr marL="361950" lvl="0" indent="-298450" algn="just" rtl="0">
              <a:spcBef>
                <a:spcPts val="300"/>
              </a:spcBef>
              <a:spcAft>
                <a:spcPts val="0"/>
              </a:spcAft>
              <a:buSzPts val="1100"/>
              <a:buChar char="●"/>
            </a:pPr>
            <a:r>
              <a:rPr lang="en" sz="1100" dirty="0">
                <a:solidFill>
                  <a:srgbClr val="FF0000"/>
                </a:solidFill>
              </a:rPr>
              <a:t>WRF-NMM: 4 </a:t>
            </a:r>
            <a:r>
              <a:rPr lang="en" sz="1100" dirty="0" smtClean="0">
                <a:solidFill>
                  <a:srgbClr val="FF0000"/>
                </a:solidFill>
              </a:rPr>
              <a:t>km </a:t>
            </a:r>
            <a:r>
              <a:rPr lang="en" sz="1100" dirty="0" smtClean="0"/>
              <a:t>- </a:t>
            </a:r>
            <a:r>
              <a:rPr lang="en" sz="1100" dirty="0"/>
              <a:t>once a day, for the next 96 h, pgi compiler. NMMB model 6 km, ifort, fort the next 96 h.</a:t>
            </a:r>
            <a:endParaRPr sz="1100" dirty="0"/>
          </a:p>
          <a:p>
            <a:pPr marL="361950" lvl="0" indent="-298450" algn="just">
              <a:buSzPts val="1100"/>
              <a:buChar char="●"/>
            </a:pPr>
            <a:r>
              <a:rPr lang="en" sz="1100" dirty="0" smtClean="0">
                <a:solidFill>
                  <a:srgbClr val="FF0000"/>
                </a:solidFill>
              </a:rPr>
              <a:t>Eta DREAM</a:t>
            </a:r>
            <a:r>
              <a:rPr lang="en" sz="1100" dirty="0"/>
              <a:t> </a:t>
            </a:r>
            <a:r>
              <a:rPr lang="en" sz="1100" dirty="0" smtClean="0"/>
              <a:t>- operational, </a:t>
            </a:r>
            <a:r>
              <a:rPr lang="en" sz="1100" dirty="0"/>
              <a:t>first version h.r about 30 km , Mediterranean+N.Afrika 120h forecast WAM, 1.0 Mediterranean , h.r 0.25 degree East Mediterranean , h.r. 0.125 degree Adriatic h.r. 0.0625 degree 144h forecast WRF NMM the latest version v4.1.1 from Mediterranean to 1/2 Montenegro from 12km to 0.5km h.r resolution 144 to 120 h forecast pgi, gfortran , intel research: Eta_Slop, workstation_all, NMM-E HIres, WRF-ARW, WRF-NMM, NMMB in process to building.</a:t>
            </a:r>
            <a:endParaRPr sz="1100" dirty="0"/>
          </a:p>
          <a:p>
            <a:pPr marL="361950" lvl="0" indent="-298450" algn="just" rtl="0">
              <a:spcBef>
                <a:spcPts val="0"/>
              </a:spcBef>
              <a:spcAft>
                <a:spcPts val="0"/>
              </a:spcAft>
              <a:buSzPts val="1100"/>
              <a:buChar char="●"/>
            </a:pPr>
            <a:r>
              <a:rPr lang="en" sz="1100" dirty="0" smtClean="0">
                <a:solidFill>
                  <a:srgbClr val="FF0000"/>
                </a:solidFill>
              </a:rPr>
              <a:t>NMME_v3.9.1</a:t>
            </a:r>
            <a:r>
              <a:rPr lang="en" sz="1100" dirty="0" smtClean="0"/>
              <a:t> - running </a:t>
            </a:r>
            <a:r>
              <a:rPr lang="en" sz="1100" dirty="0"/>
              <a:t>daily on a computer in our premises, however we have external help for any programming issues including maintenance of the system and solving any kind of problems connected to the model</a:t>
            </a:r>
            <a:endParaRPr sz="1100" dirty="0"/>
          </a:p>
          <a:p>
            <a:pPr marL="361950" lvl="0" indent="-298450" algn="just" rtl="0">
              <a:spcBef>
                <a:spcPts val="0"/>
              </a:spcBef>
              <a:spcAft>
                <a:spcPts val="0"/>
              </a:spcAft>
              <a:buSzPts val="1100"/>
              <a:buChar char="●"/>
            </a:pPr>
            <a:r>
              <a:rPr lang="en" sz="1100" dirty="0">
                <a:solidFill>
                  <a:srgbClr val="FF0000"/>
                </a:solidFill>
              </a:rPr>
              <a:t>WRF-ARW</a:t>
            </a:r>
            <a:r>
              <a:rPr lang="en" sz="1100" dirty="0"/>
              <a:t> </a:t>
            </a:r>
            <a:r>
              <a:rPr lang="en" sz="1100" dirty="0" smtClean="0"/>
              <a:t>- model </a:t>
            </a:r>
            <a:r>
              <a:rPr lang="en" sz="1100" dirty="0"/>
              <a:t>with three nested domains for the Eastern Meriterranean, the Cyprus FIR and focusing on Cyprus at 2km (18km,6km,2km.) We use the gnu compilers and NCL for post processing</a:t>
            </a:r>
            <a:endParaRPr sz="1100" dirty="0"/>
          </a:p>
          <a:p>
            <a:pPr marL="361950" lvl="0" indent="-298450" algn="just" rtl="0">
              <a:spcBef>
                <a:spcPts val="0"/>
              </a:spcBef>
              <a:spcAft>
                <a:spcPts val="0"/>
              </a:spcAft>
              <a:buSzPts val="1100"/>
              <a:buChar char="●"/>
            </a:pPr>
            <a:r>
              <a:rPr lang="en" sz="1100" dirty="0">
                <a:solidFill>
                  <a:srgbClr val="FF0000"/>
                </a:solidFill>
              </a:rPr>
              <a:t>NMMB Global </a:t>
            </a:r>
            <a:r>
              <a:rPr lang="en" sz="1100" dirty="0" smtClean="0"/>
              <a:t>- Global</a:t>
            </a:r>
            <a:r>
              <a:rPr lang="en" sz="1100" dirty="0"/>
              <a:t>, resolution 30km, 10 days forecast, initial conditions GFS NCEP, start at 00UTC NMMB12 – Regional (Mediterranean, Europe and East Atlantic), resoultion 12km, 5 days forecast, boundary conditions from NMMB global, start at 00 and 12 UTC NMMB4 </a:t>
            </a:r>
            <a:endParaRPr lang="en" sz="1100" dirty="0" smtClean="0"/>
          </a:p>
          <a:p>
            <a:pPr marL="361950" lvl="0" indent="-298450" algn="just" rtl="0">
              <a:spcBef>
                <a:spcPts val="0"/>
              </a:spcBef>
              <a:spcAft>
                <a:spcPts val="0"/>
              </a:spcAft>
              <a:buSzPts val="1100"/>
              <a:buChar char="●"/>
            </a:pPr>
            <a:r>
              <a:rPr lang="en" sz="1100" dirty="0" smtClean="0">
                <a:solidFill>
                  <a:srgbClr val="FF0000"/>
                </a:solidFill>
              </a:rPr>
              <a:t>NMMB </a:t>
            </a:r>
            <a:r>
              <a:rPr lang="en" sz="1100" dirty="0">
                <a:solidFill>
                  <a:srgbClr val="FF0000"/>
                </a:solidFill>
              </a:rPr>
              <a:t>nested in NMMB12 </a:t>
            </a:r>
            <a:r>
              <a:rPr lang="en" sz="1100" dirty="0" smtClean="0">
                <a:solidFill>
                  <a:srgbClr val="FF0000"/>
                </a:solidFill>
              </a:rPr>
              <a:t>km</a:t>
            </a:r>
            <a:r>
              <a:rPr lang="en" sz="1100" dirty="0"/>
              <a:t> </a:t>
            </a:r>
            <a:r>
              <a:rPr lang="en" sz="1100" dirty="0" smtClean="0"/>
              <a:t>- regional </a:t>
            </a:r>
            <a:r>
              <a:rPr lang="en" sz="1100" dirty="0"/>
              <a:t>(Balkan region), resolution 4km, 3 days forecast, start at 00 and 12 UTC </a:t>
            </a:r>
            <a:endParaRPr sz="1100" dirty="0"/>
          </a:p>
          <a:p>
            <a:pPr marL="361950" lvl="0" indent="-298450" algn="just" rtl="0">
              <a:spcBef>
                <a:spcPts val="0"/>
              </a:spcBef>
              <a:spcAft>
                <a:spcPts val="0"/>
              </a:spcAft>
              <a:buSzPts val="1100"/>
              <a:buChar char="●"/>
            </a:pPr>
            <a:r>
              <a:rPr lang="en" sz="1100" dirty="0">
                <a:solidFill>
                  <a:srgbClr val="FF0000"/>
                </a:solidFill>
              </a:rPr>
              <a:t>NMMBEC NMMB </a:t>
            </a:r>
            <a:r>
              <a:rPr lang="en" sz="1100" dirty="0" smtClean="0"/>
              <a:t>- BC </a:t>
            </a:r>
            <a:r>
              <a:rPr lang="en" sz="1100" dirty="0"/>
              <a:t>from IFS ECMWF (9km) operational on CRAY, regional (Mediterranean, Europe and East Atlantic), horizontal resolution is about 4 km, 3 days forecast, start 00 UTC ECNMM WRF-NMM v3.5.1 with BC from IFS ECMWF, regional (Balkan region), horizontal resolution is about 4 km, 3 days forecast , boundary conditions DWD and GFS, start 00 UTC </a:t>
            </a:r>
            <a:endParaRPr sz="1100" dirty="0"/>
          </a:p>
          <a:p>
            <a:pPr marL="361950" lvl="0" indent="-298450" algn="just" rtl="0">
              <a:spcBef>
                <a:spcPts val="0"/>
              </a:spcBef>
              <a:spcAft>
                <a:spcPts val="0"/>
              </a:spcAft>
              <a:buSzPts val="1100"/>
              <a:buChar char="●"/>
            </a:pPr>
            <a:r>
              <a:rPr lang="en" sz="1100" dirty="0">
                <a:solidFill>
                  <a:srgbClr val="FF0000"/>
                </a:solidFill>
              </a:rPr>
              <a:t>ETA</a:t>
            </a:r>
            <a:r>
              <a:rPr lang="en" sz="1100" dirty="0"/>
              <a:t> </a:t>
            </a:r>
            <a:r>
              <a:rPr lang="en" sz="1100" dirty="0" smtClean="0"/>
              <a:t>- </a:t>
            </a:r>
            <a:r>
              <a:rPr lang="en" sz="1100" dirty="0" smtClean="0"/>
              <a:t>regional </a:t>
            </a:r>
            <a:r>
              <a:rPr lang="en" sz="1100" dirty="0"/>
              <a:t>(Mediterranean, Europe and East Atlantic), 26 km resolution, 5 days forecast, DWD boundary conditions, start 00 and 12 UTC </a:t>
            </a:r>
            <a:endParaRPr sz="1100" dirty="0"/>
          </a:p>
          <a:p>
            <a:pPr marL="361950" lvl="0" indent="-298450" algn="just" rtl="0">
              <a:spcBef>
                <a:spcPts val="0"/>
              </a:spcBef>
              <a:spcAft>
                <a:spcPts val="0"/>
              </a:spcAft>
              <a:buSzPts val="1100"/>
              <a:buChar char="●"/>
            </a:pPr>
            <a:r>
              <a:rPr lang="en" sz="1100" dirty="0" smtClean="0">
                <a:solidFill>
                  <a:srgbClr val="FF0000"/>
                </a:solidFill>
              </a:rPr>
              <a:t>NMME-DREAM8</a:t>
            </a:r>
            <a:r>
              <a:rPr lang="en" sz="1100" dirty="0" smtClean="0"/>
              <a:t> - Dust </a:t>
            </a:r>
            <a:r>
              <a:rPr lang="en" sz="1100" dirty="0"/>
              <a:t>Regional Atmospheric Model with 8 categories for dust particle sizes (DREAM8) embedded in NCEP Nonhydrostatic Mesoscale Model on E-grid (NCEP/NMME), operational version resolution 25 km, fully dynamic dust transport model, start 00 UTC, assimilation of ECMWF dust analysis, 3 days forecast, region (East Atlantic, Europe, Africa, and Middle east) </a:t>
            </a:r>
            <a:endParaRPr sz="1100" dirty="0"/>
          </a:p>
          <a:p>
            <a:pPr marL="361950" lvl="0" indent="-298450" algn="just" rtl="0">
              <a:spcBef>
                <a:spcPts val="0"/>
              </a:spcBef>
              <a:spcAft>
                <a:spcPts val="0"/>
              </a:spcAft>
              <a:buSzPts val="1100"/>
              <a:buChar char="●"/>
            </a:pPr>
            <a:r>
              <a:rPr lang="en" sz="1100" dirty="0" smtClean="0"/>
              <a:t>NMME-DREAM8</a:t>
            </a:r>
            <a:r>
              <a:rPr lang="en" sz="1100" dirty="0"/>
              <a:t> </a:t>
            </a:r>
            <a:r>
              <a:rPr lang="en" sz="1100" dirty="0" smtClean="0"/>
              <a:t>- regional </a:t>
            </a:r>
            <a:r>
              <a:rPr lang="en" sz="1100" dirty="0"/>
              <a:t>model, for testing purposes, horizontal resolution from 15 to 3.5 km </a:t>
            </a:r>
            <a:endParaRPr sz="1100" dirty="0"/>
          </a:p>
          <a:p>
            <a:pPr marL="361950" lvl="0" indent="-298450" algn="just" rtl="0">
              <a:spcBef>
                <a:spcPts val="0"/>
              </a:spcBef>
              <a:spcAft>
                <a:spcPts val="0"/>
              </a:spcAft>
              <a:buSzPts val="1100"/>
              <a:buChar char="●"/>
            </a:pPr>
            <a:r>
              <a:rPr lang="en" sz="1100" dirty="0" smtClean="0">
                <a:solidFill>
                  <a:srgbClr val="FF0000"/>
                </a:solidFill>
              </a:rPr>
              <a:t>NMME-DREAM-ICELAND</a:t>
            </a:r>
            <a:r>
              <a:rPr lang="en" sz="1100" dirty="0"/>
              <a:t> </a:t>
            </a:r>
            <a:r>
              <a:rPr lang="en" sz="1100" dirty="0" smtClean="0"/>
              <a:t>- regional </a:t>
            </a:r>
            <a:r>
              <a:rPr lang="en" sz="1100" dirty="0"/>
              <a:t>operational model for high latitude dust sources and transport, resolution 7.5 km, 3 days forecast </a:t>
            </a:r>
            <a:endParaRPr sz="1100" dirty="0"/>
          </a:p>
          <a:p>
            <a:pPr marL="361950" lvl="0" indent="-298450" algn="just" rtl="0">
              <a:spcBef>
                <a:spcPts val="0"/>
              </a:spcBef>
              <a:spcAft>
                <a:spcPts val="0"/>
              </a:spcAft>
              <a:buSzPts val="1100"/>
              <a:buChar char="●"/>
            </a:pPr>
            <a:r>
              <a:rPr lang="en" sz="1100" dirty="0">
                <a:solidFill>
                  <a:srgbClr val="FF0000"/>
                </a:solidFill>
              </a:rPr>
              <a:t>GLOBAL NMMB-DREAM</a:t>
            </a:r>
            <a:r>
              <a:rPr lang="en" sz="1100" dirty="0"/>
              <a:t> </a:t>
            </a:r>
            <a:r>
              <a:rPr lang="en" sz="1100" dirty="0" smtClean="0"/>
              <a:t>-  </a:t>
            </a:r>
            <a:r>
              <a:rPr lang="en" sz="1100" dirty="0"/>
              <a:t>resolution 25 km, will be operational soon</a:t>
            </a:r>
            <a:endParaRPr sz="1100" dirty="0"/>
          </a:p>
          <a:p>
            <a:pPr marL="361950" lvl="0" indent="-298450" algn="l" rtl="0">
              <a:spcBef>
                <a:spcPts val="0"/>
              </a:spcBef>
              <a:spcAft>
                <a:spcPts val="0"/>
              </a:spcAft>
              <a:buNone/>
            </a:pPr>
            <a:endParaRPr sz="11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pic>
        <p:nvPicPr>
          <p:cNvPr id="81" name="Google Shape;81;p18" descr="Forms response chart. Question title: 7. Do you have technical capabilities and experienced stuff to run regional high resolution model at your institution?. Number of responses: 8 responses."/>
          <p:cNvPicPr preferRelativeResize="0"/>
          <p:nvPr/>
        </p:nvPicPr>
        <p:blipFill>
          <a:blip r:embed="rId3">
            <a:alphaModFix/>
          </a:blip>
          <a:stretch>
            <a:fillRect/>
          </a:stretch>
        </p:blipFill>
        <p:spPr>
          <a:xfrm>
            <a:off x="152400" y="569119"/>
            <a:ext cx="8839200" cy="4005263"/>
          </a:xfrm>
          <a:prstGeom prst="rect">
            <a:avLst/>
          </a:prstGeom>
          <a:noFill/>
          <a:ln>
            <a:noFill/>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pic>
        <p:nvPicPr>
          <p:cNvPr id="86" name="Google Shape;86;p19" descr="Forms response chart. Question title: 8. Which of the following model output formats you are experienced with?. Number of responses: 8 responses."/>
          <p:cNvPicPr preferRelativeResize="0"/>
          <p:nvPr/>
        </p:nvPicPr>
        <p:blipFill>
          <a:blip r:embed="rId3">
            <a:alphaModFix/>
          </a:blip>
          <a:stretch>
            <a:fillRect/>
          </a:stretch>
        </p:blipFill>
        <p:spPr>
          <a:xfrm>
            <a:off x="152400" y="472440"/>
            <a:ext cx="8839200" cy="4198620"/>
          </a:xfrm>
          <a:prstGeom prst="rect">
            <a:avLst/>
          </a:prstGeom>
          <a:noFill/>
          <a:ln>
            <a:no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pic>
        <p:nvPicPr>
          <p:cNvPr id="91" name="Google Shape;91;p20" descr="Forms response chart. Question title: 9. Which of the following software you are using for the model products visualization?. Number of responses: 8 responses."/>
          <p:cNvPicPr preferRelativeResize="0"/>
          <p:nvPr/>
        </p:nvPicPr>
        <p:blipFill>
          <a:blip r:embed="rId3">
            <a:alphaModFix/>
          </a:blip>
          <a:stretch>
            <a:fillRect/>
          </a:stretch>
        </p:blipFill>
        <p:spPr>
          <a:xfrm>
            <a:off x="152400" y="472440"/>
            <a:ext cx="8839200" cy="4198620"/>
          </a:xfrm>
          <a:prstGeom prst="rect">
            <a:avLst/>
          </a:prstGeom>
          <a:noFill/>
          <a:ln>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pic>
        <p:nvPicPr>
          <p:cNvPr id="96" name="Google Shape;96;p21" descr="Forms response chart. Question title: 10. Do you have capabilities for operational post-processing model output data, producing specific new added value products which would be available to other SEECOP members? . Number of responses: 8 responses."/>
          <p:cNvPicPr preferRelativeResize="0"/>
          <p:nvPr/>
        </p:nvPicPr>
        <p:blipFill>
          <a:blip r:embed="rId3">
            <a:alphaModFix/>
          </a:blip>
          <a:stretch>
            <a:fillRect/>
          </a:stretch>
        </p:blipFill>
        <p:spPr>
          <a:xfrm>
            <a:off x="152400" y="569119"/>
            <a:ext cx="8839200" cy="4005263"/>
          </a:xfrm>
          <a:prstGeom prst="rect">
            <a:avLst/>
          </a:prstGeom>
          <a:noFill/>
          <a:ln>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1012</Words>
  <Application>Microsoft Office PowerPoint</Application>
  <PresentationFormat>On-screen Show (16:9)</PresentationFormat>
  <Paragraphs>75</Paragraphs>
  <Slides>17</Slides>
  <Notes>17</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17</vt:i4>
      </vt:variant>
    </vt:vector>
  </HeadingPairs>
  <TitlesOfParts>
    <vt:vector size="19" baseType="lpstr">
      <vt:lpstr>Arial</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Boki</dc:creator>
  <cp:lastModifiedBy>Boki</cp:lastModifiedBy>
  <cp:revision>4</cp:revision>
  <dcterms:modified xsi:type="dcterms:W3CDTF">2019-11-01T13:56:40Z</dcterms:modified>
</cp:coreProperties>
</file>