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C9197-ACB0-43DB-9EE8-1D6E5D26D26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CBBD9-3458-4CC5-8195-B5A4E3C9B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01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C9197-ACB0-43DB-9EE8-1D6E5D26D26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CBBD9-3458-4CC5-8195-B5A4E3C9B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179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C9197-ACB0-43DB-9EE8-1D6E5D26D26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CBBD9-3458-4CC5-8195-B5A4E3C9B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02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C9197-ACB0-43DB-9EE8-1D6E5D26D26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CBBD9-3458-4CC5-8195-B5A4E3C9B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87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C9197-ACB0-43DB-9EE8-1D6E5D26D26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CBBD9-3458-4CC5-8195-B5A4E3C9B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687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C9197-ACB0-43DB-9EE8-1D6E5D26D26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CBBD9-3458-4CC5-8195-B5A4E3C9B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311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C9197-ACB0-43DB-9EE8-1D6E5D26D26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CBBD9-3458-4CC5-8195-B5A4E3C9B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7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C9197-ACB0-43DB-9EE8-1D6E5D26D26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CBBD9-3458-4CC5-8195-B5A4E3C9B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9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C9197-ACB0-43DB-9EE8-1D6E5D26D26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CBBD9-3458-4CC5-8195-B5A4E3C9B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22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C9197-ACB0-43DB-9EE8-1D6E5D26D26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CBBD9-3458-4CC5-8195-B5A4E3C9B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3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C9197-ACB0-43DB-9EE8-1D6E5D26D26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CBBD9-3458-4CC5-8195-B5A4E3C9B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32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C9197-ACB0-43DB-9EE8-1D6E5D26D26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CBBD9-3458-4CC5-8195-B5A4E3C9B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53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2.png"/><Relationship Id="rId7" Type="http://schemas.openxmlformats.org/officeDocument/2006/relationships/image" Target="../media/image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2.png"/><Relationship Id="rId7" Type="http://schemas.openxmlformats.org/officeDocument/2006/relationships/image" Target="../media/image1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2.png"/><Relationship Id="rId7" Type="http://schemas.openxmlformats.org/officeDocument/2006/relationships/image" Target="../media/image2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Relationship Id="rId9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2.png"/><Relationship Id="rId7" Type="http://schemas.openxmlformats.org/officeDocument/2006/relationships/image" Target="../media/image2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gif"/><Relationship Id="rId5" Type="http://schemas.openxmlformats.org/officeDocument/2006/relationships/image" Target="../media/image4.jpg"/><Relationship Id="rId4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/>
          <p:nvPr/>
        </p:nvPicPr>
        <p:blipFill>
          <a:blip r:embed="rId2"/>
          <a:stretch/>
        </p:blipFill>
        <p:spPr>
          <a:xfrm>
            <a:off x="32626" y="4783"/>
            <a:ext cx="551573" cy="766895"/>
          </a:xfrm>
          <a:prstGeom prst="rect">
            <a:avLst/>
          </a:prstGeom>
          <a:ln>
            <a:noFill/>
          </a:ln>
        </p:spPr>
      </p:pic>
      <p:sp>
        <p:nvSpPr>
          <p:cNvPr id="5" name="CustomShape 8"/>
          <p:cNvSpPr/>
          <p:nvPr/>
        </p:nvSpPr>
        <p:spPr>
          <a:xfrm>
            <a:off x="0" y="51841"/>
            <a:ext cx="12159374" cy="57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1600" b="0" strike="noStrike" spc="-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Република</a:t>
            </a:r>
            <a:r>
              <a:rPr lang="en-GB" sz="1600" b="0" strike="noStrike" spc="-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600" b="0" strike="noStrike" spc="-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Србија</a:t>
            </a:r>
            <a:r>
              <a:rPr lang="en-GB" sz="1600" b="0" strike="noStrike" spc="-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- РЕПУБЛИЧКИ </a:t>
            </a:r>
            <a:r>
              <a:rPr lang="en-GB" sz="1600" b="0" strike="noStrike" spc="-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ХИДРОМЕТЕОРОЛОШКИ </a:t>
            </a:r>
            <a:r>
              <a:rPr lang="en-GB" sz="1600" b="0" strike="noStrike" spc="-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ЗАВОД</a:t>
            </a:r>
          </a:p>
          <a:p>
            <a:pPr algn="ctr">
              <a:lnSpc>
                <a:spcPct val="100000"/>
              </a:lnSpc>
            </a:pPr>
            <a:r>
              <a:rPr lang="en-GB" sz="1600" spc="-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Republic Hydrometeorological Service of Serbia</a:t>
            </a:r>
            <a:endParaRPr lang="en-GB" sz="1600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14"/>
          <p:cNvPicPr/>
          <p:nvPr/>
        </p:nvPicPr>
        <p:blipFill>
          <a:blip r:embed="rId3"/>
          <a:stretch/>
        </p:blipFill>
        <p:spPr>
          <a:xfrm>
            <a:off x="11461894" y="72458"/>
            <a:ext cx="650615" cy="699221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4" y="1698053"/>
            <a:ext cx="5867447" cy="33470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199" y="658571"/>
            <a:ext cx="767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Supercell storm – 19 Jul 2023 – Severe winds, large hail, moderate precipitation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012" y="1698053"/>
            <a:ext cx="4951562" cy="33470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298711"/>
            <a:ext cx="5900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True color satellite animation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927011" y="1178312"/>
            <a:ext cx="49515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2060"/>
                </a:solidFill>
              </a:rPr>
              <a:t>European </a:t>
            </a:r>
            <a:r>
              <a:rPr lang="en-US" sz="1400" dirty="0">
                <a:solidFill>
                  <a:srgbClr val="002060"/>
                </a:solidFill>
              </a:rPr>
              <a:t>Severe Weather </a:t>
            </a:r>
            <a:r>
              <a:rPr lang="en-US" sz="1400" dirty="0" smtClean="0">
                <a:solidFill>
                  <a:srgbClr val="002060"/>
                </a:solidFill>
              </a:rPr>
              <a:t>Database  </a:t>
            </a:r>
          </a:p>
          <a:p>
            <a:pPr algn="ctr"/>
            <a:r>
              <a:rPr lang="en-US" sz="1200" b="1" dirty="0" smtClean="0">
                <a:solidFill>
                  <a:srgbClr val="002060"/>
                </a:solidFill>
              </a:rPr>
              <a:t>selected</a:t>
            </a:r>
            <a:r>
              <a:rPr lang="en-US" sz="1200" dirty="0">
                <a:solidFill>
                  <a:srgbClr val="002060"/>
                </a:solidFill>
              </a:rPr>
              <a:t>: all reports - large hail, heavy rain, severe wind gusts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9628470" y="5045075"/>
            <a:ext cx="22501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https://eswd.eu/cgi-bin/eswd.cgi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418414" y="5045074"/>
            <a:ext cx="34816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https://view.eumetsat.int/productviewer?v=default#</a:t>
            </a:r>
          </a:p>
        </p:txBody>
      </p:sp>
    </p:spTree>
    <p:extLst>
      <p:ext uri="{BB962C8B-B14F-4D97-AF65-F5344CB8AC3E}">
        <p14:creationId xmlns:p14="http://schemas.microsoft.com/office/powerpoint/2010/main" val="194422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/>
          <p:nvPr/>
        </p:nvPicPr>
        <p:blipFill>
          <a:blip r:embed="rId2"/>
          <a:stretch/>
        </p:blipFill>
        <p:spPr>
          <a:xfrm>
            <a:off x="32626" y="4783"/>
            <a:ext cx="551573" cy="766895"/>
          </a:xfrm>
          <a:prstGeom prst="rect">
            <a:avLst/>
          </a:prstGeom>
          <a:ln>
            <a:noFill/>
          </a:ln>
        </p:spPr>
      </p:pic>
      <p:sp>
        <p:nvSpPr>
          <p:cNvPr id="5" name="CustomShape 8"/>
          <p:cNvSpPr/>
          <p:nvPr/>
        </p:nvSpPr>
        <p:spPr>
          <a:xfrm>
            <a:off x="0" y="51841"/>
            <a:ext cx="12159374" cy="57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1600" b="0" strike="noStrike" spc="-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Република</a:t>
            </a:r>
            <a:r>
              <a:rPr lang="en-GB" sz="1600" b="0" strike="noStrike" spc="-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600" b="0" strike="noStrike" spc="-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Србија</a:t>
            </a:r>
            <a:r>
              <a:rPr lang="en-GB" sz="1600" b="0" strike="noStrike" spc="-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- РЕПУБЛИЧКИ </a:t>
            </a:r>
            <a:r>
              <a:rPr lang="en-GB" sz="1600" b="0" strike="noStrike" spc="-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ХИДРОМЕТЕОРОЛОШКИ </a:t>
            </a:r>
            <a:r>
              <a:rPr lang="en-GB" sz="1600" b="0" strike="noStrike" spc="-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ЗАВОД</a:t>
            </a:r>
          </a:p>
          <a:p>
            <a:pPr algn="ctr">
              <a:lnSpc>
                <a:spcPct val="100000"/>
              </a:lnSpc>
            </a:pPr>
            <a:r>
              <a:rPr lang="en-GB" sz="1600" spc="-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Republic Hydrometeorological Service of Serbia</a:t>
            </a:r>
            <a:endParaRPr lang="en-GB" sz="1600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14"/>
          <p:cNvPicPr/>
          <p:nvPr/>
        </p:nvPicPr>
        <p:blipFill>
          <a:blip r:embed="rId3"/>
          <a:stretch/>
        </p:blipFill>
        <p:spPr>
          <a:xfrm>
            <a:off x="11461894" y="72458"/>
            <a:ext cx="650615" cy="699221"/>
          </a:xfrm>
          <a:prstGeom prst="rect">
            <a:avLst/>
          </a:prstGeom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78037" y="1065285"/>
            <a:ext cx="12034472" cy="2648412"/>
            <a:chOff x="78037" y="828213"/>
            <a:chExt cx="12034472" cy="264841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37" y="828213"/>
              <a:ext cx="4001100" cy="264795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9137" y="828213"/>
              <a:ext cx="4001798" cy="264841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0050" y="828213"/>
              <a:ext cx="4092459" cy="264795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80774" y="4079374"/>
            <a:ext cx="8006251" cy="2722340"/>
            <a:chOff x="80774" y="3825365"/>
            <a:chExt cx="8006251" cy="27223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74" y="3825365"/>
              <a:ext cx="3998363" cy="264613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9137" y="3895263"/>
              <a:ext cx="4007888" cy="265244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067" y="4149272"/>
            <a:ext cx="3747442" cy="26333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0164" y="692853"/>
            <a:ext cx="4810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WRF ARW  Wind 10m – 3 Microphysics schemes - Upper row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0164" y="3765480"/>
            <a:ext cx="4485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NMMB  Wind 10m –  2 Microphysics schemes - Lower row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65067" y="3777365"/>
            <a:ext cx="3747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2060"/>
                </a:solidFill>
              </a:rPr>
              <a:t>Satellite </a:t>
            </a:r>
            <a:r>
              <a:rPr lang="en-US" sz="1400" b="1" dirty="0">
                <a:solidFill>
                  <a:srgbClr val="002060"/>
                </a:solidFill>
              </a:rPr>
              <a:t>animation of supercell path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3326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/>
          <p:nvPr/>
        </p:nvPicPr>
        <p:blipFill>
          <a:blip r:embed="rId2"/>
          <a:stretch/>
        </p:blipFill>
        <p:spPr>
          <a:xfrm>
            <a:off x="32626" y="4783"/>
            <a:ext cx="551573" cy="766895"/>
          </a:xfrm>
          <a:prstGeom prst="rect">
            <a:avLst/>
          </a:prstGeom>
          <a:ln>
            <a:noFill/>
          </a:ln>
        </p:spPr>
      </p:pic>
      <p:sp>
        <p:nvSpPr>
          <p:cNvPr id="5" name="CustomShape 8"/>
          <p:cNvSpPr/>
          <p:nvPr/>
        </p:nvSpPr>
        <p:spPr>
          <a:xfrm>
            <a:off x="0" y="51841"/>
            <a:ext cx="12159374" cy="57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1600" b="0" strike="noStrike" spc="-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Република</a:t>
            </a:r>
            <a:r>
              <a:rPr lang="en-GB" sz="1600" b="0" strike="noStrike" spc="-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600" b="0" strike="noStrike" spc="-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Србија</a:t>
            </a:r>
            <a:r>
              <a:rPr lang="en-GB" sz="1600" b="0" strike="noStrike" spc="-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- РЕПУБЛИЧКИ </a:t>
            </a:r>
            <a:r>
              <a:rPr lang="en-GB" sz="1600" b="0" strike="noStrike" spc="-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ХИДРОМЕТЕОРОЛОШКИ </a:t>
            </a:r>
            <a:r>
              <a:rPr lang="en-GB" sz="1600" b="0" strike="noStrike" spc="-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ЗАВОД</a:t>
            </a:r>
          </a:p>
          <a:p>
            <a:pPr algn="ctr">
              <a:lnSpc>
                <a:spcPct val="100000"/>
              </a:lnSpc>
            </a:pPr>
            <a:r>
              <a:rPr lang="en-GB" sz="1600" spc="-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Republic Hydrometeorological Service of Serbia</a:t>
            </a:r>
            <a:endParaRPr lang="en-GB" sz="1600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14"/>
          <p:cNvPicPr/>
          <p:nvPr/>
        </p:nvPicPr>
        <p:blipFill>
          <a:blip r:embed="rId3"/>
          <a:stretch/>
        </p:blipFill>
        <p:spPr>
          <a:xfrm>
            <a:off x="11461894" y="72458"/>
            <a:ext cx="650615" cy="699221"/>
          </a:xfrm>
          <a:prstGeom prst="rect">
            <a:avLst/>
          </a:prstGeom>
          <a:ln>
            <a:noFill/>
          </a:ln>
        </p:spPr>
      </p:pic>
      <p:grpSp>
        <p:nvGrpSpPr>
          <p:cNvPr id="17" name="Group 16"/>
          <p:cNvGrpSpPr/>
          <p:nvPr/>
        </p:nvGrpSpPr>
        <p:grpSpPr>
          <a:xfrm>
            <a:off x="70780" y="4107421"/>
            <a:ext cx="7724614" cy="2557750"/>
            <a:chOff x="88877" y="3777221"/>
            <a:chExt cx="7724614" cy="25577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77" y="3777221"/>
              <a:ext cx="3889293" cy="255775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4425" y="3820042"/>
              <a:ext cx="3759066" cy="2472108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88877" y="1084888"/>
            <a:ext cx="11950614" cy="2600571"/>
            <a:chOff x="88877" y="924016"/>
            <a:chExt cx="11950614" cy="260057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4424" y="924016"/>
              <a:ext cx="3954406" cy="260057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77" y="924016"/>
              <a:ext cx="3889293" cy="255775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5085" y="924016"/>
              <a:ext cx="3954406" cy="2600571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085" y="4027476"/>
            <a:ext cx="3795419" cy="271763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00164" y="692853"/>
            <a:ext cx="4810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WRF ARW  Wind 10m – 3 Microphysics schemes - Upper row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0164" y="3765480"/>
            <a:ext cx="4485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NMMB  Wind 10m –  2 Microphysics schemes - Lower row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73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/>
          <p:nvPr/>
        </p:nvPicPr>
        <p:blipFill>
          <a:blip r:embed="rId2"/>
          <a:stretch/>
        </p:blipFill>
        <p:spPr>
          <a:xfrm>
            <a:off x="32626" y="4783"/>
            <a:ext cx="551573" cy="766895"/>
          </a:xfrm>
          <a:prstGeom prst="rect">
            <a:avLst/>
          </a:prstGeom>
          <a:ln>
            <a:noFill/>
          </a:ln>
        </p:spPr>
      </p:pic>
      <p:sp>
        <p:nvSpPr>
          <p:cNvPr id="5" name="CustomShape 8"/>
          <p:cNvSpPr/>
          <p:nvPr/>
        </p:nvSpPr>
        <p:spPr>
          <a:xfrm>
            <a:off x="0" y="51841"/>
            <a:ext cx="12159374" cy="57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1600" b="0" strike="noStrike" spc="-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Република</a:t>
            </a:r>
            <a:r>
              <a:rPr lang="en-GB" sz="1600" b="0" strike="noStrike" spc="-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600" b="0" strike="noStrike" spc="-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Србија</a:t>
            </a:r>
            <a:r>
              <a:rPr lang="en-GB" sz="1600" b="0" strike="noStrike" spc="-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- РЕПУБЛИЧКИ </a:t>
            </a:r>
            <a:r>
              <a:rPr lang="en-GB" sz="1600" b="0" strike="noStrike" spc="-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ХИДРОМЕТЕОРОЛОШКИ </a:t>
            </a:r>
            <a:r>
              <a:rPr lang="en-GB" sz="1600" b="0" strike="noStrike" spc="-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ЗАВОД</a:t>
            </a:r>
          </a:p>
          <a:p>
            <a:pPr algn="ctr">
              <a:lnSpc>
                <a:spcPct val="100000"/>
              </a:lnSpc>
            </a:pPr>
            <a:r>
              <a:rPr lang="en-GB" sz="1600" spc="-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Republic Hydrometeorological Service of Serbia</a:t>
            </a:r>
            <a:endParaRPr lang="en-GB" sz="1600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14"/>
          <p:cNvPicPr/>
          <p:nvPr/>
        </p:nvPicPr>
        <p:blipFill>
          <a:blip r:embed="rId3"/>
          <a:stretch/>
        </p:blipFill>
        <p:spPr>
          <a:xfrm>
            <a:off x="11461894" y="72458"/>
            <a:ext cx="650615" cy="699221"/>
          </a:xfrm>
          <a:prstGeom prst="rect">
            <a:avLst/>
          </a:prstGeom>
          <a:ln>
            <a:noFill/>
          </a:ln>
        </p:spPr>
      </p:pic>
      <p:grpSp>
        <p:nvGrpSpPr>
          <p:cNvPr id="20" name="Group 19"/>
          <p:cNvGrpSpPr/>
          <p:nvPr/>
        </p:nvGrpSpPr>
        <p:grpSpPr>
          <a:xfrm>
            <a:off x="4437" y="1012192"/>
            <a:ext cx="12166197" cy="2746373"/>
            <a:chOff x="4437" y="925932"/>
            <a:chExt cx="12166197" cy="27463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7" y="958870"/>
              <a:ext cx="4067232" cy="268324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9486" y="956125"/>
              <a:ext cx="4071393" cy="268598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7710" y="925932"/>
              <a:ext cx="4162924" cy="2746373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0" y="4107699"/>
            <a:ext cx="8080879" cy="2686170"/>
            <a:chOff x="0" y="4081821"/>
            <a:chExt cx="8080879" cy="268617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081821"/>
              <a:ext cx="4071669" cy="268617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9210" y="4081821"/>
              <a:ext cx="4071669" cy="2686170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3" t="20174" r="6152" b="22955"/>
          <a:stretch/>
        </p:blipFill>
        <p:spPr>
          <a:xfrm>
            <a:off x="8143336" y="4313207"/>
            <a:ext cx="3946753" cy="227559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00164" y="692853"/>
            <a:ext cx="75845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WRF ARW  Accumulated precipitation  12-24 UTC 19 Jul 2023 – 3 Microphysics schemes - Upper row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6367" y="3788758"/>
            <a:ext cx="7359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NMMB Accumulated precipitation  12-24 UTC 19 Jul 2023 – 2 Microphysics schemes - Upper row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80879" y="3850313"/>
            <a:ext cx="4009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2060"/>
                </a:solidFill>
              </a:rPr>
              <a:t>European </a:t>
            </a:r>
            <a:r>
              <a:rPr lang="en-US" sz="1200" dirty="0">
                <a:solidFill>
                  <a:srgbClr val="002060"/>
                </a:solidFill>
              </a:rPr>
              <a:t>Severe Weather </a:t>
            </a:r>
            <a:r>
              <a:rPr lang="en-US" sz="1200" dirty="0" smtClean="0">
                <a:solidFill>
                  <a:srgbClr val="002060"/>
                </a:solidFill>
              </a:rPr>
              <a:t>Database  </a:t>
            </a:r>
          </a:p>
          <a:p>
            <a:pPr algn="ctr"/>
            <a:r>
              <a:rPr lang="en-US" sz="1200" b="1" dirty="0" smtClean="0">
                <a:solidFill>
                  <a:srgbClr val="002060"/>
                </a:solidFill>
              </a:rPr>
              <a:t>selected</a:t>
            </a:r>
            <a:r>
              <a:rPr lang="en-US" sz="1200" dirty="0">
                <a:solidFill>
                  <a:srgbClr val="002060"/>
                </a:solidFill>
              </a:rPr>
              <a:t>: all reports - large hail, heavy rain, severe wind gusts</a:t>
            </a:r>
          </a:p>
        </p:txBody>
      </p:sp>
    </p:spTree>
    <p:extLst>
      <p:ext uri="{BB962C8B-B14F-4D97-AF65-F5344CB8AC3E}">
        <p14:creationId xmlns:p14="http://schemas.microsoft.com/office/powerpoint/2010/main" val="131460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/>
          <p:nvPr/>
        </p:nvPicPr>
        <p:blipFill>
          <a:blip r:embed="rId2"/>
          <a:stretch/>
        </p:blipFill>
        <p:spPr>
          <a:xfrm>
            <a:off x="32626" y="4783"/>
            <a:ext cx="551573" cy="766895"/>
          </a:xfrm>
          <a:prstGeom prst="rect">
            <a:avLst/>
          </a:prstGeom>
          <a:ln>
            <a:noFill/>
          </a:ln>
        </p:spPr>
      </p:pic>
      <p:sp>
        <p:nvSpPr>
          <p:cNvPr id="5" name="CustomShape 8"/>
          <p:cNvSpPr/>
          <p:nvPr/>
        </p:nvSpPr>
        <p:spPr>
          <a:xfrm>
            <a:off x="0" y="51841"/>
            <a:ext cx="12159374" cy="57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1600" b="0" strike="noStrike" spc="-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Република</a:t>
            </a:r>
            <a:r>
              <a:rPr lang="en-GB" sz="1600" b="0" strike="noStrike" spc="-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600" b="0" strike="noStrike" spc="-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Србија</a:t>
            </a:r>
            <a:r>
              <a:rPr lang="en-GB" sz="1600" b="0" strike="noStrike" spc="-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- РЕПУБЛИЧКИ </a:t>
            </a:r>
            <a:r>
              <a:rPr lang="en-GB" sz="1600" b="0" strike="noStrike" spc="-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ХИДРОМЕТЕОРОЛОШКИ </a:t>
            </a:r>
            <a:r>
              <a:rPr lang="en-GB" sz="1600" b="0" strike="noStrike" spc="-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ЗАВОД</a:t>
            </a:r>
          </a:p>
          <a:p>
            <a:pPr algn="ctr">
              <a:lnSpc>
                <a:spcPct val="100000"/>
              </a:lnSpc>
            </a:pPr>
            <a:r>
              <a:rPr lang="en-GB" sz="1600" spc="-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Republic Hydrometeorological Service of Serbia</a:t>
            </a:r>
            <a:endParaRPr lang="en-GB" sz="1600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14"/>
          <p:cNvPicPr/>
          <p:nvPr/>
        </p:nvPicPr>
        <p:blipFill>
          <a:blip r:embed="rId3"/>
          <a:stretch/>
        </p:blipFill>
        <p:spPr>
          <a:xfrm>
            <a:off x="11461894" y="72458"/>
            <a:ext cx="650615" cy="699221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7" y="818737"/>
            <a:ext cx="4138632" cy="27303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3" t="20174" r="6152" b="22955"/>
          <a:stretch/>
        </p:blipFill>
        <p:spPr>
          <a:xfrm>
            <a:off x="4549220" y="2870789"/>
            <a:ext cx="3060933" cy="1764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7" y="3940266"/>
            <a:ext cx="4138632" cy="2811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015" y="3980453"/>
            <a:ext cx="4132985" cy="27710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29961" y="5642209"/>
            <a:ext cx="290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ECMWF 10km VS NMMB 3.5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63569" y="5196691"/>
            <a:ext cx="3234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</a:rPr>
              <a:t>Wind 10m </a:t>
            </a:r>
            <a:r>
              <a:rPr lang="en-US" sz="1600" b="1" dirty="0">
                <a:solidFill>
                  <a:srgbClr val="002060"/>
                </a:solidFill>
              </a:rPr>
              <a:t>and 500hPa </a:t>
            </a:r>
            <a:r>
              <a:rPr lang="en-US" sz="1600" b="1" dirty="0" smtClean="0">
                <a:solidFill>
                  <a:srgbClr val="002060"/>
                </a:solidFill>
              </a:rPr>
              <a:t>geopotential</a:t>
            </a:r>
            <a:endParaRPr lang="en-US" sz="1600" b="1" dirty="0">
              <a:solidFill>
                <a:srgbClr val="00206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876" y="939332"/>
            <a:ext cx="4138633" cy="27303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64539" y="1344357"/>
            <a:ext cx="3632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</a:rPr>
              <a:t>Accumulated precipitation during storm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29961" y="1867709"/>
            <a:ext cx="290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ECMWF 10km VS NMMB 3.5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38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/>
          <p:nvPr/>
        </p:nvPicPr>
        <p:blipFill>
          <a:blip r:embed="rId2"/>
          <a:stretch/>
        </p:blipFill>
        <p:spPr>
          <a:xfrm>
            <a:off x="32626" y="4783"/>
            <a:ext cx="551573" cy="766895"/>
          </a:xfrm>
          <a:prstGeom prst="rect">
            <a:avLst/>
          </a:prstGeom>
          <a:ln>
            <a:noFill/>
          </a:ln>
        </p:spPr>
      </p:pic>
      <p:sp>
        <p:nvSpPr>
          <p:cNvPr id="5" name="CustomShape 8"/>
          <p:cNvSpPr/>
          <p:nvPr/>
        </p:nvSpPr>
        <p:spPr>
          <a:xfrm>
            <a:off x="0" y="51841"/>
            <a:ext cx="12159374" cy="57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1600" b="0" strike="noStrike" spc="-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Република</a:t>
            </a:r>
            <a:r>
              <a:rPr lang="en-GB" sz="1600" b="0" strike="noStrike" spc="-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600" b="0" strike="noStrike" spc="-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Србија</a:t>
            </a:r>
            <a:r>
              <a:rPr lang="en-GB" sz="1600" b="0" strike="noStrike" spc="-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- РЕПУБЛИЧКИ </a:t>
            </a:r>
            <a:r>
              <a:rPr lang="en-GB" sz="1600" b="0" strike="noStrike" spc="-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ХИДРОМЕТЕОРОЛОШКИ </a:t>
            </a:r>
            <a:r>
              <a:rPr lang="en-GB" sz="1600" b="0" strike="noStrike" spc="-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ЗАВОД</a:t>
            </a:r>
          </a:p>
          <a:p>
            <a:pPr algn="ctr">
              <a:lnSpc>
                <a:spcPct val="100000"/>
              </a:lnSpc>
            </a:pPr>
            <a:r>
              <a:rPr lang="en-GB" sz="1600" spc="-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Republic Hydrometeorological Service of Serbia</a:t>
            </a:r>
            <a:endParaRPr lang="en-GB" sz="1600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14"/>
          <p:cNvPicPr/>
          <p:nvPr/>
        </p:nvPicPr>
        <p:blipFill>
          <a:blip r:embed="rId3"/>
          <a:stretch/>
        </p:blipFill>
        <p:spPr>
          <a:xfrm>
            <a:off x="11461894" y="72458"/>
            <a:ext cx="650615" cy="69922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738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225</Words>
  <Application>Microsoft Office PowerPoint</Application>
  <PresentationFormat>Widescreen</PresentationFormat>
  <Paragraphs>31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Boki</dc:creator>
  <cp:lastModifiedBy>Boki</cp:lastModifiedBy>
  <cp:revision>17</cp:revision>
  <dcterms:created xsi:type="dcterms:W3CDTF">2025-04-16T11:52:49Z</dcterms:created>
  <dcterms:modified xsi:type="dcterms:W3CDTF">2025-04-17T10:30:17Z</dcterms:modified>
</cp:coreProperties>
</file>