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Microsoft_Equation1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435" r:id="rId3"/>
    <p:sldId id="436" r:id="rId4"/>
    <p:sldId id="366" r:id="rId5"/>
    <p:sldId id="442" r:id="rId6"/>
    <p:sldId id="443" r:id="rId7"/>
    <p:sldId id="444" r:id="rId8"/>
    <p:sldId id="338" r:id="rId9"/>
    <p:sldId id="440" r:id="rId10"/>
    <p:sldId id="441" r:id="rId11"/>
    <p:sldId id="341" r:id="rId12"/>
    <p:sldId id="448" r:id="rId13"/>
    <p:sldId id="449" r:id="rId14"/>
    <p:sldId id="354" r:id="rId15"/>
    <p:sldId id="357" r:id="rId16"/>
    <p:sldId id="446" r:id="rId17"/>
    <p:sldId id="447" r:id="rId18"/>
    <p:sldId id="422" r:id="rId19"/>
    <p:sldId id="362" r:id="rId20"/>
    <p:sldId id="427" r:id="rId21"/>
    <p:sldId id="433" r:id="rId22"/>
    <p:sldId id="43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74B0"/>
    <a:srgbClr val="142D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26" autoAdjust="0"/>
    <p:restoredTop sz="96956" autoAdjust="0"/>
  </p:normalViewPr>
  <p:slideViewPr>
    <p:cSldViewPr>
      <p:cViewPr varScale="1">
        <p:scale>
          <a:sx n="81" d="100"/>
          <a:sy n="81" d="100"/>
        </p:scale>
        <p:origin x="-23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wmf"/><Relationship Id="rId5" Type="http://schemas.openxmlformats.org/officeDocument/2006/relationships/image" Target="../media/image11.wmf"/><Relationship Id="rId6" Type="http://schemas.openxmlformats.org/officeDocument/2006/relationships/image" Target="../media/image12.wmf"/><Relationship Id="rId1" Type="http://schemas.openxmlformats.org/officeDocument/2006/relationships/image" Target="../media/image7.wmf"/><Relationship Id="rId2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wmf"/><Relationship Id="rId1" Type="http://schemas.openxmlformats.org/officeDocument/2006/relationships/image" Target="../media/image19.wmf"/><Relationship Id="rId2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Relationship Id="rId2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726A9-F02A-4134-A838-A4F07DA4D80B}" type="datetimeFigureOut">
              <a:rPr lang="en-US" smtClean="0"/>
              <a:pPr/>
              <a:t>4/15/16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3B1C9-113A-42A1-A377-379059753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6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75932C-E636-431D-B9D8-3BAFB9FE6778}" type="slidenum">
              <a:rPr lang="en-US"/>
              <a:pPr/>
              <a:t>18</a:t>
            </a:fld>
            <a:endParaRPr lang="en-US"/>
          </a:p>
        </p:txBody>
      </p:sp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200">
              <a:spcBef>
                <a:spcPct val="0"/>
              </a:spcBef>
            </a:pPr>
            <a:endParaRPr lang="en-US"/>
          </a:p>
        </p:txBody>
      </p:sp>
      <p:sp>
        <p:nvSpPr>
          <p:cNvPr id="51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/>
            <a:fld id="{36844E08-EC3A-4C84-B716-D651443F8C46}" type="slidenum">
              <a:rPr lang="en-US" sz="1200">
                <a:cs typeface="Arial" charset="0"/>
              </a:rPr>
              <a:pPr algn="r" defTabSz="457200"/>
              <a:t>18</a:t>
            </a:fld>
            <a:endParaRPr lang="en-US" sz="120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A960-AC3F-4673-A2AC-7E2BA0B57F71}" type="datetime1">
              <a:rPr lang="en-US" smtClean="0"/>
              <a:pPr/>
              <a:t>4/15/16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Hydrology Prognostic Model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4DA7B-CCBD-4364-A59A-526C6454FD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22915-8301-46AC-B2F4-A2A5EB5A8424}" type="datetime1">
              <a:rPr lang="en-US" smtClean="0"/>
              <a:pPr/>
              <a:t>4/15/16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Hydrology Prognostic Model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4DA7B-CCBD-4364-A59A-526C6454FD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A466-A922-4DC4-9020-97B74841D9C8}" type="datetime1">
              <a:rPr lang="en-US" smtClean="0"/>
              <a:pPr/>
              <a:t>4/15/16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Hydrology Prognostic Model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4DA7B-CCBD-4364-A59A-526C6454FD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04EDA0D-0B74-4ABD-B460-E1B3EB16CDB1}" type="datetime1">
              <a:rPr lang="en-US" smtClean="0"/>
              <a:pPr/>
              <a:t>4/15/16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Hydrology Prognostic Model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46BD4A8-40AB-4165-9FFF-BF33954BEF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E1ED8-D0AB-465D-8AB1-80CF9F343D26}" type="datetime1">
              <a:rPr lang="en-US" smtClean="0"/>
              <a:pPr/>
              <a:t>4/15/16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Hydrology Prognostic Model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4DA7B-CCBD-4364-A59A-526C6454FD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131B-C52C-412D-9BFC-B4B0F1FC6AF1}" type="datetime1">
              <a:rPr lang="en-US" smtClean="0"/>
              <a:pPr/>
              <a:t>4/15/16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Hydrology Prognostic Model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4DA7B-CCBD-4364-A59A-526C6454FD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0DD1-A6F6-4E0F-A071-DA41CA57EE49}" type="datetime1">
              <a:rPr lang="en-US" smtClean="0"/>
              <a:pPr/>
              <a:t>4/15/16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Hydrology Prognostic Model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4DA7B-CCBD-4364-A59A-526C6454FD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620A7-F737-4F69-8F7A-EE494E0DE84F}" type="datetime1">
              <a:rPr lang="en-US" smtClean="0"/>
              <a:pPr/>
              <a:t>4/15/16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Hydrology Prognostic Model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4DA7B-CCBD-4364-A59A-526C6454FD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1888-E729-4C40-9871-441B36E0B4C4}" type="datetime1">
              <a:rPr lang="en-US" smtClean="0"/>
              <a:pPr/>
              <a:t>4/15/16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Hydrology Prognostic Model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4DA7B-CCBD-4364-A59A-526C6454FD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7807A-9AAA-439F-9099-00C375D857F5}" type="datetime1">
              <a:rPr lang="en-US" smtClean="0"/>
              <a:pPr/>
              <a:t>4/15/16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Hydrology Prognostic Model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4DA7B-CCBD-4364-A59A-526C6454FD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51218-0611-46C6-9A96-12599EAF8AF2}" type="datetime1">
              <a:rPr lang="en-US" smtClean="0"/>
              <a:pPr/>
              <a:t>4/15/16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Hydrology Prognostic Model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4DA7B-CCBD-4364-A59A-526C6454FD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0FE1-ED8E-40C1-9BB4-C102051754A0}" type="datetime1">
              <a:rPr lang="en-US" smtClean="0"/>
              <a:pPr/>
              <a:t>4/15/16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Hydrology Prognostic Model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4DA7B-CCBD-4364-A59A-526C6454FD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A9872-54C9-4C0A-82B3-BADA7F637295}" type="datetime1">
              <a:rPr lang="en-US" smtClean="0"/>
              <a:pPr/>
              <a:t>4/15/16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Hydrology Prognostic Model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4DA7B-CCBD-4364-A59A-526C6454FD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3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7.w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8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9.w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20.wmf"/><Relationship Id="rId7" Type="http://schemas.openxmlformats.org/officeDocument/2006/relationships/oleObject" Target="../embeddings/Microsoft_Equation1.bin"/><Relationship Id="rId8" Type="http://schemas.openxmlformats.org/officeDocument/2006/relationships/image" Target="../media/image21.emf"/><Relationship Id="rId9" Type="http://schemas.openxmlformats.org/officeDocument/2006/relationships/oleObject" Target="../embeddings/oleObject14.bin"/><Relationship Id="rId10" Type="http://schemas.openxmlformats.org/officeDocument/2006/relationships/image" Target="../media/image22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wmf"/><Relationship Id="rId3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25.w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26.wmf"/><Relationship Id="rId7" Type="http://schemas.openxmlformats.org/officeDocument/2006/relationships/image" Target="../media/image27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28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.bin"/><Relationship Id="rId12" Type="http://schemas.openxmlformats.org/officeDocument/2006/relationships/image" Target="../media/image11.wmf"/><Relationship Id="rId13" Type="http://schemas.openxmlformats.org/officeDocument/2006/relationships/oleObject" Target="../embeddings/oleObject8.bin"/><Relationship Id="rId14" Type="http://schemas.openxmlformats.org/officeDocument/2006/relationships/image" Target="../media/image12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3.bin"/><Relationship Id="rId4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8.w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9.wmf"/><Relationship Id="rId9" Type="http://schemas.openxmlformats.org/officeDocument/2006/relationships/oleObject" Target="../embeddings/oleObject6.bin"/><Relationship Id="rId10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F</a:t>
            </a:r>
            <a:r>
              <a:rPr lang="en-US" sz="3600" b="1" dirty="0" smtClean="0"/>
              <a:t>lash flood warning system based on fully dynamic hydrology </a:t>
            </a:r>
            <a:r>
              <a:rPr lang="en-US" sz="3600" b="1" dirty="0" err="1" smtClean="0"/>
              <a:t>modelling</a:t>
            </a:r>
            <a:endParaRPr lang="en-US" sz="36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90600" y="3810000"/>
            <a:ext cx="7162800" cy="1828800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G. Pejanovic, S. </a:t>
            </a:r>
            <a:r>
              <a:rPr lang="en-US" sz="3600" dirty="0" err="1" smtClean="0">
                <a:solidFill>
                  <a:schemeClr val="tx1"/>
                </a:solidFill>
              </a:rPr>
              <a:t>Petkovic</a:t>
            </a:r>
            <a:r>
              <a:rPr lang="en-US" sz="3600" dirty="0" smtClean="0">
                <a:solidFill>
                  <a:schemeClr val="tx1"/>
                </a:solidFill>
              </a:rPr>
              <a:t>, B. </a:t>
            </a:r>
            <a:r>
              <a:rPr lang="en-US" sz="3600" dirty="0" err="1" smtClean="0">
                <a:solidFill>
                  <a:schemeClr val="tx1"/>
                </a:solidFill>
              </a:rPr>
              <a:t>Cvetkovic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and S. </a:t>
            </a:r>
            <a:r>
              <a:rPr lang="en-US" sz="3600" dirty="0" err="1" smtClean="0">
                <a:solidFill>
                  <a:schemeClr val="tx1"/>
                </a:solidFill>
              </a:rPr>
              <a:t>Nickovic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endParaRPr lang="en-US" sz="3600" dirty="0" smtClean="0">
              <a:solidFill>
                <a:schemeClr val="tx1"/>
              </a:solidFill>
            </a:endParaRP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600" i="1" dirty="0" smtClean="0">
                <a:solidFill>
                  <a:schemeClr val="tx1"/>
                </a:solidFill>
              </a:rPr>
              <a:t>Republic Hydrometeorological Service </a:t>
            </a:r>
          </a:p>
          <a:p>
            <a:pPr>
              <a:spcBef>
                <a:spcPts val="0"/>
              </a:spcBef>
            </a:pPr>
            <a:r>
              <a:rPr lang="en-US" sz="2600" i="1" dirty="0" smtClean="0">
                <a:solidFill>
                  <a:schemeClr val="tx1"/>
                </a:solidFill>
              </a:rPr>
              <a:t>Belgrade, Serbia</a:t>
            </a:r>
            <a:endParaRPr lang="x-none" sz="2600" i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x-none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South-East European Virtual Climate Change Center</a:t>
            </a:r>
            <a:r>
              <a:rPr lang="x-none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- 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SEEVCCC</a:t>
            </a:r>
            <a:r>
              <a:rPr lang="x-none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n-US" sz="2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15" descr="hidm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7835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2963" y="0"/>
            <a:ext cx="1951037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8153400" cy="365125"/>
          </a:xfrm>
        </p:spPr>
        <p:txBody>
          <a:bodyPr/>
          <a:lstStyle/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>EGU 2016, Vienna, Austria  17-22 April 2016   HS4.5/NH1.10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066" name="Rectangle 2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12067" name="Rectangle 3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12068" name="Rectangle 4"/>
          <p:cNvSpPr>
            <a:spLocks noChangeArrowheads="1"/>
          </p:cNvSpPr>
          <p:nvPr/>
        </p:nvSpPr>
        <p:spPr bwMode="auto">
          <a:xfrm>
            <a:off x="0" y="3152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12069" name="Oval 5"/>
          <p:cNvSpPr>
            <a:spLocks noChangeArrowheads="1"/>
          </p:cNvSpPr>
          <p:nvPr/>
        </p:nvSpPr>
        <p:spPr bwMode="auto">
          <a:xfrm>
            <a:off x="611188" y="476250"/>
            <a:ext cx="7200900" cy="2159000"/>
          </a:xfrm>
          <a:prstGeom prst="ellipse">
            <a:avLst/>
          </a:prstGeom>
          <a:solidFill>
            <a:srgbClr val="EAEAEA">
              <a:alpha val="28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2070" name="Rectangle 6"/>
          <p:cNvSpPr>
            <a:spLocks noChangeArrowheads="1"/>
          </p:cNvSpPr>
          <p:nvPr/>
        </p:nvSpPr>
        <p:spPr bwMode="auto">
          <a:xfrm>
            <a:off x="1116013" y="1123950"/>
            <a:ext cx="2232025" cy="863600"/>
          </a:xfrm>
          <a:prstGeom prst="rect">
            <a:avLst/>
          </a:prstGeom>
          <a:solidFill>
            <a:srgbClr val="FCEFA2">
              <a:alpha val="24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12071" name="Object 7"/>
          <p:cNvGraphicFramePr>
            <a:graphicFrameLocks noGrp="1" noChangeAspect="1"/>
          </p:cNvGraphicFramePr>
          <p:nvPr>
            <p:ph/>
          </p:nvPr>
        </p:nvGraphicFramePr>
        <p:xfrm>
          <a:off x="3419475" y="1123950"/>
          <a:ext cx="790575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7" name="Equation" r:id="rId3" imgW="152280" imgH="190440" progId="Equation.3">
                  <p:embed/>
                </p:oleObj>
              </mc:Choice>
              <mc:Fallback>
                <p:oleObj name="Equation" r:id="rId3" imgW="152280" imgH="190440" progId="Equation.3">
                  <p:embed/>
                  <p:pic>
                    <p:nvPicPr>
                      <p:cNvPr id="0" name="Picture 2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1123950"/>
                        <a:ext cx="790575" cy="989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CEFA2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2072" name="Text Box 8"/>
          <p:cNvSpPr txBox="1">
            <a:spLocks noChangeArrowheads="1"/>
          </p:cNvSpPr>
          <p:nvPr/>
        </p:nvSpPr>
        <p:spPr bwMode="auto">
          <a:xfrm>
            <a:off x="4787900" y="1341438"/>
            <a:ext cx="241604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CC3300"/>
                </a:solidFill>
              </a:rPr>
              <a:t>Kinematic approx</a:t>
            </a:r>
          </a:p>
          <a:p>
            <a:pPr algn="l"/>
            <a:endParaRPr lang="en-US" dirty="0"/>
          </a:p>
        </p:txBody>
      </p:sp>
      <p:sp>
        <p:nvSpPr>
          <p:cNvPr id="1112073" name="Text Box 9"/>
          <p:cNvSpPr txBox="1">
            <a:spLocks noChangeArrowheads="1"/>
          </p:cNvSpPr>
          <p:nvPr/>
        </p:nvSpPr>
        <p:spPr bwMode="auto">
          <a:xfrm>
            <a:off x="5508625" y="3284538"/>
            <a:ext cx="3492500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dirty="0">
                <a:solidFill>
                  <a:srgbClr val="CC3300"/>
                </a:solidFill>
              </a:rPr>
              <a:t>Not appropriate for basins with </a:t>
            </a:r>
            <a:r>
              <a:rPr lang="en-US" sz="2400" b="1" dirty="0">
                <a:solidFill>
                  <a:srgbClr val="CC3300"/>
                </a:solidFill>
              </a:rPr>
              <a:t>slow </a:t>
            </a:r>
            <a:r>
              <a:rPr lang="en-US" sz="2400" b="1" dirty="0" smtClean="0">
                <a:solidFill>
                  <a:srgbClr val="CC3300"/>
                </a:solidFill>
              </a:rPr>
              <a:t>flows</a:t>
            </a:r>
            <a:endParaRPr lang="en-US" sz="2400" dirty="0">
              <a:solidFill>
                <a:srgbClr val="CC3300"/>
              </a:solidFill>
            </a:endParaRPr>
          </a:p>
          <a:p>
            <a:pPr algn="l"/>
            <a:r>
              <a:rPr lang="en-US" sz="2400" dirty="0">
                <a:solidFill>
                  <a:srgbClr val="CC3300"/>
                </a:solidFill>
              </a:rPr>
              <a:t>	</a:t>
            </a:r>
            <a:endParaRPr lang="en-US" sz="2400" dirty="0"/>
          </a:p>
        </p:txBody>
      </p:sp>
      <p:sp>
        <p:nvSpPr>
          <p:cNvPr id="1112074" name="Line 10"/>
          <p:cNvSpPr>
            <a:spLocks noChangeShapeType="1"/>
          </p:cNvSpPr>
          <p:nvPr/>
        </p:nvSpPr>
        <p:spPr bwMode="auto">
          <a:xfrm flipV="1">
            <a:off x="1619250" y="2492375"/>
            <a:ext cx="649288" cy="10810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75" name="Text Box 11"/>
          <p:cNvSpPr txBox="1">
            <a:spLocks noChangeArrowheads="1"/>
          </p:cNvSpPr>
          <p:nvPr/>
        </p:nvSpPr>
        <p:spPr bwMode="auto">
          <a:xfrm>
            <a:off x="395288" y="3573463"/>
            <a:ext cx="3708400" cy="18466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CC3300"/>
                </a:solidFill>
              </a:rPr>
              <a:t>Acceptable for </a:t>
            </a:r>
            <a:r>
              <a:rPr lang="en-US" sz="2400" b="1" dirty="0">
                <a:solidFill>
                  <a:srgbClr val="CC3300"/>
                </a:solidFill>
              </a:rPr>
              <a:t>flesh floods </a:t>
            </a:r>
          </a:p>
          <a:p>
            <a:r>
              <a:rPr lang="en-US" sz="2400" dirty="0">
                <a:solidFill>
                  <a:srgbClr val="CC3300"/>
                </a:solidFill>
              </a:rPr>
              <a:t>(where friction and gradient forces are in approx. balance)</a:t>
            </a:r>
          </a:p>
          <a:p>
            <a:endParaRPr lang="en-US" dirty="0"/>
          </a:p>
        </p:txBody>
      </p:sp>
      <p:sp>
        <p:nvSpPr>
          <p:cNvPr id="1112076" name="Line 12"/>
          <p:cNvSpPr>
            <a:spLocks noChangeShapeType="1"/>
          </p:cNvSpPr>
          <p:nvPr/>
        </p:nvSpPr>
        <p:spPr bwMode="auto">
          <a:xfrm flipH="1" flipV="1">
            <a:off x="6372225" y="2420938"/>
            <a:ext cx="431800" cy="8651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77" name="Oval 13"/>
          <p:cNvSpPr>
            <a:spLocks noChangeArrowheads="1"/>
          </p:cNvSpPr>
          <p:nvPr/>
        </p:nvSpPr>
        <p:spPr bwMode="auto">
          <a:xfrm>
            <a:off x="5616575" y="4652963"/>
            <a:ext cx="3527425" cy="1871662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Symbol" pitchFamily="18" charset="2"/>
              <a:buNone/>
            </a:pPr>
            <a:r>
              <a:rPr lang="en-US" sz="1600" dirty="0">
                <a:solidFill>
                  <a:srgbClr val="336699"/>
                </a:solidFill>
              </a:rPr>
              <a:t>  </a:t>
            </a:r>
            <a:endParaRPr lang="en-US" sz="1800" b="1" dirty="0"/>
          </a:p>
          <a:p>
            <a:pPr>
              <a:buFont typeface="Symbol" pitchFamily="18" charset="2"/>
              <a:buNone/>
            </a:pPr>
            <a:r>
              <a:rPr lang="en-US" sz="1800" b="1" dirty="0">
                <a:sym typeface="Wingdings" pitchFamily="2" charset="2"/>
              </a:rPr>
              <a:t></a:t>
            </a:r>
            <a:r>
              <a:rPr lang="en-US" sz="2400" b="1" dirty="0"/>
              <a:t>Full dynamic system </a:t>
            </a:r>
          </a:p>
          <a:p>
            <a:pPr>
              <a:buFont typeface="Symbol" pitchFamily="18" charset="2"/>
              <a:buNone/>
            </a:pPr>
            <a:r>
              <a:rPr lang="en-US" sz="2400" b="1" dirty="0"/>
              <a:t> to be used</a:t>
            </a:r>
          </a:p>
          <a:p>
            <a:endParaRPr lang="en-US" sz="18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6531" y="2420938"/>
            <a:ext cx="3747469" cy="4437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533401" y="609600"/>
            <a:ext cx="3657600" cy="2133600"/>
            <a:chOff x="0" y="0"/>
            <a:chExt cx="3265" cy="1936"/>
          </a:xfrm>
        </p:grpSpPr>
        <p:pic>
          <p:nvPicPr>
            <p:cNvPr id="6149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3265" cy="7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6150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" y="569"/>
              <a:ext cx="3211" cy="13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0" y="0"/>
            <a:ext cx="49353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x-none" sz="2800" b="1" dirty="0" smtClean="0">
                <a:solidFill>
                  <a:srgbClr val="376092"/>
                </a:solidFill>
                <a:cs typeface="Arial" charset="0"/>
              </a:rPr>
              <a:t>HYPROM </a:t>
            </a:r>
            <a:r>
              <a:rPr lang="en-US" sz="2800" b="1" dirty="0" smtClean="0">
                <a:solidFill>
                  <a:srgbClr val="376092"/>
                </a:solidFill>
                <a:cs typeface="Arial" charset="0"/>
              </a:rPr>
              <a:t>governing equations:</a:t>
            </a:r>
            <a:endParaRPr lang="en-US" sz="2800" b="1" dirty="0">
              <a:solidFill>
                <a:srgbClr val="376092"/>
              </a:solidFill>
              <a:cs typeface="Arial" charset="0"/>
            </a:endParaRPr>
          </a:p>
        </p:txBody>
      </p: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6324600" y="914400"/>
            <a:ext cx="2819400" cy="990600"/>
            <a:chOff x="3848" y="3536"/>
            <a:chExt cx="1776" cy="624"/>
          </a:xfrm>
        </p:grpSpPr>
        <p:sp>
          <p:nvSpPr>
            <p:cNvPr id="6153" name="Rectangle 7"/>
            <p:cNvSpPr>
              <a:spLocks/>
            </p:cNvSpPr>
            <p:nvPr/>
          </p:nvSpPr>
          <p:spPr bwMode="auto">
            <a:xfrm>
              <a:off x="3848" y="3968"/>
              <a:ext cx="177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dirty="0">
                  <a:cs typeface="Arial" charset="0"/>
                  <a:sym typeface="Gill Sans" charset="0"/>
                </a:rPr>
                <a:t>A-B-C-D-E-F  river points</a:t>
              </a:r>
            </a:p>
          </p:txBody>
        </p:sp>
        <p:sp>
          <p:nvSpPr>
            <p:cNvPr id="6154" name="Oval 8"/>
            <p:cNvSpPr>
              <a:spLocks/>
            </p:cNvSpPr>
            <p:nvPr/>
          </p:nvSpPr>
          <p:spPr bwMode="auto">
            <a:xfrm>
              <a:off x="4472" y="3624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6155" name="AutoShape 9"/>
            <p:cNvSpPr>
              <a:spLocks/>
            </p:cNvSpPr>
            <p:nvPr/>
          </p:nvSpPr>
          <p:spPr bwMode="auto">
            <a:xfrm>
              <a:off x="4504" y="3816"/>
              <a:ext cx="48" cy="48"/>
            </a:xfrm>
            <a:prstGeom prst="star4">
              <a:avLst>
                <a:gd name="adj" fmla="val 10000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6156" name="Rectangle 10"/>
            <p:cNvSpPr>
              <a:spLocks/>
            </p:cNvSpPr>
            <p:nvPr/>
          </p:nvSpPr>
          <p:spPr bwMode="auto">
            <a:xfrm>
              <a:off x="4712" y="3536"/>
              <a:ext cx="768" cy="4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dirty="0">
                  <a:cs typeface="Arial" charset="0"/>
                  <a:sym typeface="Gill Sans" charset="0"/>
                </a:rPr>
                <a:t>h - points</a:t>
              </a:r>
            </a:p>
            <a:p>
              <a:r>
                <a:rPr lang="en-US" dirty="0" err="1">
                  <a:cs typeface="Arial" charset="0"/>
                  <a:sym typeface="Gill Sans" charset="0"/>
                </a:rPr>
                <a:t>u,v</a:t>
              </a:r>
              <a:r>
                <a:rPr lang="en-US" dirty="0">
                  <a:cs typeface="Arial" charset="0"/>
                  <a:sym typeface="Gill Sans" charset="0"/>
                </a:rPr>
                <a:t> -points</a:t>
              </a:r>
            </a:p>
          </p:txBody>
        </p:sp>
      </p:grp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83" y="1829432"/>
            <a:ext cx="8210800" cy="4693210"/>
            <a:chOff x="547" y="1115"/>
            <a:chExt cx="4582" cy="2617"/>
          </a:xfrm>
        </p:grpSpPr>
        <p:sp>
          <p:nvSpPr>
            <p:cNvPr id="6159" name="Text Box 14"/>
            <p:cNvSpPr txBox="1">
              <a:spLocks noChangeArrowheads="1"/>
            </p:cNvSpPr>
            <p:nvPr/>
          </p:nvSpPr>
          <p:spPr bwMode="auto">
            <a:xfrm>
              <a:off x="675" y="1582"/>
              <a:ext cx="2985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x-none" sz="2400" b="1" dirty="0" smtClean="0">
                  <a:solidFill>
                    <a:srgbClr val="000066"/>
                  </a:solidFill>
                  <a:cs typeface="Arial" charset="0"/>
                </a:rPr>
                <a:t>Novel components in HYPROM</a:t>
              </a:r>
            </a:p>
            <a:p>
              <a:pPr eaLnBrk="0" hangingPunct="0">
                <a:buFont typeface="Arial" pitchFamily="34" charset="0"/>
                <a:buChar char="•"/>
              </a:pPr>
              <a:r>
                <a:rPr lang="x-none" sz="2400" dirty="0" smtClean="0">
                  <a:solidFill>
                    <a:srgbClr val="FF0000"/>
                  </a:solidFill>
                  <a:cs typeface="Arial" charset="0"/>
                </a:rPr>
                <a:t> </a:t>
              </a:r>
              <a:r>
                <a:rPr lang="en-US" sz="2400" dirty="0" smtClean="0">
                  <a:solidFill>
                    <a:srgbClr val="FF0000"/>
                  </a:solidFill>
                  <a:cs typeface="Arial" charset="0"/>
                </a:rPr>
                <a:t>NO</a:t>
              </a:r>
              <a:r>
                <a:rPr lang="en-US" sz="2400" dirty="0" smtClean="0">
                  <a:solidFill>
                    <a:srgbClr val="000066"/>
                  </a:solidFill>
                  <a:cs typeface="Arial" charset="0"/>
                </a:rPr>
                <a:t> approximation</a:t>
              </a:r>
              <a:r>
                <a:rPr lang="x-none" sz="2400" dirty="0" smtClean="0">
                  <a:solidFill>
                    <a:srgbClr val="000066"/>
                  </a:solidFill>
                  <a:cs typeface="Arial" charset="0"/>
                </a:rPr>
                <a:t> in the governing eq-s</a:t>
              </a:r>
              <a:endParaRPr lang="en-US" sz="2400" dirty="0">
                <a:solidFill>
                  <a:srgbClr val="000066"/>
                </a:solidFill>
                <a:cs typeface="Arial" charset="0"/>
              </a:endParaRPr>
            </a:p>
          </p:txBody>
        </p:sp>
        <p:sp>
          <p:nvSpPr>
            <p:cNvPr id="6160" name="Text Box 15"/>
            <p:cNvSpPr txBox="1">
              <a:spLocks noChangeArrowheads="1"/>
            </p:cNvSpPr>
            <p:nvPr/>
          </p:nvSpPr>
          <p:spPr bwMode="auto">
            <a:xfrm>
              <a:off x="4161" y="1115"/>
              <a:ext cx="968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x-none" sz="2400" dirty="0" smtClean="0">
                  <a:solidFill>
                    <a:srgbClr val="000066"/>
                  </a:solidFill>
                  <a:cs typeface="Arial" charset="0"/>
                </a:rPr>
                <a:t>river routing</a:t>
              </a:r>
            </a:p>
            <a:p>
              <a:pPr eaLnBrk="0" hangingPunct="0">
                <a:buFont typeface="Arial" pitchFamily="34" charset="0"/>
                <a:buChar char="•"/>
              </a:pPr>
              <a:endParaRPr lang="en-US" sz="2400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6161" name="Text Box 16"/>
            <p:cNvSpPr txBox="1">
              <a:spLocks noChangeArrowheads="1"/>
            </p:cNvSpPr>
            <p:nvPr/>
          </p:nvSpPr>
          <p:spPr bwMode="auto">
            <a:xfrm>
              <a:off x="632" y="2389"/>
              <a:ext cx="2799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buFont typeface="Arial" pitchFamily="34" charset="0"/>
                <a:buChar char="•"/>
              </a:pPr>
              <a:r>
                <a:rPr lang="x-none" sz="2400" dirty="0" smtClean="0">
                  <a:solidFill>
                    <a:srgbClr val="000066"/>
                  </a:solidFill>
                  <a:cs typeface="Arial" charset="0"/>
                </a:rPr>
                <a:t> </a:t>
              </a:r>
              <a:r>
                <a:rPr lang="en-US" sz="2400" dirty="0" smtClean="0">
                  <a:solidFill>
                    <a:srgbClr val="000066"/>
                  </a:solidFill>
                  <a:cs typeface="Arial" charset="0"/>
                </a:rPr>
                <a:t>new </a:t>
              </a:r>
              <a:r>
                <a:rPr lang="en-US" sz="2400" dirty="0">
                  <a:solidFill>
                    <a:srgbClr val="000066"/>
                  </a:solidFill>
                  <a:cs typeface="Arial" charset="0"/>
                </a:rPr>
                <a:t>numerical technique for </a:t>
              </a:r>
            </a:p>
            <a:p>
              <a:pPr eaLnBrk="0" hangingPunct="0"/>
              <a:r>
                <a:rPr lang="en-US" sz="2400" dirty="0">
                  <a:solidFill>
                    <a:srgbClr val="FF0000"/>
                  </a:solidFill>
                  <a:cs typeface="Arial" charset="0"/>
                </a:rPr>
                <a:t>preventing grid decoupling </a:t>
              </a:r>
              <a:r>
                <a:rPr lang="en-US" sz="2400" dirty="0">
                  <a:solidFill>
                    <a:srgbClr val="000066"/>
                  </a:solidFill>
                  <a:cs typeface="Arial" charset="0"/>
                </a:rPr>
                <a:t>noise </a:t>
              </a:r>
            </a:p>
          </p:txBody>
        </p:sp>
        <p:sp>
          <p:nvSpPr>
            <p:cNvPr id="6162" name="Text Box 17"/>
            <p:cNvSpPr txBox="1">
              <a:spLocks noChangeArrowheads="1"/>
            </p:cNvSpPr>
            <p:nvPr/>
          </p:nvSpPr>
          <p:spPr bwMode="auto">
            <a:xfrm>
              <a:off x="632" y="2092"/>
              <a:ext cx="259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buFont typeface="Arial" pitchFamily="34" charset="0"/>
                <a:buChar char="•"/>
              </a:pPr>
              <a:r>
                <a:rPr lang="x-none" sz="2400" dirty="0" smtClean="0">
                  <a:solidFill>
                    <a:srgbClr val="000066"/>
                  </a:solidFill>
                  <a:cs typeface="Arial" charset="0"/>
                </a:rPr>
                <a:t> </a:t>
              </a:r>
              <a:r>
                <a:rPr lang="en-US" sz="2400" dirty="0" smtClean="0">
                  <a:solidFill>
                    <a:srgbClr val="000066"/>
                  </a:solidFill>
                  <a:cs typeface="Arial" charset="0"/>
                </a:rPr>
                <a:t>numerically </a:t>
              </a:r>
              <a:r>
                <a:rPr lang="en-US" sz="2400" dirty="0">
                  <a:solidFill>
                    <a:srgbClr val="FF0000"/>
                  </a:solidFill>
                  <a:cs typeface="Arial" charset="0"/>
                </a:rPr>
                <a:t>stabile</a:t>
              </a:r>
              <a:r>
                <a:rPr lang="en-US" sz="2400" dirty="0">
                  <a:solidFill>
                    <a:srgbClr val="000066"/>
                  </a:solidFill>
                  <a:cs typeface="Arial" charset="0"/>
                </a:rPr>
                <a:t> </a:t>
              </a:r>
              <a:r>
                <a:rPr lang="x-none" sz="2400" dirty="0" smtClean="0">
                  <a:solidFill>
                    <a:srgbClr val="000066"/>
                  </a:solidFill>
                  <a:cs typeface="Arial" charset="0"/>
                </a:rPr>
                <a:t>numerics</a:t>
              </a:r>
              <a:endParaRPr lang="en-US" sz="2400" dirty="0">
                <a:solidFill>
                  <a:srgbClr val="000066"/>
                </a:solidFill>
                <a:cs typeface="Arial" charset="0"/>
              </a:endParaRPr>
            </a:p>
          </p:txBody>
        </p:sp>
        <p:sp>
          <p:nvSpPr>
            <p:cNvPr id="6163" name="Text Box 18"/>
            <p:cNvSpPr txBox="1">
              <a:spLocks noChangeArrowheads="1"/>
            </p:cNvSpPr>
            <p:nvPr/>
          </p:nvSpPr>
          <p:spPr bwMode="auto">
            <a:xfrm>
              <a:off x="547" y="2857"/>
              <a:ext cx="2849" cy="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buFont typeface="Arial" pitchFamily="34" charset="0"/>
                <a:buChar char="•"/>
              </a:pPr>
              <a:r>
                <a:rPr lang="x-none" sz="2400" dirty="0" smtClean="0">
                  <a:solidFill>
                    <a:srgbClr val="000066"/>
                  </a:solidFill>
                  <a:cs typeface="Arial" charset="0"/>
                </a:rPr>
                <a:t> </a:t>
              </a:r>
              <a:r>
                <a:rPr lang="en-US" sz="2400" dirty="0" smtClean="0">
                  <a:solidFill>
                    <a:srgbClr val="000066"/>
                  </a:solidFill>
                  <a:cs typeface="Arial" charset="0"/>
                </a:rPr>
                <a:t>suitable </a:t>
              </a:r>
              <a:r>
                <a:rPr lang="en-US" sz="2400" dirty="0">
                  <a:solidFill>
                    <a:srgbClr val="000066"/>
                  </a:solidFill>
                  <a:cs typeface="Arial" charset="0"/>
                </a:rPr>
                <a:t>for </a:t>
              </a:r>
              <a:r>
                <a:rPr lang="x-none" sz="2400" dirty="0" smtClean="0">
                  <a:solidFill>
                    <a:srgbClr val="000066"/>
                  </a:solidFill>
                  <a:cs typeface="Arial" charset="0"/>
                </a:rPr>
                <a:t>scales ranging from </a:t>
              </a:r>
              <a:r>
                <a:rPr lang="x-none" sz="2400" dirty="0" smtClean="0">
                  <a:solidFill>
                    <a:srgbClr val="FF0000"/>
                  </a:solidFill>
                  <a:cs typeface="Arial" charset="0"/>
                </a:rPr>
                <a:t>local</a:t>
              </a:r>
              <a:r>
                <a:rPr lang="x-none" sz="2400" dirty="0" smtClean="0">
                  <a:solidFill>
                    <a:srgbClr val="000066"/>
                  </a:solidFill>
                  <a:cs typeface="Arial" charset="0"/>
                </a:rPr>
                <a:t> (</a:t>
              </a:r>
              <a:r>
                <a:rPr lang="en-US" sz="2400" dirty="0" smtClean="0">
                  <a:solidFill>
                    <a:srgbClr val="000066"/>
                  </a:solidFill>
                  <a:cs typeface="Arial" charset="0"/>
                </a:rPr>
                <a:t>flash flood</a:t>
              </a:r>
              <a:r>
                <a:rPr lang="x-none" sz="2400" dirty="0" smtClean="0">
                  <a:solidFill>
                    <a:srgbClr val="000066"/>
                  </a:solidFill>
                  <a:cs typeface="Arial" charset="0"/>
                </a:rPr>
                <a:t>s) to </a:t>
              </a:r>
              <a:r>
                <a:rPr lang="x-none" sz="2400" dirty="0" smtClean="0">
                  <a:solidFill>
                    <a:srgbClr val="FF0000"/>
                  </a:solidFill>
                  <a:cs typeface="Arial" charset="0"/>
                </a:rPr>
                <a:t>climate</a:t>
              </a:r>
              <a:r>
                <a:rPr lang="x-none" sz="2400" dirty="0" smtClean="0">
                  <a:solidFill>
                    <a:srgbClr val="000066"/>
                  </a:solidFill>
                  <a:cs typeface="Arial" charset="0"/>
                </a:rPr>
                <a:t> (large rivers, e.g. Danube)</a:t>
              </a:r>
            </a:p>
            <a:p>
              <a:pPr eaLnBrk="0" hangingPunct="0">
                <a:buFont typeface="Arial" pitchFamily="34" charset="0"/>
                <a:buChar char="•"/>
              </a:pPr>
              <a:r>
                <a:rPr lang="x-none" sz="2400" dirty="0" smtClean="0">
                  <a:solidFill>
                    <a:srgbClr val="000066"/>
                  </a:solidFill>
                  <a:cs typeface="Arial" charset="0"/>
                </a:rPr>
                <a:t> </a:t>
              </a:r>
              <a:r>
                <a:rPr lang="en-US" sz="2400" dirty="0" smtClean="0">
                  <a:solidFill>
                    <a:srgbClr val="000066"/>
                  </a:solidFill>
                  <a:cs typeface="Arial" charset="0"/>
                </a:rPr>
                <a:t>computationally </a:t>
              </a:r>
              <a:r>
                <a:rPr lang="x-none" sz="2400" dirty="0" smtClean="0">
                  <a:solidFill>
                    <a:srgbClr val="FF0000"/>
                  </a:solidFill>
                  <a:cs typeface="Arial" charset="0"/>
                </a:rPr>
                <a:t>very</a:t>
              </a:r>
              <a:r>
                <a:rPr lang="x-none" sz="2400" dirty="0" smtClean="0">
                  <a:solidFill>
                    <a:srgbClr val="000066"/>
                  </a:solidFill>
                  <a:cs typeface="Arial" charset="0"/>
                </a:rPr>
                <a:t> </a:t>
              </a:r>
              <a:r>
                <a:rPr lang="en-US" sz="2400" dirty="0" smtClean="0">
                  <a:solidFill>
                    <a:srgbClr val="FF0000"/>
                  </a:solidFill>
                  <a:cs typeface="Arial" charset="0"/>
                </a:rPr>
                <a:t>efficient</a:t>
              </a:r>
              <a:endParaRPr lang="en-US" sz="2400" dirty="0">
                <a:solidFill>
                  <a:srgbClr val="000066"/>
                </a:solidFill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7" name="Rectangle 3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76229" name="Rectangle 5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76231" name="Rectangle 7"/>
          <p:cNvSpPr>
            <a:spLocks noChangeArrowheads="1"/>
          </p:cNvSpPr>
          <p:nvPr/>
        </p:nvSpPr>
        <p:spPr bwMode="auto">
          <a:xfrm>
            <a:off x="0" y="3152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76233" name="Rectangle 9"/>
          <p:cNvSpPr>
            <a:spLocks noChangeArrowheads="1"/>
          </p:cNvSpPr>
          <p:nvPr/>
        </p:nvSpPr>
        <p:spPr bwMode="auto">
          <a:xfrm>
            <a:off x="457200" y="1828800"/>
            <a:ext cx="19736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400" b="1" dirty="0">
                <a:solidFill>
                  <a:srgbClr val="4316B2"/>
                </a:solidFill>
              </a:rPr>
              <a:t>Friction slope</a:t>
            </a:r>
            <a:r>
              <a:rPr lang="en-US" sz="2400" dirty="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1076235" name="Rectangle 11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76234" name="Object 10"/>
          <p:cNvGraphicFramePr>
            <a:graphicFrameLocks noChangeAspect="1"/>
          </p:cNvGraphicFramePr>
          <p:nvPr/>
        </p:nvGraphicFramePr>
        <p:xfrm>
          <a:off x="2987675" y="1773238"/>
          <a:ext cx="300990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1" name="Equation" r:id="rId3" imgW="1218960" imgH="444240" progId="Equation.3">
                  <p:embed/>
                </p:oleObj>
              </mc:Choice>
              <mc:Fallback>
                <p:oleObj name="Equation" r:id="rId3" imgW="1218960" imgH="444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1773238"/>
                        <a:ext cx="3009900" cy="1108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6237" name="Rectangle 13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76238" name="Line 14"/>
          <p:cNvSpPr>
            <a:spLocks noChangeShapeType="1"/>
          </p:cNvSpPr>
          <p:nvPr/>
        </p:nvSpPr>
        <p:spPr bwMode="auto">
          <a:xfrm flipH="1" flipV="1">
            <a:off x="4716463" y="2924175"/>
            <a:ext cx="0" cy="1152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6240" name="Rectangle 16"/>
          <p:cNvSpPr>
            <a:spLocks noChangeArrowheads="1"/>
          </p:cNvSpPr>
          <p:nvPr/>
        </p:nvSpPr>
        <p:spPr bwMode="auto">
          <a:xfrm>
            <a:off x="2484438" y="4221163"/>
            <a:ext cx="4968875" cy="830997"/>
          </a:xfrm>
          <a:prstGeom prst="rect">
            <a:avLst/>
          </a:prstGeom>
          <a:solidFill>
            <a:srgbClr val="F3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400" b="1" dirty="0">
                <a:solidFill>
                  <a:srgbClr val="4316B2"/>
                </a:solidFill>
              </a:rPr>
              <a:t>Potential source of </a:t>
            </a:r>
          </a:p>
          <a:p>
            <a:pPr algn="l"/>
            <a:r>
              <a:rPr lang="en-US" sz="2400" b="1" dirty="0">
                <a:solidFill>
                  <a:srgbClr val="4316B2"/>
                </a:solidFill>
              </a:rPr>
              <a:t>model instability when</a:t>
            </a:r>
            <a:r>
              <a:rPr lang="en-US" sz="2400" dirty="0">
                <a:solidFill>
                  <a:srgbClr val="000066"/>
                </a:solidFill>
              </a:rPr>
              <a:t>  </a:t>
            </a:r>
          </a:p>
        </p:txBody>
      </p:sp>
      <p:sp>
        <p:nvSpPr>
          <p:cNvPr id="1076244" name="Rectangle 20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76243" name="Object 19"/>
          <p:cNvGraphicFramePr>
            <a:graphicFrameLocks noChangeAspect="1"/>
          </p:cNvGraphicFramePr>
          <p:nvPr/>
        </p:nvGraphicFramePr>
        <p:xfrm>
          <a:off x="5715000" y="4572000"/>
          <a:ext cx="8636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2" name="Equation" r:id="rId5" imgW="419040" imgH="203040" progId="Equation.3">
                  <p:embed/>
                </p:oleObj>
              </mc:Choice>
              <mc:Fallback>
                <p:oleObj name="Equation" r:id="rId5" imgW="41904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572000"/>
                        <a:ext cx="86360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6245" name="Rectangle 21"/>
          <p:cNvSpPr>
            <a:spLocks noChangeArrowheads="1"/>
          </p:cNvSpPr>
          <p:nvPr/>
        </p:nvSpPr>
        <p:spPr bwMode="auto">
          <a:xfrm>
            <a:off x="684213" y="0"/>
            <a:ext cx="815498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en-US" sz="2800" b="1" dirty="0" smtClean="0"/>
              <a:t>F</a:t>
            </a:r>
            <a:r>
              <a:rPr lang="x-none" sz="2800" b="1" dirty="0" smtClean="0"/>
              <a:t>ull </a:t>
            </a:r>
            <a:r>
              <a:rPr lang="en-US" sz="2800" b="1" dirty="0" smtClean="0"/>
              <a:t>D</a:t>
            </a:r>
            <a:r>
              <a:rPr lang="x-none" sz="2800" b="1" dirty="0" smtClean="0"/>
              <a:t>ynamics approach</a:t>
            </a:r>
            <a:r>
              <a:rPr lang="en-US" sz="2800" b="1" dirty="0" smtClean="0"/>
              <a:t> </a:t>
            </a:r>
            <a:r>
              <a:rPr lang="en-US" sz="2800" b="1" dirty="0"/>
              <a:t>requires completely different numerical approach to resolve the </a:t>
            </a:r>
            <a:r>
              <a:rPr lang="en-US" sz="2800" b="1" dirty="0" smtClean="0"/>
              <a:t>Instability </a:t>
            </a:r>
            <a:r>
              <a:rPr lang="en-US" sz="2800" b="1" dirty="0"/>
              <a:t>due to vanishing water heights!</a:t>
            </a:r>
            <a:r>
              <a:rPr lang="en-US" sz="2800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2400" y="53340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/>
              <a:t>Fiedler and Ramirez (2002)</a:t>
            </a:r>
            <a:r>
              <a:rPr lang="en-US" sz="2400" dirty="0" smtClean="0"/>
              <a:t> suppress the instability by </a:t>
            </a:r>
            <a:r>
              <a:rPr lang="x-none" sz="2400" dirty="0" smtClean="0"/>
              <a:t>imposing an artificial threshold for the minimum water </a:t>
            </a:r>
            <a:r>
              <a:rPr lang="en-US" sz="2400" dirty="0" smtClean="0"/>
              <a:t>depth h</a:t>
            </a:r>
            <a:r>
              <a:rPr lang="x-none" sz="2400" baseline="-25000" dirty="0" smtClean="0"/>
              <a:t>c</a:t>
            </a:r>
            <a:r>
              <a:rPr lang="en-US" sz="2400" dirty="0" smtClean="0"/>
              <a:t> = 10</a:t>
            </a:r>
            <a:r>
              <a:rPr lang="en-US" sz="2400" baseline="30000" dirty="0" smtClean="0"/>
              <a:t>-10</a:t>
            </a:r>
            <a:r>
              <a:rPr lang="en-US" sz="2400" dirty="0" smtClean="0"/>
              <a:t> 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234" name="Rectangle 2"/>
          <p:cNvSpPr>
            <a:spLocks noChangeArrowheads="1"/>
          </p:cNvSpPr>
          <p:nvPr/>
        </p:nvSpPr>
        <p:spPr bwMode="auto">
          <a:xfrm>
            <a:off x="457200" y="228600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algn="justLow">
              <a:spcBef>
                <a:spcPct val="50000"/>
              </a:spcBef>
            </a:pPr>
            <a:r>
              <a:rPr lang="en-US" sz="2800" b="1" dirty="0"/>
              <a:t>Friction slope numerics – </a:t>
            </a:r>
            <a:r>
              <a:rPr lang="x-none" sz="2800" b="1" dirty="0" smtClean="0"/>
              <a:t>HYPROM </a:t>
            </a:r>
            <a:r>
              <a:rPr lang="en-US" sz="2800" b="1" dirty="0" smtClean="0"/>
              <a:t>approach </a:t>
            </a:r>
            <a:endParaRPr lang="en-US" sz="2800" b="1" dirty="0"/>
          </a:p>
        </p:txBody>
      </p:sp>
      <p:sp>
        <p:nvSpPr>
          <p:cNvPr id="1119235" name="Rectangle 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19236" name="Rectangle 4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192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814995"/>
              </p:ext>
            </p:extLst>
          </p:nvPr>
        </p:nvGraphicFramePr>
        <p:xfrm>
          <a:off x="2971800" y="2362200"/>
          <a:ext cx="1008062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3" imgW="482400" imgH="177480" progId="Equation.3">
                  <p:embed/>
                </p:oleObj>
              </mc:Choice>
              <mc:Fallback>
                <p:oleObj name="Equation" r:id="rId3" imgW="4824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362200"/>
                        <a:ext cx="1008062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9238" name="Rectangle 6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192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908145"/>
              </p:ext>
            </p:extLst>
          </p:nvPr>
        </p:nvGraphicFramePr>
        <p:xfrm>
          <a:off x="1778165" y="3124200"/>
          <a:ext cx="4476585" cy="278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5" imgW="1307880" imgH="812520" progId="Equation.3">
                  <p:embed/>
                </p:oleObj>
              </mc:Choice>
              <mc:Fallback>
                <p:oleObj name="Equation" r:id="rId5" imgW="130788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165" y="3124200"/>
                        <a:ext cx="4476585" cy="27876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92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187272"/>
              </p:ext>
            </p:extLst>
          </p:nvPr>
        </p:nvGraphicFramePr>
        <p:xfrm>
          <a:off x="4419600" y="2362200"/>
          <a:ext cx="849313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7" imgW="406400" imgH="177800" progId="Equation.3">
                  <p:embed/>
                </p:oleObj>
              </mc:Choice>
              <mc:Fallback>
                <p:oleObj name="Equation" r:id="rId7" imgW="406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362200"/>
                        <a:ext cx="849313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92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921204"/>
              </p:ext>
            </p:extLst>
          </p:nvPr>
        </p:nvGraphicFramePr>
        <p:xfrm>
          <a:off x="6019800" y="2362200"/>
          <a:ext cx="1112838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9" imgW="533160" imgH="203040" progId="Equation.3">
                  <p:embed/>
                </p:oleObj>
              </mc:Choice>
              <mc:Fallback>
                <p:oleObj name="Equation" r:id="rId9" imgW="533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362200"/>
                        <a:ext cx="1112838" cy="430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900113" y="6165850"/>
            <a:ext cx="60848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x-none" sz="2000" dirty="0" smtClean="0">
                <a:solidFill>
                  <a:srgbClr val="002060"/>
                </a:solidFill>
              </a:rPr>
              <a:t>More info in </a:t>
            </a:r>
            <a:r>
              <a:rPr lang="en-US" sz="2000" i="1" dirty="0" smtClean="0">
                <a:solidFill>
                  <a:srgbClr val="002060"/>
                </a:solidFill>
              </a:rPr>
              <a:t>Nickovic </a:t>
            </a:r>
            <a:r>
              <a:rPr lang="en-US" sz="2000" i="1" dirty="0">
                <a:solidFill>
                  <a:srgbClr val="002060"/>
                </a:solidFill>
              </a:rPr>
              <a:t>et al (2010)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9906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CC3300"/>
                </a:solidFill>
              </a:rPr>
              <a:t>Implicit time scheme </a:t>
            </a:r>
            <a:r>
              <a:rPr lang="en-GB" sz="2400" dirty="0" smtClean="0">
                <a:solidFill>
                  <a:srgbClr val="CC3300"/>
                </a:solidFill>
              </a:rPr>
              <a:t>applied</a:t>
            </a:r>
          </a:p>
          <a:p>
            <a:endParaRPr lang="en-GB" dirty="0">
              <a:solidFill>
                <a:srgbClr val="CC3300"/>
              </a:solidFill>
            </a:endParaRPr>
          </a:p>
          <a:p>
            <a:r>
              <a:rPr lang="en-GB" sz="2400" dirty="0" smtClean="0">
                <a:solidFill>
                  <a:srgbClr val="CC3300"/>
                </a:solidFill>
              </a:rPr>
              <a:t>Unconditionally </a:t>
            </a:r>
            <a:r>
              <a:rPr lang="en-GB" sz="2400" dirty="0">
                <a:solidFill>
                  <a:srgbClr val="CC3300"/>
                </a:solidFill>
              </a:rPr>
              <a:t>stable </a:t>
            </a:r>
            <a:r>
              <a:rPr lang="en-GB" sz="2400" dirty="0" smtClean="0">
                <a:solidFill>
                  <a:srgbClr val="CC3300"/>
                </a:solidFill>
              </a:rPr>
              <a:t>method</a:t>
            </a:r>
          </a:p>
          <a:p>
            <a:endParaRPr lang="en-GB" dirty="0">
              <a:solidFill>
                <a:srgbClr val="CC3300"/>
              </a:solidFill>
            </a:endParaRPr>
          </a:p>
          <a:p>
            <a:r>
              <a:rPr lang="en-GB" sz="2400" dirty="0" smtClean="0">
                <a:solidFill>
                  <a:srgbClr val="CC3300"/>
                </a:solidFill>
              </a:rPr>
              <a:t>Convergent </a:t>
            </a:r>
            <a:r>
              <a:rPr lang="en-GB" sz="2400" dirty="0">
                <a:solidFill>
                  <a:srgbClr val="CC3300"/>
                </a:solidFill>
              </a:rPr>
              <a:t>for </a:t>
            </a:r>
            <a:r>
              <a:rPr lang="en-GB" sz="2400" dirty="0" smtClean="0">
                <a:solidFill>
                  <a:srgbClr val="CC3300"/>
                </a:solidFill>
              </a:rPr>
              <a:t>  </a:t>
            </a:r>
          </a:p>
          <a:p>
            <a:endParaRPr lang="en-GB" dirty="0">
              <a:solidFill>
                <a:srgbClr val="CC33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836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02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0630"/>
            <a:ext cx="3978275" cy="63273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202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533400"/>
            <a:ext cx="51054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20264" name="Rectangle 8"/>
          <p:cNvSpPr>
            <a:spLocks noChangeArrowheads="1"/>
          </p:cNvSpPr>
          <p:nvPr/>
        </p:nvSpPr>
        <p:spPr bwMode="auto">
          <a:xfrm>
            <a:off x="684213" y="0"/>
            <a:ext cx="4072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Friction slope </a:t>
            </a:r>
            <a:r>
              <a:rPr lang="en-US" b="1" dirty="0" err="1">
                <a:solidFill>
                  <a:schemeClr val="accent2"/>
                </a:solidFill>
              </a:rPr>
              <a:t>numerics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x-none" b="1" dirty="0" smtClean="0">
                <a:solidFill>
                  <a:schemeClr val="accent2"/>
                </a:solidFill>
              </a:rPr>
              <a:t> in HYPROM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587" name="Rectangle 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91588" name="Rectangle 4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91590" name="Rectangle 6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91595" name="Rectangle 11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91594" name="Object 10"/>
          <p:cNvGraphicFramePr>
            <a:graphicFrameLocks noChangeAspect="1"/>
          </p:cNvGraphicFramePr>
          <p:nvPr/>
        </p:nvGraphicFramePr>
        <p:xfrm>
          <a:off x="0" y="1143000"/>
          <a:ext cx="496728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7" name="Equation" r:id="rId3" imgW="1459866" imgH="380835" progId="Equation.3">
                  <p:embed/>
                </p:oleObj>
              </mc:Choice>
              <mc:Fallback>
                <p:oleObj name="Equation" r:id="rId3" imgW="1459866" imgH="380835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43000"/>
                        <a:ext cx="4967288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1597" name="Rectangle 13"/>
          <p:cNvSpPr>
            <a:spLocks noChangeArrowheads="1"/>
          </p:cNvSpPr>
          <p:nvPr/>
        </p:nvSpPr>
        <p:spPr bwMode="auto">
          <a:xfrm>
            <a:off x="0" y="3152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91596" name="Object 12"/>
          <p:cNvGraphicFramePr>
            <a:graphicFrameLocks noChangeAspect="1"/>
          </p:cNvGraphicFramePr>
          <p:nvPr/>
        </p:nvGraphicFramePr>
        <p:xfrm>
          <a:off x="228600" y="2286000"/>
          <a:ext cx="2735263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8" name="Equation" r:id="rId5" imgW="774364" imgH="304668" progId="Equation.3">
                  <p:embed/>
                </p:oleObj>
              </mc:Choice>
              <mc:Fallback>
                <p:oleObj name="Equation" r:id="rId5" imgW="774364" imgH="304668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0"/>
                        <a:ext cx="2735263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91599" name="Picture 15" descr="rrs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24525" y="2276475"/>
            <a:ext cx="2640013" cy="314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91600" name="Rectangle 16"/>
          <p:cNvSpPr>
            <a:spLocks noChangeArrowheads="1"/>
          </p:cNvSpPr>
          <p:nvPr/>
        </p:nvSpPr>
        <p:spPr bwMode="auto">
          <a:xfrm>
            <a:off x="5292725" y="5516563"/>
            <a:ext cx="3382963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r>
              <a:rPr lang="en-US" sz="2000" dirty="0">
                <a:solidFill>
                  <a:srgbClr val="006600"/>
                </a:solidFill>
              </a:rPr>
              <a:t>River path: </a:t>
            </a:r>
          </a:p>
          <a:p>
            <a:pPr lvl="1">
              <a:spcBef>
                <a:spcPct val="5000"/>
              </a:spcBef>
            </a:pPr>
            <a:r>
              <a:rPr lang="en-US" sz="2000" dirty="0">
                <a:solidFill>
                  <a:srgbClr val="006600"/>
                </a:solidFill>
              </a:rPr>
              <a:t>A-B-C-D-E-F</a:t>
            </a:r>
          </a:p>
        </p:txBody>
      </p:sp>
      <p:sp>
        <p:nvSpPr>
          <p:cNvPr id="1091601" name="Rectangle 17"/>
          <p:cNvSpPr>
            <a:spLocks noChangeArrowheads="1"/>
          </p:cNvSpPr>
          <p:nvPr/>
        </p:nvSpPr>
        <p:spPr bwMode="auto">
          <a:xfrm>
            <a:off x="533400" y="4572000"/>
            <a:ext cx="40322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>
              <a:spcBef>
                <a:spcPct val="50000"/>
              </a:spcBef>
              <a:buFontTx/>
              <a:buChar char="•"/>
            </a:pPr>
            <a:r>
              <a:rPr lang="x-none" sz="2400" dirty="0" smtClean="0"/>
              <a:t> </a:t>
            </a:r>
            <a:r>
              <a:rPr lang="en-US" sz="2400" dirty="0" smtClean="0"/>
              <a:t>River –</a:t>
            </a:r>
            <a:r>
              <a:rPr lang="x-none" sz="2400" dirty="0" smtClean="0"/>
              <a:t> a water </a:t>
            </a:r>
            <a:r>
              <a:rPr lang="en-US" sz="2400" dirty="0" smtClean="0"/>
              <a:t>collector </a:t>
            </a:r>
            <a:r>
              <a:rPr lang="x-none" sz="2400" dirty="0" smtClean="0"/>
              <a:t> </a:t>
            </a:r>
            <a:r>
              <a:rPr lang="en-US" sz="2400" dirty="0" smtClean="0"/>
              <a:t>from </a:t>
            </a:r>
            <a:r>
              <a:rPr lang="en-US" sz="2400" dirty="0"/>
              <a:t>surrounding points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 dirty="0"/>
              <a:t> Same numerics as for non-river </a:t>
            </a:r>
            <a:r>
              <a:rPr lang="x-none" sz="2400" dirty="0" smtClean="0"/>
              <a:t>points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381000" y="3276600"/>
            <a:ext cx="2864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Bef>
                <a:spcPct val="50000"/>
              </a:spcBef>
            </a:pPr>
            <a:r>
              <a:rPr lang="x-none" sz="2400" i="1" dirty="0" smtClean="0">
                <a:solidFill>
                  <a:srgbClr val="002060"/>
                </a:solidFill>
              </a:rPr>
              <a:t>s</a:t>
            </a:r>
            <a:r>
              <a:rPr lang="x-none" sz="2400" dirty="0" smtClean="0">
                <a:solidFill>
                  <a:srgbClr val="002060"/>
                </a:solidFill>
              </a:rPr>
              <a:t> – river direction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524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River routing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0" y="24145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0" y="24145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152400" y="0"/>
            <a:ext cx="86868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dirty="0">
              <a:solidFill>
                <a:srgbClr val="006600"/>
              </a:solidFill>
            </a:endParaRPr>
          </a:p>
          <a:p>
            <a:pPr lvl="1" algn="l">
              <a:lnSpc>
                <a:spcPct val="100000"/>
              </a:lnSpc>
              <a:spcBef>
                <a:spcPct val="50000"/>
              </a:spcBef>
            </a:pPr>
            <a:r>
              <a:rPr lang="x-none" sz="2400" dirty="0" smtClean="0"/>
              <a:t>A numerical method proposed for the </a:t>
            </a:r>
            <a:r>
              <a:rPr lang="en-US" sz="2400" dirty="0" smtClean="0"/>
              <a:t>source term</a:t>
            </a:r>
            <a:r>
              <a:rPr lang="x-none" sz="2400" dirty="0" smtClean="0"/>
              <a:t>:</a:t>
            </a:r>
            <a:r>
              <a:rPr lang="en-US" sz="2400" dirty="0" smtClean="0"/>
              <a:t> </a:t>
            </a:r>
            <a:r>
              <a:rPr lang="en-US" sz="2400" dirty="0"/>
              <a:t>averaging method </a:t>
            </a:r>
            <a:r>
              <a:rPr lang="x-none" sz="2400" dirty="0" smtClean="0"/>
              <a:t>which redistributes water mass to neighbouring points and avoids two-grid interval noise in the E or B horizontal grids</a:t>
            </a:r>
            <a:endParaRPr lang="en-US" sz="2400" dirty="0"/>
          </a:p>
          <a:p>
            <a:pPr lvl="2" algn="l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dirty="0">
              <a:solidFill>
                <a:srgbClr val="006600"/>
              </a:solidFill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201733" name="Rectangle 5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735" name="Rectangle 7"/>
          <p:cNvSpPr>
            <a:spLocks noChangeArrowheads="1"/>
          </p:cNvSpPr>
          <p:nvPr/>
        </p:nvSpPr>
        <p:spPr bwMode="auto">
          <a:xfrm>
            <a:off x="0" y="30765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736" name="Rectangle 8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737" name="Rectangle 9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738" name="Rectangle 10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73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741" name="Text Box 13"/>
          <p:cNvSpPr txBox="1">
            <a:spLocks noChangeArrowheads="1"/>
          </p:cNvSpPr>
          <p:nvPr/>
        </p:nvSpPr>
        <p:spPr bwMode="auto">
          <a:xfrm>
            <a:off x="2803525" y="4670425"/>
            <a:ext cx="184150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1746" name="Rectangle 18"/>
          <p:cNvSpPr>
            <a:spLocks noChangeArrowheads="1"/>
          </p:cNvSpPr>
          <p:nvPr/>
        </p:nvSpPr>
        <p:spPr bwMode="auto">
          <a:xfrm>
            <a:off x="3303588" y="2297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01745" name="Object 17"/>
          <p:cNvGraphicFramePr>
            <a:graphicFrameLocks noChangeAspect="1"/>
          </p:cNvGraphicFramePr>
          <p:nvPr/>
        </p:nvGraphicFramePr>
        <p:xfrm>
          <a:off x="1752600" y="3048000"/>
          <a:ext cx="5673725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9" name="Equation" r:id="rId3" imgW="2273040" imgH="533160" progId="Equation.3">
                  <p:embed/>
                </p:oleObj>
              </mc:Choice>
              <mc:Fallback>
                <p:oleObj name="Equation" r:id="rId3" imgW="2273040" imgH="5331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048000"/>
                        <a:ext cx="5673725" cy="13366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0" y="6211669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Nickovic </a:t>
            </a:r>
            <a:r>
              <a:rPr lang="x-none" dirty="0" smtClean="0"/>
              <a:t> et al </a:t>
            </a:r>
            <a:r>
              <a:rPr lang="en-GB" dirty="0" smtClean="0"/>
              <a:t>(2011): Method for efficient prevention of gravity wave decoupling on rectangular semi-staggered grids”. Journal of Computational Physics, 230(5), 1865-1875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2"/>
          <p:cNvSpPr>
            <a:spLocks noChangeArrowheads="1"/>
          </p:cNvSpPr>
          <p:nvPr/>
        </p:nvSpPr>
        <p:spPr bwMode="auto">
          <a:xfrm>
            <a:off x="457200" y="0"/>
            <a:ext cx="8686800" cy="167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</a:rPr>
              <a:t>Synthetic </a:t>
            </a:r>
            <a:r>
              <a:rPr lang="en-US" sz="2800" b="1" dirty="0" smtClean="0">
                <a:solidFill>
                  <a:srgbClr val="002060"/>
                </a:solidFill>
              </a:rPr>
              <a:t>experiment </a:t>
            </a:r>
            <a:r>
              <a:rPr lang="en-US" sz="2800" b="1" dirty="0">
                <a:solidFill>
                  <a:srgbClr val="002060"/>
                </a:solidFill>
              </a:rPr>
              <a:t>with </a:t>
            </a:r>
            <a:r>
              <a:rPr lang="en-US" sz="2800" b="1" dirty="0" smtClean="0">
                <a:solidFill>
                  <a:srgbClr val="002060"/>
                </a:solidFill>
              </a:rPr>
              <a:t>HYPROM</a:t>
            </a:r>
            <a:r>
              <a:rPr lang="x-none" sz="2800" b="1" dirty="0" smtClean="0">
                <a:solidFill>
                  <a:srgbClr val="002060"/>
                </a:solidFill>
              </a:rPr>
              <a:t> </a:t>
            </a:r>
          </a:p>
          <a:p>
            <a:pPr lvl="1" algn="l">
              <a:spcBef>
                <a:spcPct val="50000"/>
              </a:spcBef>
            </a:pPr>
            <a:r>
              <a:rPr lang="x-none" sz="2800" b="1" dirty="0" smtClean="0">
                <a:solidFill>
                  <a:srgbClr val="002060"/>
                </a:solidFill>
              </a:rPr>
              <a:t>(</a:t>
            </a:r>
            <a:r>
              <a:rPr lang="en-US" sz="2800" dirty="0" smtClean="0"/>
              <a:t>1pt source</a:t>
            </a:r>
            <a:r>
              <a:rPr lang="x-none" sz="2800" dirty="0" smtClean="0"/>
              <a:t> forcing)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endParaRPr lang="en-US" sz="2800" b="1" dirty="0">
              <a:solidFill>
                <a:srgbClr val="002060"/>
              </a:solidFill>
            </a:endParaRPr>
          </a:p>
          <a:p>
            <a:pPr lvl="1" algn="just">
              <a:spcBef>
                <a:spcPct val="50000"/>
              </a:spcBef>
              <a:buFont typeface="Wingdings" pitchFamily="2" charset="2"/>
              <a:buNone/>
            </a:pPr>
            <a:r>
              <a:rPr lang="en-GB" sz="2200" b="1" dirty="0">
                <a:solidFill>
                  <a:schemeClr val="accent2"/>
                </a:solidFill>
              </a:rPr>
              <a:t>	</a:t>
            </a:r>
            <a:endParaRPr lang="en-US" sz="2200" b="1" dirty="0">
              <a:solidFill>
                <a:schemeClr val="accent2"/>
              </a:solidFill>
            </a:endParaRPr>
          </a:p>
        </p:txBody>
      </p:sp>
      <p:sp>
        <p:nvSpPr>
          <p:cNvPr id="1086473" name="Rectangle 9"/>
          <p:cNvSpPr>
            <a:spLocks noChangeArrowheads="1"/>
          </p:cNvSpPr>
          <p:nvPr/>
        </p:nvSpPr>
        <p:spPr bwMode="auto">
          <a:xfrm>
            <a:off x="900113" y="4724400"/>
            <a:ext cx="3743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>
              <a:spcBef>
                <a:spcPct val="50000"/>
              </a:spcBef>
            </a:pPr>
            <a:r>
              <a:rPr lang="en-US" sz="2000" b="1">
                <a:solidFill>
                  <a:srgbClr val="CC3300"/>
                </a:solidFill>
              </a:rPr>
              <a:t>Without modification</a:t>
            </a:r>
          </a:p>
        </p:txBody>
      </p:sp>
      <p:sp>
        <p:nvSpPr>
          <p:cNvPr id="1086474" name="Rectangle 1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86478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412875"/>
            <a:ext cx="3241675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6479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484313"/>
            <a:ext cx="316865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6480" name="Rectangle 16"/>
          <p:cNvSpPr>
            <a:spLocks noChangeArrowheads="1"/>
          </p:cNvSpPr>
          <p:nvPr/>
        </p:nvSpPr>
        <p:spPr bwMode="auto">
          <a:xfrm>
            <a:off x="4500563" y="4724400"/>
            <a:ext cx="3743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>
              <a:spcBef>
                <a:spcPct val="50000"/>
              </a:spcBef>
            </a:pPr>
            <a:r>
              <a:rPr lang="en-US" sz="2000" b="1">
                <a:solidFill>
                  <a:srgbClr val="CC3300"/>
                </a:solidFill>
              </a:rPr>
              <a:t>With modification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676400"/>
            <a:ext cx="4834817" cy="518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083" name="Rectangle 4"/>
          <p:cNvSpPr>
            <a:spLocks noChangeArrowheads="1"/>
          </p:cNvSpPr>
          <p:nvPr/>
        </p:nvSpPr>
        <p:spPr bwMode="auto">
          <a:xfrm>
            <a:off x="762000" y="177800"/>
            <a:ext cx="8153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latin typeface="Arial Narrow" pitchFamily="34" charset="0"/>
                <a:cs typeface="Arial" charset="0"/>
              </a:rPr>
              <a:t>HYPROM </a:t>
            </a:r>
            <a:r>
              <a:rPr lang="x-none" sz="3200" b="1" dirty="0" smtClean="0">
                <a:latin typeface="Arial Narrow" pitchFamily="34" charset="0"/>
                <a:cs typeface="Arial" charset="0"/>
              </a:rPr>
              <a:t>integrated with the NCEP/NMM atmospheric model</a:t>
            </a:r>
            <a:endParaRPr lang="en-US" sz="3200" b="1" dirty="0">
              <a:latin typeface="Arial Narrow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4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1117600"/>
            <a:ext cx="3759200" cy="2973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141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952500"/>
            <a:ext cx="5005388" cy="5113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aphicFrame>
        <p:nvGraphicFramePr>
          <p:cNvPr id="83972" name="Group 4"/>
          <p:cNvGraphicFramePr>
            <a:graphicFrameLocks noGrp="1"/>
          </p:cNvGraphicFramePr>
          <p:nvPr>
            <p:ph idx="4294967295"/>
          </p:nvPr>
        </p:nvGraphicFramePr>
        <p:xfrm>
          <a:off x="5334000" y="4343400"/>
          <a:ext cx="3581400" cy="2198688"/>
        </p:xfrm>
        <a:graphic>
          <a:graphicData uri="http://schemas.openxmlformats.org/drawingml/2006/table">
            <a:tbl>
              <a:tblPr/>
              <a:tblGrid>
                <a:gridCol w="1295400"/>
                <a:gridCol w="1143000"/>
                <a:gridCol w="1143000"/>
              </a:tblGrid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parameter</a:t>
                      </a:r>
                    </a:p>
                  </a:txBody>
                  <a:tcPr marL="121879" marR="121879"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Clay Loam (09)</a:t>
                      </a:r>
                    </a:p>
                  </a:txBody>
                  <a:tcPr marL="121879" marR="12187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Bedrock (15)</a:t>
                      </a:r>
                    </a:p>
                  </a:txBody>
                  <a:tcPr marL="121879" marR="12187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sat. diffusivity</a:t>
                      </a:r>
                    </a:p>
                  </a:txBody>
                  <a:tcPr marL="121879" marR="121879"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0.113 x 10</a:t>
                      </a:r>
                      <a:r>
                        <a:rPr kumimoji="0" lang="en-US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-4</a:t>
                      </a:r>
                    </a:p>
                  </a:txBody>
                  <a:tcPr marL="121879" marR="12187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0.136 x 10</a:t>
                      </a:r>
                      <a:r>
                        <a:rPr kumimoji="0" lang="en-US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-3</a:t>
                      </a:r>
                    </a:p>
                  </a:txBody>
                  <a:tcPr marL="121879" marR="12187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sat. conductivity</a:t>
                      </a:r>
                    </a:p>
                  </a:txBody>
                  <a:tcPr marL="121879" marR="121879"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2.45 x 10</a:t>
                      </a:r>
                      <a:r>
                        <a:rPr kumimoji="0" lang="en-US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-6</a:t>
                      </a:r>
                    </a:p>
                  </a:txBody>
                  <a:tcPr marL="121879" marR="12187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1.41 x 10</a:t>
                      </a:r>
                      <a:r>
                        <a:rPr kumimoji="0" lang="en-US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-4</a:t>
                      </a:r>
                    </a:p>
                  </a:txBody>
                  <a:tcPr marL="121879" marR="12187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porosity</a:t>
                      </a:r>
                    </a:p>
                  </a:txBody>
                  <a:tcPr marL="121879" marR="121879"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0.465</a:t>
                      </a:r>
                    </a:p>
                  </a:txBody>
                  <a:tcPr marL="121879" marR="12187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0.20</a:t>
                      </a:r>
                    </a:p>
                  </a:txBody>
                  <a:tcPr marL="121879" marR="12187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 constant</a:t>
                      </a:r>
                    </a:p>
                  </a:txBody>
                  <a:tcPr marL="121879" marR="121879"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8.17</a:t>
                      </a:r>
                    </a:p>
                  </a:txBody>
                  <a:tcPr marL="121879" marR="12187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2.79</a:t>
                      </a:r>
                    </a:p>
                  </a:txBody>
                  <a:tcPr marL="121879" marR="121879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14142" name="Rectangle 31"/>
          <p:cNvSpPr>
            <a:spLocks noChangeArrowheads="1"/>
          </p:cNvSpPr>
          <p:nvPr/>
        </p:nvSpPr>
        <p:spPr bwMode="auto">
          <a:xfrm>
            <a:off x="7848600" y="2438400"/>
            <a:ext cx="762000" cy="1524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1800">
              <a:ea typeface="ＭＳ Ｐゴシック" pitchFamily="34" charset="-128"/>
            </a:endParaRPr>
          </a:p>
        </p:txBody>
      </p:sp>
      <p:sp>
        <p:nvSpPr>
          <p:cNvPr id="1114143" name="Rectangle 32"/>
          <p:cNvSpPr>
            <a:spLocks noChangeArrowheads="1"/>
          </p:cNvSpPr>
          <p:nvPr/>
        </p:nvSpPr>
        <p:spPr bwMode="auto">
          <a:xfrm>
            <a:off x="7848600" y="3124200"/>
            <a:ext cx="685800" cy="1524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1800">
              <a:ea typeface="ＭＳ Ｐゴシック" pitchFamily="34" charset="-128"/>
            </a:endParaRPr>
          </a:p>
        </p:txBody>
      </p:sp>
      <p:sp>
        <p:nvSpPr>
          <p:cNvPr id="1114144" name="Rectangle 33"/>
          <p:cNvSpPr>
            <a:spLocks noChangeArrowheads="1"/>
          </p:cNvSpPr>
          <p:nvPr/>
        </p:nvSpPr>
        <p:spPr bwMode="auto">
          <a:xfrm>
            <a:off x="5257800" y="4953000"/>
            <a:ext cx="3733800" cy="9144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1800">
              <a:ea typeface="ＭＳ Ｐゴシック" pitchFamily="34" charset="-128"/>
            </a:endParaRPr>
          </a:p>
        </p:txBody>
      </p:sp>
      <p:sp>
        <p:nvSpPr>
          <p:cNvPr id="1114145" name="Text Box 34"/>
          <p:cNvSpPr txBox="1">
            <a:spLocks noChangeArrowheads="1"/>
          </p:cNvSpPr>
          <p:nvPr/>
        </p:nvSpPr>
        <p:spPr bwMode="auto">
          <a:xfrm>
            <a:off x="1143000" y="0"/>
            <a:ext cx="68849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/>
            <a:r>
              <a:rPr lang="en-US" sz="2400" b="1" dirty="0" err="1" smtClean="0">
                <a:ea typeface="ＭＳ Ｐゴシック" pitchFamily="34" charset="-128"/>
              </a:rPr>
              <a:t>Moraca</a:t>
            </a:r>
            <a:r>
              <a:rPr lang="en-US" sz="2400" b="1" dirty="0" smtClean="0">
                <a:ea typeface="ＭＳ Ｐゴシック" pitchFamily="34" charset="-128"/>
              </a:rPr>
              <a:t> river - Sensitivity </a:t>
            </a:r>
            <a:r>
              <a:rPr lang="en-US" sz="2400" b="1" dirty="0">
                <a:ea typeface="ＭＳ Ｐゴシック" pitchFamily="34" charset="-128"/>
              </a:rPr>
              <a:t>to soil </a:t>
            </a:r>
            <a:r>
              <a:rPr lang="en-US" sz="2400" b="1" dirty="0" smtClean="0">
                <a:ea typeface="ＭＳ Ｐゴシック" pitchFamily="34" charset="-128"/>
              </a:rPr>
              <a:t>type</a:t>
            </a:r>
            <a:endParaRPr lang="x-none" sz="2400" b="1" dirty="0" smtClean="0">
              <a:ea typeface="ＭＳ Ｐゴシック" pitchFamily="34" charset="-128"/>
            </a:endParaRPr>
          </a:p>
          <a:p>
            <a:pPr marL="0" lvl="1" eaLnBrk="0" hangingPunct="0"/>
            <a:r>
              <a:rPr lang="en-US" sz="2400" b="1" dirty="0" smtClean="0"/>
              <a:t>S</a:t>
            </a:r>
            <a:r>
              <a:rPr lang="x-none" sz="2400" b="1" dirty="0" smtClean="0"/>
              <a:t>mall catchment case</a:t>
            </a:r>
            <a:endParaRPr lang="en-US" sz="2400" b="1" dirty="0" smtClean="0"/>
          </a:p>
          <a:p>
            <a:pPr algn="l" eaLnBrk="0" hangingPunct="0"/>
            <a:endParaRPr lang="en-US" sz="2400" b="1" dirty="0">
              <a:ea typeface="ＭＳ Ｐゴシック" pitchFamily="34" charset="-128"/>
            </a:endParaRPr>
          </a:p>
        </p:txBody>
      </p:sp>
    </p:spTree>
  </p:cSld>
  <p:clrMapOvr>
    <a:masterClrMapping/>
  </p:clrMapOvr>
  <p:transition xmlns:p14="http://schemas.microsoft.com/office/powerpoint/2010/main" advTm="65832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hydrologic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x-none" dirty="0" smtClean="0"/>
          </a:p>
          <a:p>
            <a:r>
              <a:rPr lang="en-US" dirty="0" smtClean="0"/>
              <a:t>H</a:t>
            </a:r>
            <a:r>
              <a:rPr lang="x-none" dirty="0" smtClean="0"/>
              <a:t>ydrology modelling – one of most important component in goobal climate models to appropriatelly represent </a:t>
            </a:r>
          </a:p>
          <a:p>
            <a:pPr lvl="1"/>
            <a:r>
              <a:rPr lang="en-US" dirty="0" smtClean="0"/>
              <a:t>hydrological cycle </a:t>
            </a:r>
            <a:endParaRPr lang="x-none" dirty="0" smtClean="0"/>
          </a:p>
          <a:p>
            <a:pPr lvl="1"/>
            <a:r>
              <a:rPr lang="en-US" dirty="0" smtClean="0"/>
              <a:t>energy fluxes in the Earth's atmosphere and at the surface</a:t>
            </a:r>
            <a:endParaRPr lang="x-none" dirty="0" smtClean="0"/>
          </a:p>
          <a:p>
            <a:r>
              <a:rPr lang="en-US" dirty="0" smtClean="0"/>
              <a:t>S</a:t>
            </a:r>
            <a:r>
              <a:rPr lang="x-none" dirty="0" smtClean="0"/>
              <a:t>ignificant room for further impeovements  </a:t>
            </a:r>
          </a:p>
          <a:p>
            <a:r>
              <a:rPr lang="en-US" dirty="0" smtClean="0"/>
              <a:t>limited success in the past due to lack of adequate input data</a:t>
            </a:r>
            <a:endParaRPr lang="x-none" dirty="0" smtClean="0"/>
          </a:p>
          <a:p>
            <a:r>
              <a:rPr lang="en-US" dirty="0" smtClean="0"/>
              <a:t>M</a:t>
            </a:r>
            <a:r>
              <a:rPr lang="x-none" dirty="0" smtClean="0"/>
              <a:t>ore recent improvements:</a:t>
            </a:r>
          </a:p>
          <a:p>
            <a:pPr lvl="1"/>
            <a:r>
              <a:rPr lang="en-US" dirty="0" smtClean="0"/>
              <a:t>M</a:t>
            </a:r>
            <a:r>
              <a:rPr lang="x-none" dirty="0" smtClean="0"/>
              <a:t>ore accurrate and </a:t>
            </a:r>
            <a:r>
              <a:rPr lang="en-US" dirty="0" smtClean="0"/>
              <a:t>high-resolution data on </a:t>
            </a:r>
            <a:endParaRPr lang="x-none" dirty="0" smtClean="0"/>
          </a:p>
          <a:p>
            <a:pPr lvl="2"/>
            <a:r>
              <a:rPr lang="en-US" dirty="0" smtClean="0"/>
              <a:t>topography, river routing, and </a:t>
            </a:r>
            <a:r>
              <a:rPr lang="x-none" dirty="0" smtClean="0"/>
              <a:t>soil types</a:t>
            </a:r>
          </a:p>
          <a:p>
            <a:pPr lvl="2"/>
            <a:r>
              <a:rPr lang="en-US" dirty="0" smtClean="0"/>
              <a:t>P</a:t>
            </a:r>
            <a:r>
              <a:rPr lang="x-none" dirty="0" smtClean="0"/>
              <a:t>recipitation observations/predictions</a:t>
            </a:r>
          </a:p>
          <a:p>
            <a:r>
              <a:rPr lang="en-US" dirty="0" smtClean="0"/>
              <a:t>M</a:t>
            </a:r>
            <a:r>
              <a:rPr lang="x-none" dirty="0" smtClean="0"/>
              <a:t>ore recent improvements:</a:t>
            </a:r>
          </a:p>
          <a:p>
            <a:pPr lvl="1"/>
            <a:r>
              <a:rPr lang="en-US" dirty="0" smtClean="0"/>
              <a:t>variety of hydrology modeling approaches</a:t>
            </a:r>
            <a:r>
              <a:rPr lang="x-none" dirty="0" smtClean="0"/>
              <a:t>:</a:t>
            </a:r>
            <a:r>
              <a:rPr lang="en-US" dirty="0" smtClean="0"/>
              <a:t> </a:t>
            </a:r>
            <a:endParaRPr lang="x-none" dirty="0" smtClean="0"/>
          </a:p>
          <a:p>
            <a:pPr lvl="1"/>
            <a:r>
              <a:rPr lang="x-none" dirty="0" smtClean="0"/>
              <a:t>simplified</a:t>
            </a:r>
            <a:r>
              <a:rPr lang="en-US" dirty="0" smtClean="0"/>
              <a:t>conceptual </a:t>
            </a:r>
            <a:endParaRPr lang="x-none" dirty="0" smtClean="0"/>
          </a:p>
          <a:p>
            <a:pPr lvl="1"/>
            <a:r>
              <a:rPr lang="en-US" dirty="0" smtClean="0"/>
              <a:t>kinematic methods </a:t>
            </a:r>
            <a:endParaRPr lang="x-none" dirty="0" smtClean="0"/>
          </a:p>
          <a:p>
            <a:pPr lvl="1"/>
            <a:r>
              <a:rPr lang="en-US" dirty="0" smtClean="0"/>
              <a:t>complex dynamic methods</a:t>
            </a:r>
            <a:endParaRPr lang="x-none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Hydrology Prognostic Model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Hydrology Prognostic Model</a:t>
            </a:r>
            <a:endParaRPr lang="en-US"/>
          </a:p>
        </p:txBody>
      </p:sp>
      <p:pic>
        <p:nvPicPr>
          <p:cNvPr id="5" name="Content Placeholder 4" descr="FLOW_BUNA_BRIDGE_2020-20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19200"/>
            <a:ext cx="5408783" cy="518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43600" y="5867400"/>
            <a:ext cx="251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D</a:t>
            </a:r>
            <a:r>
              <a:rPr lang="x-none" b="1" i="1" dirty="0" smtClean="0"/>
              <a:t>jurdjevic et al, 2011</a:t>
            </a:r>
            <a:endParaRPr lang="en-US" b="1" i="1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33400" y="-304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HYPROM and climate/seasonal assessments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3" name="Picture 3" descr="D:\nicko pannex\q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75000" cy="1905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8244" name="Picture 4" descr="D:\nicko pannex\q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0"/>
            <a:ext cx="3175000" cy="1905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8245" name="Picture 5" descr="D:\nicko pannex\q16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0"/>
            <a:ext cx="3175000" cy="1905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990600" y="1905000"/>
            <a:ext cx="849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dirty="0" smtClean="0"/>
              <a:t>12UTC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05200" y="1905000"/>
            <a:ext cx="849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dirty="0" smtClean="0"/>
              <a:t>14UTC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324600" y="1905000"/>
            <a:ext cx="849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dirty="0" smtClean="0"/>
              <a:t>16UTC </a:t>
            </a:r>
            <a:endParaRPr lang="en-US" dirty="0"/>
          </a:p>
        </p:txBody>
      </p:sp>
      <p:pic>
        <p:nvPicPr>
          <p:cNvPr id="3" name="Picture 4" descr="http://www.b92.net/news/pics/2015/01/24/64669303454c36c1bd2c12860941473_300x22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72000"/>
            <a:ext cx="3048000" cy="22860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2438400" y="2286000"/>
            <a:ext cx="4267200" cy="313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x-none" b="1" dirty="0" smtClean="0"/>
              <a:t>S. Morava River flash flood case</a:t>
            </a:r>
          </a:p>
          <a:p>
            <a:r>
              <a:rPr lang="x-none" dirty="0" smtClean="0"/>
              <a:t>23 Jan 2015</a:t>
            </a:r>
          </a:p>
          <a:p>
            <a:r>
              <a:rPr lang="x-none" dirty="0" smtClean="0"/>
              <a:t>disasterous consequences</a:t>
            </a:r>
          </a:p>
          <a:p>
            <a:r>
              <a:rPr lang="x-none" dirty="0" smtClean="0"/>
              <a:t> </a:t>
            </a:r>
          </a:p>
          <a:p>
            <a:r>
              <a:rPr lang="x-none" b="1" dirty="0" smtClean="0"/>
              <a:t>HYPROM run</a:t>
            </a:r>
          </a:p>
          <a:p>
            <a:r>
              <a:rPr lang="en-US" dirty="0" smtClean="0"/>
              <a:t>D</a:t>
            </a:r>
            <a:r>
              <a:rPr lang="x-none" dirty="0" smtClean="0"/>
              <a:t>riven by radar precipitation</a:t>
            </a:r>
          </a:p>
          <a:p>
            <a:endParaRPr lang="x-none" dirty="0" smtClean="0"/>
          </a:p>
          <a:p>
            <a:r>
              <a:rPr lang="en-US" dirty="0" smtClean="0"/>
              <a:t>P</a:t>
            </a:r>
            <a:r>
              <a:rPr lang="x-none" dirty="0" smtClean="0"/>
              <a:t>redicted correctly the max discharge 7 hours in advance </a:t>
            </a:r>
            <a:endParaRPr lang="x-none" b="1" dirty="0" smtClean="0"/>
          </a:p>
          <a:p>
            <a:endParaRPr lang="x-none" dirty="0" smtClean="0"/>
          </a:p>
          <a:p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rot="16200000" flipH="1">
            <a:off x="5911850" y="793750"/>
            <a:ext cx="1600200" cy="127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324600" y="1600200"/>
            <a:ext cx="8261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1600" b="1" dirty="0" smtClean="0">
                <a:solidFill>
                  <a:srgbClr val="FF0000"/>
                </a:solidFill>
              </a:rPr>
              <a:t>23 UTC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6200000" flipV="1">
            <a:off x="7277100" y="952500"/>
            <a:ext cx="1752600" cy="106680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V="1">
            <a:off x="6515100" y="1562100"/>
            <a:ext cx="2057400" cy="30480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V="1">
            <a:off x="5715000" y="2057400"/>
            <a:ext cx="2057400" cy="838200"/>
          </a:xfrm>
          <a:prstGeom prst="straightConnector1">
            <a:avLst/>
          </a:prstGeom>
          <a:ln w="28575">
            <a:solidFill>
              <a:srgbClr val="4274B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848600" y="2286000"/>
            <a:ext cx="1292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</a:t>
            </a:r>
            <a:r>
              <a:rPr lang="x-none" dirty="0" smtClean="0"/>
              <a:t>bserved Q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705600" y="3505200"/>
            <a:ext cx="904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</a:t>
            </a:r>
            <a:r>
              <a:rPr lang="x-none" dirty="0" smtClean="0"/>
              <a:t>adar P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7315200" y="2743200"/>
            <a:ext cx="1288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</a:t>
            </a:r>
            <a:r>
              <a:rPr lang="x-none" dirty="0" smtClean="0"/>
              <a:t>redicted Q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x-none" dirty="0" smtClean="0"/>
              <a:t>Most recent developments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981200"/>
          </a:xfrm>
        </p:spPr>
        <p:txBody>
          <a:bodyPr>
            <a:normAutofit/>
          </a:bodyPr>
          <a:lstStyle/>
          <a:p>
            <a:r>
              <a:rPr lang="x-none" sz="2400" dirty="0" smtClean="0"/>
              <a:t>HYPROM dynamics </a:t>
            </a:r>
            <a:r>
              <a:rPr lang="en-US" sz="2400" dirty="0" smtClean="0"/>
              <a:t>has been </a:t>
            </a:r>
            <a:r>
              <a:rPr lang="x-none" sz="2400" dirty="0" smtClean="0"/>
              <a:t>fully coupled </a:t>
            </a:r>
            <a:r>
              <a:rPr lang="en-US" sz="2400" dirty="0" smtClean="0"/>
              <a:t>with </a:t>
            </a:r>
            <a:r>
              <a:rPr lang="x-none" sz="2400" dirty="0" smtClean="0"/>
              <a:t>the NCEP/NMMB non-</a:t>
            </a:r>
            <a:r>
              <a:rPr lang="en-US" sz="2400" dirty="0" smtClean="0"/>
              <a:t>hydrostatic atmospheric model </a:t>
            </a:r>
            <a:endParaRPr lang="x-none" sz="2400" dirty="0" smtClean="0"/>
          </a:p>
          <a:p>
            <a:r>
              <a:rPr lang="en-US" sz="2400" dirty="0" smtClean="0"/>
              <a:t>a two-way </a:t>
            </a:r>
            <a:r>
              <a:rPr lang="x-none" sz="2400" dirty="0" smtClean="0"/>
              <a:t>interaction (atmosphere-hydrology feedbacks) </a:t>
            </a:r>
            <a:r>
              <a:rPr lang="x-none" sz="2400" i="1" dirty="0" smtClean="0">
                <a:ea typeface="ＭＳ Ｐゴシック" pitchFamily="34" charset="-128"/>
              </a:rPr>
              <a:t>(Vujadinovic-Mandic, 2015; PhD Thesis)</a:t>
            </a:r>
            <a:endParaRPr lang="en-US" sz="2400" i="1" dirty="0" smtClean="0">
              <a:ea typeface="ＭＳ Ｐゴシック" pitchFamily="34" charset="-128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71800"/>
            <a:ext cx="5486400" cy="341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334000" y="5791200"/>
            <a:ext cx="39306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V</a:t>
            </a:r>
            <a:r>
              <a:rPr lang="x-none" b="1" dirty="0" smtClean="0"/>
              <a:t>olumetric soil moisture difference </a:t>
            </a:r>
          </a:p>
          <a:p>
            <a:r>
              <a:rPr lang="x-none" b="1" dirty="0" smtClean="0"/>
              <a:t> ctrl-feedback exp at 4 model soil levels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r>
              <a:rPr lang="en-US" dirty="0" smtClean="0"/>
              <a:t>The most complex models include full dynamic governing equations </a:t>
            </a:r>
            <a:endParaRPr lang="x-none" dirty="0" smtClean="0"/>
          </a:p>
          <a:p>
            <a:pPr lvl="1"/>
            <a:r>
              <a:rPr lang="en-US" dirty="0" smtClean="0"/>
              <a:t>momentum equations, along with the equation of mass continuity, are used in their full extent. </a:t>
            </a:r>
            <a:endParaRPr lang="x-none" dirty="0" smtClean="0"/>
          </a:p>
          <a:p>
            <a:pPr lvl="1"/>
            <a:r>
              <a:rPr lang="en-US" dirty="0" smtClean="0"/>
              <a:t>Such approach</a:t>
            </a:r>
            <a:endParaRPr lang="x-none" dirty="0" smtClean="0"/>
          </a:p>
          <a:p>
            <a:pPr lvl="2"/>
            <a:r>
              <a:rPr lang="en-US" dirty="0" smtClean="0"/>
              <a:t>permits representation of hydrology scales ranging from flash floods to flows of large slow river watersheds.</a:t>
            </a:r>
            <a:endParaRPr lang="x-none" dirty="0" smtClean="0"/>
          </a:p>
          <a:p>
            <a:pPr lvl="2"/>
            <a:r>
              <a:rPr lang="x-none" dirty="0" smtClean="0"/>
              <a:t>do not need model callibration </a:t>
            </a:r>
          </a:p>
          <a:p>
            <a:pPr lvl="2"/>
            <a:r>
              <a:rPr lang="x-none" dirty="0" smtClean="0"/>
              <a:t>could be unstable for vanishing surface water hight if not appropriatly numerically treated </a:t>
            </a:r>
          </a:p>
          <a:p>
            <a:pPr lvl="2"/>
            <a:endParaRPr lang="x-none" dirty="0" smtClean="0"/>
          </a:p>
          <a:p>
            <a:pPr lvl="2"/>
            <a:endParaRPr lang="x-none" dirty="0" smtClean="0"/>
          </a:p>
          <a:p>
            <a:endParaRPr lang="x-none" dirty="0" smtClean="0"/>
          </a:p>
          <a:p>
            <a:endParaRPr lang="x-none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Hydrology Prognostic Model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/>
          </p:nvPr>
        </p:nvSpPr>
        <p:spPr>
          <a:xfrm>
            <a:off x="0" y="457200"/>
            <a:ext cx="8594597" cy="385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1" dirty="0" smtClean="0"/>
              <a:t>Kinematic approximation</a:t>
            </a:r>
            <a:r>
              <a:rPr lang="x-none" sz="2400" b="1" dirty="0" smtClean="0"/>
              <a:t>: the  the most used method </a:t>
            </a:r>
          </a:p>
          <a:p>
            <a:pPr>
              <a:buNone/>
            </a:pPr>
            <a:r>
              <a:rPr lang="x-none" sz="2400" b="1" dirty="0" smtClean="0"/>
              <a:t>in hydrology modelling</a:t>
            </a:r>
          </a:p>
          <a:p>
            <a:pPr>
              <a:buNone/>
            </a:pPr>
            <a:endParaRPr lang="en-US" sz="2400" b="1" dirty="0" smtClean="0"/>
          </a:p>
          <a:p>
            <a:pPr lvl="1"/>
            <a:r>
              <a:rPr lang="x-none" sz="2400" dirty="0" smtClean="0"/>
              <a:t>Continuity equation - prognostic</a:t>
            </a:r>
            <a:r>
              <a:rPr lang="en-US" sz="2400" dirty="0" smtClean="0"/>
              <a:t> </a:t>
            </a:r>
            <a:endParaRPr lang="x-none" sz="2400" dirty="0" smtClean="0"/>
          </a:p>
          <a:p>
            <a:pPr lvl="1"/>
            <a:r>
              <a:rPr lang="x-none" sz="2400" dirty="0" smtClean="0"/>
              <a:t>Momentum equations – diagnostic</a:t>
            </a:r>
          </a:p>
          <a:p>
            <a:pPr lvl="2"/>
            <a:r>
              <a:rPr lang="en-US" sz="2000" dirty="0" smtClean="0"/>
              <a:t>Manning velocities </a:t>
            </a:r>
            <a:r>
              <a:rPr lang="x-none" sz="2000" dirty="0" smtClean="0"/>
              <a:t>calculates from the </a:t>
            </a:r>
            <a:r>
              <a:rPr lang="en-US" sz="2000" dirty="0" smtClean="0"/>
              <a:t>balance</a:t>
            </a:r>
            <a:r>
              <a:rPr lang="x-none" sz="2000" dirty="0" smtClean="0"/>
              <a:t> between the</a:t>
            </a:r>
            <a:r>
              <a:rPr lang="en-US" sz="2000" dirty="0" smtClean="0"/>
              <a:t> gradient </a:t>
            </a:r>
            <a:endParaRPr lang="x-none" sz="2000" dirty="0" smtClean="0"/>
          </a:p>
          <a:p>
            <a:pPr lvl="2">
              <a:buNone/>
            </a:pPr>
            <a:r>
              <a:rPr lang="x-none" sz="2000" dirty="0" smtClean="0"/>
              <a:t>	</a:t>
            </a:r>
            <a:r>
              <a:rPr lang="en-US" sz="2000" dirty="0" smtClean="0"/>
              <a:t>and </a:t>
            </a:r>
            <a:r>
              <a:rPr lang="x-none" sz="2000" dirty="0" smtClean="0"/>
              <a:t>the </a:t>
            </a:r>
            <a:r>
              <a:rPr lang="en-US" sz="2000" dirty="0" smtClean="0"/>
              <a:t>friction slope</a:t>
            </a:r>
            <a:r>
              <a:rPr lang="x-none" sz="2000" dirty="0" smtClean="0"/>
              <a:t> forces</a:t>
            </a:r>
            <a:endParaRPr lang="en-US" sz="20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Advantage</a:t>
            </a:r>
            <a:r>
              <a:rPr lang="en-US" dirty="0" smtClean="0"/>
              <a:t>: no numerical instability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Disadvantage</a:t>
            </a:r>
            <a:r>
              <a:rPr lang="en-US" dirty="0" smtClean="0"/>
              <a:t>:  simplified governing equations  </a:t>
            </a:r>
            <a:endParaRPr lang="en-US" dirty="0"/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981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9815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4724400"/>
            <a:ext cx="2336223" cy="904875"/>
          </a:xfrm>
          <a:prstGeom prst="rect">
            <a:avLst/>
          </a:prstGeom>
          <a:noFill/>
        </p:spPr>
      </p:pic>
      <p:sp>
        <p:nvSpPr>
          <p:cNvPr id="119817" name="Rectangle 9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81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9818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5715000"/>
            <a:ext cx="2362200" cy="921426"/>
          </a:xfrm>
          <a:prstGeom prst="rect">
            <a:avLst/>
          </a:prstGeom>
          <a:noFill/>
        </p:spPr>
      </p:pic>
      <p:sp>
        <p:nvSpPr>
          <p:cNvPr id="119820" name="Rectangle 12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97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270D69"/>
                </a:solidFill>
              </a:rPr>
              <a:t>Full dynamics (FD) vs. kinematics (KN)</a:t>
            </a:r>
          </a:p>
        </p:txBody>
      </p:sp>
      <p:sp>
        <p:nvSpPr>
          <p:cNvPr id="11079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924800" cy="4876800"/>
          </a:xfrm>
          <a:noFill/>
          <a:ln/>
        </p:spPr>
        <p:txBody>
          <a:bodyPr/>
          <a:lstStyle/>
          <a:p>
            <a:r>
              <a:rPr lang="en-GB" sz="2800" dirty="0"/>
              <a:t>FD model more accurate   </a:t>
            </a:r>
          </a:p>
          <a:p>
            <a:r>
              <a:rPr lang="en-GB" sz="2800" dirty="0"/>
              <a:t>FD: friction slope term requires special treatment  </a:t>
            </a:r>
            <a:r>
              <a:rPr lang="en-GB" sz="2800" dirty="0">
                <a:solidFill>
                  <a:srgbClr val="FF0000"/>
                </a:solidFill>
              </a:rPr>
              <a:t>(Froude number </a:t>
            </a:r>
            <a:r>
              <a:rPr lang="en-GB" sz="2800" dirty="0" smtClean="0">
                <a:solidFill>
                  <a:srgbClr val="FF0000"/>
                </a:solidFill>
              </a:rPr>
              <a:t>&lt;2</a:t>
            </a:r>
            <a:r>
              <a:rPr lang="en-GB" sz="2800" dirty="0">
                <a:solidFill>
                  <a:srgbClr val="FF0000"/>
                </a:solidFill>
              </a:rPr>
              <a:t>)</a:t>
            </a:r>
            <a:r>
              <a:rPr lang="en-GB" sz="2800" dirty="0"/>
              <a:t> </a:t>
            </a:r>
          </a:p>
          <a:p>
            <a:r>
              <a:rPr lang="en-GB" sz="2800" dirty="0"/>
              <a:t>KN: simplifications </a:t>
            </a:r>
            <a:r>
              <a:rPr lang="en-GB" sz="2800" dirty="0" smtClean="0"/>
              <a:t>avoids </a:t>
            </a:r>
            <a:r>
              <a:rPr lang="en-GB" sz="2800" dirty="0"/>
              <a:t>problem </a:t>
            </a:r>
            <a:r>
              <a:rPr lang="en-GB" sz="2800" dirty="0" smtClean="0"/>
              <a:t>but simplifies the equations </a:t>
            </a:r>
            <a:r>
              <a:rPr lang="en-GB" sz="2800" dirty="0">
                <a:solidFill>
                  <a:srgbClr val="FF0000"/>
                </a:solidFill>
              </a:rPr>
              <a:t>(Froude number </a:t>
            </a:r>
            <a:r>
              <a:rPr lang="en-GB" sz="2800" dirty="0" smtClean="0">
                <a:solidFill>
                  <a:srgbClr val="FF0000"/>
                </a:solidFill>
              </a:rPr>
              <a:t>&gt;2</a:t>
            </a:r>
            <a:r>
              <a:rPr lang="en-GB" sz="2800" dirty="0">
                <a:solidFill>
                  <a:srgbClr val="FF0000"/>
                </a:solidFill>
              </a:rPr>
              <a:t>)</a:t>
            </a:r>
            <a:r>
              <a:rPr lang="en-GB" sz="2800" dirty="0"/>
              <a:t> </a:t>
            </a:r>
          </a:p>
          <a:p>
            <a:r>
              <a:rPr lang="en-GB" sz="2800" dirty="0"/>
              <a:t>Most watershed models adapt KN approach</a:t>
            </a:r>
          </a:p>
          <a:p>
            <a:r>
              <a:rPr lang="en-GB" sz="2800" dirty="0"/>
              <a:t>KN cannot accurately represent large-scale, more inert processes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dirty="0"/>
              <a:t> </a:t>
            </a:r>
          </a:p>
        </p:txBody>
      </p:sp>
      <p:sp>
        <p:nvSpPr>
          <p:cNvPr id="1107981" name="Rectangle 13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07983" name="Rectangle 15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07982" name="Object 14"/>
          <p:cNvGraphicFramePr>
            <a:graphicFrameLocks noChangeAspect="1"/>
          </p:cNvGraphicFramePr>
          <p:nvPr/>
        </p:nvGraphicFramePr>
        <p:xfrm>
          <a:off x="415925" y="5003800"/>
          <a:ext cx="8302625" cy="182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9" name="Equation" r:id="rId3" imgW="3111480" imgH="685800" progId="Equation.3">
                  <p:embed/>
                </p:oleObj>
              </mc:Choice>
              <mc:Fallback>
                <p:oleObj name="Equation" r:id="rId3" imgW="3111480" imgH="685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" y="5003800"/>
                        <a:ext cx="8302625" cy="1820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0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1752600" y="1524000"/>
            <a:ext cx="6934200" cy="13716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>
            <a:off x="1752600" y="2057400"/>
            <a:ext cx="6858000" cy="838200"/>
          </a:xfrm>
          <a:prstGeom prst="rt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72000" y="1981200"/>
            <a:ext cx="7620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606120" y="1905000"/>
            <a:ext cx="1566080" cy="3048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3124200" y="1600200"/>
            <a:ext cx="1447800" cy="3048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 flipV="1">
            <a:off x="6019800" y="1676400"/>
            <a:ext cx="990600" cy="457200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 flipV="1">
            <a:off x="5181600" y="1600200"/>
            <a:ext cx="990600" cy="45720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 flipV="1">
            <a:off x="3810000" y="1295400"/>
            <a:ext cx="990600" cy="457200"/>
          </a:xfrm>
          <a:prstGeom prst="line">
            <a:avLst/>
          </a:prstGeom>
          <a:ln w="95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267200" y="914400"/>
            <a:ext cx="148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Drag force (D)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086600" y="1447800"/>
            <a:ext cx="1873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Gradient force (G)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562600" y="1143000"/>
            <a:ext cx="1582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Inertia force (I)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28600" y="4343400"/>
            <a:ext cx="826973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/>
              <a:t> </a:t>
            </a:r>
            <a:r>
              <a:rPr lang="en-US" sz="2400" b="1" u="sng" dirty="0" smtClean="0"/>
              <a:t>steep</a:t>
            </a:r>
            <a:r>
              <a:rPr lang="en-US" sz="2400" dirty="0" smtClean="0"/>
              <a:t> topography 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Gradient force dominant over inertia force (advection)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	</a:t>
            </a:r>
            <a:r>
              <a:rPr lang="en-US" sz="2400" dirty="0" smtClean="0">
                <a:sym typeface="Wingdings" pitchFamily="2" charset="2"/>
              </a:rPr>
              <a:t> Fr &lt; 1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ym typeface="Wingdings" pitchFamily="2" charset="2"/>
              </a:rPr>
              <a:t>  kinematic approximation	D ~ (I+G)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 inappropriate for slow flows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0" y="0"/>
            <a:ext cx="241681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Kinematic flow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1752600" y="2438400"/>
            <a:ext cx="6934200" cy="4572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>
            <a:off x="1752600" y="2590800"/>
            <a:ext cx="6858000" cy="304800"/>
          </a:xfrm>
          <a:prstGeom prst="rt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72000" y="2438400"/>
            <a:ext cx="17526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72000" y="2514600"/>
            <a:ext cx="4572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3124200" y="2362200"/>
            <a:ext cx="1371600" cy="762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495800" y="1066800"/>
            <a:ext cx="1752600" cy="1143000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5486400" y="1752600"/>
            <a:ext cx="838200" cy="53340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31" idx="2"/>
          </p:cNvCxnSpPr>
          <p:nvPr/>
        </p:nvCxnSpPr>
        <p:spPr>
          <a:xfrm rot="16200000" flipH="1">
            <a:off x="2919195" y="1547595"/>
            <a:ext cx="1078470" cy="550743"/>
          </a:xfrm>
          <a:prstGeom prst="line">
            <a:avLst/>
          </a:prstGeom>
          <a:ln w="95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438400" y="914400"/>
            <a:ext cx="148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Drag force (D)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638800" y="381000"/>
            <a:ext cx="1873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Gradient force (G)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943600" y="1143000"/>
            <a:ext cx="1582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Inertia force (I)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04800" y="4419600"/>
            <a:ext cx="826973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/>
              <a:t> </a:t>
            </a:r>
            <a:r>
              <a:rPr lang="en-US" sz="2400" b="1" u="sng" dirty="0" smtClean="0"/>
              <a:t>weak </a:t>
            </a:r>
            <a:r>
              <a:rPr lang="en-US" sz="2400" dirty="0" smtClean="0"/>
              <a:t>topography slope 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Inertia force (advection) dominant over gradient force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	</a:t>
            </a:r>
            <a:r>
              <a:rPr lang="en-US" sz="2400" dirty="0" smtClean="0">
                <a:sym typeface="Wingdings" pitchFamily="2" charset="2"/>
              </a:rPr>
              <a:t> Fr </a:t>
            </a:r>
            <a:r>
              <a:rPr lang="x-none" sz="2400" dirty="0" smtClean="0">
                <a:sym typeface="Wingdings" pitchFamily="2" charset="2"/>
              </a:rPr>
              <a:t>&gt;</a:t>
            </a:r>
            <a:r>
              <a:rPr lang="en-US" sz="2400" dirty="0" smtClean="0">
                <a:sym typeface="Wingdings" pitchFamily="2" charset="2"/>
              </a:rPr>
              <a:t> 1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ym typeface="Wingdings" pitchFamily="2" charset="2"/>
              </a:rPr>
              <a:t>  kinematic approximation	A~ (I+G) - 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 appropriate for both fast and slow flows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0" y="0"/>
            <a:ext cx="280647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Full dynamic flow</a:t>
            </a:r>
          </a:p>
          <a:p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572000" y="2362200"/>
            <a:ext cx="3048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6200000" flipH="1">
            <a:off x="3736638" y="1368765"/>
            <a:ext cx="1535669" cy="322141"/>
          </a:xfrm>
          <a:prstGeom prst="line">
            <a:avLst/>
          </a:prstGeom>
          <a:ln w="95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505200" y="304800"/>
            <a:ext cx="168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Acceleration (A)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0" y="24145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0" y="24145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152400" y="457200"/>
            <a:ext cx="8686800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x-none" sz="2800" b="1" dirty="0" smtClean="0"/>
              <a:t>HYPROM</a:t>
            </a:r>
            <a:r>
              <a:rPr lang="x-none" sz="2800" baseline="30000" dirty="0" smtClean="0">
                <a:latin typeface="Arial" pitchFamily="34" charset="0"/>
                <a:cs typeface="Arial" pitchFamily="34" charset="0"/>
              </a:rPr>
              <a:t> (*)</a:t>
            </a:r>
            <a:r>
              <a:rPr lang="x-none" sz="2800" b="1" dirty="0" smtClean="0"/>
              <a:t> approach</a:t>
            </a:r>
            <a:endParaRPr lang="en-US" sz="2800" b="1" dirty="0" smtClean="0">
              <a:solidFill>
                <a:srgbClr val="3399FF"/>
              </a:solidFill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2800" b="1" dirty="0" smtClean="0">
              <a:solidFill>
                <a:srgbClr val="3399FF"/>
              </a:solidFill>
            </a:endParaRPr>
          </a:p>
          <a:p>
            <a:pPr>
              <a:buFont typeface="Wingdings" pitchFamily="2" charset="2"/>
              <a:buChar char="q"/>
            </a:pPr>
            <a:endParaRPr lang="x-none" sz="3000" dirty="0" smtClean="0"/>
          </a:p>
          <a:p>
            <a:pPr>
              <a:buFont typeface="Wingdings" pitchFamily="2" charset="2"/>
              <a:buChar char="q"/>
            </a:pPr>
            <a:r>
              <a:rPr lang="x-none" sz="3000" dirty="0" smtClean="0"/>
              <a:t>Aim: to avoid a kinematic or other restrictive approximation</a:t>
            </a:r>
          </a:p>
          <a:p>
            <a:pPr>
              <a:buFont typeface="Wingdings" pitchFamily="2" charset="2"/>
              <a:buChar char="q"/>
            </a:pPr>
            <a:endParaRPr lang="x-none" sz="3000" dirty="0" smtClean="0"/>
          </a:p>
          <a:p>
            <a:pPr>
              <a:buFont typeface="Wingdings" pitchFamily="2" charset="2"/>
              <a:buChar char="q"/>
            </a:pPr>
            <a:r>
              <a:rPr lang="en-US" sz="3000" dirty="0" smtClean="0"/>
              <a:t>Dynamics based on the </a:t>
            </a:r>
            <a:r>
              <a:rPr lang="en-US" sz="3000" dirty="0" smtClean="0">
                <a:solidFill>
                  <a:srgbClr val="FF0000"/>
                </a:solidFill>
              </a:rPr>
              <a:t>Saint-</a:t>
            </a:r>
            <a:r>
              <a:rPr lang="en-US" sz="3000" dirty="0" err="1" smtClean="0">
                <a:solidFill>
                  <a:srgbClr val="FF0000"/>
                </a:solidFill>
              </a:rPr>
              <a:t>Venant</a:t>
            </a:r>
            <a:r>
              <a:rPr lang="en-US" sz="3000" dirty="0" smtClean="0">
                <a:solidFill>
                  <a:srgbClr val="FF0000"/>
                </a:solidFill>
              </a:rPr>
              <a:t> equations</a:t>
            </a:r>
            <a:endParaRPr lang="x-none" sz="30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</a:pPr>
            <a:endParaRPr lang="x-none" sz="30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x-none" sz="3000" dirty="0" smtClean="0"/>
              <a:t> Both momentum and continuity equations are   prognostic </a:t>
            </a:r>
            <a:r>
              <a:rPr lang="en-US" sz="3000" dirty="0" smtClean="0"/>
              <a:t> </a:t>
            </a:r>
            <a:endParaRPr lang="x-none" sz="3000" dirty="0" smtClean="0"/>
          </a:p>
          <a:p>
            <a:pPr>
              <a:buFont typeface="Wingdings" pitchFamily="2" charset="2"/>
              <a:buChar char="q"/>
            </a:pPr>
            <a:endParaRPr lang="en-US" sz="3000" dirty="0" smtClean="0"/>
          </a:p>
          <a:p>
            <a:pPr algn="l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2800" b="1" dirty="0">
              <a:solidFill>
                <a:srgbClr val="3399FF"/>
              </a:solidFill>
            </a:endParaRPr>
          </a:p>
        </p:txBody>
      </p:sp>
      <p:sp>
        <p:nvSpPr>
          <p:cNvPr id="115723" name="Rectangle 11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5725" name="Rectangle 13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5727" name="Rectangle 15"/>
          <p:cNvSpPr>
            <a:spLocks noChangeArrowheads="1"/>
          </p:cNvSpPr>
          <p:nvPr/>
        </p:nvSpPr>
        <p:spPr bwMode="auto">
          <a:xfrm>
            <a:off x="0" y="30765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1600" baseline="30000" dirty="0" smtClean="0">
                <a:solidFill>
                  <a:srgbClr val="002060"/>
                </a:solidFill>
              </a:rPr>
              <a:t>(*)</a:t>
            </a:r>
            <a:r>
              <a:rPr lang="en-GB" sz="1600" dirty="0" smtClean="0"/>
              <a:t>Nickovic, S., G. Pejanovic, V. </a:t>
            </a:r>
            <a:r>
              <a:rPr lang="en-GB" sz="1600" dirty="0" err="1" smtClean="0"/>
              <a:t>Djurdjevic</a:t>
            </a:r>
            <a:r>
              <a:rPr lang="en-GB" sz="1600" dirty="0" smtClean="0"/>
              <a:t>, J. </a:t>
            </a:r>
            <a:r>
              <a:rPr lang="en-GB" sz="1600" dirty="0" err="1" smtClean="0"/>
              <a:t>Roskar</a:t>
            </a:r>
            <a:r>
              <a:rPr lang="en-GB" sz="1600" dirty="0" smtClean="0"/>
              <a:t>, and M. Vujadinovic (2010),</a:t>
            </a:r>
            <a:r>
              <a:rPr lang="x-none" sz="1600" dirty="0" smtClean="0"/>
              <a:t> </a:t>
            </a:r>
            <a:r>
              <a:rPr lang="en-GB" sz="1600" dirty="0" smtClean="0"/>
              <a:t>HYPROM hydrology surface-runoff prognostic model, </a:t>
            </a:r>
            <a:r>
              <a:rPr lang="en-GB" sz="1600" i="1" dirty="0" smtClean="0"/>
              <a:t>Water </a:t>
            </a:r>
            <a:r>
              <a:rPr lang="en-GB" sz="1600" i="1" dirty="0" err="1" smtClean="0"/>
              <a:t>Resour</a:t>
            </a:r>
            <a:r>
              <a:rPr lang="en-GB" sz="1600" i="1" dirty="0" smtClean="0"/>
              <a:t>. Res.</a:t>
            </a:r>
            <a:r>
              <a:rPr lang="en-GB" sz="1600" dirty="0" smtClean="0"/>
              <a:t>, 46, W11506, doi:10.1029/2010WR009195</a:t>
            </a:r>
            <a:r>
              <a:rPr lang="x-none" sz="2000" i="1" dirty="0" smtClean="0">
                <a:solidFill>
                  <a:srgbClr val="002060"/>
                </a:solidFill>
              </a:rPr>
              <a:t> </a:t>
            </a:r>
            <a:endParaRPr lang="en-US" sz="20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2" name="Rectangle 2"/>
          <p:cNvSpPr>
            <a:spLocks noChangeArrowheads="1"/>
          </p:cNvSpPr>
          <p:nvPr/>
        </p:nvSpPr>
        <p:spPr bwMode="auto">
          <a:xfrm>
            <a:off x="684213" y="-171450"/>
            <a:ext cx="8686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006600"/>
                </a:solidFill>
              </a:rPr>
              <a:t>	</a:t>
            </a:r>
          </a:p>
          <a:p>
            <a:pPr lvl="1" algn="l"/>
            <a:r>
              <a:rPr lang="en-GB" sz="2800" b="1" dirty="0">
                <a:solidFill>
                  <a:srgbClr val="270D69"/>
                </a:solidFill>
              </a:rPr>
              <a:t>HYPROM - Full dynamic (FD) equation concept </a:t>
            </a:r>
          </a:p>
          <a:p>
            <a:pPr lvl="1" algn="l"/>
            <a:r>
              <a:rPr lang="en-US" b="1" dirty="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1075204" name="Rectangle 4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75203" name="Object 3"/>
          <p:cNvGraphicFramePr>
            <a:graphicFrameLocks noChangeAspect="1"/>
          </p:cNvGraphicFramePr>
          <p:nvPr/>
        </p:nvGraphicFramePr>
        <p:xfrm>
          <a:off x="755650" y="836613"/>
          <a:ext cx="5089525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63" name="Equation" r:id="rId3" imgW="1384300" imgH="330200" progId="Equation.3">
                  <p:embed/>
                </p:oleObj>
              </mc:Choice>
              <mc:Fallback>
                <p:oleObj name="Equation" r:id="rId3" imgW="1384300" imgH="330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836613"/>
                        <a:ext cx="5089525" cy="1155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06" name="Rectangle 6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75205" name="Object 5"/>
          <p:cNvGraphicFramePr>
            <a:graphicFrameLocks noChangeAspect="1"/>
          </p:cNvGraphicFramePr>
          <p:nvPr/>
        </p:nvGraphicFramePr>
        <p:xfrm>
          <a:off x="755650" y="1989138"/>
          <a:ext cx="4927600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64" name="Equation" r:id="rId5" imgW="1333500" imgH="342900" progId="Equation.3">
                  <p:embed/>
                </p:oleObj>
              </mc:Choice>
              <mc:Fallback>
                <p:oleObj name="Equation" r:id="rId5" imgW="1333500" imgH="3429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989138"/>
                        <a:ext cx="4927600" cy="1201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08" name="Rectangle 8"/>
          <p:cNvSpPr>
            <a:spLocks noChangeArrowheads="1"/>
          </p:cNvSpPr>
          <p:nvPr/>
        </p:nvSpPr>
        <p:spPr bwMode="auto">
          <a:xfrm>
            <a:off x="0" y="3152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75207" name="Object 7"/>
          <p:cNvGraphicFramePr>
            <a:graphicFrameLocks noChangeAspect="1"/>
          </p:cNvGraphicFramePr>
          <p:nvPr/>
        </p:nvGraphicFramePr>
        <p:xfrm>
          <a:off x="684213" y="2924175"/>
          <a:ext cx="3695700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65" name="Equation" r:id="rId7" imgW="952087" imgH="330057" progId="Equation.3">
                  <p:embed/>
                </p:oleObj>
              </mc:Choice>
              <mc:Fallback>
                <p:oleObj name="Equation" r:id="rId7" imgW="952087" imgH="330057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924175"/>
                        <a:ext cx="3695700" cy="1158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09" name="Rectangle 9"/>
          <p:cNvSpPr>
            <a:spLocks noChangeArrowheads="1"/>
          </p:cNvSpPr>
          <p:nvPr/>
        </p:nvSpPr>
        <p:spPr bwMode="auto">
          <a:xfrm>
            <a:off x="755650" y="981075"/>
            <a:ext cx="2232025" cy="863600"/>
          </a:xfrm>
          <a:prstGeom prst="rect">
            <a:avLst/>
          </a:prstGeom>
          <a:solidFill>
            <a:srgbClr val="808080">
              <a:alpha val="24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210" name="Rectangle 10"/>
          <p:cNvSpPr>
            <a:spLocks noChangeArrowheads="1"/>
          </p:cNvSpPr>
          <p:nvPr/>
        </p:nvSpPr>
        <p:spPr bwMode="auto">
          <a:xfrm>
            <a:off x="827088" y="2060575"/>
            <a:ext cx="2087562" cy="863600"/>
          </a:xfrm>
          <a:prstGeom prst="rect">
            <a:avLst/>
          </a:prstGeom>
          <a:solidFill>
            <a:srgbClr val="808080">
              <a:alpha val="24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827088" y="4005263"/>
            <a:ext cx="7239001" cy="2159000"/>
            <a:chOff x="521" y="2523"/>
            <a:chExt cx="4560" cy="1360"/>
          </a:xfrm>
        </p:grpSpPr>
        <p:sp>
          <p:nvSpPr>
            <p:cNvPr id="1075215" name="Oval 15"/>
            <p:cNvSpPr>
              <a:spLocks noChangeArrowheads="1"/>
            </p:cNvSpPr>
            <p:nvPr/>
          </p:nvSpPr>
          <p:spPr bwMode="auto">
            <a:xfrm>
              <a:off x="521" y="2523"/>
              <a:ext cx="4536" cy="1360"/>
            </a:xfrm>
            <a:prstGeom prst="ellipse">
              <a:avLst/>
            </a:prstGeom>
            <a:solidFill>
              <a:srgbClr val="F2E5FF">
                <a:alpha val="28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211" name="Rectangle 11"/>
            <p:cNvSpPr>
              <a:spLocks noChangeArrowheads="1"/>
            </p:cNvSpPr>
            <p:nvPr/>
          </p:nvSpPr>
          <p:spPr bwMode="auto">
            <a:xfrm>
              <a:off x="839" y="2931"/>
              <a:ext cx="1406" cy="544"/>
            </a:xfrm>
            <a:prstGeom prst="rect">
              <a:avLst/>
            </a:prstGeom>
            <a:solidFill>
              <a:srgbClr val="808080">
                <a:alpha val="24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75212" name="Object 12"/>
            <p:cNvGraphicFramePr>
              <a:graphicFrameLocks noChangeAspect="1"/>
            </p:cNvGraphicFramePr>
            <p:nvPr/>
          </p:nvGraphicFramePr>
          <p:xfrm>
            <a:off x="2290" y="2931"/>
            <a:ext cx="498" cy="6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766" name="Equation" r:id="rId9" imgW="152280" imgH="190440" progId="Equation.3">
                    <p:embed/>
                  </p:oleObj>
                </mc:Choice>
                <mc:Fallback>
                  <p:oleObj name="Equation" r:id="rId9" imgW="152280" imgH="19044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0" y="2931"/>
                          <a:ext cx="498" cy="6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75214" name="Text Box 14"/>
            <p:cNvSpPr txBox="1">
              <a:spLocks noChangeArrowheads="1"/>
            </p:cNvSpPr>
            <p:nvPr/>
          </p:nvSpPr>
          <p:spPr bwMode="auto">
            <a:xfrm>
              <a:off x="2925" y="2916"/>
              <a:ext cx="2156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000" b="1" dirty="0">
                  <a:solidFill>
                    <a:srgbClr val="CC3300"/>
                  </a:solidFill>
                </a:rPr>
                <a:t>Kinematic approximation</a:t>
              </a:r>
            </a:p>
            <a:p>
              <a:pPr algn="l"/>
              <a:r>
                <a:rPr lang="en-US" sz="2000" dirty="0"/>
                <a:t>neglects inertia forces !!</a:t>
              </a:r>
              <a:r>
                <a:rPr lang="en-US" dirty="0"/>
                <a:t> </a:t>
              </a:r>
              <a:r>
                <a:rPr lang="x-none" dirty="0" smtClean="0"/>
                <a:t> which </a:t>
              </a:r>
            </a:p>
            <a:p>
              <a:pPr algn="l"/>
              <a:r>
                <a:rPr lang="x-none" dirty="0" smtClean="0"/>
                <a:t>we want to avoid</a:t>
              </a:r>
              <a:endParaRPr lang="en-US" dirty="0"/>
            </a:p>
          </p:txBody>
        </p:sp>
      </p:grpSp>
      <p:graphicFrame>
        <p:nvGraphicFramePr>
          <p:cNvPr id="103430" name="Object 6"/>
          <p:cNvGraphicFramePr>
            <a:graphicFrameLocks noChangeAspect="1"/>
          </p:cNvGraphicFramePr>
          <p:nvPr/>
        </p:nvGraphicFramePr>
        <p:xfrm>
          <a:off x="7010400" y="2337224"/>
          <a:ext cx="2133600" cy="818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67" name="Equation" r:id="rId11" imgW="1155600" imgH="444240" progId="Equation.3">
                  <p:embed/>
                </p:oleObj>
              </mc:Choice>
              <mc:Fallback>
                <p:oleObj name="Equation" r:id="rId11" imgW="1155600" imgH="4442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2337224"/>
                        <a:ext cx="2133600" cy="818726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1" name="Object 7"/>
          <p:cNvGraphicFramePr>
            <a:graphicFrameLocks noChangeAspect="1"/>
          </p:cNvGraphicFramePr>
          <p:nvPr/>
        </p:nvGraphicFramePr>
        <p:xfrm>
          <a:off x="7037388" y="3200400"/>
          <a:ext cx="2106612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68" name="Equation" r:id="rId13" imgW="1155600" imgH="444240" progId="Equation.3">
                  <p:embed/>
                </p:oleObj>
              </mc:Choice>
              <mc:Fallback>
                <p:oleObj name="Equation" r:id="rId13" imgW="1155600" imgH="4442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7388" y="3200400"/>
                        <a:ext cx="2106612" cy="8064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7067406" y="1905000"/>
            <a:ext cx="2076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Friction slope terms</a:t>
            </a:r>
            <a:endParaRPr lang="en-US" b="1" dirty="0">
              <a:solidFill>
                <a:srgbClr val="3399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2110</TotalTime>
  <Words>931</Words>
  <Application>Microsoft Macintosh PowerPoint</Application>
  <PresentationFormat>On-screen Show (4:3)</PresentationFormat>
  <Paragraphs>177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Equation</vt:lpstr>
      <vt:lpstr>Microsoft Equation</vt:lpstr>
      <vt:lpstr>Flash flood warning system based on fully dynamic hydrology modelling</vt:lpstr>
      <vt:lpstr>Numerical hydrologic modeling</vt:lpstr>
      <vt:lpstr>PowerPoint Presentation</vt:lpstr>
      <vt:lpstr>PowerPoint Presentation</vt:lpstr>
      <vt:lpstr>Full dynamics (FD) vs. kinematics (KN)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Most recent developments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ACTRIS 2013: comments</dc:title>
  <dc:creator>user</dc:creator>
  <cp:lastModifiedBy>goran pejanovic</cp:lastModifiedBy>
  <cp:revision>181</cp:revision>
  <dcterms:created xsi:type="dcterms:W3CDTF">2013-09-27T04:49:30Z</dcterms:created>
  <dcterms:modified xsi:type="dcterms:W3CDTF">2016-04-15T14:37:25Z</dcterms:modified>
</cp:coreProperties>
</file>