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64" r:id="rId3"/>
    <p:sldId id="315" r:id="rId4"/>
    <p:sldId id="279" r:id="rId5"/>
    <p:sldId id="298" r:id="rId6"/>
    <p:sldId id="299" r:id="rId7"/>
    <p:sldId id="268" r:id="rId8"/>
    <p:sldId id="321" r:id="rId9"/>
    <p:sldId id="269" r:id="rId10"/>
    <p:sldId id="271" r:id="rId11"/>
    <p:sldId id="276" r:id="rId12"/>
    <p:sldId id="273" r:id="rId13"/>
    <p:sldId id="283" r:id="rId14"/>
    <p:sldId id="284" r:id="rId15"/>
    <p:sldId id="285" r:id="rId16"/>
    <p:sldId id="300" r:id="rId17"/>
    <p:sldId id="288" r:id="rId18"/>
    <p:sldId id="319" r:id="rId19"/>
    <p:sldId id="317" r:id="rId20"/>
    <p:sldId id="320" r:id="rId21"/>
    <p:sldId id="318" r:id="rId22"/>
    <p:sldId id="261" r:id="rId23"/>
    <p:sldId id="316" r:id="rId24"/>
    <p:sldId id="294" r:id="rId25"/>
    <p:sldId id="30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351" autoAdjust="0"/>
  </p:normalViewPr>
  <p:slideViewPr>
    <p:cSldViewPr snapToGrid="0" snapToObjects="1">
      <p:cViewPr>
        <p:scale>
          <a:sx n="110" d="100"/>
          <a:sy n="110" d="100"/>
        </p:scale>
        <p:origin x="924" y="1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360AB-C484-9844-B6AB-D40B61AFF04E}" type="datetimeFigureOut">
              <a:rPr lang="en-US" smtClean="0"/>
              <a:t>12-Mar-19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388A2-DD30-DC49-BF3A-60DB91E43530}" type="slidenum">
              <a:rPr lang="en-US" smtClean="0"/>
              <a:t>‹#›</a:t>
            </a:fld>
            <a:endParaRPr lang="en-US"/>
          </a:p>
        </p:txBody>
      </p:sp>
    </p:spTree>
    <p:extLst>
      <p:ext uri="{BB962C8B-B14F-4D97-AF65-F5344CB8AC3E}">
        <p14:creationId xmlns:p14="http://schemas.microsoft.com/office/powerpoint/2010/main" val="21862163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DF80A7F-87D9-4694-AB1C-0D0999FD632F}" type="slidenum">
              <a:rPr lang="en-GB" smtClean="0"/>
              <a:pPr/>
              <a:t>4</a:t>
            </a:fld>
            <a:endParaRPr lang="en-GB" dirty="0" smtClean="0"/>
          </a:p>
        </p:txBody>
      </p:sp>
      <p:sp>
        <p:nvSpPr>
          <p:cNvPr id="57347" name="Rectangle 2"/>
          <p:cNvSpPr>
            <a:spLocks noGrp="1" noRot="1" noChangeAspect="1" noChangeArrowheads="1" noTextEdit="1"/>
          </p:cNvSpPr>
          <p:nvPr>
            <p:ph type="sldImg"/>
          </p:nvPr>
        </p:nvSpPr>
        <p:spPr>
          <a:xfrm>
            <a:off x="1143000" y="685800"/>
            <a:ext cx="4573588" cy="3429000"/>
          </a:xfrm>
          <a:ln/>
        </p:spPr>
      </p:sp>
      <p:sp>
        <p:nvSpPr>
          <p:cNvPr id="57348" name="Rectangle 3"/>
          <p:cNvSpPr>
            <a:spLocks noGrp="1" noChangeArrowheads="1"/>
          </p:cNvSpPr>
          <p:nvPr>
            <p:ph type="body" idx="1"/>
          </p:nvPr>
        </p:nvSpPr>
        <p:spPr>
          <a:xfrm>
            <a:off x="914400" y="4343922"/>
            <a:ext cx="5029200" cy="4114353"/>
          </a:xfrm>
          <a:noFill/>
          <a:ln/>
        </p:spPr>
        <p:txBody>
          <a:bodyPr/>
          <a:lstStyle/>
          <a:p>
            <a:pPr eaLnBrk="1" hangingPunct="1"/>
            <a:endParaRPr lang="es-E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14400">
              <a:buClrTx/>
              <a:buSzTx/>
              <a:buFontTx/>
              <a:buNone/>
            </a:pPr>
            <a:endParaRPr lang="en-US">
              <a:latin typeface="Arial" charset="0"/>
            </a:endParaRPr>
          </a:p>
        </p:txBody>
      </p:sp>
      <p:sp>
        <p:nvSpPr>
          <p:cNvPr id="6451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charset="0"/>
                <a:ea typeface="ＭＳ Ｐゴシック" charset="0"/>
              </a:defRPr>
            </a:lvl9pPr>
          </a:lstStyle>
          <a:p>
            <a:fld id="{3482A316-CBB1-9447-A12C-4AEB63D41716}" type="slidenum">
              <a:rPr lang="en-US" sz="1200">
                <a:solidFill>
                  <a:srgbClr val="000000"/>
                </a:solidFill>
                <a:latin typeface="Arial" charset="0"/>
              </a:rPr>
              <a:pPr/>
              <a:t>17</a:t>
            </a:fld>
            <a:endParaRPr lang="en-US" sz="120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6A3CE2-28AD-ED49-A0A0-F521A034301C}" type="datetimeFigureOut">
              <a:rPr lang="en-US" smtClean="0"/>
              <a:t>12-Mar-19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1590061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A3CE2-28AD-ED49-A0A0-F521A034301C}" type="datetimeFigureOut">
              <a:rPr lang="en-US" smtClean="0"/>
              <a:t>12-Mar-19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307494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A3CE2-28AD-ED49-A0A0-F521A034301C}" type="datetimeFigureOut">
              <a:rPr lang="en-US" smtClean="0"/>
              <a:t>12-Mar-19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295861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A3CE2-28AD-ED49-A0A0-F521A034301C}" type="datetimeFigureOut">
              <a:rPr lang="en-US" smtClean="0"/>
              <a:t>12-Mar-19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298762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6A3CE2-28AD-ED49-A0A0-F521A034301C}" type="datetimeFigureOut">
              <a:rPr lang="en-US" smtClean="0"/>
              <a:t>12-Mar-19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40113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6A3CE2-28AD-ED49-A0A0-F521A034301C}" type="datetimeFigureOut">
              <a:rPr lang="en-US" smtClean="0"/>
              <a:t>12-Mar-19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121754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6A3CE2-28AD-ED49-A0A0-F521A034301C}" type="datetimeFigureOut">
              <a:rPr lang="en-US" smtClean="0"/>
              <a:t>12-Mar-19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2072164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6A3CE2-28AD-ED49-A0A0-F521A034301C}" type="datetimeFigureOut">
              <a:rPr lang="en-US" smtClean="0"/>
              <a:t>12-Mar-19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2969292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A3CE2-28AD-ED49-A0A0-F521A034301C}" type="datetimeFigureOut">
              <a:rPr lang="en-US" smtClean="0"/>
              <a:t>12-Mar-19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271615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A3CE2-28AD-ED49-A0A0-F521A034301C}" type="datetimeFigureOut">
              <a:rPr lang="en-US" smtClean="0"/>
              <a:t>12-Mar-19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52786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A3CE2-28AD-ED49-A0A0-F521A034301C}" type="datetimeFigureOut">
              <a:rPr lang="en-US" smtClean="0"/>
              <a:t>12-Mar-19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36A94-F1C5-164B-B4B5-EDEA7CE8C20B}" type="slidenum">
              <a:rPr lang="en-US" smtClean="0"/>
              <a:t>‹#›</a:t>
            </a:fld>
            <a:endParaRPr lang="en-US"/>
          </a:p>
        </p:txBody>
      </p:sp>
    </p:spTree>
    <p:extLst>
      <p:ext uri="{BB962C8B-B14F-4D97-AF65-F5344CB8AC3E}">
        <p14:creationId xmlns:p14="http://schemas.microsoft.com/office/powerpoint/2010/main" val="74679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A3CE2-28AD-ED49-A0A0-F521A034301C}" type="datetimeFigureOut">
              <a:rPr lang="en-US" smtClean="0"/>
              <a:t>12-Mar-19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36A94-F1C5-164B-B4B5-EDEA7CE8C20B}" type="slidenum">
              <a:rPr lang="en-US" smtClean="0"/>
              <a:t>‹#›</a:t>
            </a:fld>
            <a:endParaRPr lang="en-US"/>
          </a:p>
        </p:txBody>
      </p:sp>
    </p:spTree>
    <p:extLst>
      <p:ext uri="{BB962C8B-B14F-4D97-AF65-F5344CB8AC3E}">
        <p14:creationId xmlns:p14="http://schemas.microsoft.com/office/powerpoint/2010/main" val="358402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33.pn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4.jpeg"/><Relationship Id="rId5" Type="http://schemas.openxmlformats.org/officeDocument/2006/relationships/image" Target="../media/image31.wmf"/><Relationship Id="rId4" Type="http://schemas.openxmlformats.org/officeDocument/2006/relationships/oleObject" Target="../embeddings/oleObject4.bin"/><Relationship Id="rId9"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wm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gif"/></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4.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0.png"/><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62695"/>
            <a:ext cx="9143999" cy="1323439"/>
          </a:xfrm>
          <a:prstGeom prst="rect">
            <a:avLst/>
          </a:prstGeom>
          <a:noFill/>
        </p:spPr>
        <p:txBody>
          <a:bodyPr wrap="square" rtlCol="0">
            <a:spAutoFit/>
          </a:bodyPr>
          <a:lstStyle/>
          <a:p>
            <a:pPr algn="ctr"/>
            <a:r>
              <a:rPr lang="en-US" sz="4000" b="1" dirty="0">
                <a:solidFill>
                  <a:srgbClr val="000090"/>
                </a:solidFill>
              </a:rPr>
              <a:t>Cold cloud formation due to dust </a:t>
            </a:r>
            <a:r>
              <a:rPr lang="en-US" sz="4000" b="1" dirty="0" smtClean="0">
                <a:solidFill>
                  <a:srgbClr val="000090"/>
                </a:solidFill>
              </a:rPr>
              <a:t>Implications </a:t>
            </a:r>
            <a:r>
              <a:rPr lang="en-US" sz="4000" b="1" dirty="0">
                <a:solidFill>
                  <a:srgbClr val="000090"/>
                </a:solidFill>
              </a:rPr>
              <a:t>for aviation</a:t>
            </a:r>
            <a:endParaRPr lang="en-US" sz="3800" dirty="0"/>
          </a:p>
        </p:txBody>
      </p:sp>
      <p:sp>
        <p:nvSpPr>
          <p:cNvPr id="2" name="TextBox 1"/>
          <p:cNvSpPr txBox="1"/>
          <p:nvPr/>
        </p:nvSpPr>
        <p:spPr>
          <a:xfrm>
            <a:off x="0" y="3138520"/>
            <a:ext cx="9144001" cy="3570208"/>
          </a:xfrm>
          <a:prstGeom prst="rect">
            <a:avLst/>
          </a:prstGeom>
          <a:noFill/>
        </p:spPr>
        <p:txBody>
          <a:bodyPr wrap="square" rtlCol="0">
            <a:spAutoFit/>
          </a:bodyPr>
          <a:lstStyle/>
          <a:p>
            <a:pPr algn="ctr"/>
            <a:r>
              <a:rPr lang="en-US" sz="2000" dirty="0">
                <a:solidFill>
                  <a:srgbClr val="002060"/>
                </a:solidFill>
              </a:rPr>
              <a:t>Bojan </a:t>
            </a:r>
            <a:r>
              <a:rPr lang="en-US" sz="2000" dirty="0" err="1">
                <a:solidFill>
                  <a:srgbClr val="002060"/>
                </a:solidFill>
              </a:rPr>
              <a:t>Cvetkovic</a:t>
            </a:r>
            <a:r>
              <a:rPr lang="en-US" sz="2000" dirty="0">
                <a:solidFill>
                  <a:srgbClr val="002060"/>
                </a:solidFill>
              </a:rPr>
              <a:t> </a:t>
            </a:r>
            <a:r>
              <a:rPr lang="en-US" sz="2000" baseline="30000" dirty="0">
                <a:solidFill>
                  <a:srgbClr val="002060"/>
                </a:solidFill>
              </a:rPr>
              <a:t>1</a:t>
            </a:r>
            <a:r>
              <a:rPr lang="en-US" sz="2000" dirty="0">
                <a:solidFill>
                  <a:srgbClr val="002060"/>
                </a:solidFill>
              </a:rPr>
              <a:t>, Slobodan Nickovic </a:t>
            </a:r>
            <a:r>
              <a:rPr lang="en-US" sz="2000" baseline="30000" dirty="0">
                <a:solidFill>
                  <a:srgbClr val="002060"/>
                </a:solidFill>
              </a:rPr>
              <a:t>1</a:t>
            </a:r>
            <a:r>
              <a:rPr lang="en-US" sz="2000" dirty="0">
                <a:solidFill>
                  <a:srgbClr val="002060"/>
                </a:solidFill>
              </a:rPr>
              <a:t>, Ana </a:t>
            </a:r>
            <a:r>
              <a:rPr lang="en-US" sz="2000" dirty="0" err="1">
                <a:solidFill>
                  <a:srgbClr val="002060"/>
                </a:solidFill>
              </a:rPr>
              <a:t>Vukovic</a:t>
            </a:r>
            <a:r>
              <a:rPr lang="en-US" sz="2000" dirty="0">
                <a:solidFill>
                  <a:srgbClr val="002060"/>
                </a:solidFill>
              </a:rPr>
              <a:t> </a:t>
            </a:r>
            <a:r>
              <a:rPr lang="en-US" sz="2000" baseline="30000" dirty="0">
                <a:solidFill>
                  <a:srgbClr val="002060"/>
                </a:solidFill>
              </a:rPr>
              <a:t>2,1</a:t>
            </a:r>
            <a:r>
              <a:rPr lang="en-US" sz="2000" dirty="0">
                <a:solidFill>
                  <a:srgbClr val="002060"/>
                </a:solidFill>
              </a:rPr>
              <a:t>, </a:t>
            </a:r>
            <a:r>
              <a:rPr lang="en-US" sz="2000" dirty="0" smtClean="0">
                <a:solidFill>
                  <a:srgbClr val="002060"/>
                </a:solidFill>
              </a:rPr>
              <a:t>Goran </a:t>
            </a:r>
            <a:r>
              <a:rPr lang="en-US" sz="2000" dirty="0" err="1">
                <a:solidFill>
                  <a:srgbClr val="002060"/>
                </a:solidFill>
              </a:rPr>
              <a:t>Pejanovic</a:t>
            </a:r>
            <a:r>
              <a:rPr lang="en-US" sz="2000" dirty="0">
                <a:solidFill>
                  <a:srgbClr val="002060"/>
                </a:solidFill>
              </a:rPr>
              <a:t> </a:t>
            </a:r>
            <a:r>
              <a:rPr lang="en-US" sz="2000" baseline="30000" dirty="0">
                <a:solidFill>
                  <a:srgbClr val="002060"/>
                </a:solidFill>
              </a:rPr>
              <a:t>1</a:t>
            </a:r>
            <a:r>
              <a:rPr lang="en-US" sz="2000" dirty="0" smtClean="0">
                <a:solidFill>
                  <a:srgbClr val="002060"/>
                </a:solidFill>
              </a:rPr>
              <a:t>,</a:t>
            </a:r>
          </a:p>
          <a:p>
            <a:pPr algn="ctr"/>
            <a:r>
              <a:rPr lang="en-US" sz="2000" dirty="0" smtClean="0">
                <a:solidFill>
                  <a:srgbClr val="002060"/>
                </a:solidFill>
              </a:rPr>
              <a:t> </a:t>
            </a:r>
            <a:r>
              <a:rPr lang="en-US" sz="2000" dirty="0" err="1" smtClean="0">
                <a:solidFill>
                  <a:srgbClr val="002060"/>
                </a:solidFill>
              </a:rPr>
              <a:t>Slavko</a:t>
            </a:r>
            <a:r>
              <a:rPr lang="en-US" sz="2000" dirty="0" smtClean="0">
                <a:solidFill>
                  <a:srgbClr val="002060"/>
                </a:solidFill>
              </a:rPr>
              <a:t> </a:t>
            </a:r>
            <a:r>
              <a:rPr lang="en-US" sz="2000" dirty="0" err="1" smtClean="0">
                <a:solidFill>
                  <a:srgbClr val="002060"/>
                </a:solidFill>
              </a:rPr>
              <a:t>Petkovic</a:t>
            </a:r>
            <a:r>
              <a:rPr lang="en-US" sz="2000" dirty="0" smtClean="0">
                <a:solidFill>
                  <a:srgbClr val="002060"/>
                </a:solidFill>
              </a:rPr>
              <a:t> </a:t>
            </a:r>
            <a:r>
              <a:rPr lang="en-US" sz="2000" baseline="30000" dirty="0">
                <a:solidFill>
                  <a:srgbClr val="002060"/>
                </a:solidFill>
              </a:rPr>
              <a:t>1 </a:t>
            </a:r>
            <a:r>
              <a:rPr lang="en-US" sz="2000" dirty="0" smtClean="0">
                <a:solidFill>
                  <a:srgbClr val="002060"/>
                </a:solidFill>
              </a:rPr>
              <a:t> and Jugoslav </a:t>
            </a:r>
            <a:r>
              <a:rPr lang="en-US" sz="2000" dirty="0" smtClean="0">
                <a:solidFill>
                  <a:srgbClr val="002060"/>
                </a:solidFill>
              </a:rPr>
              <a:t>Nikolic</a:t>
            </a:r>
            <a:r>
              <a:rPr lang="en-US" sz="2000" baseline="30000" dirty="0" smtClean="0">
                <a:solidFill>
                  <a:srgbClr val="002060"/>
                </a:solidFill>
              </a:rPr>
              <a:t>1</a:t>
            </a:r>
          </a:p>
          <a:p>
            <a:endParaRPr lang="en-US" baseline="30000" dirty="0"/>
          </a:p>
          <a:p>
            <a:endParaRPr lang="en-US" dirty="0"/>
          </a:p>
          <a:p>
            <a:endParaRPr lang="en-US" baseline="30000" dirty="0" smtClean="0"/>
          </a:p>
          <a:p>
            <a:endParaRPr lang="en-US" baseline="30000" dirty="0"/>
          </a:p>
          <a:p>
            <a:endParaRPr lang="en-US" baseline="30000" dirty="0" smtClean="0"/>
          </a:p>
          <a:p>
            <a:endParaRPr lang="en-US" baseline="30000" dirty="0"/>
          </a:p>
          <a:p>
            <a:endParaRPr lang="en-US" baseline="30000" dirty="0" smtClean="0"/>
          </a:p>
          <a:p>
            <a:endParaRPr lang="en-US" baseline="30000" dirty="0" smtClean="0"/>
          </a:p>
          <a:p>
            <a:endParaRPr lang="en-US" baseline="30000" dirty="0">
              <a:solidFill>
                <a:srgbClr val="002060"/>
              </a:solidFill>
            </a:endParaRPr>
          </a:p>
          <a:p>
            <a:r>
              <a:rPr lang="en-US" baseline="30000" dirty="0" smtClean="0">
                <a:solidFill>
                  <a:srgbClr val="002060"/>
                </a:solidFill>
              </a:rPr>
              <a:t>1</a:t>
            </a:r>
            <a:r>
              <a:rPr lang="en-US" dirty="0" smtClean="0">
                <a:solidFill>
                  <a:srgbClr val="002060"/>
                </a:solidFill>
              </a:rPr>
              <a:t> </a:t>
            </a:r>
            <a:r>
              <a:rPr lang="en-US" dirty="0">
                <a:solidFill>
                  <a:srgbClr val="002060"/>
                </a:solidFill>
              </a:rPr>
              <a:t>Republic Hydrometeorological Service of Serbia – South East European Climate Change </a:t>
            </a:r>
            <a:r>
              <a:rPr lang="en-US" dirty="0" smtClean="0">
                <a:solidFill>
                  <a:srgbClr val="002060"/>
                </a:solidFill>
              </a:rPr>
              <a:t>Center, Belgrade</a:t>
            </a:r>
            <a:r>
              <a:rPr lang="en-US" dirty="0">
                <a:solidFill>
                  <a:srgbClr val="002060"/>
                </a:solidFill>
              </a:rPr>
              <a:t>, Serbia (bojan.cvetkovic@hidmet.gov.rs</a:t>
            </a:r>
            <a:r>
              <a:rPr lang="en-US" dirty="0" smtClean="0">
                <a:solidFill>
                  <a:srgbClr val="002060"/>
                </a:solidFill>
              </a:rPr>
              <a:t>)</a:t>
            </a:r>
            <a:endParaRPr lang="en-US" dirty="0">
              <a:solidFill>
                <a:srgbClr val="002060"/>
              </a:solidFill>
            </a:endParaRPr>
          </a:p>
          <a:p>
            <a:r>
              <a:rPr lang="en-US" baseline="30000" dirty="0">
                <a:solidFill>
                  <a:srgbClr val="002060"/>
                </a:solidFill>
              </a:rPr>
              <a:t>2</a:t>
            </a:r>
            <a:r>
              <a:rPr lang="en-US" dirty="0">
                <a:solidFill>
                  <a:srgbClr val="002060"/>
                </a:solidFill>
              </a:rPr>
              <a:t> Faculty of Agriculture, University of Belgrade, Belgrade, Serbia </a:t>
            </a:r>
          </a:p>
          <a:p>
            <a:endParaRPr lang="en-US" dirty="0"/>
          </a:p>
        </p:txBody>
      </p:sp>
      <p:pic>
        <p:nvPicPr>
          <p:cNvPr id="6" name="Picture 5" descr="rhmz_logo.gif"/>
          <p:cNvPicPr>
            <a:picLocks noChangeAspect="1"/>
          </p:cNvPicPr>
          <p:nvPr/>
        </p:nvPicPr>
        <p:blipFill>
          <a:blip r:embed="rId2"/>
          <a:stretch>
            <a:fillRect/>
          </a:stretch>
        </p:blipFill>
        <p:spPr>
          <a:xfrm>
            <a:off x="0" y="1"/>
            <a:ext cx="2026191" cy="571479"/>
          </a:xfrm>
          <a:prstGeom prst="rect">
            <a:avLst/>
          </a:prstGeom>
        </p:spPr>
      </p:pic>
      <p:pic>
        <p:nvPicPr>
          <p:cNvPr id="7" name="Picture 2" descr="https://encrypted-tbn0.gstatic.com/images?q=tbn:ANd9GcT7q_3EeTwpxAifw5um6tJz1PZd6LgU4oupjrkklYGxT-JSj7iW"/>
          <p:cNvPicPr>
            <a:picLocks noChangeAspect="1" noChangeArrowheads="1"/>
          </p:cNvPicPr>
          <p:nvPr/>
        </p:nvPicPr>
        <p:blipFill>
          <a:blip r:embed="rId3"/>
          <a:srcRect/>
          <a:stretch>
            <a:fillRect/>
          </a:stretch>
        </p:blipFill>
        <p:spPr bwMode="auto">
          <a:xfrm>
            <a:off x="6643669" y="17648"/>
            <a:ext cx="2500330" cy="565049"/>
          </a:xfrm>
          <a:prstGeom prst="rect">
            <a:avLst/>
          </a:prstGeom>
          <a:noFill/>
          <a:ln>
            <a:solidFill>
              <a:schemeClr val="accent1"/>
            </a:solidFill>
          </a:ln>
        </p:spPr>
      </p:pic>
    </p:spTree>
    <p:extLst>
      <p:ext uri="{BB962C8B-B14F-4D97-AF65-F5344CB8AC3E}">
        <p14:creationId xmlns:p14="http://schemas.microsoft.com/office/powerpoint/2010/main" val="326786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IIE_Vis_DN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139" y="21454"/>
            <a:ext cx="4529666" cy="2861726"/>
          </a:xfrm>
          <a:prstGeom prst="rect">
            <a:avLst/>
          </a:prstGeom>
        </p:spPr>
      </p:pic>
      <p:pic>
        <p:nvPicPr>
          <p:cNvPr id="5" name="Picture 4" descr="mwnd_14060212.gif"/>
          <p:cNvPicPr>
            <a:picLocks noChangeAspect="1"/>
          </p:cNvPicPr>
          <p:nvPr/>
        </p:nvPicPr>
        <p:blipFill rotWithShape="1">
          <a:blip r:embed="rId3">
            <a:extLst>
              <a:ext uri="{28A0092B-C50C-407E-A947-70E740481C1C}">
                <a14:useLocalDpi xmlns:a14="http://schemas.microsoft.com/office/drawing/2010/main" val="0"/>
              </a:ext>
            </a:extLst>
          </a:blip>
          <a:srcRect l="33593" t="20444" r="14100" b="46065"/>
          <a:stretch/>
        </p:blipFill>
        <p:spPr>
          <a:xfrm>
            <a:off x="2018929" y="4750713"/>
            <a:ext cx="2981268" cy="1848305"/>
          </a:xfrm>
          <a:prstGeom prst="rect">
            <a:avLst/>
          </a:prstGeom>
          <a:ln w="12700" cmpd="sng">
            <a:solidFill>
              <a:schemeClr val="tx1"/>
            </a:solidFill>
          </a:ln>
        </p:spPr>
      </p:pic>
      <p:pic>
        <p:nvPicPr>
          <p:cNvPr id="6" name="Picture 5" descr="mwnd_14060213.gif"/>
          <p:cNvPicPr>
            <a:picLocks noChangeAspect="1"/>
          </p:cNvPicPr>
          <p:nvPr/>
        </p:nvPicPr>
        <p:blipFill rotWithShape="1">
          <a:blip r:embed="rId4">
            <a:extLst>
              <a:ext uri="{28A0092B-C50C-407E-A947-70E740481C1C}">
                <a14:useLocalDpi xmlns:a14="http://schemas.microsoft.com/office/drawing/2010/main" val="0"/>
              </a:ext>
            </a:extLst>
          </a:blip>
          <a:srcRect l="32635" t="19996" r="13176" b="44984"/>
          <a:stretch/>
        </p:blipFill>
        <p:spPr>
          <a:xfrm>
            <a:off x="2018929" y="2829930"/>
            <a:ext cx="2981268" cy="1865572"/>
          </a:xfrm>
          <a:prstGeom prst="rect">
            <a:avLst/>
          </a:prstGeom>
          <a:ln w="12700" cmpd="sng">
            <a:solidFill>
              <a:schemeClr val="tx1"/>
            </a:solidFill>
          </a:ln>
        </p:spPr>
      </p:pic>
      <p:grpSp>
        <p:nvGrpSpPr>
          <p:cNvPr id="7" name="Group 6"/>
          <p:cNvGrpSpPr/>
          <p:nvPr/>
        </p:nvGrpSpPr>
        <p:grpSpPr>
          <a:xfrm>
            <a:off x="5122333" y="2829930"/>
            <a:ext cx="4031067" cy="3763541"/>
            <a:chOff x="5352501" y="3219415"/>
            <a:chExt cx="3791499" cy="3638586"/>
          </a:xfrm>
        </p:grpSpPr>
        <p:pic>
          <p:nvPicPr>
            <p:cNvPr id="8" name="Picture 7" descr="OIIE_Wd.png"/>
            <p:cNvPicPr>
              <a:picLocks noChangeAspect="1"/>
            </p:cNvPicPr>
            <p:nvPr/>
          </p:nvPicPr>
          <p:blipFill rotWithShape="1">
            <a:blip r:embed="rId5">
              <a:extLst>
                <a:ext uri="{28A0092B-C50C-407E-A947-70E740481C1C}">
                  <a14:useLocalDpi xmlns:a14="http://schemas.microsoft.com/office/drawing/2010/main" val="0"/>
                </a:ext>
              </a:extLst>
            </a:blip>
            <a:srcRect l="16304" r="16065"/>
            <a:stretch/>
          </p:blipFill>
          <p:spPr>
            <a:xfrm>
              <a:off x="5352501" y="3219415"/>
              <a:ext cx="3791499" cy="3638586"/>
            </a:xfrm>
            <a:prstGeom prst="rect">
              <a:avLst/>
            </a:prstGeom>
          </p:spPr>
        </p:pic>
        <p:sp>
          <p:nvSpPr>
            <p:cNvPr id="9" name="Rectangle 8"/>
            <p:cNvSpPr/>
            <p:nvPr/>
          </p:nvSpPr>
          <p:spPr>
            <a:xfrm>
              <a:off x="6533894" y="5015243"/>
              <a:ext cx="1444818" cy="1058263"/>
            </a:xfrm>
            <a:prstGeom prst="rect">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105471" y="4960032"/>
              <a:ext cx="873280" cy="267802"/>
            </a:xfrm>
            <a:prstGeom prst="rect">
              <a:avLst/>
            </a:prstGeom>
            <a:noFill/>
          </p:spPr>
          <p:txBody>
            <a:bodyPr wrap="none" rtlCol="0">
              <a:spAutoFit/>
            </a:bodyPr>
            <a:lstStyle/>
            <a:p>
              <a:r>
                <a:rPr lang="en-US" sz="1200" b="1" dirty="0" smtClean="0">
                  <a:solidFill>
                    <a:srgbClr val="7F7F7F"/>
                  </a:solidFill>
                </a:rPr>
                <a:t>until 12UTC</a:t>
              </a:r>
              <a:endParaRPr lang="en-US" sz="1200" b="1" dirty="0">
                <a:solidFill>
                  <a:srgbClr val="7F7F7F"/>
                </a:solidFill>
              </a:endParaRPr>
            </a:p>
          </p:txBody>
        </p:sp>
        <p:sp>
          <p:nvSpPr>
            <p:cNvPr id="11" name="TextBox 10"/>
            <p:cNvSpPr txBox="1"/>
            <p:nvPr/>
          </p:nvSpPr>
          <p:spPr>
            <a:xfrm>
              <a:off x="6040665" y="4862461"/>
              <a:ext cx="562628" cy="297558"/>
            </a:xfrm>
            <a:prstGeom prst="rect">
              <a:avLst/>
            </a:prstGeom>
            <a:noFill/>
          </p:spPr>
          <p:txBody>
            <a:bodyPr wrap="none" rtlCol="0">
              <a:spAutoFit/>
            </a:bodyPr>
            <a:lstStyle/>
            <a:p>
              <a:r>
                <a:rPr lang="en-US" sz="1400" b="1" dirty="0" smtClean="0">
                  <a:solidFill>
                    <a:srgbClr val="000000"/>
                  </a:solidFill>
                </a:rPr>
                <a:t>12:30</a:t>
              </a:r>
              <a:endParaRPr lang="en-US" sz="1400" b="1" dirty="0">
                <a:solidFill>
                  <a:srgbClr val="000000"/>
                </a:solidFill>
              </a:endParaRPr>
            </a:p>
          </p:txBody>
        </p:sp>
        <p:sp>
          <p:nvSpPr>
            <p:cNvPr id="12" name="TextBox 11"/>
            <p:cNvSpPr txBox="1"/>
            <p:nvPr/>
          </p:nvSpPr>
          <p:spPr>
            <a:xfrm>
              <a:off x="6184033" y="4366578"/>
              <a:ext cx="344866" cy="297558"/>
            </a:xfrm>
            <a:prstGeom prst="rect">
              <a:avLst/>
            </a:prstGeom>
            <a:noFill/>
          </p:spPr>
          <p:txBody>
            <a:bodyPr wrap="none" rtlCol="0">
              <a:spAutoFit/>
            </a:bodyPr>
            <a:lstStyle/>
            <a:p>
              <a:r>
                <a:rPr lang="en-US" sz="1400" b="1" dirty="0" smtClean="0">
                  <a:solidFill>
                    <a:srgbClr val="000000"/>
                  </a:solidFill>
                </a:rPr>
                <a:t>13</a:t>
              </a:r>
              <a:endParaRPr lang="en-US" sz="1400" b="1" dirty="0">
                <a:solidFill>
                  <a:srgbClr val="000000"/>
                </a:solidFill>
              </a:endParaRPr>
            </a:p>
          </p:txBody>
        </p:sp>
        <p:sp>
          <p:nvSpPr>
            <p:cNvPr id="13" name="TextBox 12"/>
            <p:cNvSpPr txBox="1"/>
            <p:nvPr/>
          </p:nvSpPr>
          <p:spPr>
            <a:xfrm>
              <a:off x="6422401" y="3931566"/>
              <a:ext cx="562628" cy="297558"/>
            </a:xfrm>
            <a:prstGeom prst="rect">
              <a:avLst/>
            </a:prstGeom>
            <a:noFill/>
          </p:spPr>
          <p:txBody>
            <a:bodyPr wrap="none" rtlCol="0">
              <a:spAutoFit/>
            </a:bodyPr>
            <a:lstStyle/>
            <a:p>
              <a:r>
                <a:rPr lang="en-US" sz="1400" b="1" dirty="0" smtClean="0">
                  <a:solidFill>
                    <a:srgbClr val="000000"/>
                  </a:solidFill>
                </a:rPr>
                <a:t>13:30</a:t>
              </a:r>
              <a:endParaRPr lang="en-US" sz="1400" b="1" dirty="0">
                <a:solidFill>
                  <a:srgbClr val="000000"/>
                </a:solidFill>
              </a:endParaRPr>
            </a:p>
          </p:txBody>
        </p:sp>
        <p:sp>
          <p:nvSpPr>
            <p:cNvPr id="14" name="TextBox 13"/>
            <p:cNvSpPr txBox="1"/>
            <p:nvPr/>
          </p:nvSpPr>
          <p:spPr>
            <a:xfrm>
              <a:off x="7255049" y="3766161"/>
              <a:ext cx="344866" cy="297558"/>
            </a:xfrm>
            <a:prstGeom prst="rect">
              <a:avLst/>
            </a:prstGeom>
            <a:noFill/>
          </p:spPr>
          <p:txBody>
            <a:bodyPr wrap="none" rtlCol="0">
              <a:spAutoFit/>
            </a:bodyPr>
            <a:lstStyle/>
            <a:p>
              <a:r>
                <a:rPr lang="en-US" sz="1400" b="1" dirty="0" smtClean="0">
                  <a:solidFill>
                    <a:srgbClr val="000000"/>
                  </a:solidFill>
                </a:rPr>
                <a:t>14</a:t>
              </a:r>
              <a:endParaRPr lang="en-US" sz="1400" b="1" dirty="0">
                <a:solidFill>
                  <a:srgbClr val="000000"/>
                </a:solidFill>
              </a:endParaRPr>
            </a:p>
          </p:txBody>
        </p:sp>
        <p:sp>
          <p:nvSpPr>
            <p:cNvPr id="15" name="TextBox 14"/>
            <p:cNvSpPr txBox="1"/>
            <p:nvPr/>
          </p:nvSpPr>
          <p:spPr>
            <a:xfrm>
              <a:off x="7559053" y="3874011"/>
              <a:ext cx="507066" cy="267802"/>
            </a:xfrm>
            <a:prstGeom prst="rect">
              <a:avLst/>
            </a:prstGeom>
            <a:noFill/>
          </p:spPr>
          <p:txBody>
            <a:bodyPr wrap="none" rtlCol="0">
              <a:spAutoFit/>
            </a:bodyPr>
            <a:lstStyle/>
            <a:p>
              <a:r>
                <a:rPr lang="en-US" sz="1200" b="1" dirty="0" smtClean="0">
                  <a:solidFill>
                    <a:schemeClr val="tx1">
                      <a:lumMod val="50000"/>
                      <a:lumOff val="50000"/>
                    </a:schemeClr>
                  </a:solidFill>
                </a:rPr>
                <a:t>14:30</a:t>
              </a:r>
              <a:endParaRPr lang="en-US" sz="1200" b="1" dirty="0">
                <a:solidFill>
                  <a:schemeClr val="tx1">
                    <a:lumMod val="50000"/>
                    <a:lumOff val="50000"/>
                  </a:schemeClr>
                </a:solidFill>
              </a:endParaRPr>
            </a:p>
          </p:txBody>
        </p:sp>
        <p:sp>
          <p:nvSpPr>
            <p:cNvPr id="16" name="TextBox 15"/>
            <p:cNvSpPr txBox="1"/>
            <p:nvPr/>
          </p:nvSpPr>
          <p:spPr>
            <a:xfrm>
              <a:off x="8033930" y="4104691"/>
              <a:ext cx="320413" cy="267802"/>
            </a:xfrm>
            <a:prstGeom prst="rect">
              <a:avLst/>
            </a:prstGeom>
            <a:noFill/>
          </p:spPr>
          <p:txBody>
            <a:bodyPr wrap="none" rtlCol="0">
              <a:spAutoFit/>
            </a:bodyPr>
            <a:lstStyle/>
            <a:p>
              <a:r>
                <a:rPr lang="en-US" sz="1200" b="1" dirty="0" smtClean="0">
                  <a:solidFill>
                    <a:srgbClr val="7F7F7F"/>
                  </a:solidFill>
                </a:rPr>
                <a:t>15</a:t>
              </a:r>
              <a:endParaRPr lang="en-US" sz="1200" b="1" dirty="0">
                <a:solidFill>
                  <a:srgbClr val="7F7F7F"/>
                </a:solidFill>
              </a:endParaRPr>
            </a:p>
          </p:txBody>
        </p:sp>
        <p:sp>
          <p:nvSpPr>
            <p:cNvPr id="17" name="TextBox 16"/>
            <p:cNvSpPr txBox="1"/>
            <p:nvPr/>
          </p:nvSpPr>
          <p:spPr>
            <a:xfrm>
              <a:off x="8043136" y="4243190"/>
              <a:ext cx="507066" cy="267802"/>
            </a:xfrm>
            <a:prstGeom prst="rect">
              <a:avLst/>
            </a:prstGeom>
            <a:noFill/>
          </p:spPr>
          <p:txBody>
            <a:bodyPr wrap="none" rtlCol="0">
              <a:spAutoFit/>
            </a:bodyPr>
            <a:lstStyle/>
            <a:p>
              <a:r>
                <a:rPr lang="en-US" sz="1200" b="1" dirty="0" smtClean="0">
                  <a:solidFill>
                    <a:srgbClr val="7F7F7F"/>
                  </a:solidFill>
                </a:rPr>
                <a:t>15:30</a:t>
              </a:r>
              <a:endParaRPr lang="en-US" sz="1200" b="1" dirty="0">
                <a:solidFill>
                  <a:srgbClr val="7F7F7F"/>
                </a:solidFill>
              </a:endParaRPr>
            </a:p>
          </p:txBody>
        </p:sp>
        <p:sp>
          <p:nvSpPr>
            <p:cNvPr id="18" name="Rectangle 17"/>
            <p:cNvSpPr/>
            <p:nvPr/>
          </p:nvSpPr>
          <p:spPr>
            <a:xfrm>
              <a:off x="5751667" y="4044964"/>
              <a:ext cx="358904" cy="1058263"/>
            </a:xfrm>
            <a:prstGeom prst="rect">
              <a:avLst/>
            </a:prstGeom>
            <a:no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732341" y="5796507"/>
              <a:ext cx="344866" cy="297558"/>
            </a:xfrm>
            <a:prstGeom prst="rect">
              <a:avLst/>
            </a:prstGeom>
            <a:noFill/>
          </p:spPr>
          <p:txBody>
            <a:bodyPr wrap="none" rtlCol="0">
              <a:spAutoFit/>
            </a:bodyPr>
            <a:lstStyle/>
            <a:p>
              <a:r>
                <a:rPr lang="en-US" sz="1400" b="1" dirty="0" smtClean="0"/>
                <a:t>12</a:t>
              </a:r>
              <a:endParaRPr lang="en-US" sz="1400" b="1" dirty="0"/>
            </a:p>
          </p:txBody>
        </p:sp>
        <p:sp>
          <p:nvSpPr>
            <p:cNvPr id="20" name="TextBox 19"/>
            <p:cNvSpPr txBox="1"/>
            <p:nvPr/>
          </p:nvSpPr>
          <p:spPr>
            <a:xfrm rot="16200000">
              <a:off x="5556739" y="4476668"/>
              <a:ext cx="738635" cy="260537"/>
            </a:xfrm>
            <a:prstGeom prst="rect">
              <a:avLst/>
            </a:prstGeom>
            <a:noFill/>
          </p:spPr>
          <p:txBody>
            <a:bodyPr wrap="none" rtlCol="0">
              <a:spAutoFit/>
            </a:bodyPr>
            <a:lstStyle/>
            <a:p>
              <a:r>
                <a:rPr lang="en-US" sz="1200" b="1" dirty="0">
                  <a:solidFill>
                    <a:srgbClr val="7F7F7F"/>
                  </a:solidFill>
                </a:rPr>
                <a:t>a</a:t>
              </a:r>
              <a:r>
                <a:rPr lang="en-US" sz="1200" b="1" dirty="0" smtClean="0">
                  <a:solidFill>
                    <a:srgbClr val="7F7F7F"/>
                  </a:solidFill>
                </a:rPr>
                <a:t>fter 16h</a:t>
              </a:r>
              <a:endParaRPr lang="en-US" sz="1200" b="1" dirty="0">
                <a:solidFill>
                  <a:srgbClr val="7F7F7F"/>
                </a:solidFill>
              </a:endParaRPr>
            </a:p>
          </p:txBody>
        </p:sp>
      </p:grpSp>
      <p:pic>
        <p:nvPicPr>
          <p:cNvPr id="21" name="Picture 20" descr="mwnd_14060214.gif"/>
          <p:cNvPicPr>
            <a:picLocks noChangeAspect="1"/>
          </p:cNvPicPr>
          <p:nvPr/>
        </p:nvPicPr>
        <p:blipFill rotWithShape="1">
          <a:blip r:embed="rId6">
            <a:extLst>
              <a:ext uri="{28A0092B-C50C-407E-A947-70E740481C1C}">
                <a14:useLocalDpi xmlns:a14="http://schemas.microsoft.com/office/drawing/2010/main" val="0"/>
              </a:ext>
            </a:extLst>
          </a:blip>
          <a:srcRect l="32875" t="19910" r="14194" b="45054"/>
          <a:stretch/>
        </p:blipFill>
        <p:spPr>
          <a:xfrm>
            <a:off x="6297296" y="802238"/>
            <a:ext cx="2797892" cy="1793251"/>
          </a:xfrm>
          <a:prstGeom prst="rect">
            <a:avLst/>
          </a:prstGeom>
          <a:ln w="12700" cmpd="sng">
            <a:solidFill>
              <a:schemeClr val="tx1"/>
            </a:solidFill>
          </a:ln>
        </p:spPr>
      </p:pic>
      <p:sp>
        <p:nvSpPr>
          <p:cNvPr id="24" name="Rectangle 23"/>
          <p:cNvSpPr/>
          <p:nvPr/>
        </p:nvSpPr>
        <p:spPr>
          <a:xfrm>
            <a:off x="7263630" y="1642533"/>
            <a:ext cx="135466" cy="135467"/>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047230" y="3753396"/>
            <a:ext cx="135466" cy="135467"/>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047230" y="5646569"/>
            <a:ext cx="135466" cy="135467"/>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328218" y="4750713"/>
            <a:ext cx="671979" cy="307777"/>
          </a:xfrm>
          <a:prstGeom prst="rect">
            <a:avLst/>
          </a:prstGeom>
          <a:noFill/>
        </p:spPr>
        <p:txBody>
          <a:bodyPr wrap="none" rtlCol="0">
            <a:spAutoFit/>
          </a:bodyPr>
          <a:lstStyle/>
          <a:p>
            <a:r>
              <a:rPr lang="en-US" sz="1400" b="1" dirty="0" smtClean="0">
                <a:solidFill>
                  <a:schemeClr val="tx1">
                    <a:lumMod val="75000"/>
                    <a:lumOff val="25000"/>
                  </a:schemeClr>
                </a:solidFill>
              </a:rPr>
              <a:t>12UTC</a:t>
            </a:r>
            <a:endParaRPr lang="en-US" sz="1400" b="1" dirty="0">
              <a:solidFill>
                <a:schemeClr val="tx1">
                  <a:lumMod val="75000"/>
                  <a:lumOff val="25000"/>
                </a:schemeClr>
              </a:solidFill>
            </a:endParaRPr>
          </a:p>
        </p:txBody>
      </p:sp>
      <p:sp>
        <p:nvSpPr>
          <p:cNvPr id="28" name="TextBox 27"/>
          <p:cNvSpPr txBox="1"/>
          <p:nvPr/>
        </p:nvSpPr>
        <p:spPr>
          <a:xfrm>
            <a:off x="4328218" y="2836098"/>
            <a:ext cx="671979" cy="307777"/>
          </a:xfrm>
          <a:prstGeom prst="rect">
            <a:avLst/>
          </a:prstGeom>
          <a:noFill/>
        </p:spPr>
        <p:txBody>
          <a:bodyPr wrap="none" rtlCol="0">
            <a:spAutoFit/>
          </a:bodyPr>
          <a:lstStyle/>
          <a:p>
            <a:r>
              <a:rPr lang="en-US" sz="1400" b="1" dirty="0" smtClean="0">
                <a:solidFill>
                  <a:schemeClr val="tx1">
                    <a:lumMod val="75000"/>
                    <a:lumOff val="25000"/>
                  </a:schemeClr>
                </a:solidFill>
              </a:rPr>
              <a:t>13UTC</a:t>
            </a:r>
            <a:endParaRPr lang="en-US" sz="1400" b="1" dirty="0">
              <a:solidFill>
                <a:schemeClr val="tx1">
                  <a:lumMod val="75000"/>
                  <a:lumOff val="25000"/>
                </a:schemeClr>
              </a:solidFill>
            </a:endParaRPr>
          </a:p>
        </p:txBody>
      </p:sp>
      <p:sp>
        <p:nvSpPr>
          <p:cNvPr id="29" name="TextBox 28"/>
          <p:cNvSpPr txBox="1"/>
          <p:nvPr/>
        </p:nvSpPr>
        <p:spPr>
          <a:xfrm>
            <a:off x="8423209" y="808406"/>
            <a:ext cx="671979" cy="307777"/>
          </a:xfrm>
          <a:prstGeom prst="rect">
            <a:avLst/>
          </a:prstGeom>
          <a:noFill/>
        </p:spPr>
        <p:txBody>
          <a:bodyPr wrap="none" rtlCol="0">
            <a:spAutoFit/>
          </a:bodyPr>
          <a:lstStyle/>
          <a:p>
            <a:r>
              <a:rPr lang="en-US" sz="1400" b="1" dirty="0" smtClean="0">
                <a:solidFill>
                  <a:schemeClr val="tx1">
                    <a:lumMod val="75000"/>
                    <a:lumOff val="25000"/>
                  </a:schemeClr>
                </a:solidFill>
              </a:rPr>
              <a:t>14UTC</a:t>
            </a:r>
            <a:endParaRPr lang="en-US" sz="1400" b="1" dirty="0">
              <a:solidFill>
                <a:schemeClr val="tx1">
                  <a:lumMod val="75000"/>
                  <a:lumOff val="25000"/>
                </a:schemeClr>
              </a:solidFill>
            </a:endParaRPr>
          </a:p>
        </p:txBody>
      </p:sp>
      <p:pic>
        <p:nvPicPr>
          <p:cNvPr id="31" name="Picture 30" descr="mwnd_14060213.gif"/>
          <p:cNvPicPr>
            <a:picLocks noChangeAspect="1"/>
          </p:cNvPicPr>
          <p:nvPr/>
        </p:nvPicPr>
        <p:blipFill rotWithShape="1">
          <a:blip r:embed="rId4">
            <a:extLst>
              <a:ext uri="{28A0092B-C50C-407E-A947-70E740481C1C}">
                <a14:useLocalDpi xmlns:a14="http://schemas.microsoft.com/office/drawing/2010/main" val="0"/>
              </a:ext>
            </a:extLst>
          </a:blip>
          <a:srcRect l="14800" t="95524" r="4615" b="1370"/>
          <a:stretch/>
        </p:blipFill>
        <p:spPr>
          <a:xfrm>
            <a:off x="1706578" y="6662274"/>
            <a:ext cx="5244964" cy="195725"/>
          </a:xfrm>
          <a:prstGeom prst="rect">
            <a:avLst/>
          </a:prstGeom>
          <a:ln w="12700" cmpd="sng">
            <a:noFill/>
          </a:ln>
        </p:spPr>
      </p:pic>
      <p:sp>
        <p:nvSpPr>
          <p:cNvPr id="32" name="TextBox 31"/>
          <p:cNvSpPr txBox="1"/>
          <p:nvPr/>
        </p:nvSpPr>
        <p:spPr>
          <a:xfrm>
            <a:off x="59267" y="38388"/>
            <a:ext cx="1549400" cy="1200329"/>
          </a:xfrm>
          <a:prstGeom prst="rect">
            <a:avLst/>
          </a:prstGeom>
          <a:noFill/>
        </p:spPr>
        <p:txBody>
          <a:bodyPr wrap="square" rtlCol="0">
            <a:spAutoFit/>
          </a:bodyPr>
          <a:lstStyle/>
          <a:p>
            <a:r>
              <a:rPr lang="en-US" b="1" dirty="0" smtClean="0">
                <a:latin typeface="Arial Narrow"/>
                <a:cs typeface="Arial Narrow"/>
              </a:rPr>
              <a:t>Imam Khomeini airport</a:t>
            </a:r>
          </a:p>
          <a:p>
            <a:r>
              <a:rPr lang="en-US" b="1" dirty="0" smtClean="0">
                <a:latin typeface="Arial Narrow"/>
                <a:cs typeface="Arial Narrow"/>
              </a:rPr>
              <a:t>OIIE</a:t>
            </a:r>
            <a:endParaRPr lang="en-US" b="1" dirty="0">
              <a:latin typeface="Arial Narrow"/>
              <a:cs typeface="Arial Narrow"/>
            </a:endParaRPr>
          </a:p>
        </p:txBody>
      </p:sp>
      <p:sp>
        <p:nvSpPr>
          <p:cNvPr id="33" name="TextBox 32"/>
          <p:cNvSpPr txBox="1"/>
          <p:nvPr/>
        </p:nvSpPr>
        <p:spPr>
          <a:xfrm rot="16200000">
            <a:off x="303151" y="1135845"/>
            <a:ext cx="2621230" cy="307777"/>
          </a:xfrm>
          <a:prstGeom prst="rect">
            <a:avLst/>
          </a:prstGeom>
          <a:noFill/>
        </p:spPr>
        <p:txBody>
          <a:bodyPr wrap="none" rtlCol="0">
            <a:spAutoFit/>
          </a:bodyPr>
          <a:lstStyle/>
          <a:p>
            <a:r>
              <a:rPr lang="en-US" sz="1400" b="1" dirty="0" smtClean="0"/>
              <a:t>Observed visibility &amp; model DNC</a:t>
            </a:r>
            <a:endParaRPr lang="en-US" sz="1400" b="1" dirty="0"/>
          </a:p>
        </p:txBody>
      </p:sp>
      <p:sp>
        <p:nvSpPr>
          <p:cNvPr id="34" name="TextBox 33"/>
          <p:cNvSpPr txBox="1"/>
          <p:nvPr/>
        </p:nvSpPr>
        <p:spPr>
          <a:xfrm rot="16200000">
            <a:off x="57967" y="4545786"/>
            <a:ext cx="3111599" cy="307777"/>
          </a:xfrm>
          <a:prstGeom prst="rect">
            <a:avLst/>
          </a:prstGeom>
          <a:noFill/>
        </p:spPr>
        <p:txBody>
          <a:bodyPr wrap="none" rtlCol="0">
            <a:spAutoFit/>
          </a:bodyPr>
          <a:lstStyle/>
          <a:p>
            <a:r>
              <a:rPr lang="en-US" sz="1400" b="1" dirty="0" smtClean="0"/>
              <a:t>Observed wind direction &amp; model wind</a:t>
            </a:r>
            <a:endParaRPr lang="en-US" sz="1400" b="1" dirty="0"/>
          </a:p>
        </p:txBody>
      </p:sp>
      <p:sp>
        <p:nvSpPr>
          <p:cNvPr id="35" name="TextBox 34"/>
          <p:cNvSpPr txBox="1"/>
          <p:nvPr/>
        </p:nvSpPr>
        <p:spPr>
          <a:xfrm rot="16200000">
            <a:off x="-1109709" y="2876666"/>
            <a:ext cx="3053039" cy="584776"/>
          </a:xfrm>
          <a:prstGeom prst="rect">
            <a:avLst/>
          </a:prstGeom>
          <a:noFill/>
        </p:spPr>
        <p:txBody>
          <a:bodyPr wrap="none" rtlCol="0">
            <a:spAutoFit/>
          </a:bodyPr>
          <a:lstStyle/>
          <a:p>
            <a:r>
              <a:rPr lang="en-US" sz="1600" dirty="0" smtClean="0">
                <a:latin typeface="Arial Narrow"/>
                <a:cs typeface="Arial Narrow"/>
              </a:rPr>
              <a:t>Visibility reduced to 20m at 12:30UTC.</a:t>
            </a:r>
          </a:p>
          <a:p>
            <a:r>
              <a:rPr lang="en-US" sz="1600" dirty="0" smtClean="0">
                <a:latin typeface="Arial Narrow"/>
                <a:cs typeface="Arial Narrow"/>
              </a:rPr>
              <a:t>Model output data available on 1h.</a:t>
            </a:r>
            <a:endParaRPr lang="en-US" sz="1600" dirty="0">
              <a:latin typeface="Arial Narrow"/>
              <a:cs typeface="Arial Narrow"/>
            </a:endParaRPr>
          </a:p>
        </p:txBody>
      </p:sp>
    </p:spTree>
    <p:extLst>
      <p:ext uri="{BB962C8B-B14F-4D97-AF65-F5344CB8AC3E}">
        <p14:creationId xmlns:p14="http://schemas.microsoft.com/office/powerpoint/2010/main" val="502933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091359" cy="369332"/>
          </a:xfrm>
          <a:prstGeom prst="rect">
            <a:avLst/>
          </a:prstGeom>
          <a:noFill/>
        </p:spPr>
        <p:txBody>
          <a:bodyPr wrap="square" rtlCol="0">
            <a:spAutoFit/>
          </a:bodyPr>
          <a:lstStyle/>
          <a:p>
            <a:r>
              <a:rPr lang="en-US" b="1" dirty="0" smtClean="0">
                <a:latin typeface="Arial Narrow"/>
                <a:cs typeface="Arial Narrow"/>
              </a:rPr>
              <a:t>Vertical cross section along 35N</a:t>
            </a:r>
          </a:p>
        </p:txBody>
      </p:sp>
      <p:pic>
        <p:nvPicPr>
          <p:cNvPr id="4" name="Picture 3" descr="tmp_ver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635" y="736161"/>
            <a:ext cx="4677365" cy="2858938"/>
          </a:xfrm>
          <a:prstGeom prst="rect">
            <a:avLst/>
          </a:prstGeom>
        </p:spPr>
      </p:pic>
      <p:pic>
        <p:nvPicPr>
          <p:cNvPr id="5" name="Picture 4" descr="wnd_ve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6161"/>
            <a:ext cx="4466635" cy="2858938"/>
          </a:xfrm>
          <a:prstGeom prst="rect">
            <a:avLst/>
          </a:prstGeom>
        </p:spPr>
      </p:pic>
      <p:sp>
        <p:nvSpPr>
          <p:cNvPr id="6" name="Rectangle 5"/>
          <p:cNvSpPr/>
          <p:nvPr/>
        </p:nvSpPr>
        <p:spPr>
          <a:xfrm>
            <a:off x="124286" y="416965"/>
            <a:ext cx="3803708" cy="369332"/>
          </a:xfrm>
          <a:prstGeom prst="rect">
            <a:avLst/>
          </a:prstGeom>
        </p:spPr>
        <p:txBody>
          <a:bodyPr wrap="none">
            <a:spAutoFit/>
          </a:bodyPr>
          <a:lstStyle/>
          <a:p>
            <a:r>
              <a:rPr lang="en-US" dirty="0" smtClean="0">
                <a:latin typeface="Arial Narrow"/>
                <a:cs typeface="Arial Narrow"/>
              </a:rPr>
              <a:t>Streamlines (</a:t>
            </a:r>
            <a:r>
              <a:rPr lang="en-US" dirty="0" err="1" smtClean="0">
                <a:latin typeface="Arial Narrow"/>
                <a:cs typeface="Arial Narrow"/>
              </a:rPr>
              <a:t>u,w</a:t>
            </a:r>
            <a:r>
              <a:rPr lang="en-US" dirty="0" smtClean="0">
                <a:latin typeface="Arial Narrow"/>
                <a:cs typeface="Arial Narrow"/>
              </a:rPr>
              <a:t>) </a:t>
            </a:r>
            <a:r>
              <a:rPr lang="en-US" dirty="0">
                <a:latin typeface="Arial Narrow"/>
                <a:cs typeface="Arial Narrow"/>
              </a:rPr>
              <a:t>and vertical wind velocity</a:t>
            </a:r>
          </a:p>
        </p:txBody>
      </p:sp>
      <p:sp>
        <p:nvSpPr>
          <p:cNvPr id="7" name="Rectangle 6"/>
          <p:cNvSpPr/>
          <p:nvPr/>
        </p:nvSpPr>
        <p:spPr>
          <a:xfrm>
            <a:off x="6267171" y="366829"/>
            <a:ext cx="1247307" cy="369332"/>
          </a:xfrm>
          <a:prstGeom prst="rect">
            <a:avLst/>
          </a:prstGeom>
        </p:spPr>
        <p:txBody>
          <a:bodyPr wrap="none">
            <a:spAutoFit/>
          </a:bodyPr>
          <a:lstStyle/>
          <a:p>
            <a:r>
              <a:rPr lang="en-US" dirty="0" smtClean="0">
                <a:latin typeface="Arial Narrow"/>
                <a:cs typeface="Arial Narrow"/>
              </a:rPr>
              <a:t>Temperature</a:t>
            </a:r>
            <a:endParaRPr lang="en-US" dirty="0">
              <a:latin typeface="Arial Narrow"/>
              <a:cs typeface="Arial Narrow"/>
            </a:endParaRPr>
          </a:p>
        </p:txBody>
      </p:sp>
      <p:sp>
        <p:nvSpPr>
          <p:cNvPr id="8" name="TextBox 7"/>
          <p:cNvSpPr txBox="1"/>
          <p:nvPr/>
        </p:nvSpPr>
        <p:spPr>
          <a:xfrm>
            <a:off x="3730601" y="30778"/>
            <a:ext cx="5413399" cy="338554"/>
          </a:xfrm>
          <a:prstGeom prst="rect">
            <a:avLst/>
          </a:prstGeom>
          <a:noFill/>
        </p:spPr>
        <p:txBody>
          <a:bodyPr wrap="square" rtlCol="0">
            <a:spAutoFit/>
          </a:bodyPr>
          <a:lstStyle/>
          <a:p>
            <a:r>
              <a:rPr lang="en-US" sz="1600" dirty="0" smtClean="0">
                <a:latin typeface="Arial Narrow"/>
                <a:cs typeface="Arial Narrow"/>
              </a:rPr>
              <a:t>Values are on model levels, altitude of model levels are in black lines.</a:t>
            </a:r>
          </a:p>
        </p:txBody>
      </p:sp>
      <p:pic>
        <p:nvPicPr>
          <p:cNvPr id="9" name="Picture 8" descr="sold_ver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79464"/>
            <a:ext cx="4466635" cy="2858938"/>
          </a:xfrm>
          <a:prstGeom prst="rect">
            <a:avLst/>
          </a:prstGeom>
        </p:spPr>
      </p:pic>
      <p:sp>
        <p:nvSpPr>
          <p:cNvPr id="10" name="Rectangle 9"/>
          <p:cNvSpPr/>
          <p:nvPr/>
        </p:nvSpPr>
        <p:spPr>
          <a:xfrm>
            <a:off x="864925" y="3653768"/>
            <a:ext cx="2310173" cy="369332"/>
          </a:xfrm>
          <a:prstGeom prst="rect">
            <a:avLst/>
          </a:prstGeom>
        </p:spPr>
        <p:txBody>
          <a:bodyPr wrap="none">
            <a:spAutoFit/>
          </a:bodyPr>
          <a:lstStyle/>
          <a:p>
            <a:r>
              <a:rPr lang="en-US" dirty="0" smtClean="0">
                <a:latin typeface="Arial Narrow"/>
                <a:cs typeface="Arial Narrow"/>
              </a:rPr>
              <a:t>Dust PM10 concentration</a:t>
            </a:r>
            <a:endParaRPr lang="en-US" dirty="0">
              <a:latin typeface="Arial Narrow"/>
              <a:cs typeface="Arial Narrow"/>
            </a:endParaRPr>
          </a:p>
        </p:txBody>
      </p:sp>
      <p:pic>
        <p:nvPicPr>
          <p:cNvPr id="11" name="Picture 10" descr="znd_ver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72" y="4023100"/>
            <a:ext cx="4716028" cy="2815302"/>
          </a:xfrm>
          <a:prstGeom prst="rect">
            <a:avLst/>
          </a:prstGeom>
        </p:spPr>
      </p:pic>
      <p:sp>
        <p:nvSpPr>
          <p:cNvPr id="12" name="Rectangle 11"/>
          <p:cNvSpPr/>
          <p:nvPr/>
        </p:nvSpPr>
        <p:spPr>
          <a:xfrm>
            <a:off x="5421765" y="3622023"/>
            <a:ext cx="3046515" cy="369332"/>
          </a:xfrm>
          <a:prstGeom prst="rect">
            <a:avLst/>
          </a:prstGeom>
        </p:spPr>
        <p:txBody>
          <a:bodyPr wrap="none">
            <a:spAutoFit/>
          </a:bodyPr>
          <a:lstStyle/>
          <a:p>
            <a:r>
              <a:rPr lang="en-US" dirty="0" smtClean="0">
                <a:latin typeface="Arial Narrow"/>
                <a:cs typeface="Arial Narrow"/>
              </a:rPr>
              <a:t>DNC – dust number concentration</a:t>
            </a:r>
            <a:endParaRPr lang="en-US" dirty="0">
              <a:latin typeface="Arial Narrow"/>
              <a:cs typeface="Arial Narrow"/>
            </a:endParaRPr>
          </a:p>
        </p:txBody>
      </p:sp>
    </p:spTree>
    <p:extLst>
      <p:ext uri="{BB962C8B-B14F-4D97-AF65-F5344CB8AC3E}">
        <p14:creationId xmlns:p14="http://schemas.microsoft.com/office/powerpoint/2010/main" val="3357308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_whole_domai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5110"/>
            <a:ext cx="9144000" cy="3606528"/>
          </a:xfrm>
          <a:prstGeom prst="rect">
            <a:avLst/>
          </a:prstGeom>
        </p:spPr>
      </p:pic>
      <p:sp>
        <p:nvSpPr>
          <p:cNvPr id="3" name="TextBox 2"/>
          <p:cNvSpPr txBox="1"/>
          <p:nvPr/>
        </p:nvSpPr>
        <p:spPr>
          <a:xfrm>
            <a:off x="0" y="476720"/>
            <a:ext cx="9144000" cy="400110"/>
          </a:xfrm>
          <a:prstGeom prst="rect">
            <a:avLst/>
          </a:prstGeom>
          <a:noFill/>
        </p:spPr>
        <p:txBody>
          <a:bodyPr wrap="square" rtlCol="0">
            <a:spAutoFit/>
          </a:bodyPr>
          <a:lstStyle/>
          <a:p>
            <a:pPr algn="ctr"/>
            <a:r>
              <a:rPr lang="en-US" sz="2000" b="1" dirty="0" smtClean="0">
                <a:latin typeface="Arial Narrow"/>
                <a:cs typeface="Arial Narrow"/>
              </a:rPr>
              <a:t>NMME-DREAM (SEEVCCC) simulation results for the period June 2</a:t>
            </a:r>
            <a:r>
              <a:rPr lang="en-US" sz="2000" b="1" baseline="30000" dirty="0" smtClean="0">
                <a:latin typeface="Arial Narrow"/>
                <a:cs typeface="Arial Narrow"/>
              </a:rPr>
              <a:t>nd</a:t>
            </a:r>
            <a:r>
              <a:rPr lang="en-US" sz="2000" b="1" dirty="0">
                <a:latin typeface="Arial Narrow"/>
                <a:cs typeface="Arial Narrow"/>
              </a:rPr>
              <a:t> </a:t>
            </a:r>
            <a:r>
              <a:rPr lang="en-US" sz="2000" b="1" dirty="0" smtClean="0">
                <a:latin typeface="Arial Narrow"/>
                <a:cs typeface="Arial Narrow"/>
              </a:rPr>
              <a:t>2014 06-20 UTC</a:t>
            </a:r>
            <a:endParaRPr lang="en-US" sz="2000" b="1" dirty="0">
              <a:latin typeface="Arial Narrow"/>
              <a:cs typeface="Arial Narrow"/>
            </a:endParaRPr>
          </a:p>
        </p:txBody>
      </p:sp>
    </p:spTree>
    <p:extLst>
      <p:ext uri="{BB962C8B-B14F-4D97-AF65-F5344CB8AC3E}">
        <p14:creationId xmlns:p14="http://schemas.microsoft.com/office/powerpoint/2010/main" val="3936235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136"/>
            <a:ext cx="9144000" cy="601616"/>
          </a:xfrm>
        </p:spPr>
        <p:txBody>
          <a:bodyPr>
            <a:normAutofit fontScale="90000"/>
          </a:bodyPr>
          <a:lstStyle/>
          <a:p>
            <a:pPr>
              <a:buFont typeface="Times New Roman" pitchFamily="16" charset="0"/>
              <a:buNone/>
              <a:defRPr/>
            </a:pPr>
            <a:r>
              <a:rPr lang="en-US" b="1" dirty="0" smtClean="0">
                <a:solidFill>
                  <a:srgbClr val="002060"/>
                </a:solidFill>
                <a:ea typeface="+mj-ea"/>
              </a:rPr>
              <a:t>Heterogeneous cold clouds formation </a:t>
            </a:r>
            <a:endParaRPr lang="en-US" b="1" dirty="0">
              <a:solidFill>
                <a:srgbClr val="002060"/>
              </a:solidFill>
              <a:ea typeface="+mj-ea"/>
            </a:endParaRPr>
          </a:p>
        </p:txBody>
      </p:sp>
      <p:sp>
        <p:nvSpPr>
          <p:cNvPr id="58370" name="Content Placeholder 2"/>
          <p:cNvSpPr>
            <a:spLocks noGrp="1"/>
          </p:cNvSpPr>
          <p:nvPr>
            <p:ph idx="1"/>
          </p:nvPr>
        </p:nvSpPr>
        <p:spPr>
          <a:xfrm>
            <a:off x="0" y="600701"/>
            <a:ext cx="9144000" cy="1521663"/>
          </a:xfrm>
        </p:spPr>
        <p:txBody>
          <a:bodyPr>
            <a:normAutofit/>
          </a:bodyPr>
          <a:lstStyle/>
          <a:p>
            <a:pPr algn="just"/>
            <a:r>
              <a:rPr lang="en-US" sz="2000" dirty="0">
                <a:solidFill>
                  <a:srgbClr val="000090"/>
                </a:solidFill>
                <a:latin typeface="Calibri" charset="0"/>
                <a:cs typeface="Droid Sans Fallback" charset="0"/>
              </a:rPr>
              <a:t>Mineral dust particles act as efficient heterogeneous ice nuclei in the </a:t>
            </a:r>
            <a:r>
              <a:rPr lang="en-US" sz="2000" dirty="0" smtClean="0">
                <a:solidFill>
                  <a:srgbClr val="000090"/>
                </a:solidFill>
                <a:latin typeface="Calibri" charset="0"/>
                <a:cs typeface="Droid Sans Fallback" charset="0"/>
              </a:rPr>
              <a:t>tropospheric cold and </a:t>
            </a:r>
            <a:r>
              <a:rPr lang="en-US" sz="2000" dirty="0">
                <a:solidFill>
                  <a:srgbClr val="000090"/>
                </a:solidFill>
                <a:latin typeface="Calibri" charset="0"/>
                <a:cs typeface="Droid Sans Fallback" charset="0"/>
              </a:rPr>
              <a:t>mixed-phase clouds</a:t>
            </a:r>
          </a:p>
          <a:p>
            <a:pPr algn="just"/>
            <a:r>
              <a:rPr lang="en-US" sz="2000" dirty="0">
                <a:solidFill>
                  <a:srgbClr val="000090"/>
                </a:solidFill>
                <a:latin typeface="Calibri" charset="0"/>
                <a:cs typeface="Droid Sans Fallback" charset="0"/>
              </a:rPr>
              <a:t>Dust particles lifted to the cold cloud layer effectively glaciate </a:t>
            </a:r>
            <a:r>
              <a:rPr lang="en-US" sz="2000" dirty="0" err="1">
                <a:solidFill>
                  <a:srgbClr val="000090"/>
                </a:solidFill>
                <a:latin typeface="Calibri" charset="0"/>
                <a:cs typeface="Droid Sans Fallback" charset="0"/>
              </a:rPr>
              <a:t>supercooled</a:t>
            </a:r>
            <a:r>
              <a:rPr lang="en-US" sz="2000" dirty="0">
                <a:solidFill>
                  <a:srgbClr val="000090"/>
                </a:solidFill>
                <a:latin typeface="Calibri" charset="0"/>
                <a:cs typeface="Droid Sans Fallback" charset="0"/>
              </a:rPr>
              <a:t> cloud water</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47425"/>
            <a:ext cx="9144000" cy="124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2" name="Rectangle 4"/>
          <p:cNvSpPr>
            <a:spLocks noChangeArrowheads="1"/>
          </p:cNvSpPr>
          <p:nvPr/>
        </p:nvSpPr>
        <p:spPr bwMode="auto">
          <a:xfrm>
            <a:off x="3214688" y="6488113"/>
            <a:ext cx="5929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b="1" i="1"/>
              <a:t>Koop and Mahowald, Nature, 2013</a:t>
            </a:r>
          </a:p>
        </p:txBody>
      </p:sp>
      <p:sp>
        <p:nvSpPr>
          <p:cNvPr id="58373" name="Rectangle 5"/>
          <p:cNvSpPr>
            <a:spLocks noChangeArrowheads="1"/>
          </p:cNvSpPr>
          <p:nvPr/>
        </p:nvSpPr>
        <p:spPr bwMode="auto">
          <a:xfrm>
            <a:off x="0" y="6408094"/>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dirty="0">
                <a:solidFill>
                  <a:srgbClr val="002060"/>
                </a:solidFill>
              </a:rPr>
              <a:t>Ice formation and precipitation </a:t>
            </a:r>
            <a:endParaRPr lang="en-US" sz="2400" dirty="0">
              <a:solidFill>
                <a:srgbClr val="002060"/>
              </a:solidFill>
            </a:endParaRPr>
          </a:p>
        </p:txBody>
      </p:sp>
      <p:pic>
        <p:nvPicPr>
          <p:cNvPr id="3" name="Picture 2" descr="Ice_Nucleation_Mechanis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5" y="1921828"/>
            <a:ext cx="8693276" cy="3207533"/>
          </a:xfrm>
          <a:prstGeom prst="rect">
            <a:avLst/>
          </a:prstGeom>
        </p:spPr>
      </p:pic>
    </p:spTree>
    <p:extLst>
      <p:ext uri="{BB962C8B-B14F-4D97-AF65-F5344CB8AC3E}">
        <p14:creationId xmlns:p14="http://schemas.microsoft.com/office/powerpoint/2010/main" val="3908194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0"/>
            <a:ext cx="8229600" cy="1143000"/>
          </a:xfrm>
        </p:spPr>
        <p:txBody>
          <a:bodyPr>
            <a:normAutofit fontScale="90000"/>
          </a:bodyPr>
          <a:lstStyle/>
          <a:p>
            <a:pPr>
              <a:defRPr/>
            </a:pPr>
            <a:r>
              <a:rPr lang="x-none" b="1" dirty="0" smtClean="0">
                <a:solidFill>
                  <a:srgbClr val="000090"/>
                </a:solidFill>
              </a:rPr>
              <a:t>Recent findings from observations </a:t>
            </a:r>
            <a:br>
              <a:rPr lang="x-none" b="1" dirty="0" smtClean="0">
                <a:solidFill>
                  <a:srgbClr val="000090"/>
                </a:solidFill>
              </a:rPr>
            </a:br>
            <a:r>
              <a:rPr lang="x-none" b="1" dirty="0" smtClean="0">
                <a:solidFill>
                  <a:srgbClr val="000090"/>
                </a:solidFill>
              </a:rPr>
              <a:t>(</a:t>
            </a:r>
            <a:r>
              <a:rPr lang="en-US" b="1" dirty="0" smtClean="0">
                <a:solidFill>
                  <a:srgbClr val="800000"/>
                </a:solidFill>
              </a:rPr>
              <a:t>I</a:t>
            </a:r>
            <a:r>
              <a:rPr lang="en-US" b="1" dirty="0" smtClean="0">
                <a:solidFill>
                  <a:srgbClr val="000090"/>
                </a:solidFill>
              </a:rPr>
              <a:t>ce</a:t>
            </a:r>
            <a:r>
              <a:rPr lang="en-US" b="1" dirty="0" smtClean="0">
                <a:solidFill>
                  <a:srgbClr val="002060"/>
                </a:solidFill>
              </a:rPr>
              <a:t> </a:t>
            </a:r>
            <a:r>
              <a:rPr lang="en-US" b="1" dirty="0">
                <a:solidFill>
                  <a:srgbClr val="800000"/>
                </a:solidFill>
              </a:rPr>
              <a:t>N</a:t>
            </a:r>
            <a:r>
              <a:rPr lang="en-US" b="1" dirty="0" smtClean="0">
                <a:solidFill>
                  <a:srgbClr val="000090"/>
                </a:solidFill>
              </a:rPr>
              <a:t>uclei</a:t>
            </a:r>
            <a:r>
              <a:rPr lang="x-none" b="1" dirty="0" smtClean="0">
                <a:solidFill>
                  <a:srgbClr val="000090"/>
                </a:solidFill>
              </a:rPr>
              <a:t> in ice crystals)</a:t>
            </a:r>
            <a:endParaRPr lang="en-US" b="1" dirty="0">
              <a:solidFill>
                <a:srgbClr val="000090"/>
              </a:solidFill>
            </a:endParaRPr>
          </a:p>
        </p:txBody>
      </p:sp>
      <p:sp>
        <p:nvSpPr>
          <p:cNvPr id="3" name="Content Placeholder 2"/>
          <p:cNvSpPr>
            <a:spLocks noGrp="1"/>
          </p:cNvSpPr>
          <p:nvPr>
            <p:ph idx="1"/>
          </p:nvPr>
        </p:nvSpPr>
        <p:spPr>
          <a:xfrm>
            <a:off x="0" y="1357313"/>
            <a:ext cx="5715000" cy="5143500"/>
          </a:xfrm>
        </p:spPr>
        <p:txBody>
          <a:bodyPr>
            <a:normAutofit fontScale="92500" lnSpcReduction="20000"/>
          </a:bodyPr>
          <a:lstStyle/>
          <a:p>
            <a:pPr algn="just">
              <a:buFont typeface="Times New Roman" charset="0"/>
              <a:buNone/>
              <a:defRPr/>
            </a:pPr>
            <a:r>
              <a:rPr lang="x-none" sz="3400" b="1" dirty="0" smtClean="0">
                <a:solidFill>
                  <a:srgbClr val="000090"/>
                </a:solidFill>
              </a:rPr>
              <a:t>Cziczo </a:t>
            </a:r>
            <a:r>
              <a:rPr lang="en-US" sz="3400" b="1" dirty="0" smtClean="0">
                <a:solidFill>
                  <a:srgbClr val="000090"/>
                </a:solidFill>
              </a:rPr>
              <a:t>at al</a:t>
            </a:r>
            <a:r>
              <a:rPr lang="x-none" sz="3400" b="1" dirty="0" smtClean="0">
                <a:solidFill>
                  <a:srgbClr val="000090"/>
                </a:solidFill>
              </a:rPr>
              <a:t>., Science</a:t>
            </a:r>
            <a:r>
              <a:rPr lang="en-US" sz="3400" b="1" dirty="0" smtClean="0">
                <a:solidFill>
                  <a:srgbClr val="000090"/>
                </a:solidFill>
              </a:rPr>
              <a:t> (201</a:t>
            </a:r>
            <a:r>
              <a:rPr lang="x-none" sz="3400" b="1" dirty="0" smtClean="0">
                <a:solidFill>
                  <a:srgbClr val="000090"/>
                </a:solidFill>
              </a:rPr>
              <a:t>3</a:t>
            </a:r>
            <a:r>
              <a:rPr lang="en-US" sz="3400" b="1" dirty="0" smtClean="0">
                <a:solidFill>
                  <a:srgbClr val="000090"/>
                </a:solidFill>
              </a:rPr>
              <a:t>)</a:t>
            </a:r>
          </a:p>
          <a:p>
            <a:pPr lvl="1">
              <a:defRPr/>
            </a:pPr>
            <a:r>
              <a:rPr lang="en-US" dirty="0" smtClean="0">
                <a:solidFill>
                  <a:srgbClr val="FF0000"/>
                </a:solidFill>
                <a:latin typeface="Arial" charset="0"/>
              </a:rPr>
              <a:t>2/3 </a:t>
            </a:r>
            <a:r>
              <a:rPr lang="en-US" dirty="0" smtClean="0">
                <a:solidFill>
                  <a:srgbClr val="000090"/>
                </a:solidFill>
                <a:latin typeface="Arial" charset="0"/>
              </a:rPr>
              <a:t>of residues in ice crystals from high clouds are</a:t>
            </a:r>
            <a:r>
              <a:rPr lang="x-none" dirty="0" smtClean="0">
                <a:solidFill>
                  <a:srgbClr val="000090"/>
                </a:solidFill>
                <a:latin typeface="Arial" charset="0"/>
              </a:rPr>
              <a:t> </a:t>
            </a:r>
            <a:r>
              <a:rPr lang="en-US" dirty="0" smtClean="0">
                <a:solidFill>
                  <a:srgbClr val="000090"/>
                </a:solidFill>
                <a:latin typeface="Arial" charset="0"/>
              </a:rPr>
              <a:t>dust</a:t>
            </a:r>
            <a:r>
              <a:rPr lang="x-none" dirty="0" smtClean="0">
                <a:solidFill>
                  <a:srgbClr val="000090"/>
                </a:solidFill>
                <a:latin typeface="Arial" charset="0"/>
              </a:rPr>
              <a:t>+</a:t>
            </a:r>
            <a:r>
              <a:rPr lang="en-US" dirty="0" smtClean="0">
                <a:solidFill>
                  <a:srgbClr val="000090"/>
                </a:solidFill>
                <a:latin typeface="Arial" charset="0"/>
              </a:rPr>
              <a:t>dust metallic oxides particles</a:t>
            </a:r>
            <a:endParaRPr lang="x-none" dirty="0" smtClean="0">
              <a:solidFill>
                <a:srgbClr val="000090"/>
              </a:solidFill>
              <a:latin typeface="Arial" charset="0"/>
            </a:endParaRPr>
          </a:p>
          <a:p>
            <a:pPr lvl="1">
              <a:defRPr/>
            </a:pPr>
            <a:r>
              <a:rPr lang="x-none" dirty="0" smtClean="0">
                <a:solidFill>
                  <a:srgbClr val="FF0000"/>
                </a:solidFill>
                <a:latin typeface="Arial" charset="0"/>
              </a:rPr>
              <a:t>S</a:t>
            </a:r>
            <a:r>
              <a:rPr lang="en-US" dirty="0" smtClean="0">
                <a:solidFill>
                  <a:srgbClr val="FF0000"/>
                </a:solidFill>
                <a:latin typeface="Arial" charset="0"/>
              </a:rPr>
              <a:t>mall dust concentration </a:t>
            </a:r>
            <a:r>
              <a:rPr lang="x-none" dirty="0" smtClean="0">
                <a:solidFill>
                  <a:srgbClr val="FF0000"/>
                </a:solidFill>
                <a:latin typeface="Arial" charset="0"/>
              </a:rPr>
              <a:t>  </a:t>
            </a:r>
            <a:r>
              <a:rPr lang="en-US" dirty="0" smtClean="0">
                <a:solidFill>
                  <a:srgbClr val="000090"/>
                </a:solidFill>
                <a:latin typeface="Arial" charset="0"/>
              </a:rPr>
              <a:t>needed</a:t>
            </a:r>
            <a:r>
              <a:rPr lang="x-none" dirty="0" smtClean="0">
                <a:solidFill>
                  <a:srgbClr val="000090"/>
                </a:solidFill>
                <a:latin typeface="Arial" charset="0"/>
              </a:rPr>
              <a:t>  to trigger the process</a:t>
            </a:r>
            <a:endParaRPr lang="x-none" dirty="0" smtClean="0">
              <a:solidFill>
                <a:srgbClr val="000090"/>
              </a:solidFill>
              <a:latin typeface="Arial" pitchFamily="34" charset="0"/>
              <a:cs typeface="Arial" pitchFamily="34" charset="0"/>
            </a:endParaRPr>
          </a:p>
          <a:p>
            <a:pPr lvl="1">
              <a:defRPr/>
            </a:pPr>
            <a:r>
              <a:rPr lang="en-US" dirty="0" smtClean="0">
                <a:solidFill>
                  <a:srgbClr val="FF0000"/>
                </a:solidFill>
                <a:latin typeface="Arial" pitchFamily="34" charset="0"/>
                <a:cs typeface="Arial" pitchFamily="34" charset="0"/>
              </a:rPr>
              <a:t>Heterogeneous</a:t>
            </a:r>
            <a:r>
              <a:rPr lang="x-none" dirty="0" smtClean="0">
                <a:solidFill>
                  <a:srgbClr val="FF0000"/>
                </a:solidFill>
                <a:latin typeface="Arial" pitchFamily="34" charset="0"/>
                <a:cs typeface="Arial" pitchFamily="34" charset="0"/>
              </a:rPr>
              <a:t> </a:t>
            </a:r>
            <a:r>
              <a:rPr lang="en-US" dirty="0" smtClean="0">
                <a:solidFill>
                  <a:srgbClr val="000090"/>
                </a:solidFill>
                <a:latin typeface="Arial" pitchFamily="34" charset="0"/>
                <a:cs typeface="Arial" pitchFamily="34" charset="0"/>
              </a:rPr>
              <a:t>freezing</a:t>
            </a:r>
            <a:r>
              <a:rPr lang="x-none" dirty="0" smtClean="0">
                <a:solidFill>
                  <a:srgbClr val="000090"/>
                </a:solidFill>
                <a:latin typeface="Arial" pitchFamily="34" charset="0"/>
                <a:cs typeface="Arial" pitchFamily="34" charset="0"/>
              </a:rPr>
              <a:t> is dominant process</a:t>
            </a:r>
            <a:endParaRPr lang="en-US" dirty="0" smtClean="0">
              <a:solidFill>
                <a:srgbClr val="000090"/>
              </a:solidFill>
              <a:latin typeface="Arial" pitchFamily="34" charset="0"/>
              <a:cs typeface="Arial" pitchFamily="34" charset="0"/>
            </a:endParaRPr>
          </a:p>
          <a:p>
            <a:pPr lvl="1">
              <a:defRPr/>
            </a:pPr>
            <a:r>
              <a:rPr lang="en-US" dirty="0" smtClean="0">
                <a:latin typeface="Arial" pitchFamily="34" charset="0"/>
                <a:cs typeface="Arial" pitchFamily="34" charset="0"/>
              </a:rPr>
              <a:t> </a:t>
            </a:r>
            <a:r>
              <a:rPr lang="x-none" dirty="0" smtClean="0">
                <a:solidFill>
                  <a:srgbClr val="000090"/>
                </a:solidFill>
                <a:latin typeface="Arial" pitchFamily="34" charset="0"/>
                <a:cs typeface="Arial" pitchFamily="34" charset="0"/>
              </a:rPr>
              <a:t>Minimal surface coating                         (</a:t>
            </a:r>
            <a:r>
              <a:rPr lang="x-none" dirty="0" smtClean="0">
                <a:solidFill>
                  <a:srgbClr val="FF0000"/>
                </a:solidFill>
                <a:latin typeface="Arial" pitchFamily="34" charset="0"/>
                <a:cs typeface="Arial" pitchFamily="34" charset="0"/>
              </a:rPr>
              <a:t>no dust aging </a:t>
            </a:r>
            <a:r>
              <a:rPr lang="x-none" dirty="0" smtClean="0">
                <a:solidFill>
                  <a:srgbClr val="000090"/>
                </a:solidFill>
                <a:latin typeface="Arial" pitchFamily="34" charset="0"/>
                <a:cs typeface="Arial" pitchFamily="34" charset="0"/>
              </a:rPr>
              <a:t>observed)</a:t>
            </a:r>
          </a:p>
          <a:p>
            <a:pPr lvl="1">
              <a:defRPr/>
            </a:pPr>
            <a:r>
              <a:rPr lang="en-US" dirty="0" smtClean="0">
                <a:solidFill>
                  <a:srgbClr val="FF0000"/>
                </a:solidFill>
                <a:latin typeface="Arial" pitchFamily="34" charset="0"/>
                <a:cs typeface="Arial" pitchFamily="34" charset="0"/>
              </a:rPr>
              <a:t>D</a:t>
            </a:r>
            <a:r>
              <a:rPr lang="x-none" dirty="0" smtClean="0">
                <a:solidFill>
                  <a:srgbClr val="FF0000"/>
                </a:solidFill>
                <a:latin typeface="Arial" pitchFamily="34" charset="0"/>
                <a:cs typeface="Arial" pitchFamily="34" charset="0"/>
              </a:rPr>
              <a:t>ust as ice nuclei found far from any of major desert sources (Asian, Saharan)</a:t>
            </a:r>
            <a:r>
              <a:rPr lang="en-US" dirty="0" smtClean="0">
                <a:solidFill>
                  <a:srgbClr val="FF0000"/>
                </a:solidFill>
                <a:latin typeface="Arial" pitchFamily="34" charset="0"/>
                <a:cs typeface="Arial" pitchFamily="34" charset="0"/>
              </a:rPr>
              <a:t> !</a:t>
            </a:r>
            <a:endParaRPr lang="x-none" dirty="0" smtClean="0">
              <a:solidFill>
                <a:srgbClr val="FF0000"/>
              </a:solidFill>
              <a:latin typeface="Arial" pitchFamily="34" charset="0"/>
              <a:cs typeface="Arial" pitchFamily="34" charset="0"/>
            </a:endParaRPr>
          </a:p>
          <a:p>
            <a:pPr lvl="1">
              <a:defRPr/>
            </a:pPr>
            <a:endParaRPr lang="x-none" dirty="0" smtClean="0">
              <a:latin typeface="Arial" pitchFamily="34" charset="0"/>
              <a:cs typeface="Arial" pitchFamily="34" charset="0"/>
            </a:endParaRPr>
          </a:p>
        </p:txBody>
      </p:sp>
      <p:pic>
        <p:nvPicPr>
          <p:cNvPr id="5939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374" y="1643063"/>
            <a:ext cx="3429000" cy="3929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6" name="Rectangle 6"/>
          <p:cNvSpPr>
            <a:spLocks noChangeArrowheads="1"/>
          </p:cNvSpPr>
          <p:nvPr/>
        </p:nvSpPr>
        <p:spPr bwMode="auto">
          <a:xfrm>
            <a:off x="5706374" y="5643563"/>
            <a:ext cx="3428999"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1600" b="1" dirty="0">
                <a:solidFill>
                  <a:srgbClr val="002060"/>
                </a:solidFill>
              </a:rPr>
              <a:t>Flight tracks of ice cloud residual measurements for four aircraft campaigns spanning a range of geographic regions and seasons</a:t>
            </a:r>
          </a:p>
        </p:txBody>
      </p:sp>
    </p:spTree>
    <p:extLst>
      <p:ext uri="{BB962C8B-B14F-4D97-AF65-F5344CB8AC3E}">
        <p14:creationId xmlns:p14="http://schemas.microsoft.com/office/powerpoint/2010/main" val="3024882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normAutofit fontScale="90000"/>
          </a:bodyPr>
          <a:lstStyle/>
          <a:p>
            <a:pPr>
              <a:defRPr/>
            </a:pPr>
            <a:r>
              <a:rPr lang="en-US" sz="2900" b="1">
                <a:solidFill>
                  <a:srgbClr val="C00000"/>
                </a:solidFill>
                <a:latin typeface="Arial" charset="0"/>
                <a:cs typeface="Arial" charset="0"/>
              </a:rPr>
              <a:t>Improving precipitation forecast</a:t>
            </a:r>
            <a:r>
              <a:rPr lang="en-US" sz="2900" b="1">
                <a:latin typeface="Arial" charset="0"/>
                <a:cs typeface="Arial" charset="0"/>
              </a:rPr>
              <a:t/>
            </a:r>
            <a:br>
              <a:rPr lang="en-US" sz="2900" b="1">
                <a:latin typeface="Arial" charset="0"/>
                <a:cs typeface="Arial" charset="0"/>
              </a:rPr>
            </a:br>
            <a:r>
              <a:rPr lang="en-US" sz="2400" b="1" i="1">
                <a:solidFill>
                  <a:srgbClr val="002060"/>
                </a:solidFill>
                <a:latin typeface="Calibri" charset="0"/>
                <a:cs typeface="Droid Sans Fallback" charset="0"/>
              </a:rPr>
              <a:t>‘Cooking’ cold clouds:  our recipe</a:t>
            </a:r>
          </a:p>
        </p:txBody>
      </p:sp>
      <p:sp>
        <p:nvSpPr>
          <p:cNvPr id="60418" name="Rectangle 6"/>
          <p:cNvSpPr>
            <a:spLocks noChangeArrowheads="1"/>
          </p:cNvSpPr>
          <p:nvPr/>
        </p:nvSpPr>
        <p:spPr bwMode="auto">
          <a:xfrm>
            <a:off x="0" y="6550025"/>
            <a:ext cx="464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i="1"/>
              <a:t>Nickovic et al, 2016, Atmos. Chem. Phys., 16, 11367–11378</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4167188"/>
            <a:ext cx="987425" cy="1773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0420" name="Object 2"/>
          <p:cNvGraphicFramePr>
            <a:graphicFrameLocks noChangeAspect="1"/>
          </p:cNvGraphicFramePr>
          <p:nvPr/>
        </p:nvGraphicFramePr>
        <p:xfrm>
          <a:off x="285750" y="1071563"/>
          <a:ext cx="1357313" cy="1404937"/>
        </p:xfrm>
        <a:graphic>
          <a:graphicData uri="http://schemas.openxmlformats.org/presentationml/2006/ole">
            <mc:AlternateContent xmlns:mc="http://schemas.openxmlformats.org/markup-compatibility/2006">
              <mc:Choice xmlns:v="urn:schemas-microsoft-com:vml" Requires="v">
                <p:oleObj spid="_x0000_s7257" name="CorelDRAW" r:id="rId4" imgW="32194500" imgH="26365200" progId="">
                  <p:embed/>
                </p:oleObj>
              </mc:Choice>
              <mc:Fallback>
                <p:oleObj name="CorelDRAW" r:id="rId4" imgW="32194500" imgH="26365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071563"/>
                        <a:ext cx="1357313" cy="1404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042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928688"/>
            <a:ext cx="18669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2" name="Rectangle 13"/>
          <p:cNvSpPr>
            <a:spLocks noChangeArrowheads="1"/>
          </p:cNvSpPr>
          <p:nvPr/>
        </p:nvSpPr>
        <p:spPr bwMode="auto">
          <a:xfrm>
            <a:off x="142875" y="2571750"/>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2060"/>
                </a:solidFill>
              </a:rPr>
              <a:t>DREAM model</a:t>
            </a:r>
            <a:endParaRPr lang="en-US"/>
          </a:p>
        </p:txBody>
      </p:sp>
      <p:sp>
        <p:nvSpPr>
          <p:cNvPr id="60423" name="Rectangle 14"/>
          <p:cNvSpPr>
            <a:spLocks noChangeArrowheads="1"/>
          </p:cNvSpPr>
          <p:nvPr/>
        </p:nvSpPr>
        <p:spPr bwMode="auto">
          <a:xfrm>
            <a:off x="7143750" y="2571750"/>
            <a:ext cx="1400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2060"/>
                </a:solidFill>
              </a:rPr>
              <a:t>NMM model</a:t>
            </a:r>
            <a:endParaRPr lang="en-US"/>
          </a:p>
        </p:txBody>
      </p:sp>
      <p:cxnSp>
        <p:nvCxnSpPr>
          <p:cNvPr id="19" name="Straight Arrow Connector 18"/>
          <p:cNvCxnSpPr/>
          <p:nvPr/>
        </p:nvCxnSpPr>
        <p:spPr>
          <a:xfrm>
            <a:off x="1712913" y="1254106"/>
            <a:ext cx="1214437" cy="1000125"/>
          </a:xfrm>
          <a:prstGeom prst="straightConnector1">
            <a:avLst/>
          </a:prstGeom>
          <a:ln w="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5393532" y="1182669"/>
            <a:ext cx="1357312" cy="1071562"/>
          </a:xfrm>
          <a:prstGeom prst="straightConnector1">
            <a:avLst/>
          </a:prstGeom>
          <a:ln w="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286000" y="2254231"/>
            <a:ext cx="1214438"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en-US"/>
          </a:p>
        </p:txBody>
      </p:sp>
      <p:sp>
        <p:nvSpPr>
          <p:cNvPr id="60427" name="Rectangle 27"/>
          <p:cNvSpPr>
            <a:spLocks noChangeArrowheads="1"/>
          </p:cNvSpPr>
          <p:nvPr/>
        </p:nvSpPr>
        <p:spPr bwMode="auto">
          <a:xfrm>
            <a:off x="2500313" y="2315369"/>
            <a:ext cx="796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2060"/>
                </a:solidFill>
              </a:rPr>
              <a:t>Dust C</a:t>
            </a:r>
            <a:endParaRPr lang="en-US" dirty="0"/>
          </a:p>
        </p:txBody>
      </p:sp>
      <p:sp>
        <p:nvSpPr>
          <p:cNvPr id="29" name="Oval 28"/>
          <p:cNvSpPr/>
          <p:nvPr/>
        </p:nvSpPr>
        <p:spPr>
          <a:xfrm>
            <a:off x="4857750" y="2254231"/>
            <a:ext cx="1214438"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en-US"/>
          </a:p>
        </p:txBody>
      </p:sp>
      <p:sp>
        <p:nvSpPr>
          <p:cNvPr id="60429" name="Rectangle 31"/>
          <p:cNvSpPr>
            <a:spLocks noChangeArrowheads="1"/>
          </p:cNvSpPr>
          <p:nvPr/>
        </p:nvSpPr>
        <p:spPr bwMode="auto">
          <a:xfrm>
            <a:off x="5143500" y="2315369"/>
            <a:ext cx="66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2060"/>
                </a:solidFill>
              </a:rPr>
              <a:t>T, RH</a:t>
            </a:r>
            <a:endParaRPr lang="en-US" dirty="0"/>
          </a:p>
        </p:txBody>
      </p:sp>
      <p:graphicFrame>
        <p:nvGraphicFramePr>
          <p:cNvPr id="60431" name="Object 3"/>
          <p:cNvGraphicFramePr>
            <a:graphicFrameLocks noChangeAspect="1"/>
          </p:cNvGraphicFramePr>
          <p:nvPr>
            <p:extLst>
              <p:ext uri="{D42A27DB-BD31-4B8C-83A1-F6EECF244321}">
                <p14:modId xmlns:p14="http://schemas.microsoft.com/office/powerpoint/2010/main" val="1218466345"/>
              </p:ext>
            </p:extLst>
          </p:nvPr>
        </p:nvGraphicFramePr>
        <p:xfrm>
          <a:off x="4157663" y="6154823"/>
          <a:ext cx="400050" cy="400050"/>
        </p:xfrm>
        <a:graphic>
          <a:graphicData uri="http://schemas.openxmlformats.org/presentationml/2006/ole">
            <mc:AlternateContent xmlns:mc="http://schemas.openxmlformats.org/markup-compatibility/2006">
              <mc:Choice xmlns:v="urn:schemas-microsoft-com:vml" Requires="v">
                <p:oleObj spid="_x0000_s7258" name="Equation" r:id="rId7" imgW="228600" imgH="228600" progId="Equation.3">
                  <p:embed/>
                </p:oleObj>
              </mc:Choice>
              <mc:Fallback>
                <p:oleObj name="Equation" r:id="rId7" imgW="2286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7663" y="6154823"/>
                        <a:ext cx="400050" cy="400050"/>
                      </a:xfrm>
                      <a:prstGeom prst="rect">
                        <a:avLst/>
                      </a:prstGeom>
                      <a:noFill/>
                      <a:ln>
                        <a:noFill/>
                      </a:ln>
                      <a:effectLst/>
                    </p:spPr>
                  </p:pic>
                </p:oleObj>
              </mc:Fallback>
            </mc:AlternateContent>
          </a:graphicData>
        </a:graphic>
      </p:graphicFrame>
      <p:cxnSp>
        <p:nvCxnSpPr>
          <p:cNvPr id="35" name="Straight Arrow Connector 34"/>
          <p:cNvCxnSpPr/>
          <p:nvPr/>
        </p:nvCxnSpPr>
        <p:spPr>
          <a:xfrm rot="16200000" flipH="1">
            <a:off x="4191001" y="5940858"/>
            <a:ext cx="333375" cy="0"/>
          </a:xfrm>
          <a:prstGeom prst="straightConnector1">
            <a:avLst/>
          </a:prstGeom>
          <a:ln w="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929062" y="6218800"/>
            <a:ext cx="857250" cy="3571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en-US"/>
          </a:p>
        </p:txBody>
      </p:sp>
      <p:cxnSp>
        <p:nvCxnSpPr>
          <p:cNvPr id="40" name="Straight Arrow Connector 39"/>
          <p:cNvCxnSpPr/>
          <p:nvPr/>
        </p:nvCxnSpPr>
        <p:spPr>
          <a:xfrm rot="5400000">
            <a:off x="5362575" y="2985316"/>
            <a:ext cx="284162" cy="1587"/>
          </a:xfrm>
          <a:prstGeom prst="straightConnector1">
            <a:avLst/>
          </a:prstGeom>
          <a:ln w="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200000" flipH="1">
            <a:off x="2796381" y="2997221"/>
            <a:ext cx="261938" cy="0"/>
          </a:xfrm>
          <a:prstGeom prst="straightConnector1">
            <a:avLst/>
          </a:prstGeom>
          <a:ln w="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855433" y="6446736"/>
            <a:ext cx="1076197" cy="0"/>
          </a:xfrm>
          <a:prstGeom prst="straightConnector1">
            <a:avLst/>
          </a:prstGeom>
          <a:ln w="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072188" y="5970991"/>
            <a:ext cx="3071812" cy="7858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en-US"/>
          </a:p>
        </p:txBody>
      </p:sp>
      <p:sp>
        <p:nvSpPr>
          <p:cNvPr id="60438" name="Rectangle 49"/>
          <p:cNvSpPr>
            <a:spLocks noChangeArrowheads="1"/>
          </p:cNvSpPr>
          <p:nvPr/>
        </p:nvSpPr>
        <p:spPr bwMode="auto">
          <a:xfrm>
            <a:off x="6143625" y="6096793"/>
            <a:ext cx="300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a:solidFill>
                  <a:srgbClr val="FF0000"/>
                </a:solidFill>
              </a:rPr>
              <a:t>NMMB Thompson dust-friendly cold cloud </a:t>
            </a:r>
            <a:r>
              <a:rPr lang="en-US" sz="1400" b="1" dirty="0" err="1">
                <a:solidFill>
                  <a:srgbClr val="FF0000"/>
                </a:solidFill>
              </a:rPr>
              <a:t>micrphysics</a:t>
            </a:r>
            <a:endParaRPr lang="en-US" sz="1400" dirty="0">
              <a:solidFill>
                <a:srgbClr val="FF0000"/>
              </a:solidFill>
            </a:endParaRPr>
          </a:p>
        </p:txBody>
      </p:sp>
      <p:pic>
        <p:nvPicPr>
          <p:cNvPr id="24" name="Picture 23" descr="Jednacinezanukleaciju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6664" y="3197502"/>
            <a:ext cx="4182048" cy="2559955"/>
          </a:xfrm>
          <a:prstGeom prst="rect">
            <a:avLst/>
          </a:prstGeom>
        </p:spPr>
      </p:pic>
      <p:sp>
        <p:nvSpPr>
          <p:cNvPr id="28" name="Content Placeholder 2"/>
          <p:cNvSpPr>
            <a:spLocks noGrp="1"/>
          </p:cNvSpPr>
          <p:nvPr>
            <p:ph idx="1"/>
          </p:nvPr>
        </p:nvSpPr>
        <p:spPr>
          <a:xfrm>
            <a:off x="0" y="2996581"/>
            <a:ext cx="2238088" cy="3450155"/>
          </a:xfrm>
        </p:spPr>
        <p:txBody>
          <a:bodyPr>
            <a:noAutofit/>
          </a:bodyPr>
          <a:lstStyle/>
          <a:p>
            <a:pPr algn="just"/>
            <a:r>
              <a:rPr lang="en-US" sz="1100" dirty="0">
                <a:latin typeface="Arial Narrow"/>
                <a:cs typeface="Arial Narrow"/>
              </a:rPr>
              <a:t>Empirical parameterizations for immersion and deposition ice nucleation, which include dust concentration as a dependent variable for cloud glaciation process, are implemented in NMM/DREAM. Ice nucleation concentration is calculated as a prognostic parameter depending on dust and atmospheric thermodynamic conditions. </a:t>
            </a:r>
            <a:r>
              <a:rPr lang="en-US" sz="1100" b="1" dirty="0">
                <a:solidFill>
                  <a:srgbClr val="FF0000"/>
                </a:solidFill>
                <a:latin typeface="Calibri" charset="0"/>
                <a:cs typeface="Droid Sans Fallback" charset="0"/>
              </a:rPr>
              <a:t>  </a:t>
            </a:r>
          </a:p>
          <a:p>
            <a:r>
              <a:rPr lang="en-US" sz="1100" dirty="0" smtClean="0">
                <a:solidFill>
                  <a:srgbClr val="000090"/>
                </a:solidFill>
                <a:latin typeface="Calibri" charset="0"/>
                <a:cs typeface="Droid Sans Fallback" charset="0"/>
              </a:rPr>
              <a:t>Instead </a:t>
            </a:r>
            <a:r>
              <a:rPr lang="en-US" sz="1100" dirty="0">
                <a:solidFill>
                  <a:srgbClr val="000090"/>
                </a:solidFill>
                <a:latin typeface="Calibri" charset="0"/>
                <a:cs typeface="Droid Sans Fallback" charset="0"/>
              </a:rPr>
              <a:t>of </a:t>
            </a:r>
            <a:r>
              <a:rPr lang="en-US" sz="1100" dirty="0">
                <a:solidFill>
                  <a:srgbClr val="FF0000"/>
                </a:solidFill>
                <a:latin typeface="Calibri" charset="0"/>
                <a:cs typeface="Droid Sans Fallback" charset="0"/>
              </a:rPr>
              <a:t>a</a:t>
            </a:r>
            <a:r>
              <a:rPr lang="en-US" sz="1100" dirty="0">
                <a:latin typeface="Calibri" charset="0"/>
                <a:cs typeface="Droid Sans Fallback" charset="0"/>
              </a:rPr>
              <a:t> </a:t>
            </a:r>
            <a:r>
              <a:rPr lang="en-US" sz="1100" dirty="0">
                <a:solidFill>
                  <a:srgbClr val="FF0000"/>
                </a:solidFill>
                <a:latin typeface="Calibri" charset="0"/>
                <a:cs typeface="Droid Sans Fallback" charset="0"/>
              </a:rPr>
              <a:t>predefined </a:t>
            </a:r>
            <a:r>
              <a:rPr lang="en-US" sz="1100" dirty="0" smtClean="0">
                <a:solidFill>
                  <a:srgbClr val="FF0000"/>
                </a:solidFill>
                <a:latin typeface="Calibri" charset="0"/>
                <a:cs typeface="Droid Sans Fallback" charset="0"/>
              </a:rPr>
              <a:t>IN </a:t>
            </a:r>
            <a:r>
              <a:rPr lang="en-US" sz="1100" dirty="0" smtClean="0">
                <a:solidFill>
                  <a:srgbClr val="000090"/>
                </a:solidFill>
                <a:latin typeface="Calibri" charset="0"/>
                <a:cs typeface="Droid Sans Fallback" charset="0"/>
              </a:rPr>
              <a:t>typically </a:t>
            </a:r>
            <a:r>
              <a:rPr lang="en-US" sz="1100" dirty="0">
                <a:solidFill>
                  <a:srgbClr val="000090"/>
                </a:solidFill>
                <a:latin typeface="Calibri" charset="0"/>
                <a:cs typeface="Droid Sans Fallback" charset="0"/>
              </a:rPr>
              <a:t>used in cloud </a:t>
            </a:r>
            <a:r>
              <a:rPr lang="en-US" sz="1100" dirty="0" err="1">
                <a:solidFill>
                  <a:srgbClr val="000090"/>
                </a:solidFill>
                <a:latin typeface="Calibri" charset="0"/>
                <a:cs typeface="Droid Sans Fallback" charset="0"/>
              </a:rPr>
              <a:t>mycrophysics</a:t>
            </a:r>
            <a:r>
              <a:rPr lang="en-US" sz="1100" dirty="0">
                <a:solidFill>
                  <a:srgbClr val="000090"/>
                </a:solidFill>
                <a:latin typeface="Calibri" charset="0"/>
                <a:cs typeface="Droid Sans Fallback" charset="0"/>
              </a:rPr>
              <a:t> </a:t>
            </a:r>
            <a:r>
              <a:rPr lang="en-US" sz="1100" dirty="0">
                <a:solidFill>
                  <a:srgbClr val="FF0000"/>
                </a:solidFill>
                <a:latin typeface="Calibri" charset="0"/>
                <a:cs typeface="Droid Sans Fallback" charset="0"/>
              </a:rPr>
              <a:t>we predict </a:t>
            </a:r>
            <a:r>
              <a:rPr lang="en-US" sz="1100" dirty="0" smtClean="0">
                <a:solidFill>
                  <a:srgbClr val="FF0000"/>
                </a:solidFill>
                <a:latin typeface="Calibri" charset="0"/>
                <a:cs typeface="Droid Sans Fallback" charset="0"/>
              </a:rPr>
              <a:t>IN</a:t>
            </a:r>
          </a:p>
          <a:p>
            <a:endParaRPr lang="en-US" sz="1100" dirty="0">
              <a:solidFill>
                <a:srgbClr val="FF0000"/>
              </a:solidFill>
              <a:latin typeface="Calibri" charset="0"/>
              <a:cs typeface="Droid Sans Fallback" charset="0"/>
            </a:endParaRPr>
          </a:p>
          <a:p>
            <a:r>
              <a:rPr lang="en-US" sz="1100" b="1" dirty="0">
                <a:solidFill>
                  <a:srgbClr val="FF0000"/>
                </a:solidFill>
                <a:latin typeface="Calibri" charset="0"/>
                <a:cs typeface="Droid Sans Fallback" charset="0"/>
              </a:rPr>
              <a:t>NOTE: </a:t>
            </a:r>
            <a:r>
              <a:rPr lang="en-US" sz="1100" b="1" dirty="0" smtClean="0">
                <a:solidFill>
                  <a:srgbClr val="FF0000"/>
                </a:solidFill>
                <a:latin typeface="Calibri" charset="0"/>
                <a:cs typeface="Droid Sans Fallback" charset="0"/>
              </a:rPr>
              <a:t> IN </a:t>
            </a:r>
            <a:r>
              <a:rPr lang="en-US" sz="1100" b="1" dirty="0">
                <a:solidFill>
                  <a:srgbClr val="FF0000"/>
                </a:solidFill>
                <a:latin typeface="Calibri" charset="0"/>
                <a:cs typeface="Droid Sans Fallback" charset="0"/>
              </a:rPr>
              <a:t>is fraction of aerosol capable to glaciate cloud water! </a:t>
            </a:r>
            <a:endParaRPr lang="en-US" sz="1100" b="1" dirty="0" smtClean="0">
              <a:solidFill>
                <a:srgbClr val="FF0000"/>
              </a:solidFill>
              <a:latin typeface="Calibri" charset="0"/>
              <a:cs typeface="Droid Sans Fallback" charset="0"/>
            </a:endParaRPr>
          </a:p>
          <a:p>
            <a:endParaRPr lang="en-US" sz="1100" dirty="0" smtClean="0">
              <a:latin typeface="Arial Narrow"/>
              <a:cs typeface="Arial Narrow"/>
            </a:endParaRPr>
          </a:p>
        </p:txBody>
      </p:sp>
    </p:spTree>
    <p:extLst>
      <p:ext uri="{BB962C8B-B14F-4D97-AF65-F5344CB8AC3E}">
        <p14:creationId xmlns:p14="http://schemas.microsoft.com/office/powerpoint/2010/main" val="1798467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i1.03_OBS&amp;NimSt-sep2012.1.png"/>
          <p:cNvPicPr>
            <a:picLocks noChangeAspect="1"/>
          </p:cNvPicPr>
          <p:nvPr/>
        </p:nvPicPr>
        <p:blipFill>
          <a:blip r:embed="rId2"/>
          <a:stretch>
            <a:fillRect/>
          </a:stretch>
        </p:blipFill>
        <p:spPr>
          <a:xfrm>
            <a:off x="4571968" y="3175393"/>
            <a:ext cx="4572032" cy="3531894"/>
          </a:xfrm>
          <a:prstGeom prst="rect">
            <a:avLst/>
          </a:prstGeom>
        </p:spPr>
      </p:pic>
      <p:sp>
        <p:nvSpPr>
          <p:cNvPr id="8" name="TextBox 7"/>
          <p:cNvSpPr txBox="1"/>
          <p:nvPr/>
        </p:nvSpPr>
        <p:spPr>
          <a:xfrm>
            <a:off x="129391" y="2043017"/>
            <a:ext cx="3007622" cy="1138773"/>
          </a:xfrm>
          <a:prstGeom prst="rect">
            <a:avLst/>
          </a:prstGeom>
          <a:noFill/>
          <a:ln w="12700">
            <a:solidFill>
              <a:srgbClr val="002060"/>
            </a:solidFill>
          </a:ln>
        </p:spPr>
        <p:txBody>
          <a:bodyPr wrap="square" rtlCol="0">
            <a:spAutoFit/>
          </a:bodyPr>
          <a:lstStyle/>
          <a:p>
            <a:r>
              <a:rPr lang="en-US" b="1" dirty="0" smtClean="0">
                <a:solidFill>
                  <a:srgbClr val="002060"/>
                </a:solidFill>
              </a:rPr>
              <a:t>- </a:t>
            </a:r>
            <a:r>
              <a:rPr lang="en-US" sz="1600" b="1" dirty="0" smtClean="0">
                <a:solidFill>
                  <a:srgbClr val="002060"/>
                </a:solidFill>
              </a:rPr>
              <a:t>Model #IN (shaded)</a:t>
            </a:r>
            <a:endParaRPr lang="x-none" sz="1600" b="1" dirty="0" smtClean="0">
              <a:solidFill>
                <a:srgbClr val="002060"/>
              </a:solidFill>
            </a:endParaRPr>
          </a:p>
          <a:p>
            <a:endParaRPr lang="x-none" dirty="0" smtClean="0">
              <a:solidFill>
                <a:srgbClr val="002060"/>
              </a:solidFill>
            </a:endParaRPr>
          </a:p>
          <a:p>
            <a:r>
              <a:rPr lang="en-US" sz="1600" b="1" dirty="0" smtClean="0">
                <a:solidFill>
                  <a:srgbClr val="002060"/>
                </a:solidFill>
              </a:rPr>
              <a:t>- MIRA55 Ice Cloud Water</a:t>
            </a:r>
          </a:p>
          <a:p>
            <a:r>
              <a:rPr lang="en-US" sz="1600" b="1" dirty="0" smtClean="0">
                <a:solidFill>
                  <a:srgbClr val="002060"/>
                </a:solidFill>
              </a:rPr>
              <a:t>  (black </a:t>
            </a:r>
            <a:r>
              <a:rPr lang="x-none" sz="1600" b="1" dirty="0" smtClean="0">
                <a:solidFill>
                  <a:srgbClr val="002060"/>
                </a:solidFill>
              </a:rPr>
              <a:t>contours</a:t>
            </a:r>
            <a:r>
              <a:rPr lang="en-US" sz="1600" b="1" dirty="0" smtClean="0">
                <a:solidFill>
                  <a:srgbClr val="002060"/>
                </a:solidFill>
              </a:rPr>
              <a:t>)</a:t>
            </a:r>
            <a:endParaRPr lang="en-US" sz="1600" b="1" dirty="0">
              <a:solidFill>
                <a:srgbClr val="002060"/>
              </a:solidFill>
            </a:endParaRPr>
          </a:p>
        </p:txBody>
      </p:sp>
      <p:sp>
        <p:nvSpPr>
          <p:cNvPr id="15" name="TextBox 14"/>
          <p:cNvSpPr txBox="1"/>
          <p:nvPr/>
        </p:nvSpPr>
        <p:spPr>
          <a:xfrm>
            <a:off x="129390" y="656397"/>
            <a:ext cx="3007622" cy="1323439"/>
          </a:xfrm>
          <a:prstGeom prst="rect">
            <a:avLst/>
          </a:prstGeom>
          <a:noFill/>
          <a:ln w="12700">
            <a:solidFill>
              <a:srgbClr val="002060"/>
            </a:solidFill>
          </a:ln>
        </p:spPr>
        <p:txBody>
          <a:bodyPr wrap="square" rtlCol="0">
            <a:spAutoFit/>
          </a:bodyPr>
          <a:lstStyle/>
          <a:p>
            <a:pPr algn="just"/>
            <a:r>
              <a:rPr lang="en-US" sz="1600" b="1" dirty="0">
                <a:solidFill>
                  <a:srgbClr val="002060"/>
                </a:solidFill>
              </a:rPr>
              <a:t>Vertical distribution</a:t>
            </a:r>
            <a:endParaRPr lang="x-none" sz="1600" b="1" dirty="0">
              <a:solidFill>
                <a:srgbClr val="002060"/>
              </a:solidFill>
            </a:endParaRPr>
          </a:p>
          <a:p>
            <a:pPr algn="just"/>
            <a:r>
              <a:rPr lang="en-US" sz="1600" b="1" dirty="0" smtClean="0">
                <a:solidFill>
                  <a:srgbClr val="002060"/>
                </a:solidFill>
              </a:rPr>
              <a:t>D</a:t>
            </a:r>
            <a:r>
              <a:rPr lang="x-none" sz="1600" b="1" dirty="0" smtClean="0">
                <a:solidFill>
                  <a:srgbClr val="002060"/>
                </a:solidFill>
              </a:rPr>
              <a:t>ata for model validation:</a:t>
            </a:r>
          </a:p>
          <a:p>
            <a:pPr algn="just"/>
            <a:r>
              <a:rPr lang="en-US" sz="1600" b="1" dirty="0" smtClean="0">
                <a:solidFill>
                  <a:srgbClr val="002060"/>
                </a:solidFill>
              </a:rPr>
              <a:t>L</a:t>
            </a:r>
            <a:r>
              <a:rPr lang="x-none" sz="1600" b="1" dirty="0" smtClean="0">
                <a:solidFill>
                  <a:srgbClr val="002060"/>
                </a:solidFill>
              </a:rPr>
              <a:t>idar and cloud radar</a:t>
            </a:r>
            <a:endParaRPr lang="en-US" sz="1600" b="1" dirty="0" smtClean="0">
              <a:solidFill>
                <a:srgbClr val="002060"/>
              </a:solidFill>
            </a:endParaRPr>
          </a:p>
          <a:p>
            <a:pPr algn="just"/>
            <a:r>
              <a:rPr lang="en-GB" sz="1600" b="1" dirty="0" smtClean="0">
                <a:solidFill>
                  <a:srgbClr val="002060"/>
                </a:solidFill>
              </a:rPr>
              <a:t>CNR-IMAA Atmospheric </a:t>
            </a:r>
            <a:endParaRPr lang="x-none" sz="1600" b="1" dirty="0" smtClean="0">
              <a:solidFill>
                <a:srgbClr val="002060"/>
              </a:solidFill>
            </a:endParaRPr>
          </a:p>
          <a:p>
            <a:pPr algn="just"/>
            <a:r>
              <a:rPr lang="en-GB" sz="1600" b="1" dirty="0" smtClean="0">
                <a:solidFill>
                  <a:srgbClr val="002060"/>
                </a:solidFill>
              </a:rPr>
              <a:t>Observatory </a:t>
            </a:r>
            <a:r>
              <a:rPr lang="en-GB" sz="1600" b="1" dirty="0">
                <a:solidFill>
                  <a:srgbClr val="002060"/>
                </a:solidFill>
              </a:rPr>
              <a:t>CIAO</a:t>
            </a:r>
            <a:r>
              <a:rPr lang="x-none" sz="1600" b="1" dirty="0">
                <a:solidFill>
                  <a:srgbClr val="002060"/>
                </a:solidFill>
              </a:rPr>
              <a:t>, </a:t>
            </a:r>
            <a:r>
              <a:rPr lang="x-none" sz="1600" b="1" smtClean="0">
                <a:solidFill>
                  <a:srgbClr val="002060"/>
                </a:solidFill>
              </a:rPr>
              <a:t>Potenza</a:t>
            </a:r>
            <a:r>
              <a:rPr lang="en-US" sz="1600" b="1" dirty="0" smtClean="0">
                <a:solidFill>
                  <a:srgbClr val="002060"/>
                </a:solidFill>
              </a:rPr>
              <a:t>, </a:t>
            </a:r>
            <a:r>
              <a:rPr lang="en-GB" sz="1600" b="1" dirty="0" smtClean="0">
                <a:solidFill>
                  <a:srgbClr val="002060"/>
                </a:solidFill>
              </a:rPr>
              <a:t>Italy</a:t>
            </a:r>
            <a:endParaRPr lang="x-none" sz="2000" b="1" dirty="0" smtClean="0">
              <a:solidFill>
                <a:srgbClr val="002060"/>
              </a:solidFill>
            </a:endParaRPr>
          </a:p>
        </p:txBody>
      </p:sp>
      <p:cxnSp>
        <p:nvCxnSpPr>
          <p:cNvPr id="16" name="Straight Arrow Connector 15"/>
          <p:cNvCxnSpPr/>
          <p:nvPr/>
        </p:nvCxnSpPr>
        <p:spPr>
          <a:xfrm>
            <a:off x="3137012" y="3012515"/>
            <a:ext cx="3328095" cy="15654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descr="may2010.modlog.obs.gif"/>
          <p:cNvPicPr/>
          <p:nvPr/>
        </p:nvPicPr>
        <p:blipFill>
          <a:blip r:embed="rId3" cstate="print"/>
          <a:stretch>
            <a:fillRect/>
          </a:stretch>
        </p:blipFill>
        <p:spPr>
          <a:xfrm>
            <a:off x="4143372" y="440747"/>
            <a:ext cx="5143536" cy="2571767"/>
          </a:xfrm>
          <a:prstGeom prst="rect">
            <a:avLst/>
          </a:prstGeom>
        </p:spPr>
      </p:pic>
      <p:sp>
        <p:nvSpPr>
          <p:cNvPr id="9" name="Rectangle 8"/>
          <p:cNvSpPr/>
          <p:nvPr/>
        </p:nvSpPr>
        <p:spPr>
          <a:xfrm>
            <a:off x="7462669" y="497140"/>
            <a:ext cx="1653658" cy="369332"/>
          </a:xfrm>
          <a:prstGeom prst="rect">
            <a:avLst/>
          </a:prstGeom>
        </p:spPr>
        <p:txBody>
          <a:bodyPr wrap="none">
            <a:spAutoFit/>
          </a:bodyPr>
          <a:lstStyle/>
          <a:p>
            <a:r>
              <a:rPr lang="x-none" b="1" dirty="0" smtClean="0">
                <a:solidFill>
                  <a:srgbClr val="002060"/>
                </a:solidFill>
              </a:rPr>
              <a:t>1-15 May 2010 </a:t>
            </a:r>
            <a:endParaRPr lang="en-US" dirty="0"/>
          </a:p>
        </p:txBody>
      </p:sp>
      <p:sp>
        <p:nvSpPr>
          <p:cNvPr id="10" name="Rectangle 9"/>
          <p:cNvSpPr/>
          <p:nvPr/>
        </p:nvSpPr>
        <p:spPr>
          <a:xfrm>
            <a:off x="7285536" y="3327417"/>
            <a:ext cx="1646605" cy="369332"/>
          </a:xfrm>
          <a:prstGeom prst="rect">
            <a:avLst/>
          </a:prstGeom>
        </p:spPr>
        <p:txBody>
          <a:bodyPr wrap="none">
            <a:spAutoFit/>
          </a:bodyPr>
          <a:lstStyle/>
          <a:p>
            <a:r>
              <a:rPr lang="x-none" b="1" dirty="0" smtClean="0">
                <a:solidFill>
                  <a:srgbClr val="002060"/>
                </a:solidFill>
              </a:rPr>
              <a:t>20-29 </a:t>
            </a:r>
            <a:r>
              <a:rPr lang="en-US" b="1" dirty="0" smtClean="0">
                <a:solidFill>
                  <a:srgbClr val="002060"/>
                </a:solidFill>
              </a:rPr>
              <a:t>Sep 2012 </a:t>
            </a:r>
            <a:endParaRPr lang="x-none" b="1" dirty="0" smtClean="0">
              <a:solidFill>
                <a:srgbClr val="002060"/>
              </a:solidFill>
            </a:endParaRPr>
          </a:p>
        </p:txBody>
      </p:sp>
      <p:sp>
        <p:nvSpPr>
          <p:cNvPr id="13" name="Rectangle 12"/>
          <p:cNvSpPr/>
          <p:nvPr/>
        </p:nvSpPr>
        <p:spPr>
          <a:xfrm>
            <a:off x="4000496" y="1071546"/>
            <a:ext cx="654346" cy="369332"/>
          </a:xfrm>
          <a:prstGeom prst="rect">
            <a:avLst/>
          </a:prstGeom>
        </p:spPr>
        <p:txBody>
          <a:bodyPr wrap="none">
            <a:spAutoFit/>
          </a:bodyPr>
          <a:lstStyle/>
          <a:p>
            <a:r>
              <a:rPr lang="x-none" dirty="0" smtClean="0"/>
              <a:t>H(m)</a:t>
            </a:r>
            <a:endParaRPr lang="en-US" dirty="0"/>
          </a:p>
        </p:txBody>
      </p:sp>
      <p:sp>
        <p:nvSpPr>
          <p:cNvPr id="14" name="Rectangle 13"/>
          <p:cNvSpPr/>
          <p:nvPr/>
        </p:nvSpPr>
        <p:spPr>
          <a:xfrm>
            <a:off x="4429124" y="4572008"/>
            <a:ext cx="654346" cy="369332"/>
          </a:xfrm>
          <a:prstGeom prst="rect">
            <a:avLst/>
          </a:prstGeom>
        </p:spPr>
        <p:txBody>
          <a:bodyPr wrap="none">
            <a:spAutoFit/>
          </a:bodyPr>
          <a:lstStyle/>
          <a:p>
            <a:r>
              <a:rPr lang="x-none" dirty="0" smtClean="0"/>
              <a:t>H(m)</a:t>
            </a:r>
            <a:endParaRPr lang="en-US" dirty="0"/>
          </a:p>
        </p:txBody>
      </p:sp>
      <p:sp>
        <p:nvSpPr>
          <p:cNvPr id="19" name="Rectangle 18"/>
          <p:cNvSpPr/>
          <p:nvPr/>
        </p:nvSpPr>
        <p:spPr>
          <a:xfrm>
            <a:off x="6858016" y="6488668"/>
            <a:ext cx="604653" cy="369332"/>
          </a:xfrm>
          <a:prstGeom prst="rect">
            <a:avLst/>
          </a:prstGeom>
        </p:spPr>
        <p:txBody>
          <a:bodyPr wrap="none">
            <a:spAutoFit/>
          </a:bodyPr>
          <a:lstStyle/>
          <a:p>
            <a:r>
              <a:rPr lang="x-none" dirty="0" smtClean="0"/>
              <a:t>days</a:t>
            </a:r>
            <a:endParaRPr lang="en-US" dirty="0"/>
          </a:p>
        </p:txBody>
      </p:sp>
      <p:pic>
        <p:nvPicPr>
          <p:cNvPr id="20" name="Immagine 1"/>
          <p:cNvPicPr/>
          <p:nvPr/>
        </p:nvPicPr>
        <p:blipFill>
          <a:blip r:embed="rId4" cstate="print"/>
          <a:srcRect/>
          <a:stretch>
            <a:fillRect/>
          </a:stretch>
        </p:blipFill>
        <p:spPr bwMode="auto">
          <a:xfrm>
            <a:off x="129391" y="3584358"/>
            <a:ext cx="3871104" cy="2639428"/>
          </a:xfrm>
          <a:prstGeom prst="rect">
            <a:avLst/>
          </a:prstGeom>
          <a:noFill/>
          <a:ln w="12700">
            <a:solidFill>
              <a:srgbClr val="002060"/>
            </a:solidFill>
            <a:miter lim="800000"/>
            <a:headEnd/>
            <a:tailEnd/>
          </a:ln>
        </p:spPr>
      </p:pic>
      <p:sp>
        <p:nvSpPr>
          <p:cNvPr id="23" name="Rectangle 22"/>
          <p:cNvSpPr/>
          <p:nvPr/>
        </p:nvSpPr>
        <p:spPr>
          <a:xfrm>
            <a:off x="125253" y="6232708"/>
            <a:ext cx="3879382" cy="523220"/>
          </a:xfrm>
          <a:prstGeom prst="rect">
            <a:avLst/>
          </a:prstGeom>
          <a:ln w="12700">
            <a:solidFill>
              <a:srgbClr val="002060"/>
            </a:solidFill>
          </a:ln>
        </p:spPr>
        <p:txBody>
          <a:bodyPr wrap="square">
            <a:spAutoFit/>
          </a:bodyPr>
          <a:lstStyle/>
          <a:p>
            <a:pPr algn="ctr"/>
            <a:r>
              <a:rPr lang="en-US" sz="1400" b="1" dirty="0" smtClean="0">
                <a:solidFill>
                  <a:srgbClr val="002060"/>
                </a:solidFill>
              </a:rPr>
              <a:t>Daily averaged vertical loads</a:t>
            </a:r>
            <a:r>
              <a:rPr lang="x-none" sz="1400" b="1" smtClean="0">
                <a:solidFill>
                  <a:srgbClr val="002060"/>
                </a:solidFill>
              </a:rPr>
              <a:t> </a:t>
            </a:r>
            <a:endParaRPr lang="en-US" sz="1400" b="1" dirty="0" smtClean="0">
              <a:solidFill>
                <a:srgbClr val="002060"/>
              </a:solidFill>
            </a:endParaRPr>
          </a:p>
          <a:p>
            <a:pPr algn="ctr"/>
            <a:r>
              <a:rPr lang="en-US" sz="1400" b="1" dirty="0" smtClean="0">
                <a:solidFill>
                  <a:srgbClr val="002060"/>
                </a:solidFill>
              </a:rPr>
              <a:t>Potenza , May 2010 &amp; Sep 2012</a:t>
            </a:r>
            <a:endParaRPr lang="en-US" sz="1400" b="1" dirty="0">
              <a:solidFill>
                <a:srgbClr val="002060"/>
              </a:solidFill>
            </a:endParaRPr>
          </a:p>
        </p:txBody>
      </p:sp>
      <p:sp>
        <p:nvSpPr>
          <p:cNvPr id="21" name="TextBox 20"/>
          <p:cNvSpPr txBox="1"/>
          <p:nvPr/>
        </p:nvSpPr>
        <p:spPr>
          <a:xfrm>
            <a:off x="0" y="21978"/>
            <a:ext cx="9144000" cy="369332"/>
          </a:xfrm>
          <a:prstGeom prst="rect">
            <a:avLst/>
          </a:prstGeom>
          <a:noFill/>
        </p:spPr>
        <p:txBody>
          <a:bodyPr wrap="square" rtlCol="0">
            <a:spAutoFit/>
          </a:bodyPr>
          <a:lstStyle/>
          <a:p>
            <a:pPr algn="ctr"/>
            <a:r>
              <a:rPr lang="en-US" b="1" dirty="0" smtClean="0">
                <a:solidFill>
                  <a:srgbClr val="002060"/>
                </a:solidFill>
              </a:rPr>
              <a:t>Model well reproduced timing, duration and position of #IN</a:t>
            </a:r>
            <a:endParaRPr lang="en-US" b="1" dirty="0">
              <a:solidFill>
                <a:srgbClr val="002060"/>
              </a:solidFill>
            </a:endParaRPr>
          </a:p>
        </p:txBody>
      </p:sp>
      <p:cxnSp>
        <p:nvCxnSpPr>
          <p:cNvPr id="22" name="Straight Arrow Connector 21"/>
          <p:cNvCxnSpPr/>
          <p:nvPr/>
        </p:nvCxnSpPr>
        <p:spPr>
          <a:xfrm flipV="1">
            <a:off x="3151112" y="1071546"/>
            <a:ext cx="2549973" cy="1291230"/>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137012" y="1726631"/>
            <a:ext cx="2682763" cy="12858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51112" y="2362775"/>
            <a:ext cx="3928717" cy="1735011"/>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963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4" name="Rectangle 4"/>
          <p:cNvSpPr>
            <a:spLocks noChangeArrowheads="1"/>
          </p:cNvSpPr>
          <p:nvPr/>
        </p:nvSpPr>
        <p:spPr bwMode="auto">
          <a:xfrm>
            <a:off x="790575" y="173038"/>
            <a:ext cx="7505700" cy="1069975"/>
          </a:xfrm>
          <a:prstGeom prst="rect">
            <a:avLst/>
          </a:prstGeom>
          <a:noFill/>
          <a:ln>
            <a:noFill/>
          </a:ln>
          <a:effectLs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GB" altLang="x-none" sz="2000" smtClean="0">
              <a:solidFill>
                <a:srgbClr val="0066FF"/>
              </a:solidFill>
              <a:effectLst>
                <a:outerShdw blurRad="38100" dist="38100" dir="2700000" algn="tl">
                  <a:srgbClr val="C0C0C0"/>
                </a:outerShdw>
              </a:effectLst>
              <a:cs typeface="Arial" charset="0"/>
            </a:endParaRPr>
          </a:p>
          <a:p>
            <a:pPr eaLnBrk="1" hangingPunct="1">
              <a:defRPr/>
            </a:pPr>
            <a:endParaRPr lang="en-US" altLang="x-none" b="0" smtClean="0">
              <a:solidFill>
                <a:srgbClr val="000066"/>
              </a:solidFill>
              <a:effectLst>
                <a:outerShdw blurRad="38100" dist="38100" dir="2700000" algn="tl">
                  <a:srgbClr val="C0C0C0"/>
                </a:outerShdw>
              </a:effectLst>
              <a:cs typeface="Arial" charset="0"/>
            </a:endParaRPr>
          </a:p>
          <a:p>
            <a:pPr eaLnBrk="1" hangingPunct="1">
              <a:defRPr/>
            </a:pPr>
            <a:endParaRPr lang="en-US" altLang="x-none" sz="2400" smtClean="0">
              <a:solidFill>
                <a:srgbClr val="0066FF"/>
              </a:solidFill>
              <a:effectLst>
                <a:outerShdw blurRad="38100" dist="38100" dir="2700000" algn="tl">
                  <a:srgbClr val="C0C0C0"/>
                </a:outerShdw>
              </a:effectLst>
              <a:latin typeface="Times New Roman" pitchFamily="18" charset="0"/>
              <a:cs typeface="Arial" charset="0"/>
            </a:endParaRPr>
          </a:p>
        </p:txBody>
      </p:sp>
      <p:sp>
        <p:nvSpPr>
          <p:cNvPr id="63490" name="TextBox 16"/>
          <p:cNvSpPr txBox="1">
            <a:spLocks noChangeArrowheads="1"/>
          </p:cNvSpPr>
          <p:nvPr/>
        </p:nvSpPr>
        <p:spPr bwMode="auto">
          <a:xfrm>
            <a:off x="4953000" y="5867400"/>
            <a:ext cx="152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atin typeface="Arial" charset="0"/>
              <a:cs typeface="Arial" charset="0"/>
            </a:endParaRPr>
          </a:p>
        </p:txBody>
      </p:sp>
      <p:pic>
        <p:nvPicPr>
          <p:cNvPr id="63491" name="Picture 4"/>
          <p:cNvPicPr>
            <a:picLocks noChangeAspect="1" noChangeArrowheads="1"/>
          </p:cNvPicPr>
          <p:nvPr/>
        </p:nvPicPr>
        <p:blipFill>
          <a:blip r:embed="rId3">
            <a:extLst>
              <a:ext uri="{28A0092B-C50C-407E-A947-70E740481C1C}">
                <a14:useLocalDpi xmlns:a14="http://schemas.microsoft.com/office/drawing/2010/main" val="0"/>
              </a:ext>
            </a:extLst>
          </a:blip>
          <a:srcRect l="19685" t="43745" r="19685" b="21872"/>
          <a:stretch>
            <a:fillRect/>
          </a:stretch>
        </p:blipFill>
        <p:spPr bwMode="auto">
          <a:xfrm>
            <a:off x="0" y="1567157"/>
            <a:ext cx="9144000" cy="430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0" y="33644"/>
            <a:ext cx="9144000" cy="1394561"/>
          </a:xfrm>
          <a:prstGeom prst="rect">
            <a:avLst/>
          </a:prstGeom>
        </p:spPr>
        <p:txBody>
          <a:bodyPr>
            <a:normAutofit fontScale="32500" lnSpcReduction="20000"/>
          </a:bodyPr>
          <a:lstStyle/>
          <a:p>
            <a:pPr algn="ctr" defTabSz="914400" eaLnBrk="1" fontAlgn="auto" hangingPunct="1">
              <a:spcAft>
                <a:spcPts val="0"/>
              </a:spcAft>
              <a:buClrTx/>
              <a:buSzTx/>
              <a:buFontTx/>
              <a:buNone/>
              <a:defRPr/>
            </a:pPr>
            <a:r>
              <a:rPr lang="x-none" sz="9000" b="1" dirty="0">
                <a:solidFill>
                  <a:srgbClr val="000090"/>
                </a:solidFill>
                <a:latin typeface="+mj-lt"/>
                <a:ea typeface="+mj-ea"/>
                <a:cs typeface="+mj-cs"/>
              </a:rPr>
              <a:t>Daily IN </a:t>
            </a:r>
            <a:r>
              <a:rPr lang="x-none" sz="9000" b="1" dirty="0" smtClean="0">
                <a:solidFill>
                  <a:srgbClr val="000090"/>
                </a:solidFill>
                <a:latin typeface="+mj-lt"/>
                <a:ea typeface="+mj-ea"/>
                <a:cs typeface="+mj-cs"/>
              </a:rPr>
              <a:t>maps</a:t>
            </a:r>
            <a:endParaRPr lang="en-US" sz="9000" b="1" dirty="0" smtClean="0">
              <a:solidFill>
                <a:srgbClr val="000090"/>
              </a:solidFill>
              <a:latin typeface="+mj-lt"/>
              <a:ea typeface="+mj-ea"/>
              <a:cs typeface="+mj-cs"/>
            </a:endParaRPr>
          </a:p>
          <a:p>
            <a:pPr algn="ctr" defTabSz="914400">
              <a:defRPr/>
            </a:pPr>
            <a:r>
              <a:rPr lang="sr-Latn-RS" sz="6700" b="1" dirty="0">
                <a:solidFill>
                  <a:srgbClr val="000090"/>
                </a:solidFill>
                <a:latin typeface="+mj-lt"/>
                <a:ea typeface="+mj-ea"/>
                <a:cs typeface="+mj-cs"/>
              </a:rPr>
              <a:t>http://www.seevccc.rs/?p=8</a:t>
            </a:r>
            <a:endParaRPr lang="x-none" sz="6700" b="1" dirty="0">
              <a:solidFill>
                <a:srgbClr val="000090"/>
              </a:solidFill>
              <a:latin typeface="+mj-lt"/>
              <a:ea typeface="+mj-ea"/>
              <a:cs typeface="+mj-cs"/>
            </a:endParaRPr>
          </a:p>
          <a:p>
            <a:pPr algn="ctr">
              <a:defRPr/>
            </a:pPr>
            <a:endParaRPr lang="x-none" sz="3200" b="1" dirty="0">
              <a:solidFill>
                <a:srgbClr val="000090"/>
              </a:solidFill>
              <a:latin typeface="+mj-lt"/>
              <a:ea typeface="+mj-ea"/>
              <a:cs typeface="+mj-cs"/>
            </a:endParaRPr>
          </a:p>
          <a:p>
            <a:pPr algn="ctr">
              <a:defRPr/>
            </a:pPr>
            <a:r>
              <a:rPr lang="en-US" sz="4500" b="1" i="1" dirty="0">
                <a:solidFill>
                  <a:srgbClr val="000090"/>
                </a:solidFill>
                <a:cs typeface="Droid Sans Fallback" charset="0"/>
              </a:rPr>
              <a:t>http://dream.ipb.ac.rs/ice_nucleation_forecast.html</a:t>
            </a:r>
          </a:p>
          <a:p>
            <a:pPr algn="ctr" defTabSz="914400" eaLnBrk="1" fontAlgn="auto" hangingPunct="1">
              <a:spcAft>
                <a:spcPts val="0"/>
              </a:spcAft>
              <a:buClrTx/>
              <a:buSzTx/>
              <a:buFontTx/>
              <a:buNone/>
              <a:defRPr/>
            </a:pPr>
            <a:r>
              <a:rPr lang="x-none" sz="4000" b="1" dirty="0">
                <a:solidFill>
                  <a:srgbClr val="000090"/>
                </a:solidFill>
                <a:latin typeface="+mj-lt"/>
                <a:ea typeface="+mj-ea"/>
                <a:cs typeface="+mj-cs"/>
              </a:rPr>
              <a:t> </a:t>
            </a:r>
          </a:p>
        </p:txBody>
      </p:sp>
      <p:sp>
        <p:nvSpPr>
          <p:cNvPr id="63493" name="Rectangle 5"/>
          <p:cNvSpPr>
            <a:spLocks noChangeArrowheads="1"/>
          </p:cNvSpPr>
          <p:nvPr/>
        </p:nvSpPr>
        <p:spPr bwMode="auto">
          <a:xfrm>
            <a:off x="0" y="61182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FF0000"/>
                </a:solidFill>
              </a:rPr>
              <a:t>NWP groups interested to use daily  #IN forecasts will soon have it available through the WMO SDS-WAS (dust) project</a:t>
            </a:r>
            <a:endParaRPr lang="en-US" sz="2000">
              <a:solidFill>
                <a:srgbClr val="FF0000"/>
              </a:solidFill>
            </a:endParaRPr>
          </a:p>
        </p:txBody>
      </p:sp>
    </p:spTree>
    <p:extLst>
      <p:ext uri="{BB962C8B-B14F-4D97-AF65-F5344CB8AC3E}">
        <p14:creationId xmlns:p14="http://schemas.microsoft.com/office/powerpoint/2010/main" val="25383587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43825"/>
            <a:ext cx="9143999" cy="6186309"/>
          </a:xfrm>
          <a:prstGeom prst="rect">
            <a:avLst/>
          </a:prstGeom>
          <a:noFill/>
        </p:spPr>
        <p:txBody>
          <a:bodyPr wrap="square" rtlCol="0">
            <a:spAutoFit/>
          </a:bodyPr>
          <a:lstStyle/>
          <a:p>
            <a:pPr algn="ctr"/>
            <a:r>
              <a:rPr lang="en-US" sz="4000" b="1" dirty="0" smtClean="0">
                <a:solidFill>
                  <a:srgbClr val="000090"/>
                </a:solidFill>
              </a:rPr>
              <a:t>AIR FRANCE AF477 </a:t>
            </a:r>
          </a:p>
          <a:p>
            <a:pPr algn="ctr"/>
            <a:endParaRPr lang="en-US" sz="4000" b="1" dirty="0" smtClean="0">
              <a:solidFill>
                <a:srgbClr val="000090"/>
              </a:solidFill>
            </a:endParaRPr>
          </a:p>
          <a:p>
            <a:pPr algn="ctr"/>
            <a:r>
              <a:rPr lang="en-US" sz="4000" b="1" dirty="0" smtClean="0">
                <a:solidFill>
                  <a:srgbClr val="000090"/>
                </a:solidFill>
              </a:rPr>
              <a:t>AIR CRASH HYPOTHESYS</a:t>
            </a:r>
          </a:p>
          <a:p>
            <a:pPr algn="ctr"/>
            <a:r>
              <a:rPr lang="en-US" sz="4000" b="1" dirty="0" smtClean="0">
                <a:solidFill>
                  <a:srgbClr val="000090"/>
                </a:solidFill>
              </a:rPr>
              <a:t>INTENSE ICE NUCLEATION DUE TO SUDDEN UPDRAFT OF DUST PARTICLES INTO SUPERCOOLED CLOUD LAYER</a:t>
            </a:r>
          </a:p>
          <a:p>
            <a:pPr algn="ctr"/>
            <a:endParaRPr lang="en-US" sz="4000" b="1" dirty="0">
              <a:solidFill>
                <a:srgbClr val="000090"/>
              </a:solidFill>
            </a:endParaRPr>
          </a:p>
          <a:p>
            <a:pPr algn="ctr"/>
            <a:endParaRPr lang="en-US" sz="4000" b="1" dirty="0" smtClean="0">
              <a:solidFill>
                <a:srgbClr val="000090"/>
              </a:solidFill>
            </a:endParaRPr>
          </a:p>
          <a:p>
            <a:pPr algn="ctr"/>
            <a:r>
              <a:rPr lang="sr-Latn-RS" dirty="0">
                <a:solidFill>
                  <a:srgbClr val="002060"/>
                </a:solidFill>
              </a:rPr>
              <a:t>1st June </a:t>
            </a:r>
            <a:r>
              <a:rPr lang="sr-Latn-RS" dirty="0" smtClean="0">
                <a:solidFill>
                  <a:srgbClr val="002060"/>
                </a:solidFill>
              </a:rPr>
              <a:t>2009</a:t>
            </a:r>
            <a:endParaRPr lang="en-US" dirty="0" smtClean="0">
              <a:solidFill>
                <a:srgbClr val="002060"/>
              </a:solidFill>
            </a:endParaRPr>
          </a:p>
          <a:p>
            <a:pPr algn="ctr"/>
            <a:r>
              <a:rPr lang="en-US" dirty="0" smtClean="0">
                <a:solidFill>
                  <a:srgbClr val="002060"/>
                </a:solidFill>
              </a:rPr>
              <a:t> </a:t>
            </a:r>
            <a:r>
              <a:rPr lang="sr-Latn-RS" dirty="0">
                <a:solidFill>
                  <a:srgbClr val="002060"/>
                </a:solidFill>
              </a:rPr>
              <a:t>Airbus </a:t>
            </a:r>
            <a:r>
              <a:rPr lang="sr-Latn-RS" dirty="0" smtClean="0">
                <a:solidFill>
                  <a:srgbClr val="002060"/>
                </a:solidFill>
              </a:rPr>
              <a:t>A330-203</a:t>
            </a:r>
            <a:r>
              <a:rPr lang="en-US" dirty="0" smtClean="0">
                <a:solidFill>
                  <a:srgbClr val="002060"/>
                </a:solidFill>
              </a:rPr>
              <a:t> </a:t>
            </a:r>
            <a:r>
              <a:rPr lang="sr-Latn-RS" dirty="0">
                <a:solidFill>
                  <a:srgbClr val="002060"/>
                </a:solidFill>
              </a:rPr>
              <a:t>operated by Air </a:t>
            </a:r>
            <a:r>
              <a:rPr lang="sr-Latn-RS" dirty="0" smtClean="0">
                <a:solidFill>
                  <a:srgbClr val="002060"/>
                </a:solidFill>
              </a:rPr>
              <a:t>France</a:t>
            </a:r>
            <a:r>
              <a:rPr lang="en-US" dirty="0" smtClean="0">
                <a:solidFill>
                  <a:srgbClr val="002060"/>
                </a:solidFill>
              </a:rPr>
              <a:t> </a:t>
            </a:r>
          </a:p>
          <a:p>
            <a:pPr algn="ctr"/>
            <a:r>
              <a:rPr lang="pt-BR" dirty="0" smtClean="0">
                <a:solidFill>
                  <a:srgbClr val="002060"/>
                </a:solidFill>
              </a:rPr>
              <a:t>flight </a:t>
            </a:r>
            <a:r>
              <a:rPr lang="pt-BR" dirty="0">
                <a:solidFill>
                  <a:srgbClr val="002060"/>
                </a:solidFill>
              </a:rPr>
              <a:t>AF 447 Rio de Janeiro - Paris</a:t>
            </a:r>
            <a:r>
              <a:rPr lang="en-US" sz="4000" b="1" dirty="0" smtClean="0">
                <a:solidFill>
                  <a:srgbClr val="002060"/>
                </a:solidFill>
              </a:rPr>
              <a:t> </a:t>
            </a:r>
            <a:endParaRPr lang="en-US" sz="3800" dirty="0">
              <a:solidFill>
                <a:srgbClr val="002060"/>
              </a:solidFill>
            </a:endParaRPr>
          </a:p>
        </p:txBody>
      </p:sp>
    </p:spTree>
    <p:extLst>
      <p:ext uri="{BB962C8B-B14F-4D97-AF65-F5344CB8AC3E}">
        <p14:creationId xmlns:p14="http://schemas.microsoft.com/office/powerpoint/2010/main" val="1947652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403"/>
            <a:ext cx="2612571" cy="6339597"/>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618" y="1262744"/>
            <a:ext cx="6442382" cy="552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83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30887"/>
          </a:xfrm>
          <a:prstGeom prst="rect">
            <a:avLst/>
          </a:prstGeom>
          <a:noFill/>
        </p:spPr>
        <p:txBody>
          <a:bodyPr wrap="square" rtlCol="0">
            <a:spAutoFit/>
          </a:bodyPr>
          <a:lstStyle/>
          <a:p>
            <a:pPr algn="ctr"/>
            <a:r>
              <a:rPr lang="en-US" sz="2200" b="1" dirty="0" smtClean="0">
                <a:solidFill>
                  <a:srgbClr val="002060"/>
                </a:solidFill>
                <a:latin typeface="Arial Narrow"/>
                <a:cs typeface="Arial Narrow"/>
              </a:rPr>
              <a:t>ATMOSPHERIC DUST MODELLING</a:t>
            </a:r>
            <a:endParaRPr lang="en-US" sz="2200" b="1" dirty="0">
              <a:solidFill>
                <a:srgbClr val="002060"/>
              </a:solidFill>
              <a:latin typeface="Arial Narrow"/>
              <a:cs typeface="Arial Narrow"/>
            </a:endParaRPr>
          </a:p>
        </p:txBody>
      </p:sp>
      <p:grpSp>
        <p:nvGrpSpPr>
          <p:cNvPr id="11" name="Group 10"/>
          <p:cNvGrpSpPr/>
          <p:nvPr/>
        </p:nvGrpSpPr>
        <p:grpSpPr>
          <a:xfrm>
            <a:off x="15301" y="2172971"/>
            <a:ext cx="9165046" cy="4657096"/>
            <a:chOff x="15301" y="1131087"/>
            <a:chExt cx="9165046" cy="4657096"/>
          </a:xfrm>
        </p:grpSpPr>
        <p:grpSp>
          <p:nvGrpSpPr>
            <p:cNvPr id="10" name="Group 9"/>
            <p:cNvGrpSpPr/>
            <p:nvPr/>
          </p:nvGrpSpPr>
          <p:grpSpPr>
            <a:xfrm>
              <a:off x="15301" y="1131087"/>
              <a:ext cx="9165046" cy="4657096"/>
              <a:chOff x="0" y="1131087"/>
              <a:chExt cx="9165046" cy="4657096"/>
            </a:xfrm>
          </p:grpSpPr>
          <p:pic>
            <p:nvPicPr>
              <p:cNvPr id="3" name="Picture 2" descr="Blank_world_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472"/>
                <a:ext cx="9144000" cy="4231711"/>
              </a:xfrm>
              <a:prstGeom prst="rect">
                <a:avLst/>
              </a:prstGeom>
              <a:ln w="28575" cmpd="sng">
                <a:solidFill>
                  <a:schemeClr val="accent1"/>
                </a:solidFill>
              </a:ln>
              <a:effectLst>
                <a:glow rad="38100">
                  <a:schemeClr val="accent1">
                    <a:alpha val="85000"/>
                  </a:schemeClr>
                </a:glow>
              </a:effectLst>
            </p:spPr>
          </p:pic>
          <p:sp>
            <p:nvSpPr>
              <p:cNvPr id="7" name="TextBox 6"/>
              <p:cNvSpPr txBox="1"/>
              <p:nvPr/>
            </p:nvSpPr>
            <p:spPr>
              <a:xfrm>
                <a:off x="0" y="1131087"/>
                <a:ext cx="1912571" cy="369332"/>
              </a:xfrm>
              <a:prstGeom prst="rect">
                <a:avLst/>
              </a:prstGeom>
              <a:noFill/>
            </p:spPr>
            <p:txBody>
              <a:bodyPr wrap="square" rtlCol="0">
                <a:spAutoFit/>
              </a:bodyPr>
              <a:lstStyle/>
              <a:p>
                <a:r>
                  <a:rPr lang="en-US" b="1" dirty="0" smtClean="0">
                    <a:solidFill>
                      <a:schemeClr val="accent1"/>
                    </a:solidFill>
                  </a:rPr>
                  <a:t>GLOBAL MODELS</a:t>
                </a:r>
                <a:endParaRPr lang="en-US" b="1" dirty="0">
                  <a:solidFill>
                    <a:schemeClr val="accent1"/>
                  </a:solidFill>
                </a:endParaRPr>
              </a:p>
            </p:txBody>
          </p:sp>
          <p:sp>
            <p:nvSpPr>
              <p:cNvPr id="8" name="TextBox 7"/>
              <p:cNvSpPr txBox="1"/>
              <p:nvPr/>
            </p:nvSpPr>
            <p:spPr>
              <a:xfrm>
                <a:off x="3227812" y="1131087"/>
                <a:ext cx="2334396" cy="369332"/>
              </a:xfrm>
              <a:prstGeom prst="rect">
                <a:avLst/>
              </a:prstGeom>
              <a:noFill/>
            </p:spPr>
            <p:txBody>
              <a:bodyPr wrap="square" rtlCol="0">
                <a:spAutoFit/>
              </a:bodyPr>
              <a:lstStyle/>
              <a:p>
                <a:r>
                  <a:rPr lang="en-US" b="1" dirty="0" smtClean="0">
                    <a:solidFill>
                      <a:schemeClr val="accent6">
                        <a:lumMod val="75000"/>
                      </a:schemeClr>
                    </a:solidFill>
                  </a:rPr>
                  <a:t>REGIONAL MODELS</a:t>
                </a:r>
                <a:endParaRPr lang="en-US" b="1" dirty="0">
                  <a:solidFill>
                    <a:schemeClr val="accent6">
                      <a:lumMod val="75000"/>
                    </a:schemeClr>
                  </a:solidFill>
                </a:endParaRPr>
              </a:p>
            </p:txBody>
          </p:sp>
          <p:sp>
            <p:nvSpPr>
              <p:cNvPr id="9" name="TextBox 8"/>
              <p:cNvSpPr txBox="1"/>
              <p:nvPr/>
            </p:nvSpPr>
            <p:spPr>
              <a:xfrm>
                <a:off x="6235450" y="1144716"/>
                <a:ext cx="2929596" cy="369332"/>
              </a:xfrm>
              <a:prstGeom prst="rect">
                <a:avLst/>
              </a:prstGeom>
              <a:noFill/>
            </p:spPr>
            <p:txBody>
              <a:bodyPr wrap="square" rtlCol="0">
                <a:spAutoFit/>
              </a:bodyPr>
              <a:lstStyle/>
              <a:p>
                <a:r>
                  <a:rPr lang="en-US" b="1" dirty="0" smtClean="0">
                    <a:solidFill>
                      <a:srgbClr val="FF0000"/>
                    </a:solidFill>
                  </a:rPr>
                  <a:t>NONHYDROSTATIC MODELS</a:t>
                </a:r>
                <a:endParaRPr lang="en-US" b="1" dirty="0">
                  <a:solidFill>
                    <a:srgbClr val="FF0000"/>
                  </a:solidFill>
                </a:endParaRPr>
              </a:p>
            </p:txBody>
          </p:sp>
        </p:grpSp>
        <p:sp>
          <p:nvSpPr>
            <p:cNvPr id="4" name="Trapezoid 3"/>
            <p:cNvSpPr/>
            <p:nvPr/>
          </p:nvSpPr>
          <p:spPr>
            <a:xfrm rot="10800000">
              <a:off x="2912826" y="2112277"/>
              <a:ext cx="2802389" cy="1629077"/>
            </a:xfrm>
            <a:prstGeom prst="trapezoid">
              <a:avLst/>
            </a:prstGeom>
            <a:noFill/>
            <a:ln w="5715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116682" y="2888398"/>
              <a:ext cx="168640" cy="14633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15305" y="1130360"/>
            <a:ext cx="3856120" cy="1107996"/>
          </a:xfrm>
          <a:prstGeom prst="rect">
            <a:avLst/>
          </a:prstGeom>
          <a:noFill/>
          <a:ln w="12700">
            <a:solidFill>
              <a:srgbClr val="002060"/>
            </a:solidFill>
          </a:ln>
        </p:spPr>
        <p:txBody>
          <a:bodyPr wrap="none" rtlCol="0">
            <a:spAutoFit/>
          </a:bodyPr>
          <a:lstStyle/>
          <a:p>
            <a:r>
              <a:rPr lang="en-US" b="1" dirty="0" smtClean="0">
                <a:solidFill>
                  <a:srgbClr val="002060"/>
                </a:solidFill>
              </a:rPr>
              <a:t>LONG RANGE TRANSPORT: </a:t>
            </a:r>
          </a:p>
          <a:p>
            <a:r>
              <a:rPr lang="en-US" sz="1600" dirty="0" smtClean="0">
                <a:solidFill>
                  <a:srgbClr val="002060"/>
                </a:solidFill>
              </a:rPr>
              <a:t>Global and regional models</a:t>
            </a:r>
          </a:p>
          <a:p>
            <a:r>
              <a:rPr lang="en-US" sz="1600" dirty="0" smtClean="0">
                <a:solidFill>
                  <a:srgbClr val="002060"/>
                </a:solidFill>
              </a:rPr>
              <a:t>Coarse resolution (several 10km to ~100km)</a:t>
            </a:r>
          </a:p>
          <a:p>
            <a:endParaRPr lang="en-US" sz="1600" dirty="0" smtClean="0"/>
          </a:p>
        </p:txBody>
      </p:sp>
      <p:sp>
        <p:nvSpPr>
          <p:cNvPr id="13" name="TextBox 12"/>
          <p:cNvSpPr txBox="1"/>
          <p:nvPr/>
        </p:nvSpPr>
        <p:spPr>
          <a:xfrm>
            <a:off x="6018972" y="1130360"/>
            <a:ext cx="3096271" cy="1107996"/>
          </a:xfrm>
          <a:prstGeom prst="rect">
            <a:avLst/>
          </a:prstGeom>
          <a:noFill/>
          <a:ln w="12700">
            <a:solidFill>
              <a:srgbClr val="002060"/>
            </a:solidFill>
          </a:ln>
        </p:spPr>
        <p:txBody>
          <a:bodyPr wrap="square" rtlCol="0">
            <a:spAutoFit/>
          </a:bodyPr>
          <a:lstStyle/>
          <a:p>
            <a:r>
              <a:rPr lang="en-US" b="1" dirty="0" smtClean="0">
                <a:solidFill>
                  <a:srgbClr val="002060"/>
                </a:solidFill>
              </a:rPr>
              <a:t>SHORT RANGE TRANSPORT: </a:t>
            </a:r>
          </a:p>
          <a:p>
            <a:r>
              <a:rPr lang="en-US" sz="1600" dirty="0" err="1" smtClean="0">
                <a:solidFill>
                  <a:srgbClr val="002060"/>
                </a:solidFill>
              </a:rPr>
              <a:t>Nonhydrostatic</a:t>
            </a:r>
            <a:r>
              <a:rPr lang="en-US" sz="1600" dirty="0" smtClean="0">
                <a:solidFill>
                  <a:srgbClr val="002060"/>
                </a:solidFill>
              </a:rPr>
              <a:t> regional models</a:t>
            </a:r>
          </a:p>
          <a:p>
            <a:r>
              <a:rPr lang="en-US" sz="1600" dirty="0" smtClean="0">
                <a:solidFill>
                  <a:srgbClr val="002060"/>
                </a:solidFill>
              </a:rPr>
              <a:t>High resolution (several km)</a:t>
            </a:r>
          </a:p>
          <a:p>
            <a:r>
              <a:rPr lang="en-US" sz="1600" dirty="0" smtClean="0">
                <a:solidFill>
                  <a:srgbClr val="002060"/>
                </a:solidFill>
              </a:rPr>
              <a:t>Forecast of the dust storms</a:t>
            </a:r>
          </a:p>
        </p:txBody>
      </p:sp>
      <p:sp>
        <p:nvSpPr>
          <p:cNvPr id="6" name="TextBox 5"/>
          <p:cNvSpPr txBox="1"/>
          <p:nvPr/>
        </p:nvSpPr>
        <p:spPr>
          <a:xfrm>
            <a:off x="-1" y="398099"/>
            <a:ext cx="9144001" cy="810478"/>
          </a:xfrm>
          <a:prstGeom prst="rect">
            <a:avLst/>
          </a:prstGeom>
          <a:noFill/>
        </p:spPr>
        <p:txBody>
          <a:bodyPr wrap="square" rtlCol="0">
            <a:spAutoFit/>
          </a:bodyPr>
          <a:lstStyle/>
          <a:p>
            <a:r>
              <a:rPr lang="en-US" sz="2000" baseline="30000" dirty="0" smtClean="0">
                <a:solidFill>
                  <a:srgbClr val="002060"/>
                </a:solidFill>
              </a:rPr>
              <a:t>Depending on the research goals, considering nowadays computer resources, dust models evolution is divided in: </a:t>
            </a:r>
          </a:p>
          <a:p>
            <a:r>
              <a:rPr lang="en-US" sz="2000" baseline="30000" dirty="0" smtClean="0">
                <a:solidFill>
                  <a:srgbClr val="002060"/>
                </a:solidFill>
              </a:rPr>
              <a:t>(1) modelling of the long range transport (global with resolutions ~100km)</a:t>
            </a:r>
          </a:p>
          <a:p>
            <a:r>
              <a:rPr lang="en-US" sz="2000" baseline="30000" dirty="0" smtClean="0">
                <a:solidFill>
                  <a:srgbClr val="002060"/>
                </a:solidFill>
              </a:rPr>
              <a:t>(2) modelling of the intense dust storms (regional of several tens of km)</a:t>
            </a:r>
            <a:endParaRPr lang="en-US" sz="2000" dirty="0">
              <a:solidFill>
                <a:srgbClr val="002060"/>
              </a:solidFill>
            </a:endParaRPr>
          </a:p>
        </p:txBody>
      </p:sp>
    </p:spTree>
    <p:extLst>
      <p:ext uri="{BB962C8B-B14F-4D97-AF65-F5344CB8AC3E}">
        <p14:creationId xmlns:p14="http://schemas.microsoft.com/office/powerpoint/2010/main" val="2830690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733"/>
            <a:ext cx="9144001" cy="6078583"/>
          </a:xfrm>
          <a:prstGeom prst="rect">
            <a:avLst/>
          </a:prstGeom>
        </p:spPr>
      </p:pic>
      <p:sp>
        <p:nvSpPr>
          <p:cNvPr id="3" name="TextBox 2"/>
          <p:cNvSpPr txBox="1"/>
          <p:nvPr/>
        </p:nvSpPr>
        <p:spPr>
          <a:xfrm>
            <a:off x="0" y="21978"/>
            <a:ext cx="9144000" cy="338554"/>
          </a:xfrm>
          <a:prstGeom prst="rect">
            <a:avLst/>
          </a:prstGeom>
          <a:noFill/>
        </p:spPr>
        <p:txBody>
          <a:bodyPr wrap="square" rtlCol="0">
            <a:spAutoFit/>
          </a:bodyPr>
          <a:lstStyle/>
          <a:p>
            <a:pPr algn="ctr"/>
            <a:r>
              <a:rPr lang="en-US" sz="1600" b="1" dirty="0" smtClean="0">
                <a:solidFill>
                  <a:srgbClr val="002060"/>
                </a:solidFill>
              </a:rPr>
              <a:t>INTENSIVE LONG-RANGE TRANSPORT OF AFRICAN DUST TOWARDS EQUATORIAL  MID-ATLANTIC REGION</a:t>
            </a:r>
            <a:endParaRPr lang="en-US" sz="1600" b="1" dirty="0">
              <a:solidFill>
                <a:srgbClr val="002060"/>
              </a:solidFill>
            </a:endParaRPr>
          </a:p>
        </p:txBody>
      </p:sp>
    </p:spTree>
    <p:extLst>
      <p:ext uri="{BB962C8B-B14F-4D97-AF65-F5344CB8AC3E}">
        <p14:creationId xmlns:p14="http://schemas.microsoft.com/office/powerpoint/2010/main" val="2810921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7351264"/>
              </p:ext>
            </p:extLst>
          </p:nvPr>
        </p:nvGraphicFramePr>
        <p:xfrm>
          <a:off x="47767" y="109183"/>
          <a:ext cx="5943600" cy="331452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1364995200"/>
                    </a:ext>
                  </a:extLst>
                </a:gridCol>
                <a:gridCol w="2971800">
                  <a:extLst>
                    <a:ext uri="{9D8B030D-6E8A-4147-A177-3AD203B41FA5}">
                      <a16:colId xmlns:a16="http://schemas.microsoft.com/office/drawing/2014/main" val="3039853137"/>
                    </a:ext>
                  </a:extLst>
                </a:gridCol>
              </a:tblGrid>
              <a:tr h="3314520">
                <a:tc>
                  <a:txBody>
                    <a:bodyPr/>
                    <a:lstStyle/>
                    <a:p>
                      <a:endParaRPr lang="sr-Latn-RS" dirty="0"/>
                    </a:p>
                  </a:txBody>
                  <a:tcPr>
                    <a:blipFill>
                      <a:blip r:embed="rId2"/>
                      <a:stretch>
                        <a:fillRect/>
                      </a:stretch>
                    </a:blipFill>
                  </a:tcPr>
                </a:tc>
                <a:tc>
                  <a:txBody>
                    <a:bodyPr/>
                    <a:lstStyle/>
                    <a:p>
                      <a:endParaRPr lang="sr-Latn-RS" dirty="0"/>
                    </a:p>
                  </a:txBody>
                  <a:tcPr>
                    <a:blipFill>
                      <a:blip r:embed="rId3"/>
                      <a:stretch>
                        <a:fillRect/>
                      </a:stretch>
                    </a:blipFill>
                  </a:tcPr>
                </a:tc>
                <a:extLst>
                  <a:ext uri="{0D108BD9-81ED-4DB2-BD59-A6C34878D82A}">
                    <a16:rowId xmlns:a16="http://schemas.microsoft.com/office/drawing/2014/main" val="410778102"/>
                  </a:ext>
                </a:extLst>
              </a:tr>
            </a:tbl>
          </a:graphicData>
        </a:graphic>
      </p:graphicFrame>
      <p:cxnSp>
        <p:nvCxnSpPr>
          <p:cNvPr id="4" name="Straight Connector 3"/>
          <p:cNvCxnSpPr/>
          <p:nvPr/>
        </p:nvCxnSpPr>
        <p:spPr>
          <a:xfrm>
            <a:off x="190211" y="919031"/>
            <a:ext cx="575152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284387" y="369492"/>
            <a:ext cx="0" cy="29163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44762" y="369492"/>
            <a:ext cx="0" cy="28850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7" y="3440359"/>
            <a:ext cx="4093029" cy="3392701"/>
          </a:xfrm>
          <a:prstGeom prst="rect">
            <a:avLst/>
          </a:prstGeom>
        </p:spPr>
      </p:pic>
      <p:cxnSp>
        <p:nvCxnSpPr>
          <p:cNvPr id="32" name="Straight Connector 31"/>
          <p:cNvCxnSpPr/>
          <p:nvPr/>
        </p:nvCxnSpPr>
        <p:spPr>
          <a:xfrm flipV="1">
            <a:off x="1749756" y="3693968"/>
            <a:ext cx="0" cy="297866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28600" y="4270663"/>
            <a:ext cx="385502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459" y="3423703"/>
            <a:ext cx="4653117" cy="3422867"/>
          </a:xfrm>
          <a:prstGeom prst="rect">
            <a:avLst/>
          </a:prstGeom>
        </p:spPr>
      </p:pic>
      <p:sp>
        <p:nvSpPr>
          <p:cNvPr id="3" name="Rectangle 2"/>
          <p:cNvSpPr/>
          <p:nvPr/>
        </p:nvSpPr>
        <p:spPr>
          <a:xfrm>
            <a:off x="5991367" y="369492"/>
            <a:ext cx="2960374" cy="307777"/>
          </a:xfrm>
          <a:prstGeom prst="rect">
            <a:avLst/>
          </a:prstGeom>
        </p:spPr>
        <p:txBody>
          <a:bodyPr wrap="square">
            <a:spAutoFit/>
          </a:bodyPr>
          <a:lstStyle/>
          <a:p>
            <a:r>
              <a:rPr lang="en-US" sz="1400" dirty="0">
                <a:solidFill>
                  <a:srgbClr val="FF0000"/>
                </a:solidFill>
              </a:rPr>
              <a:t>Cross at </a:t>
            </a:r>
            <a:r>
              <a:rPr lang="en-US" sz="1400" dirty="0" smtClean="0">
                <a:solidFill>
                  <a:srgbClr val="FF0000"/>
                </a:solidFill>
              </a:rPr>
              <a:t>LON 30W</a:t>
            </a:r>
            <a:r>
              <a:rPr lang="en-US" sz="1400" dirty="0">
                <a:solidFill>
                  <a:srgbClr val="FF0000"/>
                </a:solidFill>
              </a:rPr>
              <a:t>; </a:t>
            </a:r>
            <a:r>
              <a:rPr lang="en-US" sz="1400" dirty="0" smtClean="0">
                <a:solidFill>
                  <a:srgbClr val="FF0000"/>
                </a:solidFill>
              </a:rPr>
              <a:t>LAT 5S-15N, FL330</a:t>
            </a:r>
            <a:endParaRPr lang="sr-Latn-RS" sz="1400" dirty="0">
              <a:solidFill>
                <a:srgbClr val="FF0000"/>
              </a:solidFill>
            </a:endParaRPr>
          </a:p>
        </p:txBody>
      </p:sp>
      <p:pic>
        <p:nvPicPr>
          <p:cNvPr id="47" name="Picture 46" descr="Airplane-logo.png"/>
          <p:cNvPicPr>
            <a:picLocks noChangeAspect="1"/>
          </p:cNvPicPr>
          <p:nvPr/>
        </p:nvPicPr>
        <p:blipFill>
          <a:blip r:embed="rId6" cstate="print">
            <a:duotone>
              <a:schemeClr val="accent2">
                <a:shade val="45000"/>
                <a:satMod val="135000"/>
              </a:schemeClr>
              <a:prstClr val="white"/>
            </a:duotone>
          </a:blip>
          <a:stretch>
            <a:fillRect/>
          </a:stretch>
        </p:blipFill>
        <p:spPr>
          <a:xfrm>
            <a:off x="925374" y="698805"/>
            <a:ext cx="309380" cy="309380"/>
          </a:xfrm>
          <a:prstGeom prst="rect">
            <a:avLst/>
          </a:prstGeom>
          <a:noFill/>
        </p:spPr>
      </p:pic>
    </p:spTree>
    <p:extLst>
      <p:ext uri="{BB962C8B-B14F-4D97-AF65-F5344CB8AC3E}">
        <p14:creationId xmlns:p14="http://schemas.microsoft.com/office/powerpoint/2010/main" val="1901564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98"/>
            <a:ext cx="9144000" cy="1071752"/>
          </a:xfrm>
        </p:spPr>
        <p:txBody>
          <a:bodyPr>
            <a:normAutofit fontScale="90000"/>
          </a:bodyPr>
          <a:lstStyle/>
          <a:p>
            <a:r>
              <a:rPr lang="en-US" sz="3600" dirty="0" smtClean="0">
                <a:solidFill>
                  <a:srgbClr val="002060"/>
                </a:solidFill>
              </a:rPr>
              <a:t>Sources and transport of atmospheric aerosols</a:t>
            </a:r>
            <a:br>
              <a:rPr lang="en-US" sz="3600" dirty="0" smtClean="0">
                <a:solidFill>
                  <a:srgbClr val="002060"/>
                </a:solidFill>
              </a:rPr>
            </a:br>
            <a:r>
              <a:rPr lang="en-US" sz="2000" dirty="0">
                <a:solidFill>
                  <a:srgbClr val="002060"/>
                </a:solidFill>
              </a:rPr>
              <a:t>Aerosol optical thickness of black and organic carbon (green), dust (red-orange), sulfates (white), and sea salt (blue) from a 10 km resolution GEOS-</a:t>
            </a:r>
            <a:r>
              <a:rPr lang="en-US" sz="2000" dirty="0" smtClean="0">
                <a:solidFill>
                  <a:srgbClr val="002060"/>
                </a:solidFill>
              </a:rPr>
              <a:t>5 using the GOCART model  - </a:t>
            </a:r>
            <a:r>
              <a:rPr lang="en-US" sz="1800" dirty="0" smtClean="0">
                <a:solidFill>
                  <a:srgbClr val="002060"/>
                </a:solidFill>
              </a:rPr>
              <a:t>The </a:t>
            </a:r>
            <a:r>
              <a:rPr lang="en-US" sz="1800" dirty="0">
                <a:solidFill>
                  <a:srgbClr val="002060"/>
                </a:solidFill>
              </a:rPr>
              <a:t>Goddard Chemistry Aerosol Radiation and Transport (GOCART</a:t>
            </a:r>
            <a:r>
              <a:rPr lang="en-US" sz="1800" dirty="0" smtClean="0">
                <a:solidFill>
                  <a:srgbClr val="002060"/>
                </a:solidFill>
              </a:rPr>
              <a:t>)</a:t>
            </a:r>
            <a:endParaRPr lang="en-US" sz="2000" dirty="0">
              <a:solidFill>
                <a:srgbClr val="002060"/>
              </a:solidFill>
            </a:endParaRPr>
          </a:p>
        </p:txBody>
      </p:sp>
      <p:pic>
        <p:nvPicPr>
          <p:cNvPr id="4" name="Picture 3" descr="706644main_705852main_GEOS5_full_ful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2" y="1253366"/>
            <a:ext cx="9154942" cy="4645808"/>
          </a:xfrm>
          <a:prstGeom prst="rect">
            <a:avLst/>
          </a:prstGeom>
        </p:spPr>
      </p:pic>
      <p:sp>
        <p:nvSpPr>
          <p:cNvPr id="3" name="TextBox 2"/>
          <p:cNvSpPr txBox="1"/>
          <p:nvPr/>
        </p:nvSpPr>
        <p:spPr>
          <a:xfrm>
            <a:off x="-10942" y="5899175"/>
            <a:ext cx="9017960" cy="958825"/>
          </a:xfrm>
          <a:prstGeom prst="rect">
            <a:avLst/>
          </a:prstGeom>
          <a:noFill/>
        </p:spPr>
        <p:txBody>
          <a:bodyPr wrap="square" rtlCol="0">
            <a:spAutoFit/>
          </a:bodyPr>
          <a:lstStyle/>
          <a:p>
            <a:endParaRPr lang="en-US" dirty="0"/>
          </a:p>
        </p:txBody>
      </p:sp>
      <p:sp>
        <p:nvSpPr>
          <p:cNvPr id="5" name="Rectangle 4"/>
          <p:cNvSpPr/>
          <p:nvPr/>
        </p:nvSpPr>
        <p:spPr>
          <a:xfrm>
            <a:off x="-10942" y="5899175"/>
            <a:ext cx="9144000" cy="954107"/>
          </a:xfrm>
          <a:prstGeom prst="rect">
            <a:avLst/>
          </a:prstGeom>
        </p:spPr>
        <p:txBody>
          <a:bodyPr wrap="square">
            <a:spAutoFit/>
          </a:bodyPr>
          <a:lstStyle/>
          <a:p>
            <a:pPr algn="just"/>
            <a:r>
              <a:rPr lang="uz-Cyrl-UZ" sz="1400" dirty="0">
                <a:solidFill>
                  <a:srgbClr val="002060"/>
                </a:solidFill>
              </a:rPr>
              <a:t>Dust picked up by winds from the Sahara and other North African deserts is often carried to the Caribbean Sea and the Americas. In fact, dust events deliver about </a:t>
            </a:r>
            <a:r>
              <a:rPr lang="uz-Cyrl-UZ" sz="1400" b="1" dirty="0">
                <a:solidFill>
                  <a:srgbClr val="002060"/>
                </a:solidFill>
              </a:rPr>
              <a:t>40 million tons of dust each year</a:t>
            </a:r>
            <a:r>
              <a:rPr lang="uz-Cyrl-UZ" sz="1400" dirty="0">
                <a:solidFill>
                  <a:srgbClr val="002060"/>
                </a:solidFill>
              </a:rPr>
              <a:t> from the Sahara to the Amazon River Basin alone. Research has shown that part of the reason the Amazon region is so fertile is because of the vast mineral nutrients carried on the winds from Africa.</a:t>
            </a:r>
            <a:r>
              <a:rPr lang="en-US" sz="1400" dirty="0">
                <a:solidFill>
                  <a:srgbClr val="002060"/>
                </a:solidFill>
              </a:rPr>
              <a:t> </a:t>
            </a:r>
          </a:p>
        </p:txBody>
      </p:sp>
    </p:spTree>
    <p:extLst>
      <p:ext uri="{BB962C8B-B14F-4D97-AF65-F5344CB8AC3E}">
        <p14:creationId xmlns:p14="http://schemas.microsoft.com/office/powerpoint/2010/main" val="1954363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683"/>
          </a:xfrm>
        </p:spPr>
        <p:txBody>
          <a:bodyPr>
            <a:normAutofit fontScale="90000"/>
          </a:bodyPr>
          <a:lstStyle/>
          <a:p>
            <a:r>
              <a:rPr lang="sr-Latn-RS" sz="2400" b="1" dirty="0" smtClean="0">
                <a:solidFill>
                  <a:srgbClr val="C00000"/>
                </a:solidFill>
              </a:rPr>
              <a:t>DREAM examples with haboob-like </a:t>
            </a:r>
            <a:r>
              <a:rPr lang="sr-Latn-RS" sz="2400" b="1" dirty="0" smtClean="0">
                <a:solidFill>
                  <a:srgbClr val="C00000"/>
                </a:solidFill>
              </a:rPr>
              <a:t>storms</a:t>
            </a:r>
            <a:r>
              <a:rPr lang="en-US" sz="2400" b="1" dirty="0" smtClean="0">
                <a:solidFill>
                  <a:srgbClr val="C00000"/>
                </a:solidFill>
              </a:rPr>
              <a:t> – High Resolution Modelling</a:t>
            </a:r>
            <a:endParaRPr lang="en-US" sz="2400" b="1" dirty="0">
              <a:solidFill>
                <a:srgbClr val="C00000"/>
              </a:solidFill>
            </a:endParaRPr>
          </a:p>
        </p:txBody>
      </p:sp>
      <p:sp>
        <p:nvSpPr>
          <p:cNvPr id="3" name="Content Placeholder 2"/>
          <p:cNvSpPr>
            <a:spLocks noGrp="1"/>
          </p:cNvSpPr>
          <p:nvPr>
            <p:ph idx="1"/>
          </p:nvPr>
        </p:nvSpPr>
        <p:spPr>
          <a:xfrm>
            <a:off x="0" y="445595"/>
            <a:ext cx="4792133" cy="3584192"/>
          </a:xfrm>
        </p:spPr>
        <p:txBody>
          <a:bodyPr>
            <a:normAutofit fontScale="92500"/>
          </a:bodyPr>
          <a:lstStyle/>
          <a:p>
            <a:r>
              <a:rPr lang="en-US" sz="1400" dirty="0" smtClean="0"/>
              <a:t>D</a:t>
            </a:r>
            <a:r>
              <a:rPr lang="sr-Latn-RS" sz="1400" dirty="0" smtClean="0"/>
              <a:t>ownscaling the model to at least 3-5 km horiz. resolution</a:t>
            </a:r>
          </a:p>
          <a:p>
            <a:r>
              <a:rPr lang="sr-Latn-RS" sz="1400" dirty="0" smtClean="0"/>
              <a:t>Convective systems resolved</a:t>
            </a:r>
          </a:p>
          <a:p>
            <a:r>
              <a:rPr lang="en-US" sz="1400" dirty="0" smtClean="0"/>
              <a:t>N</a:t>
            </a:r>
            <a:r>
              <a:rPr lang="sr-Latn-RS" sz="1400" dirty="0" smtClean="0"/>
              <a:t>on-hydrostatic effects included (high vertical velocities)</a:t>
            </a:r>
          </a:p>
          <a:p>
            <a:r>
              <a:rPr lang="sr-Latn-RS" sz="1400" dirty="0" smtClean="0"/>
              <a:t>DREAM tests for selected haboobs </a:t>
            </a:r>
            <a:endParaRPr lang="sr-Latn-RS" sz="1400" b="1" dirty="0" smtClean="0">
              <a:solidFill>
                <a:srgbClr val="002060"/>
              </a:solidFill>
            </a:endParaRPr>
          </a:p>
          <a:p>
            <a:pPr lvl="1"/>
            <a:r>
              <a:rPr lang="sr-Latn-RS" sz="1400" b="1" dirty="0" smtClean="0">
                <a:solidFill>
                  <a:srgbClr val="002060"/>
                </a:solidFill>
              </a:rPr>
              <a:t>Phoenix 2011; </a:t>
            </a:r>
          </a:p>
          <a:p>
            <a:pPr lvl="1"/>
            <a:r>
              <a:rPr lang="sr-Latn-RS" sz="1400" b="1" dirty="0" smtClean="0">
                <a:solidFill>
                  <a:srgbClr val="002060"/>
                </a:solidFill>
              </a:rPr>
              <a:t>Tehran 2014; </a:t>
            </a:r>
          </a:p>
          <a:p>
            <a:pPr lvl="1"/>
            <a:r>
              <a:rPr lang="sr-Latn-RS" sz="1400" b="1" dirty="0" smtClean="0">
                <a:solidFill>
                  <a:srgbClr val="002060"/>
                </a:solidFill>
              </a:rPr>
              <a:t>Turkey 2018 </a:t>
            </a:r>
          </a:p>
          <a:p>
            <a:r>
              <a:rPr lang="sr-Latn-RS" sz="1400" dirty="0" smtClean="0"/>
              <a:t>New approach to consider small-scale hot-spot dust sources :</a:t>
            </a:r>
          </a:p>
          <a:p>
            <a:pPr lvl="1"/>
            <a:r>
              <a:rPr lang="sr-Latn-RS" sz="1400" b="1" dirty="0" smtClean="0"/>
              <a:t>land cover (static) and NDVI (dynamic) </a:t>
            </a:r>
          </a:p>
          <a:p>
            <a:pPr lvl="1"/>
            <a:r>
              <a:rPr lang="en-US" sz="1400" b="1" dirty="0" smtClean="0"/>
              <a:t>R</a:t>
            </a:r>
            <a:r>
              <a:rPr lang="sr-Latn-RS" sz="1400" b="1" dirty="0" smtClean="0"/>
              <a:t>e-definition of the Ginoux source function for vary-small scales</a:t>
            </a:r>
          </a:p>
          <a:p>
            <a:pPr lvl="1"/>
            <a:r>
              <a:rPr lang="en-US" sz="1400" b="1" dirty="0" smtClean="0"/>
              <a:t>L</a:t>
            </a:r>
            <a:r>
              <a:rPr lang="sr-Latn-RS" sz="1400" b="1" dirty="0" smtClean="0"/>
              <a:t>ocal data on </a:t>
            </a:r>
          </a:p>
          <a:p>
            <a:pPr lvl="2"/>
            <a:r>
              <a:rPr lang="sr-Latn-RS" sz="1400" dirty="0" smtClean="0"/>
              <a:t>clay/silt </a:t>
            </a:r>
            <a:r>
              <a:rPr lang="sr-Latn-RS" sz="1400" dirty="0" smtClean="0"/>
              <a:t>fractions</a:t>
            </a:r>
            <a:r>
              <a:rPr lang="en-US" sz="1400" dirty="0" smtClean="0"/>
              <a:t>, land/surface properties </a:t>
            </a:r>
            <a:endParaRPr lang="sr-Latn-RS" sz="1400" dirty="0" smtClean="0"/>
          </a:p>
          <a:p>
            <a:pPr lvl="2"/>
            <a:r>
              <a:rPr lang="sr-Latn-RS" sz="1400" dirty="0" smtClean="0"/>
              <a:t>identified sources not existing in other data bases (agricultural sources, etc...) </a:t>
            </a:r>
            <a:endParaRPr lang="en-US" sz="1400" dirty="0"/>
          </a:p>
        </p:txBody>
      </p:sp>
      <p:pic>
        <p:nvPicPr>
          <p:cNvPr id="45058" name="Picture 2"/>
          <p:cNvPicPr>
            <a:picLocks noChangeAspect="1" noChangeArrowheads="1"/>
          </p:cNvPicPr>
          <p:nvPr/>
        </p:nvPicPr>
        <p:blipFill>
          <a:blip r:embed="rId2" cstate="print"/>
          <a:srcRect/>
          <a:stretch>
            <a:fillRect/>
          </a:stretch>
        </p:blipFill>
        <p:spPr bwMode="auto">
          <a:xfrm>
            <a:off x="3300600" y="4299232"/>
            <a:ext cx="2866494" cy="2558768"/>
          </a:xfrm>
          <a:prstGeom prst="rect">
            <a:avLst/>
          </a:prstGeom>
          <a:noFill/>
          <a:ln w="9525">
            <a:noFill/>
            <a:miter lim="800000"/>
            <a:headEnd/>
            <a:tailEnd/>
          </a:ln>
          <a:effectLst/>
        </p:spPr>
      </p:pic>
      <p:pic>
        <p:nvPicPr>
          <p:cNvPr id="45059" name="Picture 3"/>
          <p:cNvPicPr>
            <a:picLocks noChangeAspect="1" noChangeArrowheads="1"/>
          </p:cNvPicPr>
          <p:nvPr/>
        </p:nvPicPr>
        <p:blipFill>
          <a:blip r:embed="rId3"/>
          <a:srcRect/>
          <a:stretch>
            <a:fillRect/>
          </a:stretch>
        </p:blipFill>
        <p:spPr bwMode="auto">
          <a:xfrm>
            <a:off x="6841067" y="2475371"/>
            <a:ext cx="2302933" cy="2063288"/>
          </a:xfrm>
          <a:prstGeom prst="rect">
            <a:avLst/>
          </a:prstGeom>
          <a:noFill/>
          <a:ln w="9525">
            <a:noFill/>
            <a:miter lim="800000"/>
            <a:headEnd/>
            <a:tailEnd/>
          </a:ln>
          <a:effectLst/>
        </p:spPr>
      </p:pic>
      <p:pic>
        <p:nvPicPr>
          <p:cNvPr id="45060" name="Picture 4"/>
          <p:cNvPicPr>
            <a:picLocks noChangeAspect="1" noChangeArrowheads="1"/>
          </p:cNvPicPr>
          <p:nvPr/>
        </p:nvPicPr>
        <p:blipFill>
          <a:blip r:embed="rId4" cstate="print"/>
          <a:srcRect/>
          <a:stretch>
            <a:fillRect/>
          </a:stretch>
        </p:blipFill>
        <p:spPr bwMode="auto">
          <a:xfrm>
            <a:off x="5958326" y="664299"/>
            <a:ext cx="3121584" cy="1770069"/>
          </a:xfrm>
          <a:prstGeom prst="rect">
            <a:avLst/>
          </a:prstGeom>
          <a:noFill/>
          <a:ln w="9525">
            <a:noFill/>
            <a:miter lim="800000"/>
            <a:headEnd/>
            <a:tailEnd/>
          </a:ln>
          <a:effectLst/>
        </p:spPr>
      </p:pic>
      <p:sp>
        <p:nvSpPr>
          <p:cNvPr id="10" name="Rectangle 9"/>
          <p:cNvSpPr/>
          <p:nvPr/>
        </p:nvSpPr>
        <p:spPr>
          <a:xfrm>
            <a:off x="4591156" y="1297250"/>
            <a:ext cx="1335622" cy="338554"/>
          </a:xfrm>
          <a:prstGeom prst="rect">
            <a:avLst/>
          </a:prstGeom>
        </p:spPr>
        <p:txBody>
          <a:bodyPr wrap="none">
            <a:spAutoFit/>
          </a:bodyPr>
          <a:lstStyle/>
          <a:p>
            <a:r>
              <a:rPr lang="sr-Latn-RS" sz="1600" b="1" dirty="0" smtClean="0">
                <a:solidFill>
                  <a:srgbClr val="C00000"/>
                </a:solidFill>
              </a:rPr>
              <a:t>Phoenix 2011</a:t>
            </a:r>
            <a:endParaRPr lang="en-US" sz="1600" b="1" dirty="0">
              <a:solidFill>
                <a:srgbClr val="C00000"/>
              </a:solidFill>
            </a:endParaRPr>
          </a:p>
        </p:txBody>
      </p:sp>
      <p:sp>
        <p:nvSpPr>
          <p:cNvPr id="11" name="Rectangle 10"/>
          <p:cNvSpPr/>
          <p:nvPr/>
        </p:nvSpPr>
        <p:spPr>
          <a:xfrm>
            <a:off x="7500958" y="6519446"/>
            <a:ext cx="1213345" cy="338554"/>
          </a:xfrm>
          <a:prstGeom prst="rect">
            <a:avLst/>
          </a:prstGeom>
        </p:spPr>
        <p:txBody>
          <a:bodyPr wrap="none">
            <a:spAutoFit/>
          </a:bodyPr>
          <a:lstStyle/>
          <a:p>
            <a:r>
              <a:rPr lang="sr-Latn-RS" sz="1600" b="1" dirty="0" smtClean="0">
                <a:solidFill>
                  <a:srgbClr val="C00000"/>
                </a:solidFill>
              </a:rPr>
              <a:t>Turkey 2018</a:t>
            </a:r>
            <a:endParaRPr lang="en-US" sz="1600" b="1" dirty="0">
              <a:solidFill>
                <a:srgbClr val="C00000"/>
              </a:solidFill>
            </a:endParaRPr>
          </a:p>
        </p:txBody>
      </p:sp>
      <p:sp>
        <p:nvSpPr>
          <p:cNvPr id="12" name="Rectangle 11"/>
          <p:cNvSpPr/>
          <p:nvPr/>
        </p:nvSpPr>
        <p:spPr>
          <a:xfrm>
            <a:off x="5725800" y="3337481"/>
            <a:ext cx="1225207" cy="338554"/>
          </a:xfrm>
          <a:prstGeom prst="rect">
            <a:avLst/>
          </a:prstGeom>
        </p:spPr>
        <p:txBody>
          <a:bodyPr wrap="none">
            <a:spAutoFit/>
          </a:bodyPr>
          <a:lstStyle/>
          <a:p>
            <a:r>
              <a:rPr lang="sr-Latn-RS" sz="1600" b="1" dirty="0" smtClean="0">
                <a:solidFill>
                  <a:srgbClr val="C00000"/>
                </a:solidFill>
              </a:rPr>
              <a:t>Tehran 2014</a:t>
            </a:r>
            <a:endParaRPr lang="en-US" sz="1600" b="1" dirty="0">
              <a:solidFill>
                <a:srgbClr val="C00000"/>
              </a:solidFill>
            </a:endParaRPr>
          </a:p>
        </p:txBody>
      </p:sp>
      <p:pic>
        <p:nvPicPr>
          <p:cNvPr id="13" name="Picture 12" descr="filmnajbrze_sfconcturska.gif"/>
          <p:cNvPicPr>
            <a:picLocks noChangeAspect="1"/>
          </p:cNvPicPr>
          <p:nvPr/>
        </p:nvPicPr>
        <p:blipFill>
          <a:blip r:embed="rId5" cstate="print"/>
          <a:stretch>
            <a:fillRect/>
          </a:stretch>
        </p:blipFill>
        <p:spPr>
          <a:xfrm>
            <a:off x="6815678" y="4767686"/>
            <a:ext cx="2328322" cy="1831667"/>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6135" t="8095" r="19921"/>
          <a:stretch/>
        </p:blipFill>
        <p:spPr>
          <a:xfrm>
            <a:off x="113778" y="4240882"/>
            <a:ext cx="3087376" cy="2599267"/>
          </a:xfrm>
          <a:prstGeom prst="rect">
            <a:avLst/>
          </a:prstGeom>
        </p:spPr>
      </p:pic>
      <p:cxnSp>
        <p:nvCxnSpPr>
          <p:cNvPr id="7" name="Straight Arrow Connector 6"/>
          <p:cNvCxnSpPr/>
          <p:nvPr/>
        </p:nvCxnSpPr>
        <p:spPr>
          <a:xfrm flipH="1">
            <a:off x="838200" y="3506758"/>
            <a:ext cx="381000" cy="65775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a:off x="3300600" y="3700911"/>
            <a:ext cx="1015821" cy="15314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52146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1"/>
          <p:cNvSpPr txBox="1">
            <a:spLocks noChangeArrowheads="1"/>
          </p:cNvSpPr>
          <p:nvPr/>
        </p:nvSpPr>
        <p:spPr bwMode="auto">
          <a:xfrm>
            <a:off x="-3175" y="2781300"/>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a:solidFill>
                  <a:srgbClr val="000090"/>
                </a:solidFill>
              </a:rPr>
              <a:t>Thank you kindly for your attention!</a:t>
            </a:r>
          </a:p>
        </p:txBody>
      </p:sp>
    </p:spTree>
    <p:extLst>
      <p:ext uri="{BB962C8B-B14F-4D97-AF65-F5344CB8AC3E}">
        <p14:creationId xmlns:p14="http://schemas.microsoft.com/office/powerpoint/2010/main" val="2375952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l_vs_msg_0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848"/>
            <a:ext cx="9144000" cy="3009618"/>
          </a:xfrm>
          <a:prstGeom prst="rect">
            <a:avLst/>
          </a:prstGeom>
        </p:spPr>
      </p:pic>
      <p:pic>
        <p:nvPicPr>
          <p:cNvPr id="6" name="Picture 5" descr="model_vs_msg_0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8382"/>
            <a:ext cx="9144000" cy="3009618"/>
          </a:xfrm>
          <a:prstGeom prst="rect">
            <a:avLst/>
          </a:prstGeom>
        </p:spPr>
      </p:pic>
      <p:sp>
        <p:nvSpPr>
          <p:cNvPr id="2" name="TextBox 1"/>
          <p:cNvSpPr txBox="1"/>
          <p:nvPr/>
        </p:nvSpPr>
        <p:spPr>
          <a:xfrm>
            <a:off x="-1" y="28545"/>
            <a:ext cx="9143999" cy="400110"/>
          </a:xfrm>
          <a:prstGeom prst="rect">
            <a:avLst/>
          </a:prstGeom>
          <a:noFill/>
        </p:spPr>
        <p:txBody>
          <a:bodyPr wrap="square" rtlCol="0">
            <a:spAutoFit/>
          </a:bodyPr>
          <a:lstStyle/>
          <a:p>
            <a:pPr algn="ctr"/>
            <a:r>
              <a:rPr lang="en-US" sz="2000" dirty="0" smtClean="0">
                <a:solidFill>
                  <a:srgbClr val="002060"/>
                </a:solidFill>
              </a:rPr>
              <a:t>Model number of Ice nuclei load (left)  vs MSG-SEVIRI satellite Ice water path (right)</a:t>
            </a:r>
            <a:endParaRPr lang="x-none" sz="2000" dirty="0">
              <a:solidFill>
                <a:srgbClr val="002060"/>
              </a:solidFill>
            </a:endParaRPr>
          </a:p>
        </p:txBody>
      </p:sp>
    </p:spTree>
    <p:extLst>
      <p:ext uri="{BB962C8B-B14F-4D97-AF65-F5344CB8AC3E}">
        <p14:creationId xmlns:p14="http://schemas.microsoft.com/office/powerpoint/2010/main" val="3628080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543" y="66675"/>
            <a:ext cx="1705291" cy="1807282"/>
          </a:xfrm>
          <a:prstGeom prst="rect">
            <a:avLst/>
          </a:prstGeom>
          <a:ln w="25400">
            <a:solidFill>
              <a:srgbClr val="00206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1" y="2301555"/>
            <a:ext cx="4001051" cy="4001051"/>
          </a:xfrm>
          <a:prstGeom prst="rect">
            <a:avLst/>
          </a:prstGeom>
          <a:ln w="25400">
            <a:solidFill>
              <a:srgbClr val="002060"/>
            </a:solidFill>
          </a:ln>
        </p:spPr>
      </p:pic>
      <p:pic>
        <p:nvPicPr>
          <p:cNvPr id="4" name="Picture 3" descr="Fizicki_procesi_1_parampr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120" y="3123658"/>
            <a:ext cx="4701714" cy="3153682"/>
          </a:xfrm>
          <a:prstGeom prst="rect">
            <a:avLst/>
          </a:prstGeom>
          <a:ln w="25400">
            <a:solidFill>
              <a:srgbClr val="002060"/>
            </a:solidFill>
          </a:ln>
        </p:spPr>
      </p:pic>
      <p:cxnSp>
        <p:nvCxnSpPr>
          <p:cNvPr id="5" name="Straight Arrow Connector 4"/>
          <p:cNvCxnSpPr/>
          <p:nvPr/>
        </p:nvCxnSpPr>
        <p:spPr>
          <a:xfrm flipV="1">
            <a:off x="2695066" y="1072084"/>
            <a:ext cx="4818727" cy="226396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2695066" y="3336045"/>
            <a:ext cx="2085940" cy="78310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aphicFrame>
        <p:nvGraphicFramePr>
          <p:cNvPr id="9" name="Object 2"/>
          <p:cNvGraphicFramePr>
            <a:graphicFrameLocks noChangeAspect="1"/>
          </p:cNvGraphicFramePr>
          <p:nvPr>
            <p:extLst>
              <p:ext uri="{D42A27DB-BD31-4B8C-83A1-F6EECF244321}">
                <p14:modId xmlns:p14="http://schemas.microsoft.com/office/powerpoint/2010/main" val="2096744034"/>
              </p:ext>
            </p:extLst>
          </p:nvPr>
        </p:nvGraphicFramePr>
        <p:xfrm>
          <a:off x="51911" y="1273158"/>
          <a:ext cx="7132659" cy="656425"/>
        </p:xfrm>
        <a:graphic>
          <a:graphicData uri="http://schemas.openxmlformats.org/presentationml/2006/ole">
            <mc:AlternateContent xmlns:mc="http://schemas.openxmlformats.org/markup-compatibility/2006">
              <mc:Choice xmlns:v="urn:schemas-microsoft-com:vml" Requires="v">
                <p:oleObj spid="_x0000_s12302" name="Equation" r:id="rId6" imgW="5905440" imgH="444240" progId="Equation.3">
                  <p:embed/>
                </p:oleObj>
              </mc:Choice>
              <mc:Fallback>
                <p:oleObj name="Equation" r:id="rId6" imgW="5905440" imgH="444240" progId="Equation.3">
                  <p:embed/>
                  <p:pic>
                    <p:nvPicPr>
                      <p:cNvPr id="9" name="Object 2"/>
                      <p:cNvPicPr>
                        <a:picLocks noChangeAspect="1" noChangeArrowheads="1"/>
                      </p:cNvPicPr>
                      <p:nvPr/>
                    </p:nvPicPr>
                    <p:blipFill>
                      <a:blip r:embed="rId7"/>
                      <a:srcRect/>
                      <a:stretch>
                        <a:fillRect/>
                      </a:stretch>
                    </p:blipFill>
                    <p:spPr bwMode="auto">
                      <a:xfrm>
                        <a:off x="51911" y="1273158"/>
                        <a:ext cx="7132659" cy="656425"/>
                      </a:xfrm>
                      <a:prstGeom prst="rect">
                        <a:avLst/>
                      </a:prstGeom>
                      <a:noFill/>
                      <a:ln w="19050">
                        <a:solidFill>
                          <a:schemeClr val="tx1"/>
                        </a:solidFill>
                        <a:miter lim="800000"/>
                        <a:headEnd/>
                        <a:tailEnd/>
                      </a:ln>
                      <a:extLst/>
                    </p:spPr>
                  </p:pic>
                </p:oleObj>
              </mc:Fallback>
            </mc:AlternateContent>
          </a:graphicData>
        </a:graphic>
      </p:graphicFrame>
      <p:sp>
        <p:nvSpPr>
          <p:cNvPr id="13" name="TextBox 12"/>
          <p:cNvSpPr txBox="1"/>
          <p:nvPr/>
        </p:nvSpPr>
        <p:spPr>
          <a:xfrm>
            <a:off x="-1" y="0"/>
            <a:ext cx="7184571" cy="338554"/>
          </a:xfrm>
          <a:prstGeom prst="rect">
            <a:avLst/>
          </a:prstGeom>
          <a:noFill/>
        </p:spPr>
        <p:txBody>
          <a:bodyPr wrap="square" rtlCol="0">
            <a:spAutoFit/>
          </a:bodyPr>
          <a:lstStyle/>
          <a:p>
            <a:r>
              <a:rPr lang="en-US" sz="1600" dirty="0" smtClean="0">
                <a:solidFill>
                  <a:srgbClr val="002060"/>
                </a:solidFill>
              </a:rPr>
              <a:t>Coupled </a:t>
            </a:r>
            <a:r>
              <a:rPr lang="x-none" sz="1600" dirty="0" smtClean="0">
                <a:solidFill>
                  <a:srgbClr val="FF0000"/>
                </a:solidFill>
              </a:rPr>
              <a:t>N</a:t>
            </a:r>
            <a:r>
              <a:rPr lang="x-none" sz="1600" dirty="0" smtClean="0">
                <a:solidFill>
                  <a:srgbClr val="002060"/>
                </a:solidFill>
              </a:rPr>
              <a:t>umerical </a:t>
            </a:r>
            <a:r>
              <a:rPr lang="x-none" sz="1600" dirty="0" smtClean="0">
                <a:solidFill>
                  <a:srgbClr val="FF0000"/>
                </a:solidFill>
              </a:rPr>
              <a:t>W</a:t>
            </a:r>
            <a:r>
              <a:rPr lang="x-none" sz="1600" dirty="0" smtClean="0">
                <a:solidFill>
                  <a:srgbClr val="002060"/>
                </a:solidFill>
              </a:rPr>
              <a:t>eather </a:t>
            </a:r>
            <a:r>
              <a:rPr lang="x-none" sz="1600" dirty="0" smtClean="0">
                <a:solidFill>
                  <a:srgbClr val="FF0000"/>
                </a:solidFill>
              </a:rPr>
              <a:t>P</a:t>
            </a:r>
            <a:r>
              <a:rPr lang="x-none" sz="1600" dirty="0" smtClean="0">
                <a:solidFill>
                  <a:srgbClr val="002060"/>
                </a:solidFill>
              </a:rPr>
              <a:t>rediction</a:t>
            </a:r>
            <a:r>
              <a:rPr lang="en-US" sz="1600" dirty="0" smtClean="0">
                <a:solidFill>
                  <a:srgbClr val="002060"/>
                </a:solidFill>
              </a:rPr>
              <a:t> (</a:t>
            </a:r>
            <a:r>
              <a:rPr lang="en-US" sz="1600" dirty="0" smtClean="0">
                <a:solidFill>
                  <a:srgbClr val="FF0000"/>
                </a:solidFill>
              </a:rPr>
              <a:t>NMME</a:t>
            </a:r>
            <a:r>
              <a:rPr lang="en-US" sz="1600" dirty="0" smtClean="0">
                <a:solidFill>
                  <a:srgbClr val="002060"/>
                </a:solidFill>
              </a:rPr>
              <a:t>) with DUST</a:t>
            </a:r>
            <a:r>
              <a:rPr lang="x-none" sz="1600" dirty="0" smtClean="0">
                <a:solidFill>
                  <a:srgbClr val="002060"/>
                </a:solidFill>
              </a:rPr>
              <a:t> model</a:t>
            </a:r>
            <a:r>
              <a:rPr lang="en-US" sz="1600" dirty="0" smtClean="0">
                <a:solidFill>
                  <a:srgbClr val="002060"/>
                </a:solidFill>
              </a:rPr>
              <a:t> (</a:t>
            </a:r>
            <a:r>
              <a:rPr lang="en-US" sz="1600" dirty="0" smtClean="0">
                <a:solidFill>
                  <a:srgbClr val="FF0000"/>
                </a:solidFill>
              </a:rPr>
              <a:t>DREAM</a:t>
            </a:r>
            <a:r>
              <a:rPr lang="en-US" sz="1600" dirty="0" smtClean="0">
                <a:solidFill>
                  <a:srgbClr val="002060"/>
                </a:solidFill>
              </a:rPr>
              <a:t>)</a:t>
            </a:r>
            <a:r>
              <a:rPr lang="x-none" sz="1600" dirty="0" smtClean="0">
                <a:solidFill>
                  <a:srgbClr val="002060"/>
                </a:solidFill>
              </a:rPr>
              <a:t> </a:t>
            </a:r>
            <a:r>
              <a:rPr lang="x-none" sz="1600" dirty="0" smtClean="0">
                <a:solidFill>
                  <a:srgbClr val="002060"/>
                </a:solidFill>
              </a:rPr>
              <a:t>concept</a:t>
            </a:r>
            <a:endParaRPr lang="x-none" sz="1600" dirty="0">
              <a:solidFill>
                <a:srgbClr val="002060"/>
              </a:solidFill>
            </a:endParaRPr>
          </a:p>
        </p:txBody>
      </p:sp>
      <p:sp>
        <p:nvSpPr>
          <p:cNvPr id="14" name="TextBox 13"/>
          <p:cNvSpPr txBox="1"/>
          <p:nvPr/>
        </p:nvSpPr>
        <p:spPr>
          <a:xfrm>
            <a:off x="26126" y="478285"/>
            <a:ext cx="7280366" cy="584775"/>
          </a:xfrm>
          <a:prstGeom prst="rect">
            <a:avLst/>
          </a:prstGeom>
          <a:noFill/>
          <a:ln w="19050">
            <a:solidFill>
              <a:srgbClr val="C00000"/>
            </a:solidFill>
          </a:ln>
        </p:spPr>
        <p:txBody>
          <a:bodyPr wrap="square" rtlCol="0">
            <a:spAutoFit/>
          </a:bodyPr>
          <a:lstStyle/>
          <a:p>
            <a:pPr algn="ctr"/>
            <a:r>
              <a:rPr lang="en-US" sz="1600" dirty="0" smtClean="0">
                <a:solidFill>
                  <a:srgbClr val="C00000"/>
                </a:solidFill>
              </a:rPr>
              <a:t>Numerically solve equations that describes physical processes in the atmosphere/land (fluid dynamics and thermodynamics</a:t>
            </a:r>
            <a:r>
              <a:rPr lang="en-US" sz="1600" dirty="0" smtClean="0">
                <a:solidFill>
                  <a:srgbClr val="C00000"/>
                </a:solidFill>
              </a:rPr>
              <a:t>) + atmospheric dust cycle processes </a:t>
            </a:r>
            <a:endParaRPr lang="x-none" sz="1600" dirty="0">
              <a:solidFill>
                <a:srgbClr val="C00000"/>
              </a:solidFill>
            </a:endParaRPr>
          </a:p>
        </p:txBody>
      </p:sp>
      <p:cxnSp>
        <p:nvCxnSpPr>
          <p:cNvPr id="11" name="Straight Arrow Connector 10"/>
          <p:cNvCxnSpPr/>
          <p:nvPr/>
        </p:nvCxnSpPr>
        <p:spPr>
          <a:xfrm flipH="1" flipV="1">
            <a:off x="682823" y="1960314"/>
            <a:ext cx="2012243" cy="137863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1" y="6326071"/>
            <a:ext cx="9144000" cy="523220"/>
          </a:xfrm>
          <a:prstGeom prst="rect">
            <a:avLst/>
          </a:prstGeom>
          <a:noFill/>
          <a:ln w="25400">
            <a:solidFill>
              <a:srgbClr val="FF0000"/>
            </a:solidFill>
          </a:ln>
        </p:spPr>
        <p:txBody>
          <a:bodyPr wrap="square" rtlCol="0">
            <a:spAutoFit/>
          </a:bodyPr>
          <a:lstStyle/>
          <a:p>
            <a:pPr algn="ctr"/>
            <a:r>
              <a:rPr lang="x-none" sz="1400" dirty="0" smtClean="0">
                <a:solidFill>
                  <a:srgbClr val="002060"/>
                </a:solidFill>
              </a:rPr>
              <a:t>Actual atmosphere</a:t>
            </a:r>
            <a:r>
              <a:rPr lang="en-US" sz="1400" dirty="0" smtClean="0">
                <a:solidFill>
                  <a:srgbClr val="002060"/>
                </a:solidFill>
              </a:rPr>
              <a:t>, ocean and </a:t>
            </a:r>
            <a:r>
              <a:rPr lang="x-none" sz="1400" dirty="0" smtClean="0">
                <a:solidFill>
                  <a:srgbClr val="002060"/>
                </a:solidFill>
              </a:rPr>
              <a:t>land  conditions + math. </a:t>
            </a:r>
            <a:r>
              <a:rPr lang="en-US" sz="1400" dirty="0" smtClean="0">
                <a:solidFill>
                  <a:srgbClr val="002060"/>
                </a:solidFill>
              </a:rPr>
              <a:t>r</a:t>
            </a:r>
            <a:r>
              <a:rPr lang="x-none" sz="1400" dirty="0" smtClean="0">
                <a:solidFill>
                  <a:srgbClr val="002060"/>
                </a:solidFill>
              </a:rPr>
              <a:t>epresentation of ph</a:t>
            </a:r>
            <a:r>
              <a:rPr lang="en-US" sz="1400" dirty="0" err="1" smtClean="0">
                <a:solidFill>
                  <a:srgbClr val="002060"/>
                </a:solidFill>
              </a:rPr>
              <a:t>ysical</a:t>
            </a:r>
            <a:r>
              <a:rPr lang="en-US" sz="1400" dirty="0" smtClean="0">
                <a:solidFill>
                  <a:srgbClr val="002060"/>
                </a:solidFill>
              </a:rPr>
              <a:t> laws </a:t>
            </a:r>
            <a:r>
              <a:rPr lang="en-US" sz="1400" dirty="0" smtClean="0">
                <a:solidFill>
                  <a:srgbClr val="FF0000"/>
                </a:solidFill>
                <a:sym typeface="Wingdings" panose="05000000000000000000" pitchFamily="2" charset="2"/>
              </a:rPr>
              <a:t> calculate</a:t>
            </a:r>
            <a:r>
              <a:rPr lang="en-US" sz="1400" dirty="0" smtClean="0">
                <a:solidFill>
                  <a:srgbClr val="002060"/>
                </a:solidFill>
              </a:rPr>
              <a:t> future state </a:t>
            </a:r>
            <a:r>
              <a:rPr lang="en-US" sz="1400" dirty="0" smtClean="0">
                <a:solidFill>
                  <a:srgbClr val="002060"/>
                </a:solidFill>
              </a:rPr>
              <a:t>of the atmosphere and </a:t>
            </a:r>
            <a:r>
              <a:rPr lang="en-US" sz="1400" dirty="0" smtClean="0">
                <a:solidFill>
                  <a:srgbClr val="FF0000"/>
                </a:solidFill>
              </a:rPr>
              <a:t>3D dust concentration</a:t>
            </a:r>
            <a:endParaRPr lang="x-none" sz="1400" dirty="0">
              <a:solidFill>
                <a:srgbClr val="FF0000"/>
              </a:solidFill>
            </a:endParaRPr>
          </a:p>
        </p:txBody>
      </p:sp>
      <p:sp>
        <p:nvSpPr>
          <p:cNvPr id="16" name="TextBox 15"/>
          <p:cNvSpPr txBox="1"/>
          <p:nvPr/>
        </p:nvSpPr>
        <p:spPr>
          <a:xfrm>
            <a:off x="4389120" y="2066392"/>
            <a:ext cx="4701714" cy="1323439"/>
          </a:xfrm>
          <a:prstGeom prst="rect">
            <a:avLst/>
          </a:prstGeom>
          <a:noFill/>
        </p:spPr>
        <p:txBody>
          <a:bodyPr wrap="square" rtlCol="0">
            <a:spAutoFit/>
          </a:bodyPr>
          <a:lstStyle/>
          <a:p>
            <a:pPr algn="just"/>
            <a:r>
              <a:rPr lang="en-US" sz="1600" dirty="0" smtClean="0">
                <a:solidFill>
                  <a:srgbClr val="002060"/>
                </a:solidFill>
              </a:rPr>
              <a:t>Separate numerical models for simulation of </a:t>
            </a:r>
            <a:r>
              <a:rPr lang="en-US" sz="1600" dirty="0" smtClean="0">
                <a:solidFill>
                  <a:srgbClr val="002060"/>
                </a:solidFill>
              </a:rPr>
              <a:t>atmosphere/land/ocean/dust system </a:t>
            </a:r>
            <a:r>
              <a:rPr lang="en-US" sz="1600" dirty="0" smtClean="0">
                <a:solidFill>
                  <a:srgbClr val="002060"/>
                </a:solidFill>
              </a:rPr>
              <a:t>components and processes within integrated in </a:t>
            </a:r>
            <a:r>
              <a:rPr lang="en-US" sz="1600" b="1" dirty="0" smtClean="0">
                <a:solidFill>
                  <a:srgbClr val="002060"/>
                </a:solidFill>
              </a:rPr>
              <a:t>one system, </a:t>
            </a:r>
            <a:r>
              <a:rPr lang="en-US" sz="1600" dirty="0" smtClean="0">
                <a:solidFill>
                  <a:srgbClr val="002060"/>
                </a:solidFill>
              </a:rPr>
              <a:t>where they exchange data during every model simulation timestep.</a:t>
            </a:r>
            <a:endParaRPr lang="en-US" sz="1600" dirty="0">
              <a:solidFill>
                <a:srgbClr val="002060"/>
              </a:solidFill>
            </a:endParaRPr>
          </a:p>
        </p:txBody>
      </p:sp>
    </p:spTree>
    <p:extLst>
      <p:ext uri="{BB962C8B-B14F-4D97-AF65-F5344CB8AC3E}">
        <p14:creationId xmlns:p14="http://schemas.microsoft.com/office/powerpoint/2010/main" val="1287196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1506893137"/>
              </p:ext>
            </p:extLst>
          </p:nvPr>
        </p:nvGraphicFramePr>
        <p:xfrm>
          <a:off x="1" y="629480"/>
          <a:ext cx="9143999" cy="793750"/>
        </p:xfrm>
        <a:graphic>
          <a:graphicData uri="http://schemas.openxmlformats.org/presentationml/2006/ole">
            <mc:AlternateContent xmlns:mc="http://schemas.openxmlformats.org/markup-compatibility/2006">
              <mc:Choice xmlns:v="urn:schemas-microsoft-com:vml" Requires="v">
                <p:oleObj spid="_x0000_s3118" name="Equation" r:id="rId4" imgW="5905440" imgH="444240" progId="Equation.3">
                  <p:embed/>
                </p:oleObj>
              </mc:Choice>
              <mc:Fallback>
                <p:oleObj name="Equation" r:id="rId4" imgW="5905440" imgH="444240" progId="Equation.3">
                  <p:embed/>
                  <p:pic>
                    <p:nvPicPr>
                      <p:cNvPr id="0" name=""/>
                      <p:cNvPicPr>
                        <a:picLocks noChangeAspect="1" noChangeArrowheads="1"/>
                      </p:cNvPicPr>
                      <p:nvPr/>
                    </p:nvPicPr>
                    <p:blipFill>
                      <a:blip r:embed="rId5"/>
                      <a:srcRect/>
                      <a:stretch>
                        <a:fillRect/>
                      </a:stretch>
                    </p:blipFill>
                    <p:spPr bwMode="auto">
                      <a:xfrm>
                        <a:off x="1" y="629480"/>
                        <a:ext cx="9143999" cy="793750"/>
                      </a:xfrm>
                      <a:prstGeom prst="rect">
                        <a:avLst/>
                      </a:prstGeom>
                      <a:noFill/>
                      <a:ln w="19050">
                        <a:solidFill>
                          <a:schemeClr val="tx1"/>
                        </a:solidFill>
                        <a:miter lim="800000"/>
                        <a:headEnd/>
                        <a:tailEnd/>
                      </a:ln>
                      <a:extLst/>
                    </p:spPr>
                  </p:pic>
                </p:oleObj>
              </mc:Fallback>
            </mc:AlternateContent>
          </a:graphicData>
        </a:graphic>
      </p:graphicFrame>
      <p:sp>
        <p:nvSpPr>
          <p:cNvPr id="1028" name="Rectangle 4"/>
          <p:cNvSpPr>
            <a:spLocks noChangeArrowheads="1"/>
          </p:cNvSpPr>
          <p:nvPr/>
        </p:nvSpPr>
        <p:spPr bwMode="auto">
          <a:xfrm>
            <a:off x="0" y="0"/>
            <a:ext cx="9131781" cy="523220"/>
          </a:xfrm>
          <a:prstGeom prst="rect">
            <a:avLst/>
          </a:prstGeom>
          <a:noFill/>
          <a:ln w="25400">
            <a:noFill/>
            <a:miter lim="800000"/>
            <a:headEnd/>
            <a:tailEnd/>
          </a:ln>
        </p:spPr>
        <p:txBody>
          <a:bodyPr wrap="square">
            <a:spAutoFit/>
          </a:bodyPr>
          <a:lstStyle/>
          <a:p>
            <a:pPr algn="ctr"/>
            <a:r>
              <a:rPr lang="en-US" sz="2800" b="1" dirty="0">
                <a:solidFill>
                  <a:srgbClr val="002060"/>
                </a:solidFill>
                <a:latin typeface="Arial Narrow" pitchFamily="34" charset="0"/>
                <a:ea typeface="Arial Unicode MS" pitchFamily="34" charset="-128"/>
                <a:cs typeface="Arial Unicode MS" pitchFamily="34" charset="-128"/>
              </a:rPr>
              <a:t>Dust Regional Atmospheric Model (DREAM)</a:t>
            </a:r>
            <a:r>
              <a:rPr lang="en-US" sz="2800" b="1" dirty="0">
                <a:latin typeface="Arial Narrow" pitchFamily="34" charset="0"/>
                <a:ea typeface="Arial Unicode MS" pitchFamily="34" charset="-128"/>
                <a:cs typeface="Arial Unicode MS" pitchFamily="34" charset="-128"/>
              </a:rPr>
              <a:t>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9" y="1423231"/>
            <a:ext cx="5143504" cy="5434770"/>
          </a:xfrm>
          <a:prstGeom prst="rect">
            <a:avLst/>
          </a:prstGeom>
          <a:ln>
            <a:solidFill>
              <a:schemeClr val="tx1"/>
            </a:solidFill>
          </a:ln>
        </p:spPr>
      </p:pic>
      <p:sp>
        <p:nvSpPr>
          <p:cNvPr id="3" name="Rectangle 2"/>
          <p:cNvSpPr/>
          <p:nvPr/>
        </p:nvSpPr>
        <p:spPr>
          <a:xfrm>
            <a:off x="5154580" y="6031944"/>
            <a:ext cx="3977201" cy="810478"/>
          </a:xfrm>
          <a:prstGeom prst="rect">
            <a:avLst/>
          </a:prstGeom>
          <a:ln w="19050">
            <a:solidFill>
              <a:srgbClr val="FF0000"/>
            </a:solidFill>
          </a:ln>
        </p:spPr>
        <p:txBody>
          <a:bodyPr wrap="square">
            <a:spAutoFit/>
          </a:bodyPr>
          <a:lstStyle/>
          <a:p>
            <a:pPr algn="just"/>
            <a:r>
              <a:rPr lang="en-US" sz="2000" baseline="30000" dirty="0">
                <a:solidFill>
                  <a:srgbClr val="002060"/>
                </a:solidFill>
              </a:rPr>
              <a:t>To understand and model dust aerosol </a:t>
            </a:r>
            <a:r>
              <a:rPr lang="en-US" sz="2000" baseline="30000" dirty="0" smtClean="0">
                <a:solidFill>
                  <a:srgbClr val="002060"/>
                </a:solidFill>
              </a:rPr>
              <a:t>transport, </a:t>
            </a:r>
            <a:r>
              <a:rPr lang="en-US" sz="2000" baseline="30000" dirty="0">
                <a:solidFill>
                  <a:srgbClr val="002060"/>
                </a:solidFill>
              </a:rPr>
              <a:t>processes ranged from micro to global scales must be considered, which explains complexity of the problem. </a:t>
            </a:r>
            <a:endParaRPr lang="en-US" sz="2000" dirty="0">
              <a:solidFill>
                <a:srgbClr val="002060"/>
              </a:solidFill>
            </a:endParaRPr>
          </a:p>
        </p:txBody>
      </p:sp>
      <p:sp>
        <p:nvSpPr>
          <p:cNvPr id="1162246" name="Text Box 6"/>
          <p:cNvSpPr txBox="1">
            <a:spLocks noChangeArrowheads="1"/>
          </p:cNvSpPr>
          <p:nvPr/>
        </p:nvSpPr>
        <p:spPr bwMode="auto">
          <a:xfrm>
            <a:off x="5177875" y="1423230"/>
            <a:ext cx="3953906" cy="4093428"/>
          </a:xfrm>
          <a:prstGeom prst="rect">
            <a:avLst/>
          </a:prstGeom>
          <a:noFill/>
          <a:ln w="25400">
            <a:noFill/>
            <a:miter lim="800000"/>
            <a:headEnd/>
            <a:tailEnd/>
          </a:ln>
        </p:spPr>
        <p:txBody>
          <a:bodyPr wrap="square">
            <a:spAutoFit/>
          </a:bodyPr>
          <a:lstStyle/>
          <a:p>
            <a:pPr marL="342900" indent="-342900">
              <a:buFont typeface="Arial" panose="020B0604020202020204" pitchFamily="34" charset="0"/>
              <a:buChar char="•"/>
            </a:pPr>
            <a:r>
              <a:rPr lang="en-US" sz="2000" b="1" dirty="0" smtClean="0">
                <a:solidFill>
                  <a:srgbClr val="002060"/>
                </a:solidFill>
                <a:latin typeface="Arial Narrow" pitchFamily="34" charset="0"/>
              </a:rPr>
              <a:t>Driven by the </a:t>
            </a:r>
            <a:r>
              <a:rPr lang="en-US" sz="2000" b="1" dirty="0" smtClean="0">
                <a:solidFill>
                  <a:srgbClr val="FF0000"/>
                </a:solidFill>
                <a:latin typeface="Arial Narrow" pitchFamily="34" charset="0"/>
              </a:rPr>
              <a:t>non-hydrostatic atmospheric model</a:t>
            </a:r>
            <a:r>
              <a:rPr lang="en-US" sz="2000" b="1" dirty="0" smtClean="0">
                <a:solidFill>
                  <a:srgbClr val="002060"/>
                </a:solidFill>
                <a:latin typeface="Arial Narrow" pitchFamily="34" charset="0"/>
              </a:rPr>
              <a:t> NCEP NMME</a:t>
            </a:r>
          </a:p>
          <a:p>
            <a:endParaRPr lang="en-US" sz="2000" b="1" dirty="0" smtClean="0">
              <a:solidFill>
                <a:srgbClr val="002060"/>
              </a:solidFill>
              <a:latin typeface="Arial Narrow" pitchFamily="34" charset="0"/>
            </a:endParaRPr>
          </a:p>
          <a:p>
            <a:pPr marL="342900" indent="-342900">
              <a:buFont typeface="Arial" panose="020B0604020202020204" pitchFamily="34" charset="0"/>
              <a:buChar char="•"/>
            </a:pPr>
            <a:r>
              <a:rPr lang="en-US" sz="2000" b="1" dirty="0">
                <a:solidFill>
                  <a:srgbClr val="002060"/>
                </a:solidFill>
                <a:latin typeface="Arial Narrow" pitchFamily="34" charset="0"/>
              </a:rPr>
              <a:t>Simulates all major processes</a:t>
            </a:r>
          </a:p>
          <a:p>
            <a:r>
              <a:rPr lang="en-US" sz="2000" b="1" dirty="0">
                <a:solidFill>
                  <a:srgbClr val="002060"/>
                </a:solidFill>
                <a:latin typeface="Arial Narrow" pitchFamily="34" charset="0"/>
              </a:rPr>
              <a:t>     of the </a:t>
            </a:r>
            <a:r>
              <a:rPr lang="en-US" sz="2000" b="1" dirty="0">
                <a:solidFill>
                  <a:srgbClr val="FF0000"/>
                </a:solidFill>
                <a:latin typeface="Arial Narrow" pitchFamily="34" charset="0"/>
              </a:rPr>
              <a:t>atmospheric dust cycle</a:t>
            </a:r>
          </a:p>
          <a:p>
            <a:endParaRPr lang="en-US" sz="2000" b="1" dirty="0" smtClean="0">
              <a:solidFill>
                <a:srgbClr val="002060"/>
              </a:solidFill>
              <a:latin typeface="Arial Narrow" pitchFamily="34" charset="0"/>
            </a:endParaRPr>
          </a:p>
          <a:p>
            <a:pPr marL="342900" indent="-342900">
              <a:buFont typeface="Arial" panose="020B0604020202020204" pitchFamily="34" charset="0"/>
              <a:buChar char="•"/>
            </a:pPr>
            <a:r>
              <a:rPr lang="en-US" sz="2000" b="1" dirty="0">
                <a:solidFill>
                  <a:srgbClr val="002060"/>
                </a:solidFill>
                <a:latin typeface="Arial Narrow" pitchFamily="34" charset="0"/>
              </a:rPr>
              <a:t>Includes 8 different  dust </a:t>
            </a:r>
            <a:r>
              <a:rPr lang="en-US" sz="2000" b="1" dirty="0">
                <a:solidFill>
                  <a:srgbClr val="FF0000"/>
                </a:solidFill>
                <a:latin typeface="Arial Narrow" pitchFamily="34" charset="0"/>
              </a:rPr>
              <a:t>particle bins</a:t>
            </a:r>
          </a:p>
          <a:p>
            <a:pPr marL="342900" indent="-342900">
              <a:buFont typeface="Arial" panose="020B0604020202020204" pitchFamily="34" charset="0"/>
              <a:buChar char="•"/>
            </a:pPr>
            <a:endParaRPr lang="en-US" sz="2000" b="1" dirty="0" smtClean="0">
              <a:solidFill>
                <a:srgbClr val="002060"/>
              </a:solidFill>
              <a:latin typeface="Arial Narrow" pitchFamily="34" charset="0"/>
            </a:endParaRPr>
          </a:p>
          <a:p>
            <a:pPr marL="342900" indent="-342900" algn="l">
              <a:buFont typeface="Arial" panose="020B0604020202020204" pitchFamily="34" charset="0"/>
              <a:buChar char="•"/>
            </a:pPr>
            <a:r>
              <a:rPr lang="en-US" sz="2000" b="1" dirty="0" smtClean="0">
                <a:solidFill>
                  <a:srgbClr val="002060"/>
                </a:solidFill>
                <a:latin typeface="Arial Narrow" pitchFamily="34" charset="0"/>
              </a:rPr>
              <a:t>Includes different dust </a:t>
            </a:r>
            <a:r>
              <a:rPr lang="en-US" sz="2000" b="1" dirty="0" smtClean="0">
                <a:solidFill>
                  <a:srgbClr val="FF0000"/>
                </a:solidFill>
                <a:latin typeface="Arial Narrow" pitchFamily="34" charset="0"/>
              </a:rPr>
              <a:t>mineral fractions</a:t>
            </a:r>
          </a:p>
          <a:p>
            <a:pPr marL="342900" indent="-342900" algn="l">
              <a:buFont typeface="Arial" panose="020B0604020202020204" pitchFamily="34" charset="0"/>
              <a:buChar char="•"/>
            </a:pPr>
            <a:endParaRPr lang="en-US" sz="2000" b="1" dirty="0" smtClean="0">
              <a:solidFill>
                <a:schemeClr val="tx2"/>
              </a:solidFill>
              <a:latin typeface="Arial Narrow" pitchFamily="34" charset="0"/>
            </a:endParaRPr>
          </a:p>
          <a:p>
            <a:pPr marL="342900" indent="-342900" algn="l">
              <a:buFont typeface="Arial" panose="020B0604020202020204" pitchFamily="34" charset="0"/>
              <a:buChar char="•"/>
            </a:pPr>
            <a:r>
              <a:rPr lang="en-US" sz="2000" b="1" dirty="0" smtClean="0">
                <a:solidFill>
                  <a:srgbClr val="002060"/>
                </a:solidFill>
                <a:latin typeface="Arial Narrow" pitchFamily="34" charset="0"/>
              </a:rPr>
              <a:t>Simulates</a:t>
            </a:r>
            <a:r>
              <a:rPr lang="en-US" sz="2000" b="1" dirty="0" smtClean="0">
                <a:solidFill>
                  <a:schemeClr val="tx2"/>
                </a:solidFill>
                <a:latin typeface="Arial Narrow" pitchFamily="34" charset="0"/>
              </a:rPr>
              <a:t> </a:t>
            </a:r>
            <a:r>
              <a:rPr lang="en-US" sz="2000" b="1" dirty="0" smtClean="0">
                <a:solidFill>
                  <a:srgbClr val="FF0000"/>
                </a:solidFill>
                <a:latin typeface="Arial Narrow" pitchFamily="34" charset="0"/>
              </a:rPr>
              <a:t>ice nuclei </a:t>
            </a:r>
            <a:r>
              <a:rPr lang="en-US" sz="2000" b="1" dirty="0" smtClean="0">
                <a:solidFill>
                  <a:srgbClr val="002060"/>
                </a:solidFill>
                <a:latin typeface="Arial Narrow" pitchFamily="34" charset="0"/>
              </a:rPr>
              <a:t>concentration</a:t>
            </a:r>
            <a:endParaRPr lang="en-US" sz="2000" b="1" dirty="0">
              <a:solidFill>
                <a:srgbClr val="002060"/>
              </a:solidFill>
              <a:latin typeface="Arial Narrow" pitchFamily="34" charset="0"/>
            </a:endParaRPr>
          </a:p>
        </p:txBody>
      </p:sp>
    </p:spTree>
    <p:extLst>
      <p:ext uri="{BB962C8B-B14F-4D97-AF65-F5344CB8AC3E}">
        <p14:creationId xmlns:p14="http://schemas.microsoft.com/office/powerpoint/2010/main" val="119470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2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1"/>
          <p:cNvSpPr txBox="1">
            <a:spLocks noChangeArrowheads="1"/>
          </p:cNvSpPr>
          <p:nvPr/>
        </p:nvSpPr>
        <p:spPr bwMode="auto">
          <a:xfrm>
            <a:off x="284232" y="2314783"/>
            <a:ext cx="4334328" cy="369332"/>
          </a:xfrm>
          <a:prstGeom prst="rect">
            <a:avLst/>
          </a:prstGeom>
          <a:noFill/>
          <a:ln w="9525">
            <a:noFill/>
            <a:miter lim="800000"/>
            <a:headEnd/>
            <a:tailEnd/>
          </a:ln>
        </p:spPr>
        <p:txBody>
          <a:bodyPr wrap="none">
            <a:spAutoFit/>
          </a:bodyPr>
          <a:lstStyle/>
          <a:p>
            <a:r>
              <a:rPr lang="en-US" dirty="0">
                <a:solidFill>
                  <a:srgbClr val="002060"/>
                </a:solidFill>
                <a:cs typeface="Arial" charset="0"/>
              </a:rPr>
              <a:t>Kernel of dust modeling – to solve equation:</a:t>
            </a:r>
          </a:p>
        </p:txBody>
      </p:sp>
      <p:sp>
        <p:nvSpPr>
          <p:cNvPr id="16389" name="Rectangle 20"/>
          <p:cNvSpPr>
            <a:spLocks noChangeArrowheads="1"/>
          </p:cNvSpPr>
          <p:nvPr/>
        </p:nvSpPr>
        <p:spPr bwMode="auto">
          <a:xfrm>
            <a:off x="244475" y="538894"/>
            <a:ext cx="8366125" cy="369332"/>
          </a:xfrm>
          <a:prstGeom prst="rect">
            <a:avLst/>
          </a:prstGeom>
          <a:noFill/>
          <a:ln w="9525">
            <a:noFill/>
            <a:miter lim="800000"/>
            <a:headEnd/>
            <a:tailEnd/>
          </a:ln>
        </p:spPr>
        <p:txBody>
          <a:bodyPr>
            <a:spAutoFit/>
          </a:bodyPr>
          <a:lstStyle/>
          <a:p>
            <a:r>
              <a:rPr lang="en-US" dirty="0">
                <a:solidFill>
                  <a:srgbClr val="002060"/>
                </a:solidFill>
              </a:rPr>
              <a:t>Dust model is coupled with atmospheric model (Eta, </a:t>
            </a:r>
            <a:r>
              <a:rPr lang="en-US" dirty="0" smtClean="0">
                <a:solidFill>
                  <a:srgbClr val="002060"/>
                </a:solidFill>
              </a:rPr>
              <a:t>NMME, NMMB…)</a:t>
            </a:r>
            <a:endParaRPr lang="en-US" dirty="0">
              <a:solidFill>
                <a:srgbClr val="002060"/>
              </a:solidFill>
            </a:endParaRPr>
          </a:p>
        </p:txBody>
      </p:sp>
      <p:sp>
        <p:nvSpPr>
          <p:cNvPr id="16390" name="Rectangle 22"/>
          <p:cNvSpPr>
            <a:spLocks noChangeArrowheads="1"/>
          </p:cNvSpPr>
          <p:nvPr/>
        </p:nvSpPr>
        <p:spPr bwMode="auto">
          <a:xfrm>
            <a:off x="10149" y="982448"/>
            <a:ext cx="4750824" cy="1077218"/>
          </a:xfrm>
          <a:prstGeom prst="rect">
            <a:avLst/>
          </a:prstGeom>
          <a:noFill/>
          <a:ln w="12700">
            <a:solidFill>
              <a:srgbClr val="002060"/>
            </a:solidFill>
            <a:miter lim="800000"/>
            <a:headEnd/>
            <a:tailEnd/>
          </a:ln>
        </p:spPr>
        <p:txBody>
          <a:bodyPr wrap="square">
            <a:spAutoFit/>
          </a:bodyPr>
          <a:lstStyle/>
          <a:p>
            <a:pPr marL="285750" indent="-285750" algn="just">
              <a:buFont typeface="Wingdings" panose="05000000000000000000" pitchFamily="2" charset="2"/>
              <a:buChar char="Ø"/>
            </a:pPr>
            <a:r>
              <a:rPr lang="en-US" sz="1600" dirty="0">
                <a:solidFill>
                  <a:srgbClr val="002060"/>
                </a:solidFill>
              </a:rPr>
              <a:t>Preprocessing: </a:t>
            </a:r>
            <a:r>
              <a:rPr lang="en-US" sz="1600" dirty="0" smtClean="0">
                <a:solidFill>
                  <a:srgbClr val="C00000"/>
                </a:solidFill>
              </a:rPr>
              <a:t>Very important is to define </a:t>
            </a:r>
            <a:r>
              <a:rPr lang="en-US" sz="1600" dirty="0">
                <a:solidFill>
                  <a:srgbClr val="C00000"/>
                </a:solidFill>
              </a:rPr>
              <a:t>dust </a:t>
            </a:r>
            <a:r>
              <a:rPr lang="en-US" sz="1600" dirty="0" smtClean="0">
                <a:solidFill>
                  <a:srgbClr val="C00000"/>
                </a:solidFill>
              </a:rPr>
              <a:t>sources</a:t>
            </a:r>
            <a:r>
              <a:rPr lang="en-US" sz="1600" dirty="0" smtClean="0">
                <a:solidFill>
                  <a:srgbClr val="002060"/>
                </a:solidFill>
              </a:rPr>
              <a:t> </a:t>
            </a:r>
            <a:r>
              <a:rPr lang="en-US" sz="1600" dirty="0">
                <a:solidFill>
                  <a:srgbClr val="002060"/>
                </a:solidFill>
              </a:rPr>
              <a:t>using land cover and soil texture data </a:t>
            </a:r>
            <a:r>
              <a:rPr lang="en-US" sz="1600" dirty="0" smtClean="0">
                <a:solidFill>
                  <a:srgbClr val="002060"/>
                </a:solidFill>
              </a:rPr>
              <a:t>bases or </a:t>
            </a:r>
            <a:r>
              <a:rPr lang="en-US" sz="1600" dirty="0">
                <a:solidFill>
                  <a:srgbClr val="002060"/>
                </a:solidFill>
              </a:rPr>
              <a:t>other source of information, depending on area of </a:t>
            </a:r>
            <a:r>
              <a:rPr lang="en-US" sz="1600" dirty="0" smtClean="0">
                <a:solidFill>
                  <a:srgbClr val="002060"/>
                </a:solidFill>
              </a:rPr>
              <a:t>interest </a:t>
            </a:r>
            <a:r>
              <a:rPr lang="en-US" sz="1600" dirty="0" smtClean="0">
                <a:solidFill>
                  <a:srgbClr val="002060"/>
                </a:solidFill>
                <a:sym typeface="Wingdings" panose="05000000000000000000" pitchFamily="2" charset="2"/>
              </a:rPr>
              <a:t></a:t>
            </a:r>
            <a:r>
              <a:rPr lang="en-US" sz="1600" dirty="0" smtClean="0">
                <a:solidFill>
                  <a:srgbClr val="002060"/>
                </a:solidFill>
              </a:rPr>
              <a:t> </a:t>
            </a:r>
            <a:r>
              <a:rPr lang="en-US" sz="1600" dirty="0">
                <a:solidFill>
                  <a:srgbClr val="002060"/>
                </a:solidFill>
              </a:rPr>
              <a:t>prepare </a:t>
            </a:r>
            <a:r>
              <a:rPr lang="en-US" sz="1600" dirty="0" smtClean="0">
                <a:solidFill>
                  <a:srgbClr val="002060"/>
                </a:solidFill>
              </a:rPr>
              <a:t>dust </a:t>
            </a:r>
            <a:r>
              <a:rPr lang="en-US" sz="1600" dirty="0">
                <a:solidFill>
                  <a:srgbClr val="002060"/>
                </a:solidFill>
              </a:rPr>
              <a:t>mask on model grid</a:t>
            </a:r>
          </a:p>
        </p:txBody>
      </p:sp>
      <p:grpSp>
        <p:nvGrpSpPr>
          <p:cNvPr id="16391" name="Group 31"/>
          <p:cNvGrpSpPr>
            <a:grpSpLocks/>
          </p:cNvGrpSpPr>
          <p:nvPr/>
        </p:nvGrpSpPr>
        <p:grpSpPr bwMode="auto">
          <a:xfrm>
            <a:off x="381000" y="2743200"/>
            <a:ext cx="8588375" cy="3946525"/>
            <a:chOff x="381000" y="2743200"/>
            <a:chExt cx="8587725" cy="3945760"/>
          </a:xfrm>
        </p:grpSpPr>
        <p:sp>
          <p:nvSpPr>
            <p:cNvPr id="16392" name="TextBox 23"/>
            <p:cNvSpPr txBox="1">
              <a:spLocks noChangeArrowheads="1"/>
            </p:cNvSpPr>
            <p:nvPr/>
          </p:nvSpPr>
          <p:spPr bwMode="auto">
            <a:xfrm>
              <a:off x="533400" y="5638800"/>
              <a:ext cx="2157462" cy="338554"/>
            </a:xfrm>
            <a:prstGeom prst="rect">
              <a:avLst/>
            </a:prstGeom>
            <a:noFill/>
            <a:ln w="9525">
              <a:noFill/>
              <a:miter lim="800000"/>
              <a:headEnd/>
              <a:tailEnd/>
            </a:ln>
          </p:spPr>
          <p:txBody>
            <a:bodyPr wrap="none">
              <a:spAutoFit/>
            </a:bodyPr>
            <a:lstStyle/>
            <a:p>
              <a:r>
                <a:rPr lang="en-US" sz="1600"/>
                <a:t>(Nickovic et al., 2001)</a:t>
              </a:r>
            </a:p>
          </p:txBody>
        </p:sp>
        <p:grpSp>
          <p:nvGrpSpPr>
            <p:cNvPr id="16393" name="Group 30"/>
            <p:cNvGrpSpPr>
              <a:grpSpLocks/>
            </p:cNvGrpSpPr>
            <p:nvPr/>
          </p:nvGrpSpPr>
          <p:grpSpPr bwMode="auto">
            <a:xfrm>
              <a:off x="381000" y="2743200"/>
              <a:ext cx="8587725" cy="3945760"/>
              <a:chOff x="381000" y="2743200"/>
              <a:chExt cx="8587725" cy="3945760"/>
            </a:xfrm>
          </p:grpSpPr>
          <p:grpSp>
            <p:nvGrpSpPr>
              <p:cNvPr id="16394" name="Group 21"/>
              <p:cNvGrpSpPr>
                <a:grpSpLocks/>
              </p:cNvGrpSpPr>
              <p:nvPr/>
            </p:nvGrpSpPr>
            <p:grpSpPr bwMode="auto">
              <a:xfrm>
                <a:off x="381000" y="2743200"/>
                <a:ext cx="8526463" cy="2794575"/>
                <a:chOff x="381000" y="1512332"/>
                <a:chExt cx="8526463" cy="2794575"/>
              </a:xfrm>
            </p:grpSpPr>
            <p:graphicFrame>
              <p:nvGraphicFramePr>
                <p:cNvPr id="16386" name="Object 2"/>
                <p:cNvGraphicFramePr>
                  <a:graphicFrameLocks noChangeAspect="1"/>
                </p:cNvGraphicFramePr>
                <p:nvPr/>
              </p:nvGraphicFramePr>
              <p:xfrm>
                <a:off x="381000" y="1560512"/>
                <a:ext cx="8526463" cy="725488"/>
              </p:xfrm>
              <a:graphic>
                <a:graphicData uri="http://schemas.openxmlformats.org/presentationml/2006/ole">
                  <mc:AlternateContent xmlns:mc="http://schemas.openxmlformats.org/markup-compatibility/2006">
                    <mc:Choice xmlns:v="urn:schemas-microsoft-com:vml" Requires="v">
                      <p:oleObj spid="_x0000_s9242" name="Equation" r:id="rId3" imgW="5054600" imgH="406400" progId="Equation.3">
                        <p:embed/>
                      </p:oleObj>
                    </mc:Choice>
                    <mc:Fallback>
                      <p:oleObj name="Equation" r:id="rId3" imgW="50546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60512"/>
                              <a:ext cx="8526463" cy="725488"/>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9050">
                                  <a:solidFill>
                                    <a:schemeClr val="tx1"/>
                                  </a:solidFill>
                                  <a:miter lim="800000"/>
                                  <a:headEnd/>
                                  <a:tailEnd/>
                                </a14:hiddenLine>
                              </a:ext>
                            </a:extLst>
                          </p:spPr>
                        </p:pic>
                      </p:oleObj>
                    </mc:Fallback>
                  </mc:AlternateContent>
                </a:graphicData>
              </a:graphic>
            </p:graphicFrame>
            <p:sp>
              <p:nvSpPr>
                <p:cNvPr id="16399" name="TextBox 5"/>
                <p:cNvSpPr txBox="1">
                  <a:spLocks noChangeArrowheads="1"/>
                </p:cNvSpPr>
                <p:nvPr/>
              </p:nvSpPr>
              <p:spPr bwMode="auto">
                <a:xfrm>
                  <a:off x="1531045" y="2600980"/>
                  <a:ext cx="963124" cy="523220"/>
                </a:xfrm>
                <a:prstGeom prst="rect">
                  <a:avLst/>
                </a:prstGeom>
                <a:noFill/>
                <a:ln w="9525">
                  <a:noFill/>
                  <a:miter lim="800000"/>
                  <a:headEnd/>
                  <a:tailEnd/>
                </a:ln>
              </p:spPr>
              <p:txBody>
                <a:bodyPr wrap="none">
                  <a:spAutoFit/>
                </a:bodyPr>
                <a:lstStyle/>
                <a:p>
                  <a:r>
                    <a:rPr lang="en-US" sz="1400" dirty="0">
                      <a:solidFill>
                        <a:srgbClr val="C00000"/>
                      </a:solidFill>
                    </a:rPr>
                    <a:t>horizontal </a:t>
                  </a:r>
                </a:p>
                <a:p>
                  <a:r>
                    <a:rPr lang="en-US" sz="1400" dirty="0">
                      <a:solidFill>
                        <a:srgbClr val="C00000"/>
                      </a:solidFill>
                    </a:rPr>
                    <a:t>advection</a:t>
                  </a:r>
                </a:p>
              </p:txBody>
            </p:sp>
            <p:sp>
              <p:nvSpPr>
                <p:cNvPr id="16400" name="TextBox 6"/>
                <p:cNvSpPr txBox="1">
                  <a:spLocks noChangeArrowheads="1"/>
                </p:cNvSpPr>
                <p:nvPr/>
              </p:nvSpPr>
              <p:spPr bwMode="auto">
                <a:xfrm>
                  <a:off x="3104272" y="2600980"/>
                  <a:ext cx="902615" cy="523119"/>
                </a:xfrm>
                <a:prstGeom prst="rect">
                  <a:avLst/>
                </a:prstGeom>
                <a:noFill/>
                <a:ln w="9525">
                  <a:noFill/>
                  <a:miter lim="800000"/>
                  <a:headEnd/>
                  <a:tailEnd/>
                </a:ln>
              </p:spPr>
              <p:txBody>
                <a:bodyPr wrap="none">
                  <a:spAutoFit/>
                </a:bodyPr>
                <a:lstStyle/>
                <a:p>
                  <a:pPr algn="ctr"/>
                  <a:r>
                    <a:rPr lang="en-US" sz="1400" dirty="0">
                      <a:solidFill>
                        <a:srgbClr val="C00000"/>
                      </a:solidFill>
                    </a:rPr>
                    <a:t>vertical </a:t>
                  </a:r>
                </a:p>
                <a:p>
                  <a:pPr algn="ctr"/>
                  <a:r>
                    <a:rPr lang="en-US" sz="1400" dirty="0">
                      <a:solidFill>
                        <a:srgbClr val="C00000"/>
                      </a:solidFill>
                    </a:rPr>
                    <a:t>advection</a:t>
                  </a:r>
                </a:p>
              </p:txBody>
            </p:sp>
            <p:sp>
              <p:nvSpPr>
                <p:cNvPr id="16401" name="TextBox 7"/>
                <p:cNvSpPr txBox="1">
                  <a:spLocks noChangeArrowheads="1"/>
                </p:cNvSpPr>
                <p:nvPr/>
              </p:nvSpPr>
              <p:spPr bwMode="auto">
                <a:xfrm>
                  <a:off x="4648200" y="2385536"/>
                  <a:ext cx="963124" cy="738664"/>
                </a:xfrm>
                <a:prstGeom prst="rect">
                  <a:avLst/>
                </a:prstGeom>
                <a:noFill/>
                <a:ln w="9525">
                  <a:noFill/>
                  <a:miter lim="800000"/>
                  <a:headEnd/>
                  <a:tailEnd/>
                </a:ln>
              </p:spPr>
              <p:txBody>
                <a:bodyPr wrap="none">
                  <a:spAutoFit/>
                </a:bodyPr>
                <a:lstStyle/>
                <a:p>
                  <a:pPr algn="ctr"/>
                  <a:r>
                    <a:rPr lang="en-US" sz="1400" dirty="0">
                      <a:solidFill>
                        <a:srgbClr val="C00000"/>
                      </a:solidFill>
                    </a:rPr>
                    <a:t>horizontal </a:t>
                  </a:r>
                </a:p>
                <a:p>
                  <a:pPr algn="ctr"/>
                  <a:r>
                    <a:rPr lang="en-US" sz="1400" dirty="0">
                      <a:solidFill>
                        <a:srgbClr val="C00000"/>
                      </a:solidFill>
                    </a:rPr>
                    <a:t>turbulent</a:t>
                  </a:r>
                </a:p>
                <a:p>
                  <a:pPr algn="ctr"/>
                  <a:r>
                    <a:rPr lang="en-US" sz="1400" dirty="0">
                      <a:solidFill>
                        <a:srgbClr val="C00000"/>
                      </a:solidFill>
                    </a:rPr>
                    <a:t>mixing</a:t>
                  </a:r>
                </a:p>
              </p:txBody>
            </p:sp>
            <p:sp>
              <p:nvSpPr>
                <p:cNvPr id="16402" name="TextBox 9"/>
                <p:cNvSpPr txBox="1">
                  <a:spLocks noChangeArrowheads="1"/>
                </p:cNvSpPr>
                <p:nvPr/>
              </p:nvSpPr>
              <p:spPr bwMode="auto">
                <a:xfrm>
                  <a:off x="7353662" y="2740223"/>
                  <a:ext cx="669299" cy="307717"/>
                </a:xfrm>
                <a:prstGeom prst="rect">
                  <a:avLst/>
                </a:prstGeom>
                <a:noFill/>
                <a:ln w="9525">
                  <a:noFill/>
                  <a:miter lim="800000"/>
                  <a:headEnd/>
                  <a:tailEnd/>
                </a:ln>
              </p:spPr>
              <p:txBody>
                <a:bodyPr wrap="none">
                  <a:spAutoFit/>
                </a:bodyPr>
                <a:lstStyle/>
                <a:p>
                  <a:r>
                    <a:rPr lang="en-US" sz="1400" dirty="0">
                      <a:solidFill>
                        <a:srgbClr val="C00000"/>
                      </a:solidFill>
                    </a:rPr>
                    <a:t>source</a:t>
                  </a:r>
                </a:p>
              </p:txBody>
            </p:sp>
            <p:sp>
              <p:nvSpPr>
                <p:cNvPr id="16403" name="TextBox 10"/>
                <p:cNvSpPr txBox="1">
                  <a:spLocks noChangeArrowheads="1"/>
                </p:cNvSpPr>
                <p:nvPr/>
              </p:nvSpPr>
              <p:spPr bwMode="auto">
                <a:xfrm>
                  <a:off x="8305800" y="2740223"/>
                  <a:ext cx="473170" cy="307717"/>
                </a:xfrm>
                <a:prstGeom prst="rect">
                  <a:avLst/>
                </a:prstGeom>
                <a:noFill/>
                <a:ln w="9525">
                  <a:noFill/>
                  <a:miter lim="800000"/>
                  <a:headEnd/>
                  <a:tailEnd/>
                </a:ln>
              </p:spPr>
              <p:txBody>
                <a:bodyPr wrap="none">
                  <a:spAutoFit/>
                </a:bodyPr>
                <a:lstStyle/>
                <a:p>
                  <a:r>
                    <a:rPr lang="en-US" sz="1400" dirty="0">
                      <a:solidFill>
                        <a:srgbClr val="C00000"/>
                      </a:solidFill>
                    </a:rPr>
                    <a:t>sink</a:t>
                  </a:r>
                </a:p>
              </p:txBody>
            </p:sp>
            <p:sp>
              <p:nvSpPr>
                <p:cNvPr id="16404" name="TextBox 11"/>
                <p:cNvSpPr txBox="1">
                  <a:spLocks noChangeArrowheads="1"/>
                </p:cNvSpPr>
                <p:nvPr/>
              </p:nvSpPr>
              <p:spPr bwMode="auto">
                <a:xfrm>
                  <a:off x="6096000" y="2385536"/>
                  <a:ext cx="902811" cy="738664"/>
                </a:xfrm>
                <a:prstGeom prst="rect">
                  <a:avLst/>
                </a:prstGeom>
                <a:noFill/>
                <a:ln w="9525">
                  <a:noFill/>
                  <a:miter lim="800000"/>
                  <a:headEnd/>
                  <a:tailEnd/>
                </a:ln>
              </p:spPr>
              <p:txBody>
                <a:bodyPr wrap="none">
                  <a:spAutoFit/>
                </a:bodyPr>
                <a:lstStyle/>
                <a:p>
                  <a:pPr algn="ctr"/>
                  <a:r>
                    <a:rPr lang="en-US" sz="1400" dirty="0">
                      <a:solidFill>
                        <a:srgbClr val="C00000"/>
                      </a:solidFill>
                    </a:rPr>
                    <a:t>vertical </a:t>
                  </a:r>
                </a:p>
                <a:p>
                  <a:pPr algn="ctr"/>
                  <a:r>
                    <a:rPr lang="en-US" sz="1400" dirty="0">
                      <a:solidFill>
                        <a:srgbClr val="C00000"/>
                      </a:solidFill>
                    </a:rPr>
                    <a:t>turbulent</a:t>
                  </a:r>
                </a:p>
                <a:p>
                  <a:pPr algn="ctr"/>
                  <a:r>
                    <a:rPr lang="en-US" sz="1400" dirty="0">
                      <a:solidFill>
                        <a:srgbClr val="C00000"/>
                      </a:solidFill>
                    </a:rPr>
                    <a:t>mixing</a:t>
                  </a:r>
                </a:p>
              </p:txBody>
            </p:sp>
            <p:sp>
              <p:nvSpPr>
                <p:cNvPr id="13" name="Rectangle 12"/>
                <p:cNvSpPr/>
                <p:nvPr/>
              </p:nvSpPr>
              <p:spPr>
                <a:xfrm>
                  <a:off x="1219137" y="1512332"/>
                  <a:ext cx="1523885" cy="1587192"/>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2895410" y="1512332"/>
                  <a:ext cx="1371496" cy="1587192"/>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4495489" y="1512332"/>
                  <a:ext cx="1219108" cy="1587192"/>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5866985" y="1512332"/>
                  <a:ext cx="1295302" cy="1587192"/>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7314675" y="1512332"/>
                  <a:ext cx="1592143" cy="1587192"/>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410" name="TextBox 17"/>
                <p:cNvSpPr txBox="1">
                  <a:spLocks noChangeArrowheads="1"/>
                </p:cNvSpPr>
                <p:nvPr/>
              </p:nvSpPr>
              <p:spPr bwMode="auto">
                <a:xfrm>
                  <a:off x="533400" y="3352800"/>
                  <a:ext cx="3048000" cy="954107"/>
                </a:xfrm>
                <a:prstGeom prst="rect">
                  <a:avLst/>
                </a:prstGeom>
                <a:noFill/>
                <a:ln w="12700">
                  <a:solidFill>
                    <a:schemeClr val="tx2"/>
                  </a:solidFill>
                  <a:miter lim="800000"/>
                  <a:headEnd/>
                  <a:tailEnd/>
                </a:ln>
              </p:spPr>
              <p:txBody>
                <a:bodyPr>
                  <a:spAutoFit/>
                </a:bodyPr>
                <a:lstStyle/>
                <a:p>
                  <a:r>
                    <a:rPr lang="en-US" sz="1400" dirty="0">
                      <a:solidFill>
                        <a:srgbClr val="002060"/>
                      </a:solidFill>
                    </a:rPr>
                    <a:t>update of dust concentration in every model time step and in every model point and level </a:t>
                  </a:r>
                </a:p>
                <a:p>
                  <a:r>
                    <a:rPr lang="en-US" sz="1400" dirty="0">
                      <a:solidFill>
                        <a:srgbClr val="002060"/>
                      </a:solidFill>
                    </a:rPr>
                    <a:t>(same as atmospheric parameters)</a:t>
                  </a:r>
                </a:p>
              </p:txBody>
            </p:sp>
            <p:sp>
              <p:nvSpPr>
                <p:cNvPr id="19" name="Up Arrow 18"/>
                <p:cNvSpPr/>
                <p:nvPr/>
              </p:nvSpPr>
              <p:spPr>
                <a:xfrm>
                  <a:off x="533388" y="2286882"/>
                  <a:ext cx="228583" cy="990408"/>
                </a:xfrm>
                <a:prstGeom prst="up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395" name="Rectangle 24"/>
              <p:cNvSpPr>
                <a:spLocks noChangeArrowheads="1"/>
              </p:cNvSpPr>
              <p:nvPr/>
            </p:nvSpPr>
            <p:spPr bwMode="auto">
              <a:xfrm>
                <a:off x="6682725" y="5734853"/>
                <a:ext cx="2286000" cy="954107"/>
              </a:xfrm>
              <a:prstGeom prst="rect">
                <a:avLst/>
              </a:prstGeom>
              <a:noFill/>
              <a:ln w="12700">
                <a:solidFill>
                  <a:schemeClr val="tx2"/>
                </a:solidFill>
                <a:miter lim="800000"/>
                <a:headEnd/>
                <a:tailEnd/>
              </a:ln>
            </p:spPr>
            <p:txBody>
              <a:bodyPr>
                <a:spAutoFit/>
              </a:bodyPr>
              <a:lstStyle/>
              <a:p>
                <a:r>
                  <a:rPr lang="en-US" sz="1400" dirty="0">
                    <a:solidFill>
                      <a:srgbClr val="002060"/>
                    </a:solidFill>
                  </a:rPr>
                  <a:t>loss through dry (gravitational settling) and wet (washed down by precipitation) deposition</a:t>
                </a:r>
              </a:p>
            </p:txBody>
          </p:sp>
          <p:sp>
            <p:nvSpPr>
              <p:cNvPr id="16396" name="Rectangle 25"/>
              <p:cNvSpPr>
                <a:spLocks noChangeArrowheads="1"/>
              </p:cNvSpPr>
              <p:nvPr/>
            </p:nvSpPr>
            <p:spPr bwMode="auto">
              <a:xfrm>
                <a:off x="4856369" y="4583668"/>
                <a:ext cx="2458831" cy="954107"/>
              </a:xfrm>
              <a:prstGeom prst="rect">
                <a:avLst/>
              </a:prstGeom>
              <a:noFill/>
              <a:ln w="12700">
                <a:solidFill>
                  <a:schemeClr val="tx2"/>
                </a:solidFill>
                <a:miter lim="800000"/>
                <a:headEnd/>
                <a:tailEnd/>
              </a:ln>
            </p:spPr>
            <p:txBody>
              <a:bodyPr>
                <a:spAutoFit/>
              </a:bodyPr>
              <a:lstStyle/>
              <a:p>
                <a:r>
                  <a:rPr lang="en-US" sz="1400" dirty="0">
                    <a:solidFill>
                      <a:srgbClr val="002060"/>
                    </a:solidFill>
                  </a:rPr>
                  <a:t>using updated values of soil moisture and friction velocity calculate dust emission</a:t>
                </a:r>
              </a:p>
              <a:p>
                <a:r>
                  <a:rPr lang="en-US" sz="1400" dirty="0">
                    <a:solidFill>
                      <a:srgbClr val="002060"/>
                    </a:solidFill>
                  </a:rPr>
                  <a:t>for each of 8 bins</a:t>
                </a:r>
              </a:p>
            </p:txBody>
          </p:sp>
          <p:cxnSp>
            <p:nvCxnSpPr>
              <p:cNvPr id="28" name="Shape 27"/>
              <p:cNvCxnSpPr>
                <a:stCxn id="16396" idx="3"/>
              </p:cNvCxnSpPr>
              <p:nvPr/>
            </p:nvCxnSpPr>
            <p:spPr>
              <a:xfrm flipV="1">
                <a:off x="7314675" y="4355787"/>
                <a:ext cx="380971" cy="704713"/>
              </a:xfrm>
              <a:prstGeom prst="bentConnector2">
                <a:avLst/>
              </a:prstGeom>
              <a:ln>
                <a:solidFill>
                  <a:schemeClr val="tx2"/>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flipV="1">
                <a:off x="7921136" y="5044629"/>
                <a:ext cx="1379271" cy="1588"/>
              </a:xfrm>
              <a:prstGeom prst="straightConnector1">
                <a:avLst/>
              </a:prstGeom>
              <a:ln>
                <a:solidFill>
                  <a:schemeClr val="tx2"/>
                </a:solidFill>
                <a:tailEnd type="arrow" w="lg" len="lg"/>
              </a:ln>
              <a:effectLst/>
            </p:spPr>
            <p:style>
              <a:lnRef idx="2">
                <a:schemeClr val="accent1"/>
              </a:lnRef>
              <a:fillRef idx="0">
                <a:schemeClr val="accent1"/>
              </a:fillRef>
              <a:effectRef idx="1">
                <a:schemeClr val="accent1"/>
              </a:effectRef>
              <a:fontRef idx="minor">
                <a:schemeClr val="tx1"/>
              </a:fontRef>
            </p:style>
          </p:cxnSp>
        </p:grpSp>
      </p:grpSp>
      <p:sp>
        <p:nvSpPr>
          <p:cNvPr id="29" name="Rectangle 4"/>
          <p:cNvSpPr>
            <a:spLocks noChangeArrowheads="1"/>
          </p:cNvSpPr>
          <p:nvPr/>
        </p:nvSpPr>
        <p:spPr bwMode="auto">
          <a:xfrm>
            <a:off x="0" y="0"/>
            <a:ext cx="9131781" cy="523220"/>
          </a:xfrm>
          <a:prstGeom prst="rect">
            <a:avLst/>
          </a:prstGeom>
          <a:noFill/>
          <a:ln w="25400">
            <a:noFill/>
            <a:miter lim="800000"/>
            <a:headEnd/>
            <a:tailEnd/>
          </a:ln>
        </p:spPr>
        <p:txBody>
          <a:bodyPr wrap="square">
            <a:spAutoFit/>
          </a:bodyPr>
          <a:lstStyle/>
          <a:p>
            <a:pPr algn="ctr"/>
            <a:r>
              <a:rPr lang="en-US" sz="2800" b="1" dirty="0">
                <a:solidFill>
                  <a:srgbClr val="002060"/>
                </a:solidFill>
                <a:latin typeface="Arial Narrow" pitchFamily="34" charset="0"/>
                <a:ea typeface="Arial Unicode MS" pitchFamily="34" charset="-128"/>
                <a:cs typeface="Arial Unicode MS" pitchFamily="34" charset="-128"/>
              </a:rPr>
              <a:t>Dust Regional Atmospheric Model (DREAM)  </a:t>
            </a:r>
            <a:r>
              <a:rPr lang="en-US" sz="2800" b="1" dirty="0" smtClean="0">
                <a:solidFill>
                  <a:srgbClr val="002060"/>
                </a:solidFill>
                <a:latin typeface="Arial Narrow" pitchFamily="34" charset="0"/>
                <a:ea typeface="Arial Unicode MS" pitchFamily="34" charset="-128"/>
                <a:cs typeface="Arial Unicode MS" pitchFamily="34" charset="-128"/>
              </a:rPr>
              <a:t>workflow </a:t>
            </a:r>
            <a:endParaRPr lang="en-US" sz="2800" b="1" dirty="0">
              <a:solidFill>
                <a:srgbClr val="002060"/>
              </a:solidFill>
              <a:latin typeface="Arial Narrow" pitchFamily="34" charset="0"/>
              <a:ea typeface="Arial Unicode MS" pitchFamily="34" charset="-128"/>
              <a:cs typeface="Arial Unicode MS" pitchFamily="34" charset="-128"/>
            </a:endParaRPr>
          </a:p>
        </p:txBody>
      </p:sp>
      <p:sp>
        <p:nvSpPr>
          <p:cNvPr id="2" name="Rectangle 1"/>
          <p:cNvSpPr/>
          <p:nvPr/>
        </p:nvSpPr>
        <p:spPr>
          <a:xfrm>
            <a:off x="10149" y="6089096"/>
            <a:ext cx="6076067" cy="646331"/>
          </a:xfrm>
          <a:prstGeom prst="rect">
            <a:avLst/>
          </a:prstGeom>
          <a:ln w="12700">
            <a:solidFill>
              <a:srgbClr val="C00000"/>
            </a:solidFill>
          </a:ln>
        </p:spPr>
        <p:txBody>
          <a:bodyPr wrap="square">
            <a:spAutoFit/>
          </a:bodyPr>
          <a:lstStyle/>
          <a:p>
            <a:r>
              <a:rPr lang="en-US" dirty="0">
                <a:solidFill>
                  <a:srgbClr val="002060"/>
                </a:solidFill>
                <a:cs typeface="Arial Narrow"/>
              </a:rPr>
              <a:t>C is calculated for each particle size </a:t>
            </a:r>
            <a:r>
              <a:rPr lang="en-US" dirty="0" smtClean="0">
                <a:solidFill>
                  <a:srgbClr val="002060"/>
                </a:solidFill>
                <a:cs typeface="Arial Narrow"/>
              </a:rPr>
              <a:t>category </a:t>
            </a:r>
            <a:r>
              <a:rPr lang="en-US" b="1" i="1" dirty="0" err="1" smtClean="0">
                <a:solidFill>
                  <a:srgbClr val="002060"/>
                </a:solidFill>
                <a:cs typeface="Arial Narrow"/>
              </a:rPr>
              <a:t>C</a:t>
            </a:r>
            <a:r>
              <a:rPr lang="en-US" b="1" i="1" baseline="-25000" dirty="0" err="1" smtClean="0">
                <a:solidFill>
                  <a:srgbClr val="002060"/>
                </a:solidFill>
                <a:cs typeface="Arial Narrow"/>
              </a:rPr>
              <a:t>k</a:t>
            </a:r>
            <a:r>
              <a:rPr lang="en-US" dirty="0" smtClean="0">
                <a:solidFill>
                  <a:srgbClr val="002060"/>
                </a:solidFill>
                <a:cs typeface="Arial Narrow"/>
              </a:rPr>
              <a:t>(k=1,…,8) at each model grid point in every time step!</a:t>
            </a:r>
            <a:endParaRPr lang="en-US" dirty="0">
              <a:solidFill>
                <a:srgbClr val="002060"/>
              </a:solidFill>
              <a:cs typeface="Arial Narrow"/>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17" t="38730" b="10609"/>
          <a:stretch/>
        </p:blipFill>
        <p:spPr>
          <a:xfrm>
            <a:off x="4939430" y="982448"/>
            <a:ext cx="4192543" cy="1611013"/>
          </a:xfrm>
          <a:prstGeom prst="rect">
            <a:avLst/>
          </a:prstGeom>
          <a:ln w="12700">
            <a:solidFill>
              <a:srgbClr val="002060"/>
            </a:solidFill>
          </a:ln>
        </p:spPr>
      </p:pic>
    </p:spTree>
    <p:extLst>
      <p:ext uri="{BB962C8B-B14F-4D97-AF65-F5344CB8AC3E}">
        <p14:creationId xmlns:p14="http://schemas.microsoft.com/office/powerpoint/2010/main" val="2698596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7108"/>
          </a:xfrm>
          <a:prstGeom prst="rect">
            <a:avLst/>
          </a:prstGeom>
          <a:noFill/>
        </p:spPr>
        <p:txBody>
          <a:bodyPr wrap="square" rtlCol="0">
            <a:spAutoFit/>
          </a:bodyPr>
          <a:lstStyle/>
          <a:p>
            <a:r>
              <a:rPr lang="en-US" sz="2000" b="1" dirty="0" smtClean="0">
                <a:solidFill>
                  <a:srgbClr val="002060"/>
                </a:solidFill>
                <a:latin typeface="Arial Narrow"/>
                <a:cs typeface="Arial Narrow"/>
              </a:rPr>
              <a:t>Dust storm forecast: </a:t>
            </a:r>
            <a:r>
              <a:rPr lang="en-US" sz="2000" b="1" dirty="0" err="1" smtClean="0">
                <a:solidFill>
                  <a:srgbClr val="002060"/>
                </a:solidFill>
                <a:latin typeface="Arial Narrow"/>
                <a:cs typeface="Arial Narrow"/>
              </a:rPr>
              <a:t>Nonhydrostatic</a:t>
            </a:r>
            <a:r>
              <a:rPr lang="en-US" sz="2000" b="1" dirty="0" smtClean="0">
                <a:solidFill>
                  <a:srgbClr val="002060"/>
                </a:solidFill>
                <a:latin typeface="Arial Narrow"/>
                <a:cs typeface="Arial Narrow"/>
              </a:rPr>
              <a:t> high resolution simulation of intense dust event</a:t>
            </a:r>
          </a:p>
          <a:p>
            <a:r>
              <a:rPr lang="en-US" dirty="0" smtClean="0">
                <a:solidFill>
                  <a:srgbClr val="002060"/>
                </a:solidFill>
                <a:latin typeface="Arial Narrow"/>
                <a:cs typeface="Arial Narrow"/>
              </a:rPr>
              <a:t>(</a:t>
            </a:r>
            <a:r>
              <a:rPr lang="en-US" dirty="0" err="1" smtClean="0">
                <a:solidFill>
                  <a:srgbClr val="002060"/>
                </a:solidFill>
                <a:latin typeface="Arial Narrow"/>
                <a:cs typeface="Arial Narrow"/>
              </a:rPr>
              <a:t>Vukovic</a:t>
            </a:r>
            <a:r>
              <a:rPr lang="en-US" dirty="0" smtClean="0">
                <a:solidFill>
                  <a:srgbClr val="002060"/>
                </a:solidFill>
                <a:latin typeface="Arial Narrow"/>
                <a:cs typeface="Arial Narrow"/>
              </a:rPr>
              <a:t> et al. 2014)</a:t>
            </a:r>
            <a:endParaRPr lang="en-US" dirty="0">
              <a:solidFill>
                <a:srgbClr val="002060"/>
              </a:solidFill>
              <a:latin typeface="Arial Narrow"/>
              <a:cs typeface="Arial Narrow"/>
            </a:endParaRPr>
          </a:p>
        </p:txBody>
      </p:sp>
      <p:grpSp>
        <p:nvGrpSpPr>
          <p:cNvPr id="3" name="Group 2"/>
          <p:cNvGrpSpPr/>
          <p:nvPr/>
        </p:nvGrpSpPr>
        <p:grpSpPr>
          <a:xfrm>
            <a:off x="90690" y="1515534"/>
            <a:ext cx="4760709" cy="2632378"/>
            <a:chOff x="464650" y="3427942"/>
            <a:chExt cx="4790044" cy="3430058"/>
          </a:xfrm>
        </p:grpSpPr>
        <p:grpSp>
          <p:nvGrpSpPr>
            <p:cNvPr id="4" name="Group 3"/>
            <p:cNvGrpSpPr/>
            <p:nvPr/>
          </p:nvGrpSpPr>
          <p:grpSpPr>
            <a:xfrm>
              <a:off x="464650" y="3427942"/>
              <a:ext cx="4790044" cy="3430058"/>
              <a:chOff x="1137944" y="1920875"/>
              <a:chExt cx="5813754" cy="4142283"/>
            </a:xfrm>
          </p:grpSpPr>
          <p:sp>
            <p:nvSpPr>
              <p:cNvPr id="6" name="Oval 5"/>
              <p:cNvSpPr/>
              <p:nvPr/>
            </p:nvSpPr>
            <p:spPr>
              <a:xfrm>
                <a:off x="5190066" y="4412803"/>
                <a:ext cx="1180879" cy="1242930"/>
              </a:xfrm>
              <a:prstGeom prst="ellipse">
                <a:avLst/>
              </a:prstGeom>
              <a:gradFill flip="none" rotWithShape="1">
                <a:gsLst>
                  <a:gs pos="0">
                    <a:srgbClr val="988471"/>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2573867" y="4572000"/>
                <a:ext cx="1075267" cy="7789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1684051" y="1920875"/>
                <a:ext cx="3286355" cy="2713544"/>
              </a:xfrm>
              <a:custGeom>
                <a:avLst/>
                <a:gdLst>
                  <a:gd name="connsiteX0" fmla="*/ 652749 w 3286355"/>
                  <a:gd name="connsiteY0" fmla="*/ 26458 h 2713544"/>
                  <a:gd name="connsiteX1" fmla="*/ 3252016 w 3286355"/>
                  <a:gd name="connsiteY1" fmla="*/ 51858 h 2713544"/>
                  <a:gd name="connsiteX2" fmla="*/ 2117482 w 3286355"/>
                  <a:gd name="connsiteY2" fmla="*/ 492125 h 2713544"/>
                  <a:gd name="connsiteX3" fmla="*/ 1753416 w 3286355"/>
                  <a:gd name="connsiteY3" fmla="*/ 729192 h 2713544"/>
                  <a:gd name="connsiteX4" fmla="*/ 1575616 w 3286355"/>
                  <a:gd name="connsiteY4" fmla="*/ 974725 h 2713544"/>
                  <a:gd name="connsiteX5" fmla="*/ 1541749 w 3286355"/>
                  <a:gd name="connsiteY5" fmla="*/ 1160992 h 2713544"/>
                  <a:gd name="connsiteX6" fmla="*/ 1685682 w 3286355"/>
                  <a:gd name="connsiteY6" fmla="*/ 1431925 h 2713544"/>
                  <a:gd name="connsiteX7" fmla="*/ 1998949 w 3286355"/>
                  <a:gd name="connsiteY7" fmla="*/ 1660525 h 2713544"/>
                  <a:gd name="connsiteX8" fmla="*/ 2049749 w 3286355"/>
                  <a:gd name="connsiteY8" fmla="*/ 1889125 h 2713544"/>
                  <a:gd name="connsiteX9" fmla="*/ 2210616 w 3286355"/>
                  <a:gd name="connsiteY9" fmla="*/ 1956858 h 2713544"/>
                  <a:gd name="connsiteX10" fmla="*/ 2261416 w 3286355"/>
                  <a:gd name="connsiteY10" fmla="*/ 2024592 h 2713544"/>
                  <a:gd name="connsiteX11" fmla="*/ 2295282 w 3286355"/>
                  <a:gd name="connsiteY11" fmla="*/ 2168525 h 2713544"/>
                  <a:gd name="connsiteX12" fmla="*/ 2236016 w 3286355"/>
                  <a:gd name="connsiteY12" fmla="*/ 2287058 h 2713544"/>
                  <a:gd name="connsiteX13" fmla="*/ 2430749 w 3286355"/>
                  <a:gd name="connsiteY13" fmla="*/ 2397125 h 2713544"/>
                  <a:gd name="connsiteX14" fmla="*/ 2413816 w 3286355"/>
                  <a:gd name="connsiteY14" fmla="*/ 2583392 h 2713544"/>
                  <a:gd name="connsiteX15" fmla="*/ 2024349 w 3286355"/>
                  <a:gd name="connsiteY15" fmla="*/ 2710392 h 2713544"/>
                  <a:gd name="connsiteX16" fmla="*/ 1025282 w 3286355"/>
                  <a:gd name="connsiteY16" fmla="*/ 2668058 h 2713544"/>
                  <a:gd name="connsiteX17" fmla="*/ 441082 w 3286355"/>
                  <a:gd name="connsiteY17" fmla="*/ 2591858 h 2713544"/>
                  <a:gd name="connsiteX18" fmla="*/ 491882 w 3286355"/>
                  <a:gd name="connsiteY18" fmla="*/ 2287058 h 2713544"/>
                  <a:gd name="connsiteX19" fmla="*/ 347949 w 3286355"/>
                  <a:gd name="connsiteY19" fmla="*/ 2134658 h 2713544"/>
                  <a:gd name="connsiteX20" fmla="*/ 229416 w 3286355"/>
                  <a:gd name="connsiteY20" fmla="*/ 1914525 h 2713544"/>
                  <a:gd name="connsiteX21" fmla="*/ 314082 w 3286355"/>
                  <a:gd name="connsiteY21" fmla="*/ 1745192 h 2713544"/>
                  <a:gd name="connsiteX22" fmla="*/ 170149 w 3286355"/>
                  <a:gd name="connsiteY22" fmla="*/ 1567392 h 2713544"/>
                  <a:gd name="connsiteX23" fmla="*/ 9282 w 3286355"/>
                  <a:gd name="connsiteY23" fmla="*/ 1321858 h 2713544"/>
                  <a:gd name="connsiteX24" fmla="*/ 34682 w 3286355"/>
                  <a:gd name="connsiteY24" fmla="*/ 1127125 h 2713544"/>
                  <a:gd name="connsiteX25" fmla="*/ 161682 w 3286355"/>
                  <a:gd name="connsiteY25" fmla="*/ 1025525 h 2713544"/>
                  <a:gd name="connsiteX26" fmla="*/ 237882 w 3286355"/>
                  <a:gd name="connsiteY26" fmla="*/ 873125 h 2713544"/>
                  <a:gd name="connsiteX27" fmla="*/ 254816 w 3286355"/>
                  <a:gd name="connsiteY27" fmla="*/ 559858 h 2713544"/>
                  <a:gd name="connsiteX28" fmla="*/ 508816 w 3286355"/>
                  <a:gd name="connsiteY28" fmla="*/ 212725 h 2713544"/>
                  <a:gd name="connsiteX29" fmla="*/ 652749 w 3286355"/>
                  <a:gd name="connsiteY29" fmla="*/ 26458 h 271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86355" h="2713544">
                    <a:moveTo>
                      <a:pt x="652749" y="26458"/>
                    </a:moveTo>
                    <a:cubicBezTo>
                      <a:pt x="1109949" y="-353"/>
                      <a:pt x="3007894" y="-25753"/>
                      <a:pt x="3252016" y="51858"/>
                    </a:cubicBezTo>
                    <a:cubicBezTo>
                      <a:pt x="3496138" y="129469"/>
                      <a:pt x="2367249" y="379236"/>
                      <a:pt x="2117482" y="492125"/>
                    </a:cubicBezTo>
                    <a:cubicBezTo>
                      <a:pt x="1867715" y="605014"/>
                      <a:pt x="1843727" y="648759"/>
                      <a:pt x="1753416" y="729192"/>
                    </a:cubicBezTo>
                    <a:cubicBezTo>
                      <a:pt x="1663105" y="809625"/>
                      <a:pt x="1610894" y="902759"/>
                      <a:pt x="1575616" y="974725"/>
                    </a:cubicBezTo>
                    <a:cubicBezTo>
                      <a:pt x="1540338" y="1046691"/>
                      <a:pt x="1523405" y="1084792"/>
                      <a:pt x="1541749" y="1160992"/>
                    </a:cubicBezTo>
                    <a:cubicBezTo>
                      <a:pt x="1560093" y="1237192"/>
                      <a:pt x="1609482" y="1348670"/>
                      <a:pt x="1685682" y="1431925"/>
                    </a:cubicBezTo>
                    <a:cubicBezTo>
                      <a:pt x="1761882" y="1515180"/>
                      <a:pt x="1938271" y="1584325"/>
                      <a:pt x="1998949" y="1660525"/>
                    </a:cubicBezTo>
                    <a:cubicBezTo>
                      <a:pt x="2059627" y="1736725"/>
                      <a:pt x="2014471" y="1839736"/>
                      <a:pt x="2049749" y="1889125"/>
                    </a:cubicBezTo>
                    <a:cubicBezTo>
                      <a:pt x="2085027" y="1938514"/>
                      <a:pt x="2175338" y="1934280"/>
                      <a:pt x="2210616" y="1956858"/>
                    </a:cubicBezTo>
                    <a:cubicBezTo>
                      <a:pt x="2245894" y="1979436"/>
                      <a:pt x="2247305" y="1989314"/>
                      <a:pt x="2261416" y="2024592"/>
                    </a:cubicBezTo>
                    <a:cubicBezTo>
                      <a:pt x="2275527" y="2059870"/>
                      <a:pt x="2299515" y="2124781"/>
                      <a:pt x="2295282" y="2168525"/>
                    </a:cubicBezTo>
                    <a:cubicBezTo>
                      <a:pt x="2291049" y="2212269"/>
                      <a:pt x="2213438" y="2248958"/>
                      <a:pt x="2236016" y="2287058"/>
                    </a:cubicBezTo>
                    <a:cubicBezTo>
                      <a:pt x="2258594" y="2325158"/>
                      <a:pt x="2401116" y="2347736"/>
                      <a:pt x="2430749" y="2397125"/>
                    </a:cubicBezTo>
                    <a:cubicBezTo>
                      <a:pt x="2460382" y="2446514"/>
                      <a:pt x="2481549" y="2531181"/>
                      <a:pt x="2413816" y="2583392"/>
                    </a:cubicBezTo>
                    <a:cubicBezTo>
                      <a:pt x="2346083" y="2635603"/>
                      <a:pt x="2255771" y="2696281"/>
                      <a:pt x="2024349" y="2710392"/>
                    </a:cubicBezTo>
                    <a:cubicBezTo>
                      <a:pt x="1792927" y="2724503"/>
                      <a:pt x="1289160" y="2687814"/>
                      <a:pt x="1025282" y="2668058"/>
                    </a:cubicBezTo>
                    <a:cubicBezTo>
                      <a:pt x="761404" y="2648302"/>
                      <a:pt x="529982" y="2655358"/>
                      <a:pt x="441082" y="2591858"/>
                    </a:cubicBezTo>
                    <a:cubicBezTo>
                      <a:pt x="352182" y="2528358"/>
                      <a:pt x="507404" y="2363258"/>
                      <a:pt x="491882" y="2287058"/>
                    </a:cubicBezTo>
                    <a:cubicBezTo>
                      <a:pt x="476360" y="2210858"/>
                      <a:pt x="391693" y="2196747"/>
                      <a:pt x="347949" y="2134658"/>
                    </a:cubicBezTo>
                    <a:cubicBezTo>
                      <a:pt x="304205" y="2072569"/>
                      <a:pt x="235061" y="1979436"/>
                      <a:pt x="229416" y="1914525"/>
                    </a:cubicBezTo>
                    <a:cubicBezTo>
                      <a:pt x="223771" y="1849614"/>
                      <a:pt x="323960" y="1803048"/>
                      <a:pt x="314082" y="1745192"/>
                    </a:cubicBezTo>
                    <a:cubicBezTo>
                      <a:pt x="304204" y="1687336"/>
                      <a:pt x="220949" y="1637948"/>
                      <a:pt x="170149" y="1567392"/>
                    </a:cubicBezTo>
                    <a:cubicBezTo>
                      <a:pt x="119349" y="1496836"/>
                      <a:pt x="31860" y="1395236"/>
                      <a:pt x="9282" y="1321858"/>
                    </a:cubicBezTo>
                    <a:cubicBezTo>
                      <a:pt x="-13296" y="1248480"/>
                      <a:pt x="9282" y="1176514"/>
                      <a:pt x="34682" y="1127125"/>
                    </a:cubicBezTo>
                    <a:cubicBezTo>
                      <a:pt x="60082" y="1077736"/>
                      <a:pt x="127815" y="1067858"/>
                      <a:pt x="161682" y="1025525"/>
                    </a:cubicBezTo>
                    <a:cubicBezTo>
                      <a:pt x="195549" y="983192"/>
                      <a:pt x="222360" y="950736"/>
                      <a:pt x="237882" y="873125"/>
                    </a:cubicBezTo>
                    <a:cubicBezTo>
                      <a:pt x="253404" y="795514"/>
                      <a:pt x="209660" y="669925"/>
                      <a:pt x="254816" y="559858"/>
                    </a:cubicBezTo>
                    <a:cubicBezTo>
                      <a:pt x="299972" y="449791"/>
                      <a:pt x="435438" y="301625"/>
                      <a:pt x="508816" y="212725"/>
                    </a:cubicBezTo>
                    <a:cubicBezTo>
                      <a:pt x="582194" y="123825"/>
                      <a:pt x="195549" y="53269"/>
                      <a:pt x="652749" y="26458"/>
                    </a:cubicBezTo>
                    <a:close/>
                  </a:path>
                </a:pathLst>
              </a:custGeom>
              <a:gradFill flip="none" rotWithShape="1">
                <a:gsLst>
                  <a:gs pos="0">
                    <a:schemeClr val="bg1">
                      <a:lumMod val="50000"/>
                    </a:schemeClr>
                  </a:gs>
                  <a:gs pos="100000">
                    <a:srgbClr val="FFFFFF"/>
                  </a:gs>
                </a:gsLst>
                <a:lin ang="156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rved Up Arrow 8"/>
              <p:cNvSpPr/>
              <p:nvPr/>
            </p:nvSpPr>
            <p:spPr>
              <a:xfrm>
                <a:off x="3725333" y="5147733"/>
                <a:ext cx="2573867" cy="508000"/>
              </a:xfrm>
              <a:prstGeom prst="curved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Up Arrow 9"/>
              <p:cNvSpPr/>
              <p:nvPr/>
            </p:nvSpPr>
            <p:spPr>
              <a:xfrm rot="11732779">
                <a:off x="5435426" y="4523367"/>
                <a:ext cx="889000" cy="468482"/>
              </a:xfrm>
              <a:prstGeom prst="curved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1137944" y="5723468"/>
                <a:ext cx="5813754" cy="237066"/>
              </a:xfrm>
              <a:prstGeom prst="rect">
                <a:avLst/>
              </a:prstGeom>
              <a:pattFill prst="pct50">
                <a:fgClr>
                  <a:schemeClr val="tx1">
                    <a:lumMod val="75000"/>
                    <a:lumOff val="25000"/>
                  </a:schemeClr>
                </a:fgClr>
                <a:bgClr>
                  <a:srgbClr val="AF7C5F"/>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rved Up Arrow 11"/>
              <p:cNvSpPr/>
              <p:nvPr/>
            </p:nvSpPr>
            <p:spPr>
              <a:xfrm flipH="1">
                <a:off x="1346199" y="5164666"/>
                <a:ext cx="1227667" cy="508000"/>
              </a:xfrm>
              <a:prstGeom prst="curved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Arc 12"/>
              <p:cNvSpPr/>
              <p:nvPr/>
            </p:nvSpPr>
            <p:spPr>
              <a:xfrm rot="2398029">
                <a:off x="4659365" y="4117091"/>
                <a:ext cx="1778929" cy="1946067"/>
              </a:xfrm>
              <a:prstGeom prst="arc">
                <a:avLst>
                  <a:gd name="adj1" fmla="val 16200000"/>
                  <a:gd name="adj2" fmla="val 88840"/>
                </a:avLst>
              </a:prstGeom>
              <a:ln w="38100" cap="flat" cmpd="sng">
                <a:solidFill>
                  <a:srgbClr val="FF0000"/>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TextBox 4"/>
            <p:cNvSpPr txBox="1"/>
            <p:nvPr/>
          </p:nvSpPr>
          <p:spPr>
            <a:xfrm rot="2457366">
              <a:off x="3979190" y="5005139"/>
              <a:ext cx="761146" cy="338554"/>
            </a:xfrm>
            <a:prstGeom prst="rect">
              <a:avLst/>
            </a:prstGeom>
            <a:noFill/>
          </p:spPr>
          <p:txBody>
            <a:bodyPr wrap="none" rtlCol="0">
              <a:spAutoFit/>
            </a:bodyPr>
            <a:lstStyle/>
            <a:p>
              <a:r>
                <a:rPr lang="en-US" sz="1600" dirty="0" smtClean="0">
                  <a:solidFill>
                    <a:srgbClr val="FF0000"/>
                  </a:solidFill>
                  <a:latin typeface="Arial Narrow"/>
                  <a:cs typeface="Arial Narrow"/>
                </a:rPr>
                <a:t>FRONT</a:t>
              </a:r>
              <a:endParaRPr lang="en-US" sz="1600" dirty="0">
                <a:solidFill>
                  <a:srgbClr val="FF0000"/>
                </a:solidFill>
                <a:latin typeface="Arial Narrow"/>
                <a:cs typeface="Arial Narrow"/>
              </a:endParaRPr>
            </a:p>
          </p:txBody>
        </p:sp>
      </p:grpSp>
      <p:pic>
        <p:nvPicPr>
          <p:cNvPr id="14" name="Picture 13" descr="mikeolbinskihaboob2.jpg"/>
          <p:cNvPicPr>
            <a:picLocks noChangeAspect="1"/>
          </p:cNvPicPr>
          <p:nvPr/>
        </p:nvPicPr>
        <p:blipFill rotWithShape="1">
          <a:blip r:embed="rId2">
            <a:extLst>
              <a:ext uri="{28A0092B-C50C-407E-A947-70E740481C1C}">
                <a14:useLocalDpi xmlns:a14="http://schemas.microsoft.com/office/drawing/2010/main" val="0"/>
              </a:ext>
            </a:extLst>
          </a:blip>
          <a:srcRect l="9429" t="9203" r="5530"/>
          <a:stretch/>
        </p:blipFill>
        <p:spPr>
          <a:xfrm>
            <a:off x="5571067" y="4245874"/>
            <a:ext cx="3462866" cy="2464813"/>
          </a:xfrm>
          <a:prstGeom prst="rect">
            <a:avLst/>
          </a:prstGeom>
        </p:spPr>
      </p:pic>
      <p:sp>
        <p:nvSpPr>
          <p:cNvPr id="28" name="TextBox 27"/>
          <p:cNvSpPr txBox="1"/>
          <p:nvPr/>
        </p:nvSpPr>
        <p:spPr>
          <a:xfrm>
            <a:off x="27197" y="724081"/>
            <a:ext cx="6252897" cy="646331"/>
          </a:xfrm>
          <a:prstGeom prst="rect">
            <a:avLst/>
          </a:prstGeom>
          <a:noFill/>
        </p:spPr>
        <p:txBody>
          <a:bodyPr wrap="square" rtlCol="0">
            <a:spAutoFit/>
          </a:bodyPr>
          <a:lstStyle/>
          <a:p>
            <a:r>
              <a:rPr lang="en-US" b="1" dirty="0" smtClean="0">
                <a:solidFill>
                  <a:srgbClr val="FF0000"/>
                </a:solidFill>
              </a:rPr>
              <a:t>Haboob</a:t>
            </a:r>
            <a:r>
              <a:rPr lang="en-US" dirty="0" smtClean="0">
                <a:solidFill>
                  <a:srgbClr val="FF0000"/>
                </a:solidFill>
              </a:rPr>
              <a:t>: cold downdraft from supercell clouds forms strong surface winds, intensive dust uplift, forms wall of </a:t>
            </a:r>
            <a:r>
              <a:rPr lang="en-US" dirty="0" smtClean="0">
                <a:solidFill>
                  <a:srgbClr val="FF0000"/>
                </a:solidFill>
              </a:rPr>
              <a:t>dust</a:t>
            </a:r>
            <a:endParaRPr lang="en-US" dirty="0" smtClean="0">
              <a:solidFill>
                <a:srgbClr val="FF0000"/>
              </a:solidFill>
            </a:endParaRPr>
          </a:p>
        </p:txBody>
      </p:sp>
      <p:sp>
        <p:nvSpPr>
          <p:cNvPr id="16" name="TextBox 15"/>
          <p:cNvSpPr txBox="1"/>
          <p:nvPr/>
        </p:nvSpPr>
        <p:spPr>
          <a:xfrm>
            <a:off x="5077794" y="2167263"/>
            <a:ext cx="3986659" cy="646331"/>
          </a:xfrm>
          <a:prstGeom prst="rect">
            <a:avLst/>
          </a:prstGeom>
          <a:noFill/>
          <a:ln w="25400">
            <a:solidFill>
              <a:srgbClr val="002060"/>
            </a:solidFill>
          </a:ln>
        </p:spPr>
        <p:txBody>
          <a:bodyPr wrap="square" rtlCol="0">
            <a:spAutoFit/>
          </a:bodyPr>
          <a:lstStyle/>
          <a:p>
            <a:r>
              <a:rPr lang="en-US" b="1" dirty="0" smtClean="0">
                <a:solidFill>
                  <a:srgbClr val="002060"/>
                </a:solidFill>
                <a:latin typeface="Arial Narrow"/>
                <a:cs typeface="Arial Narrow"/>
              </a:rPr>
              <a:t>Study case: 5 JULY 2011 Phoenix (Arizona</a:t>
            </a:r>
            <a:r>
              <a:rPr lang="en-US" b="1" dirty="0" smtClean="0">
                <a:solidFill>
                  <a:srgbClr val="002060"/>
                </a:solidFill>
                <a:latin typeface="Arial Narrow"/>
                <a:cs typeface="Arial Narrow"/>
              </a:rPr>
              <a:t>) model </a:t>
            </a:r>
            <a:r>
              <a:rPr lang="en-US" b="1" dirty="0" smtClean="0">
                <a:solidFill>
                  <a:srgbClr val="002060"/>
                </a:solidFill>
                <a:latin typeface="Arial Narrow"/>
                <a:cs typeface="Arial Narrow"/>
              </a:rPr>
              <a:t>simulation 4km resolution</a:t>
            </a:r>
            <a:endParaRPr lang="en-US" b="1" dirty="0">
              <a:solidFill>
                <a:srgbClr val="002060"/>
              </a:solidFill>
              <a:latin typeface="Arial Narrow"/>
              <a:cs typeface="Arial Narrow"/>
            </a:endParaRPr>
          </a:p>
        </p:txBody>
      </p:sp>
      <p:sp>
        <p:nvSpPr>
          <p:cNvPr id="17" name="TextBox 16"/>
          <p:cNvSpPr txBox="1"/>
          <p:nvPr/>
        </p:nvSpPr>
        <p:spPr>
          <a:xfrm>
            <a:off x="5077794" y="2844811"/>
            <a:ext cx="3986659" cy="1323439"/>
          </a:xfrm>
          <a:prstGeom prst="rect">
            <a:avLst/>
          </a:prstGeom>
          <a:noFill/>
          <a:ln w="25400">
            <a:solidFill>
              <a:srgbClr val="002060"/>
            </a:solidFill>
          </a:ln>
        </p:spPr>
        <p:txBody>
          <a:bodyPr wrap="square" rtlCol="0">
            <a:spAutoFit/>
          </a:bodyPr>
          <a:lstStyle/>
          <a:p>
            <a:pPr marL="285750" indent="-285750">
              <a:buFont typeface="Arial"/>
              <a:buChar char="•"/>
            </a:pPr>
            <a:r>
              <a:rPr lang="en-US" sz="1600" dirty="0" smtClean="0">
                <a:solidFill>
                  <a:srgbClr val="002060"/>
                </a:solidFill>
                <a:latin typeface="Arial Narrow"/>
                <a:cs typeface="Arial Narrow"/>
              </a:rPr>
              <a:t>Tucson – Phoenix; </a:t>
            </a:r>
            <a:r>
              <a:rPr lang="en-US" sz="1600" dirty="0">
                <a:solidFill>
                  <a:srgbClr val="002060"/>
                </a:solidFill>
                <a:latin typeface="Arial Narrow"/>
                <a:cs typeface="Arial Narrow"/>
              </a:rPr>
              <a:t>Front </a:t>
            </a:r>
            <a:r>
              <a:rPr lang="en-US" sz="1600" dirty="0" smtClean="0">
                <a:solidFill>
                  <a:srgbClr val="002060"/>
                </a:solidFill>
                <a:latin typeface="Arial Narrow"/>
                <a:cs typeface="Arial Narrow"/>
              </a:rPr>
              <a:t>wide </a:t>
            </a:r>
            <a:r>
              <a:rPr lang="en-US" sz="1600" dirty="0">
                <a:solidFill>
                  <a:srgbClr val="002060"/>
                </a:solidFill>
                <a:latin typeface="Arial Narrow"/>
                <a:cs typeface="Arial Narrow"/>
              </a:rPr>
              <a:t>~</a:t>
            </a:r>
            <a:r>
              <a:rPr lang="en-US" sz="1600" dirty="0" smtClean="0">
                <a:solidFill>
                  <a:srgbClr val="002060"/>
                </a:solidFill>
                <a:latin typeface="Arial Narrow"/>
                <a:cs typeface="Arial Narrow"/>
              </a:rPr>
              <a:t>150km; travelled distance </a:t>
            </a:r>
            <a:r>
              <a:rPr lang="en-US" sz="1600" dirty="0">
                <a:solidFill>
                  <a:srgbClr val="002060"/>
                </a:solidFill>
                <a:latin typeface="Arial Narrow"/>
                <a:cs typeface="Arial Narrow"/>
              </a:rPr>
              <a:t>~</a:t>
            </a:r>
            <a:r>
              <a:rPr lang="en-US" sz="1600" dirty="0" smtClean="0">
                <a:solidFill>
                  <a:srgbClr val="002060"/>
                </a:solidFill>
                <a:latin typeface="Arial Narrow"/>
                <a:cs typeface="Arial Narrow"/>
              </a:rPr>
              <a:t>250km; Dust wall height </a:t>
            </a:r>
            <a:r>
              <a:rPr lang="en-US" sz="1600" dirty="0">
                <a:solidFill>
                  <a:srgbClr val="002060"/>
                </a:solidFill>
                <a:latin typeface="Arial Narrow"/>
                <a:cs typeface="Arial Narrow"/>
              </a:rPr>
              <a:t>~1500-2000m</a:t>
            </a:r>
          </a:p>
          <a:p>
            <a:pPr marL="285750" indent="-285750">
              <a:buFont typeface="Arial"/>
              <a:buChar char="•"/>
            </a:pPr>
            <a:r>
              <a:rPr lang="en-US" sz="1600" dirty="0" smtClean="0">
                <a:solidFill>
                  <a:srgbClr val="002060"/>
                </a:solidFill>
                <a:latin typeface="Arial Narrow"/>
                <a:cs typeface="Arial Narrow"/>
              </a:rPr>
              <a:t>02UTC 6. JULY reached SE Phoenix; </a:t>
            </a:r>
            <a:r>
              <a:rPr lang="en-US" sz="1600" dirty="0">
                <a:solidFill>
                  <a:srgbClr val="002060"/>
                </a:solidFill>
                <a:latin typeface="Arial Narrow"/>
                <a:cs typeface="Arial Narrow"/>
              </a:rPr>
              <a:t>02-</a:t>
            </a:r>
            <a:r>
              <a:rPr lang="en-US" sz="1600" dirty="0" smtClean="0">
                <a:solidFill>
                  <a:srgbClr val="002060"/>
                </a:solidFill>
                <a:latin typeface="Arial Narrow"/>
                <a:cs typeface="Arial Narrow"/>
              </a:rPr>
              <a:t>04 </a:t>
            </a:r>
            <a:r>
              <a:rPr lang="en-US" sz="1600" dirty="0">
                <a:solidFill>
                  <a:srgbClr val="002060"/>
                </a:solidFill>
                <a:latin typeface="Arial Narrow"/>
                <a:cs typeface="Arial Narrow"/>
              </a:rPr>
              <a:t>UTC </a:t>
            </a:r>
            <a:r>
              <a:rPr lang="en-US" sz="1600" dirty="0" smtClean="0">
                <a:solidFill>
                  <a:srgbClr val="002060"/>
                </a:solidFill>
                <a:latin typeface="Arial Narrow"/>
                <a:cs typeface="Arial Narrow"/>
              </a:rPr>
              <a:t>cross over Phoenix</a:t>
            </a:r>
            <a:endParaRPr lang="en-US" sz="1600" dirty="0">
              <a:solidFill>
                <a:srgbClr val="002060"/>
              </a:solidFill>
              <a:latin typeface="Arial Narrow"/>
              <a:cs typeface="Arial Narrow"/>
            </a:endParaRPr>
          </a:p>
        </p:txBody>
      </p:sp>
      <p:pic>
        <p:nvPicPr>
          <p:cNvPr id="18" name="Picture 17" descr="Screen Shot 2017-10-12 at 11.31.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668" y="443133"/>
            <a:ext cx="3315641" cy="1178198"/>
          </a:xfrm>
          <a:prstGeom prst="rect">
            <a:avLst/>
          </a:prstGeom>
          <a:ln w="22225">
            <a:solidFill>
              <a:srgbClr val="FF0000"/>
            </a:solidFill>
          </a:ln>
        </p:spPr>
      </p:pic>
      <p:pic>
        <p:nvPicPr>
          <p:cNvPr id="15" name="Picture 14"/>
          <p:cNvPicPr>
            <a:picLocks noChangeAspect="1"/>
          </p:cNvPicPr>
          <p:nvPr/>
        </p:nvPicPr>
        <p:blipFill rotWithShape="1">
          <a:blip r:embed="rId4"/>
          <a:srcRect t="3761"/>
          <a:stretch/>
        </p:blipFill>
        <p:spPr>
          <a:xfrm>
            <a:off x="90691" y="4147716"/>
            <a:ext cx="5412740" cy="2710284"/>
          </a:xfrm>
          <a:prstGeom prst="rect">
            <a:avLst/>
          </a:prstGeom>
        </p:spPr>
      </p:pic>
      <p:sp>
        <p:nvSpPr>
          <p:cNvPr id="23" name="TextBox 22"/>
          <p:cNvSpPr txBox="1"/>
          <p:nvPr/>
        </p:nvSpPr>
        <p:spPr>
          <a:xfrm>
            <a:off x="1238849" y="3379400"/>
            <a:ext cx="970576" cy="523220"/>
          </a:xfrm>
          <a:prstGeom prst="rect">
            <a:avLst/>
          </a:prstGeom>
          <a:noFill/>
        </p:spPr>
        <p:txBody>
          <a:bodyPr wrap="none" rtlCol="0">
            <a:spAutoFit/>
          </a:bodyPr>
          <a:lstStyle/>
          <a:p>
            <a:pPr algn="ctr"/>
            <a:r>
              <a:rPr lang="en-US" sz="1400" b="1" dirty="0"/>
              <a:t>c</a:t>
            </a:r>
            <a:r>
              <a:rPr lang="en-US" sz="1400" b="1" dirty="0" smtClean="0"/>
              <a:t>old </a:t>
            </a:r>
          </a:p>
          <a:p>
            <a:pPr algn="ctr"/>
            <a:r>
              <a:rPr lang="en-US" sz="1400" b="1" dirty="0" smtClean="0"/>
              <a:t>downdraft</a:t>
            </a:r>
            <a:endParaRPr lang="en-US" sz="1400" b="1" dirty="0"/>
          </a:p>
        </p:txBody>
      </p:sp>
      <p:sp>
        <p:nvSpPr>
          <p:cNvPr id="24" name="TextBox 23"/>
          <p:cNvSpPr txBox="1"/>
          <p:nvPr/>
        </p:nvSpPr>
        <p:spPr>
          <a:xfrm>
            <a:off x="2590897" y="3551543"/>
            <a:ext cx="1071477" cy="307777"/>
          </a:xfrm>
          <a:prstGeom prst="rect">
            <a:avLst/>
          </a:prstGeom>
          <a:noFill/>
        </p:spPr>
        <p:txBody>
          <a:bodyPr wrap="none" rtlCol="0">
            <a:spAutoFit/>
          </a:bodyPr>
          <a:lstStyle/>
          <a:p>
            <a:pPr algn="ctr"/>
            <a:r>
              <a:rPr lang="en-US" sz="1400" b="1" dirty="0"/>
              <a:t>s</a:t>
            </a:r>
            <a:r>
              <a:rPr lang="en-US" sz="1400" b="1" dirty="0" smtClean="0"/>
              <a:t>trong wind</a:t>
            </a:r>
            <a:endParaRPr lang="en-US" sz="1400" b="1" dirty="0"/>
          </a:p>
        </p:txBody>
      </p:sp>
      <p:sp>
        <p:nvSpPr>
          <p:cNvPr id="25" name="TextBox 24"/>
          <p:cNvSpPr txBox="1"/>
          <p:nvPr/>
        </p:nvSpPr>
        <p:spPr>
          <a:xfrm rot="16200000">
            <a:off x="3693705" y="3369235"/>
            <a:ext cx="536484" cy="307777"/>
          </a:xfrm>
          <a:prstGeom prst="rect">
            <a:avLst/>
          </a:prstGeom>
          <a:noFill/>
        </p:spPr>
        <p:txBody>
          <a:bodyPr wrap="square" rtlCol="0">
            <a:spAutoFit/>
          </a:bodyPr>
          <a:lstStyle/>
          <a:p>
            <a:pPr algn="ctr"/>
            <a:r>
              <a:rPr lang="en-US" sz="1400" b="1" dirty="0" smtClean="0"/>
              <a:t>dust</a:t>
            </a:r>
            <a:endParaRPr lang="en-US" sz="1400" b="1" dirty="0"/>
          </a:p>
        </p:txBody>
      </p:sp>
    </p:spTree>
    <p:extLst>
      <p:ext uri="{BB962C8B-B14F-4D97-AF65-F5344CB8AC3E}">
        <p14:creationId xmlns:p14="http://schemas.microsoft.com/office/powerpoint/2010/main" val="2279034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hran-storm-1406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70" y="1820909"/>
            <a:ext cx="7810565" cy="3319490"/>
          </a:xfrm>
          <a:prstGeom prst="rect">
            <a:avLst/>
          </a:prstGeom>
          <a:ln w="12700" cmpd="sng">
            <a:solidFill>
              <a:schemeClr val="tx1"/>
            </a:solidFill>
          </a:ln>
        </p:spPr>
      </p:pic>
      <p:sp>
        <p:nvSpPr>
          <p:cNvPr id="3" name="TextBox 2"/>
          <p:cNvSpPr txBox="1"/>
          <p:nvPr/>
        </p:nvSpPr>
        <p:spPr>
          <a:xfrm>
            <a:off x="1196348" y="1261438"/>
            <a:ext cx="6654737" cy="461665"/>
          </a:xfrm>
          <a:prstGeom prst="rect">
            <a:avLst/>
          </a:prstGeom>
          <a:noFill/>
        </p:spPr>
        <p:txBody>
          <a:bodyPr wrap="none" rtlCol="0">
            <a:spAutoFit/>
          </a:bodyPr>
          <a:lstStyle/>
          <a:p>
            <a:r>
              <a:rPr lang="en-US" sz="2400" b="1" dirty="0" smtClean="0">
                <a:latin typeface="Arial Narrow"/>
                <a:cs typeface="Arial Narrow"/>
              </a:rPr>
              <a:t>STUDY CASE: TEHRAN DUST STORM 2</a:t>
            </a:r>
            <a:r>
              <a:rPr lang="en-US" sz="2400" b="1" baseline="30000" dirty="0" smtClean="0">
                <a:latin typeface="Arial Narrow"/>
                <a:cs typeface="Arial Narrow"/>
              </a:rPr>
              <a:t>ND</a:t>
            </a:r>
            <a:r>
              <a:rPr lang="en-US" sz="2400" b="1" dirty="0" smtClean="0">
                <a:latin typeface="Arial Narrow"/>
                <a:cs typeface="Arial Narrow"/>
              </a:rPr>
              <a:t> JUNE 2014</a:t>
            </a:r>
            <a:endParaRPr lang="en-US" sz="2400" b="1" dirty="0">
              <a:latin typeface="Arial Narrow"/>
              <a:cs typeface="Arial Narrow"/>
            </a:endParaRPr>
          </a:p>
        </p:txBody>
      </p:sp>
      <p:sp>
        <p:nvSpPr>
          <p:cNvPr id="4" name="TextBox 3"/>
          <p:cNvSpPr txBox="1"/>
          <p:nvPr/>
        </p:nvSpPr>
        <p:spPr>
          <a:xfrm>
            <a:off x="10952" y="5301685"/>
            <a:ext cx="9134933" cy="338554"/>
          </a:xfrm>
          <a:prstGeom prst="rect">
            <a:avLst/>
          </a:prstGeom>
          <a:noFill/>
        </p:spPr>
        <p:txBody>
          <a:bodyPr wrap="none" rtlCol="0">
            <a:spAutoFit/>
          </a:bodyPr>
          <a:lstStyle/>
          <a:p>
            <a:r>
              <a:rPr lang="en-US" sz="1600" dirty="0" smtClean="0">
                <a:latin typeface="Arial Narrow"/>
                <a:cs typeface="Arial Narrow"/>
              </a:rPr>
              <a:t>Simulation of small scale (local; several 100km), intense (several 1000ug/m3 PM10) &amp; short lived (few hours) dust storms</a:t>
            </a:r>
            <a:endParaRPr lang="en-US" sz="1600" dirty="0">
              <a:latin typeface="Arial Narrow"/>
              <a:cs typeface="Arial Narrow"/>
            </a:endParaRPr>
          </a:p>
        </p:txBody>
      </p:sp>
    </p:spTree>
    <p:extLst>
      <p:ext uri="{BB962C8B-B14F-4D97-AF65-F5344CB8AC3E}">
        <p14:creationId xmlns:p14="http://schemas.microsoft.com/office/powerpoint/2010/main" val="2083002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credible footage of sand storm following an aircraft in Kuwait yesterd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9000"/>
          </a:blip>
          <a:stretch>
            <a:fillRect/>
          </a:stretch>
        </p:blipFill>
        <p:spPr>
          <a:xfrm>
            <a:off x="1480456" y="609600"/>
            <a:ext cx="6183086" cy="6183086"/>
          </a:xfrm>
          <a:prstGeom prst="rect">
            <a:avLst/>
          </a:prstGeom>
        </p:spPr>
      </p:pic>
      <p:sp>
        <p:nvSpPr>
          <p:cNvPr id="3" name="TextBox 2"/>
          <p:cNvSpPr txBox="1"/>
          <p:nvPr/>
        </p:nvSpPr>
        <p:spPr>
          <a:xfrm>
            <a:off x="0" y="148046"/>
            <a:ext cx="9143999" cy="369332"/>
          </a:xfrm>
          <a:prstGeom prst="rect">
            <a:avLst/>
          </a:prstGeom>
          <a:noFill/>
        </p:spPr>
        <p:txBody>
          <a:bodyPr wrap="square" rtlCol="0">
            <a:spAutoFit/>
          </a:bodyPr>
          <a:lstStyle/>
          <a:p>
            <a:pPr algn="ctr"/>
            <a:r>
              <a:rPr lang="en-US" dirty="0" smtClean="0"/>
              <a:t>KUWAIT April 2018 HABOOB - DUST STORM</a:t>
            </a:r>
            <a:endParaRPr lang="sr-Latn-RS" dirty="0"/>
          </a:p>
        </p:txBody>
      </p:sp>
    </p:spTree>
    <p:extLst>
      <p:ext uri="{BB962C8B-B14F-4D97-AF65-F5344CB8AC3E}">
        <p14:creationId xmlns:p14="http://schemas.microsoft.com/office/powerpoint/2010/main" val="1954574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3656" y="125678"/>
            <a:ext cx="4554743" cy="2554545"/>
          </a:xfrm>
          <a:prstGeom prst="rect">
            <a:avLst/>
          </a:prstGeom>
        </p:spPr>
        <p:txBody>
          <a:bodyPr wrap="square">
            <a:spAutoFit/>
          </a:bodyPr>
          <a:lstStyle/>
          <a:p>
            <a:r>
              <a:rPr lang="en-AU" sz="1600" b="1" dirty="0" smtClean="0">
                <a:latin typeface="Arial Narrow"/>
                <a:cs typeface="Arial Narrow"/>
              </a:rPr>
              <a:t>Information from reports</a:t>
            </a:r>
          </a:p>
          <a:p>
            <a:pPr marL="285750" indent="-285750">
              <a:buFont typeface="Arial"/>
              <a:buChar char="•"/>
            </a:pPr>
            <a:r>
              <a:rPr lang="en-AU" sz="1600" dirty="0" smtClean="0">
                <a:latin typeface="Arial Narrow"/>
                <a:cs typeface="Arial Narrow"/>
              </a:rPr>
              <a:t>reached city at 04:50 p.m. local time;</a:t>
            </a:r>
          </a:p>
          <a:p>
            <a:pPr marL="285750" indent="-285750">
              <a:buFont typeface="Arial"/>
              <a:buChar char="•"/>
            </a:pPr>
            <a:r>
              <a:rPr lang="en-AU" sz="1600" dirty="0" smtClean="0">
                <a:latin typeface="Arial Narrow"/>
                <a:cs typeface="Arial Narrow"/>
              </a:rPr>
              <a:t>passing of the sand storm over the fixed site lasted about 15min;</a:t>
            </a:r>
            <a:r>
              <a:rPr lang="en-US" sz="1600" dirty="0" smtClean="0">
                <a:latin typeface="Arial Narrow"/>
                <a:cs typeface="Arial Narrow"/>
              </a:rPr>
              <a:t> </a:t>
            </a:r>
            <a:endParaRPr lang="en-GB" sz="1600" dirty="0" smtClean="0">
              <a:latin typeface="Arial Narrow"/>
              <a:cs typeface="Arial Narrow"/>
            </a:endParaRPr>
          </a:p>
          <a:p>
            <a:pPr marL="285750" indent="-285750">
              <a:buFont typeface="Arial"/>
              <a:buChar char="•"/>
            </a:pPr>
            <a:r>
              <a:rPr lang="en-GB" sz="1600" dirty="0" smtClean="0">
                <a:latin typeface="Arial Narrow"/>
                <a:cs typeface="Arial Narrow"/>
              </a:rPr>
              <a:t>storm duration less than 2h</a:t>
            </a:r>
            <a:r>
              <a:rPr lang="en-AU" sz="1600" dirty="0" smtClean="0">
                <a:latin typeface="Arial Narrow"/>
                <a:cs typeface="Arial Narrow"/>
              </a:rPr>
              <a:t>; </a:t>
            </a:r>
          </a:p>
          <a:p>
            <a:pPr marL="285750" indent="-285750">
              <a:buFont typeface="Arial"/>
              <a:buChar char="•"/>
            </a:pPr>
            <a:r>
              <a:rPr lang="en-AU" sz="1600" dirty="0" smtClean="0">
                <a:latin typeface="Arial Narrow"/>
                <a:cs typeface="Arial Narrow"/>
              </a:rPr>
              <a:t>reduction of visibility to ~10m; wind velocity reached 110 km/h; </a:t>
            </a:r>
          </a:p>
          <a:p>
            <a:pPr marL="285750" indent="-285750">
              <a:buFont typeface="Arial"/>
              <a:buChar char="•"/>
            </a:pPr>
            <a:r>
              <a:rPr lang="en-AU" sz="1600" dirty="0" smtClean="0">
                <a:latin typeface="Arial Narrow"/>
                <a:cs typeface="Arial Narrow"/>
              </a:rPr>
              <a:t>temperature dropped from 33C to 18C in several min;</a:t>
            </a:r>
          </a:p>
          <a:p>
            <a:pPr marL="285750" indent="-285750">
              <a:buFont typeface="Arial"/>
              <a:buChar char="•"/>
            </a:pPr>
            <a:r>
              <a:rPr lang="en-AU" sz="1600" dirty="0" smtClean="0">
                <a:latin typeface="Arial Narrow"/>
                <a:cs typeface="Arial Narrow"/>
              </a:rPr>
              <a:t>at least 5 deaths, 82 injured; multiple vehicle collision; </a:t>
            </a:r>
          </a:p>
          <a:p>
            <a:pPr marL="285750" indent="-285750">
              <a:buFont typeface="Arial"/>
              <a:buChar char="•"/>
            </a:pPr>
            <a:r>
              <a:rPr lang="en-AU" sz="1600" dirty="0" smtClean="0">
                <a:latin typeface="Arial Narrow"/>
                <a:cs typeface="Arial Narrow"/>
              </a:rPr>
              <a:t>50 000 residential units lost power.</a:t>
            </a:r>
          </a:p>
        </p:txBody>
      </p:sp>
      <p:sp>
        <p:nvSpPr>
          <p:cNvPr id="13" name="TextBox 12"/>
          <p:cNvSpPr txBox="1"/>
          <p:nvPr/>
        </p:nvSpPr>
        <p:spPr>
          <a:xfrm>
            <a:off x="423656" y="2602666"/>
            <a:ext cx="8085193" cy="1077218"/>
          </a:xfrm>
          <a:prstGeom prst="rect">
            <a:avLst/>
          </a:prstGeom>
          <a:noFill/>
        </p:spPr>
        <p:txBody>
          <a:bodyPr wrap="square" rtlCol="0">
            <a:spAutoFit/>
          </a:bodyPr>
          <a:lstStyle/>
          <a:p>
            <a:r>
              <a:rPr lang="en-US" sz="1600" b="1" dirty="0" smtClean="0">
                <a:latin typeface="Arial Narrow"/>
                <a:cs typeface="Arial Narrow"/>
              </a:rPr>
              <a:t>Theory</a:t>
            </a:r>
          </a:p>
          <a:p>
            <a:pPr marL="285750" indent="-285750">
              <a:buFont typeface="Arial"/>
              <a:buChar char="•"/>
            </a:pPr>
            <a:r>
              <a:rPr lang="en-US" sz="1600" dirty="0" smtClean="0">
                <a:latin typeface="Arial Narrow"/>
                <a:cs typeface="Arial Narrow"/>
              </a:rPr>
              <a:t>Intensive cold downbursts from convective cells produced high velocity surface wind, creating cold front which was lifting, mixing and pushing dust towards the city;</a:t>
            </a:r>
          </a:p>
          <a:p>
            <a:pPr marL="285750" indent="-285750">
              <a:buFont typeface="Arial"/>
              <a:buChar char="•"/>
            </a:pPr>
            <a:r>
              <a:rPr lang="en-US" sz="1600" dirty="0" smtClean="0">
                <a:latin typeface="Arial Narrow"/>
                <a:cs typeface="Arial Narrow"/>
              </a:rPr>
              <a:t>Expected: high wind speed, drop in temperature, rise in humidity, rise in pressure, reduction of visibility.</a:t>
            </a:r>
            <a:endParaRPr lang="en-US" sz="1600" dirty="0">
              <a:latin typeface="Arial Narrow"/>
              <a:cs typeface="Arial Narrow"/>
            </a:endParaRPr>
          </a:p>
        </p:txBody>
      </p:sp>
      <p:grpSp>
        <p:nvGrpSpPr>
          <p:cNvPr id="23" name="Group 22"/>
          <p:cNvGrpSpPr/>
          <p:nvPr/>
        </p:nvGrpSpPr>
        <p:grpSpPr>
          <a:xfrm>
            <a:off x="506146" y="3727834"/>
            <a:ext cx="8030312" cy="2958139"/>
            <a:chOff x="506146" y="3727834"/>
            <a:chExt cx="8030312" cy="2958139"/>
          </a:xfrm>
        </p:grpSpPr>
        <p:grpSp>
          <p:nvGrpSpPr>
            <p:cNvPr id="18" name="Group 17"/>
            <p:cNvGrpSpPr/>
            <p:nvPr/>
          </p:nvGrpSpPr>
          <p:grpSpPr>
            <a:xfrm>
              <a:off x="506146" y="3727834"/>
              <a:ext cx="8030312" cy="2958139"/>
              <a:chOff x="506146" y="3727834"/>
              <a:chExt cx="8030312" cy="2958139"/>
            </a:xfrm>
          </p:grpSpPr>
          <p:grpSp>
            <p:nvGrpSpPr>
              <p:cNvPr id="11" name="Group 10"/>
              <p:cNvGrpSpPr/>
              <p:nvPr/>
            </p:nvGrpSpPr>
            <p:grpSpPr>
              <a:xfrm>
                <a:off x="506146" y="3755439"/>
                <a:ext cx="8002703" cy="2930534"/>
                <a:chOff x="582603" y="3670772"/>
                <a:chExt cx="8002703" cy="2930534"/>
              </a:xfrm>
            </p:grpSpPr>
            <p:pic>
              <p:nvPicPr>
                <p:cNvPr id="5" name="Picture 4"/>
                <p:cNvPicPr>
                  <a:picLocks noChangeAspect="1"/>
                </p:cNvPicPr>
                <p:nvPr/>
              </p:nvPicPr>
              <p:blipFill>
                <a:blip r:embed="rId2"/>
                <a:stretch>
                  <a:fillRect/>
                </a:stretch>
              </p:blipFill>
              <p:spPr>
                <a:xfrm>
                  <a:off x="4254468" y="3670772"/>
                  <a:ext cx="4330838" cy="2930534"/>
                </a:xfrm>
                <a:prstGeom prst="rect">
                  <a:avLst/>
                </a:prstGeom>
                <a:ln w="12700" cmpd="sng">
                  <a:solidFill>
                    <a:schemeClr val="tx1"/>
                  </a:solidFill>
                </a:ln>
              </p:spPr>
            </p:pic>
            <p:pic>
              <p:nvPicPr>
                <p:cNvPr id="4" name="Picture 3"/>
                <p:cNvPicPr>
                  <a:picLocks noChangeAspect="1"/>
                </p:cNvPicPr>
                <p:nvPr/>
              </p:nvPicPr>
              <p:blipFill>
                <a:blip r:embed="rId3"/>
                <a:stretch>
                  <a:fillRect/>
                </a:stretch>
              </p:blipFill>
              <p:spPr>
                <a:xfrm>
                  <a:off x="582603" y="3670772"/>
                  <a:ext cx="3285352" cy="2930534"/>
                </a:xfrm>
                <a:prstGeom prst="rect">
                  <a:avLst/>
                </a:prstGeom>
                <a:ln w="12700" cmpd="sng">
                  <a:solidFill>
                    <a:schemeClr val="tx1"/>
                  </a:solidFill>
                </a:ln>
              </p:spPr>
            </p:pic>
            <p:sp>
              <p:nvSpPr>
                <p:cNvPr id="6" name="5-Point Star 5"/>
                <p:cNvSpPr/>
                <p:nvPr/>
              </p:nvSpPr>
              <p:spPr>
                <a:xfrm>
                  <a:off x="5008534" y="5064822"/>
                  <a:ext cx="206963" cy="197556"/>
                </a:xfrm>
                <a:prstGeom prst="star5">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5324136" y="4474450"/>
                  <a:ext cx="206963" cy="197556"/>
                </a:xfrm>
                <a:prstGeom prst="star5">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478406" y="4983643"/>
                  <a:ext cx="576450" cy="369332"/>
                </a:xfrm>
                <a:prstGeom prst="rect">
                  <a:avLst/>
                </a:prstGeom>
                <a:noFill/>
              </p:spPr>
              <p:txBody>
                <a:bodyPr wrap="none" rtlCol="0">
                  <a:spAutoFit/>
                </a:bodyPr>
                <a:lstStyle/>
                <a:p>
                  <a:r>
                    <a:rPr lang="en-US" b="1" dirty="0" smtClean="0">
                      <a:solidFill>
                        <a:srgbClr val="000000"/>
                      </a:solidFill>
                    </a:rPr>
                    <a:t>OIIE</a:t>
                  </a:r>
                  <a:endParaRPr lang="en-US" b="1" dirty="0">
                    <a:solidFill>
                      <a:srgbClr val="000000"/>
                    </a:solidFill>
                  </a:endParaRPr>
                </a:p>
              </p:txBody>
            </p:sp>
            <p:sp>
              <p:nvSpPr>
                <p:cNvPr id="9" name="TextBox 8"/>
                <p:cNvSpPr txBox="1"/>
                <p:nvPr/>
              </p:nvSpPr>
              <p:spPr>
                <a:xfrm>
                  <a:off x="4842478" y="4398633"/>
                  <a:ext cx="525392" cy="369332"/>
                </a:xfrm>
                <a:prstGeom prst="rect">
                  <a:avLst/>
                </a:prstGeom>
                <a:noFill/>
              </p:spPr>
              <p:txBody>
                <a:bodyPr wrap="none" rtlCol="0">
                  <a:spAutoFit/>
                </a:bodyPr>
                <a:lstStyle/>
                <a:p>
                  <a:r>
                    <a:rPr lang="en-US" b="1" dirty="0" smtClean="0"/>
                    <a:t>OIII</a:t>
                  </a:r>
                  <a:endParaRPr lang="en-US" b="1" dirty="0"/>
                </a:p>
              </p:txBody>
            </p:sp>
          </p:grpSp>
          <p:sp>
            <p:nvSpPr>
              <p:cNvPr id="17" name="TextBox 16"/>
              <p:cNvSpPr txBox="1"/>
              <p:nvPr/>
            </p:nvSpPr>
            <p:spPr>
              <a:xfrm>
                <a:off x="6419873" y="3727834"/>
                <a:ext cx="2116585" cy="338554"/>
              </a:xfrm>
              <a:prstGeom prst="rect">
                <a:avLst/>
              </a:prstGeom>
              <a:noFill/>
            </p:spPr>
            <p:txBody>
              <a:bodyPr wrap="none" rtlCol="0">
                <a:spAutoFit/>
              </a:bodyPr>
              <a:lstStyle/>
              <a:p>
                <a:r>
                  <a:rPr lang="en-US" sz="1600" b="1" dirty="0" smtClean="0">
                    <a:latin typeface="Arial Narrow"/>
                    <a:cs typeface="Arial Narrow"/>
                  </a:rPr>
                  <a:t>Location of METAR data</a:t>
                </a:r>
                <a:endParaRPr lang="en-US" sz="1600" b="1" dirty="0">
                  <a:latin typeface="Arial Narrow"/>
                  <a:cs typeface="Arial Narrow"/>
                </a:endParaRPr>
              </a:p>
            </p:txBody>
          </p:sp>
        </p:grpSp>
        <p:sp>
          <p:nvSpPr>
            <p:cNvPr id="19" name="TextBox 18"/>
            <p:cNvSpPr txBox="1"/>
            <p:nvPr/>
          </p:nvSpPr>
          <p:spPr>
            <a:xfrm>
              <a:off x="4818825" y="5268365"/>
              <a:ext cx="2451137" cy="307777"/>
            </a:xfrm>
            <a:prstGeom prst="rect">
              <a:avLst/>
            </a:prstGeom>
            <a:noFill/>
          </p:spPr>
          <p:txBody>
            <a:bodyPr wrap="none" rtlCol="0">
              <a:spAutoFit/>
            </a:bodyPr>
            <a:lstStyle/>
            <a:p>
              <a:r>
                <a:rPr lang="en-US" sz="1400" b="1" dirty="0" smtClean="0"/>
                <a:t>12:30UTC – visibility reduction</a:t>
              </a:r>
              <a:endParaRPr lang="en-US" sz="1400" b="1" dirty="0"/>
            </a:p>
          </p:txBody>
        </p:sp>
        <p:sp>
          <p:nvSpPr>
            <p:cNvPr id="20" name="TextBox 19"/>
            <p:cNvSpPr txBox="1"/>
            <p:nvPr/>
          </p:nvSpPr>
          <p:spPr>
            <a:xfrm>
              <a:off x="5392646" y="4531511"/>
              <a:ext cx="2451137" cy="307777"/>
            </a:xfrm>
            <a:prstGeom prst="rect">
              <a:avLst/>
            </a:prstGeom>
            <a:noFill/>
          </p:spPr>
          <p:txBody>
            <a:bodyPr wrap="none" rtlCol="0">
              <a:spAutoFit/>
            </a:bodyPr>
            <a:lstStyle/>
            <a:p>
              <a:r>
                <a:rPr lang="en-US" sz="1400" b="1" dirty="0" smtClean="0"/>
                <a:t>13:00UTC – visibility reduction</a:t>
              </a:r>
              <a:endParaRPr lang="en-US" sz="1400" b="1" dirty="0"/>
            </a:p>
          </p:txBody>
        </p:sp>
        <p:sp>
          <p:nvSpPr>
            <p:cNvPr id="21" name="Right Arrow 20"/>
            <p:cNvSpPr/>
            <p:nvPr/>
          </p:nvSpPr>
          <p:spPr>
            <a:xfrm rot="17711735">
              <a:off x="4980624" y="4827519"/>
              <a:ext cx="459500" cy="276208"/>
            </a:xfrm>
            <a:prstGeom prst="rightArrow">
              <a:avLst/>
            </a:prstGeom>
            <a:solidFill>
              <a:schemeClr val="bg1">
                <a:alpha val="73000"/>
              </a:schemeClr>
            </a:solid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17501918">
              <a:off x="5115300" y="4880169"/>
              <a:ext cx="598879" cy="307777"/>
            </a:xfrm>
            <a:prstGeom prst="rect">
              <a:avLst/>
            </a:prstGeom>
            <a:noFill/>
          </p:spPr>
          <p:txBody>
            <a:bodyPr wrap="none" rtlCol="0">
              <a:spAutoFit/>
            </a:bodyPr>
            <a:lstStyle/>
            <a:p>
              <a:r>
                <a:rPr lang="en-US" sz="1400" b="1" dirty="0" smtClean="0"/>
                <a:t>30km</a:t>
              </a:r>
              <a:endParaRPr lang="en-US" sz="1400" b="1" dirty="0"/>
            </a:p>
          </p:txBody>
        </p:sp>
      </p:grpSp>
      <p:grpSp>
        <p:nvGrpSpPr>
          <p:cNvPr id="24" name="Group 23"/>
          <p:cNvGrpSpPr/>
          <p:nvPr/>
        </p:nvGrpSpPr>
        <p:grpSpPr>
          <a:xfrm>
            <a:off x="4727924" y="125678"/>
            <a:ext cx="3808535" cy="2839068"/>
            <a:chOff x="464650" y="3427942"/>
            <a:chExt cx="4392323" cy="3430058"/>
          </a:xfrm>
        </p:grpSpPr>
        <p:grpSp>
          <p:nvGrpSpPr>
            <p:cNvPr id="25" name="Group 24"/>
            <p:cNvGrpSpPr/>
            <p:nvPr/>
          </p:nvGrpSpPr>
          <p:grpSpPr>
            <a:xfrm>
              <a:off x="464650" y="3427942"/>
              <a:ext cx="4392323" cy="3430058"/>
              <a:chOff x="1137944" y="1920875"/>
              <a:chExt cx="5331033" cy="4142283"/>
            </a:xfrm>
          </p:grpSpPr>
          <p:sp>
            <p:nvSpPr>
              <p:cNvPr id="27" name="Oval 26"/>
              <p:cNvSpPr/>
              <p:nvPr/>
            </p:nvSpPr>
            <p:spPr>
              <a:xfrm>
                <a:off x="5190064" y="3939435"/>
                <a:ext cx="1240264" cy="1784032"/>
              </a:xfrm>
              <a:prstGeom prst="ellipse">
                <a:avLst/>
              </a:prstGeom>
              <a:gradFill flip="none" rotWithShape="1">
                <a:gsLst>
                  <a:gs pos="0">
                    <a:srgbClr val="988471"/>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a:off x="2573867" y="4572000"/>
                <a:ext cx="1075267" cy="7789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1684051" y="1920875"/>
                <a:ext cx="3286355" cy="2713544"/>
              </a:xfrm>
              <a:custGeom>
                <a:avLst/>
                <a:gdLst>
                  <a:gd name="connsiteX0" fmla="*/ 652749 w 3286355"/>
                  <a:gd name="connsiteY0" fmla="*/ 26458 h 2713544"/>
                  <a:gd name="connsiteX1" fmla="*/ 3252016 w 3286355"/>
                  <a:gd name="connsiteY1" fmla="*/ 51858 h 2713544"/>
                  <a:gd name="connsiteX2" fmla="*/ 2117482 w 3286355"/>
                  <a:gd name="connsiteY2" fmla="*/ 492125 h 2713544"/>
                  <a:gd name="connsiteX3" fmla="*/ 1753416 w 3286355"/>
                  <a:gd name="connsiteY3" fmla="*/ 729192 h 2713544"/>
                  <a:gd name="connsiteX4" fmla="*/ 1575616 w 3286355"/>
                  <a:gd name="connsiteY4" fmla="*/ 974725 h 2713544"/>
                  <a:gd name="connsiteX5" fmla="*/ 1541749 w 3286355"/>
                  <a:gd name="connsiteY5" fmla="*/ 1160992 h 2713544"/>
                  <a:gd name="connsiteX6" fmla="*/ 1685682 w 3286355"/>
                  <a:gd name="connsiteY6" fmla="*/ 1431925 h 2713544"/>
                  <a:gd name="connsiteX7" fmla="*/ 1998949 w 3286355"/>
                  <a:gd name="connsiteY7" fmla="*/ 1660525 h 2713544"/>
                  <a:gd name="connsiteX8" fmla="*/ 2049749 w 3286355"/>
                  <a:gd name="connsiteY8" fmla="*/ 1889125 h 2713544"/>
                  <a:gd name="connsiteX9" fmla="*/ 2210616 w 3286355"/>
                  <a:gd name="connsiteY9" fmla="*/ 1956858 h 2713544"/>
                  <a:gd name="connsiteX10" fmla="*/ 2261416 w 3286355"/>
                  <a:gd name="connsiteY10" fmla="*/ 2024592 h 2713544"/>
                  <a:gd name="connsiteX11" fmla="*/ 2295282 w 3286355"/>
                  <a:gd name="connsiteY11" fmla="*/ 2168525 h 2713544"/>
                  <a:gd name="connsiteX12" fmla="*/ 2236016 w 3286355"/>
                  <a:gd name="connsiteY12" fmla="*/ 2287058 h 2713544"/>
                  <a:gd name="connsiteX13" fmla="*/ 2430749 w 3286355"/>
                  <a:gd name="connsiteY13" fmla="*/ 2397125 h 2713544"/>
                  <a:gd name="connsiteX14" fmla="*/ 2413816 w 3286355"/>
                  <a:gd name="connsiteY14" fmla="*/ 2583392 h 2713544"/>
                  <a:gd name="connsiteX15" fmla="*/ 2024349 w 3286355"/>
                  <a:gd name="connsiteY15" fmla="*/ 2710392 h 2713544"/>
                  <a:gd name="connsiteX16" fmla="*/ 1025282 w 3286355"/>
                  <a:gd name="connsiteY16" fmla="*/ 2668058 h 2713544"/>
                  <a:gd name="connsiteX17" fmla="*/ 441082 w 3286355"/>
                  <a:gd name="connsiteY17" fmla="*/ 2591858 h 2713544"/>
                  <a:gd name="connsiteX18" fmla="*/ 491882 w 3286355"/>
                  <a:gd name="connsiteY18" fmla="*/ 2287058 h 2713544"/>
                  <a:gd name="connsiteX19" fmla="*/ 347949 w 3286355"/>
                  <a:gd name="connsiteY19" fmla="*/ 2134658 h 2713544"/>
                  <a:gd name="connsiteX20" fmla="*/ 229416 w 3286355"/>
                  <a:gd name="connsiteY20" fmla="*/ 1914525 h 2713544"/>
                  <a:gd name="connsiteX21" fmla="*/ 314082 w 3286355"/>
                  <a:gd name="connsiteY21" fmla="*/ 1745192 h 2713544"/>
                  <a:gd name="connsiteX22" fmla="*/ 170149 w 3286355"/>
                  <a:gd name="connsiteY22" fmla="*/ 1567392 h 2713544"/>
                  <a:gd name="connsiteX23" fmla="*/ 9282 w 3286355"/>
                  <a:gd name="connsiteY23" fmla="*/ 1321858 h 2713544"/>
                  <a:gd name="connsiteX24" fmla="*/ 34682 w 3286355"/>
                  <a:gd name="connsiteY24" fmla="*/ 1127125 h 2713544"/>
                  <a:gd name="connsiteX25" fmla="*/ 161682 w 3286355"/>
                  <a:gd name="connsiteY25" fmla="*/ 1025525 h 2713544"/>
                  <a:gd name="connsiteX26" fmla="*/ 237882 w 3286355"/>
                  <a:gd name="connsiteY26" fmla="*/ 873125 h 2713544"/>
                  <a:gd name="connsiteX27" fmla="*/ 254816 w 3286355"/>
                  <a:gd name="connsiteY27" fmla="*/ 559858 h 2713544"/>
                  <a:gd name="connsiteX28" fmla="*/ 508816 w 3286355"/>
                  <a:gd name="connsiteY28" fmla="*/ 212725 h 2713544"/>
                  <a:gd name="connsiteX29" fmla="*/ 652749 w 3286355"/>
                  <a:gd name="connsiteY29" fmla="*/ 26458 h 271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86355" h="2713544">
                    <a:moveTo>
                      <a:pt x="652749" y="26458"/>
                    </a:moveTo>
                    <a:cubicBezTo>
                      <a:pt x="1109949" y="-353"/>
                      <a:pt x="3007894" y="-25753"/>
                      <a:pt x="3252016" y="51858"/>
                    </a:cubicBezTo>
                    <a:cubicBezTo>
                      <a:pt x="3496138" y="129469"/>
                      <a:pt x="2367249" y="379236"/>
                      <a:pt x="2117482" y="492125"/>
                    </a:cubicBezTo>
                    <a:cubicBezTo>
                      <a:pt x="1867715" y="605014"/>
                      <a:pt x="1843727" y="648759"/>
                      <a:pt x="1753416" y="729192"/>
                    </a:cubicBezTo>
                    <a:cubicBezTo>
                      <a:pt x="1663105" y="809625"/>
                      <a:pt x="1610894" y="902759"/>
                      <a:pt x="1575616" y="974725"/>
                    </a:cubicBezTo>
                    <a:cubicBezTo>
                      <a:pt x="1540338" y="1046691"/>
                      <a:pt x="1523405" y="1084792"/>
                      <a:pt x="1541749" y="1160992"/>
                    </a:cubicBezTo>
                    <a:cubicBezTo>
                      <a:pt x="1560093" y="1237192"/>
                      <a:pt x="1609482" y="1348670"/>
                      <a:pt x="1685682" y="1431925"/>
                    </a:cubicBezTo>
                    <a:cubicBezTo>
                      <a:pt x="1761882" y="1515180"/>
                      <a:pt x="1938271" y="1584325"/>
                      <a:pt x="1998949" y="1660525"/>
                    </a:cubicBezTo>
                    <a:cubicBezTo>
                      <a:pt x="2059627" y="1736725"/>
                      <a:pt x="2014471" y="1839736"/>
                      <a:pt x="2049749" y="1889125"/>
                    </a:cubicBezTo>
                    <a:cubicBezTo>
                      <a:pt x="2085027" y="1938514"/>
                      <a:pt x="2175338" y="1934280"/>
                      <a:pt x="2210616" y="1956858"/>
                    </a:cubicBezTo>
                    <a:cubicBezTo>
                      <a:pt x="2245894" y="1979436"/>
                      <a:pt x="2247305" y="1989314"/>
                      <a:pt x="2261416" y="2024592"/>
                    </a:cubicBezTo>
                    <a:cubicBezTo>
                      <a:pt x="2275527" y="2059870"/>
                      <a:pt x="2299515" y="2124781"/>
                      <a:pt x="2295282" y="2168525"/>
                    </a:cubicBezTo>
                    <a:cubicBezTo>
                      <a:pt x="2291049" y="2212269"/>
                      <a:pt x="2213438" y="2248958"/>
                      <a:pt x="2236016" y="2287058"/>
                    </a:cubicBezTo>
                    <a:cubicBezTo>
                      <a:pt x="2258594" y="2325158"/>
                      <a:pt x="2401116" y="2347736"/>
                      <a:pt x="2430749" y="2397125"/>
                    </a:cubicBezTo>
                    <a:cubicBezTo>
                      <a:pt x="2460382" y="2446514"/>
                      <a:pt x="2481549" y="2531181"/>
                      <a:pt x="2413816" y="2583392"/>
                    </a:cubicBezTo>
                    <a:cubicBezTo>
                      <a:pt x="2346083" y="2635603"/>
                      <a:pt x="2255771" y="2696281"/>
                      <a:pt x="2024349" y="2710392"/>
                    </a:cubicBezTo>
                    <a:cubicBezTo>
                      <a:pt x="1792927" y="2724503"/>
                      <a:pt x="1289160" y="2687814"/>
                      <a:pt x="1025282" y="2668058"/>
                    </a:cubicBezTo>
                    <a:cubicBezTo>
                      <a:pt x="761404" y="2648302"/>
                      <a:pt x="529982" y="2655358"/>
                      <a:pt x="441082" y="2591858"/>
                    </a:cubicBezTo>
                    <a:cubicBezTo>
                      <a:pt x="352182" y="2528358"/>
                      <a:pt x="507404" y="2363258"/>
                      <a:pt x="491882" y="2287058"/>
                    </a:cubicBezTo>
                    <a:cubicBezTo>
                      <a:pt x="476360" y="2210858"/>
                      <a:pt x="391693" y="2196747"/>
                      <a:pt x="347949" y="2134658"/>
                    </a:cubicBezTo>
                    <a:cubicBezTo>
                      <a:pt x="304205" y="2072569"/>
                      <a:pt x="235061" y="1979436"/>
                      <a:pt x="229416" y="1914525"/>
                    </a:cubicBezTo>
                    <a:cubicBezTo>
                      <a:pt x="223771" y="1849614"/>
                      <a:pt x="323960" y="1803048"/>
                      <a:pt x="314082" y="1745192"/>
                    </a:cubicBezTo>
                    <a:cubicBezTo>
                      <a:pt x="304204" y="1687336"/>
                      <a:pt x="220949" y="1637948"/>
                      <a:pt x="170149" y="1567392"/>
                    </a:cubicBezTo>
                    <a:cubicBezTo>
                      <a:pt x="119349" y="1496836"/>
                      <a:pt x="31860" y="1395236"/>
                      <a:pt x="9282" y="1321858"/>
                    </a:cubicBezTo>
                    <a:cubicBezTo>
                      <a:pt x="-13296" y="1248480"/>
                      <a:pt x="9282" y="1176514"/>
                      <a:pt x="34682" y="1127125"/>
                    </a:cubicBezTo>
                    <a:cubicBezTo>
                      <a:pt x="60082" y="1077736"/>
                      <a:pt x="127815" y="1067858"/>
                      <a:pt x="161682" y="1025525"/>
                    </a:cubicBezTo>
                    <a:cubicBezTo>
                      <a:pt x="195549" y="983192"/>
                      <a:pt x="222360" y="950736"/>
                      <a:pt x="237882" y="873125"/>
                    </a:cubicBezTo>
                    <a:cubicBezTo>
                      <a:pt x="253404" y="795514"/>
                      <a:pt x="209660" y="669925"/>
                      <a:pt x="254816" y="559858"/>
                    </a:cubicBezTo>
                    <a:cubicBezTo>
                      <a:pt x="299972" y="449791"/>
                      <a:pt x="435438" y="301625"/>
                      <a:pt x="508816" y="212725"/>
                    </a:cubicBezTo>
                    <a:cubicBezTo>
                      <a:pt x="582194" y="123825"/>
                      <a:pt x="195549" y="53269"/>
                      <a:pt x="652749" y="26458"/>
                    </a:cubicBezTo>
                    <a:close/>
                  </a:path>
                </a:pathLst>
              </a:custGeom>
              <a:gradFill flip="none" rotWithShape="1">
                <a:gsLst>
                  <a:gs pos="0">
                    <a:schemeClr val="bg1">
                      <a:lumMod val="50000"/>
                    </a:schemeClr>
                  </a:gs>
                  <a:gs pos="100000">
                    <a:srgbClr val="FFFFFF"/>
                  </a:gs>
                </a:gsLst>
                <a:lin ang="156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Curved Up Arrow 29"/>
              <p:cNvSpPr/>
              <p:nvPr/>
            </p:nvSpPr>
            <p:spPr>
              <a:xfrm>
                <a:off x="3725333" y="5147733"/>
                <a:ext cx="2573867" cy="508000"/>
              </a:xfrm>
              <a:prstGeom prst="curved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Curved Up Arrow 30"/>
              <p:cNvSpPr/>
              <p:nvPr/>
            </p:nvSpPr>
            <p:spPr>
              <a:xfrm rot="11732779">
                <a:off x="5435426" y="4523367"/>
                <a:ext cx="889000" cy="468482"/>
              </a:xfrm>
              <a:prstGeom prst="curved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1137944" y="5723468"/>
                <a:ext cx="5331033" cy="237066"/>
              </a:xfrm>
              <a:prstGeom prst="rect">
                <a:avLst/>
              </a:prstGeom>
              <a:pattFill prst="pct50">
                <a:fgClr>
                  <a:schemeClr val="tx1">
                    <a:lumMod val="75000"/>
                    <a:lumOff val="25000"/>
                  </a:schemeClr>
                </a:fgClr>
                <a:bgClr>
                  <a:srgbClr val="AF7C5F"/>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urved Up Arrow 32"/>
              <p:cNvSpPr/>
              <p:nvPr/>
            </p:nvSpPr>
            <p:spPr>
              <a:xfrm flipH="1">
                <a:off x="1346199" y="5164666"/>
                <a:ext cx="1227667" cy="508000"/>
              </a:xfrm>
              <a:prstGeom prst="curved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Arc 33"/>
              <p:cNvSpPr/>
              <p:nvPr/>
            </p:nvSpPr>
            <p:spPr>
              <a:xfrm rot="2398029">
                <a:off x="4659365" y="4117091"/>
                <a:ext cx="1778929" cy="1946067"/>
              </a:xfrm>
              <a:prstGeom prst="arc">
                <a:avLst>
                  <a:gd name="adj1" fmla="val 16200000"/>
                  <a:gd name="adj2" fmla="val 88840"/>
                </a:avLst>
              </a:prstGeom>
              <a:ln w="38100" cap="flat" cmpd="sng">
                <a:solidFill>
                  <a:srgbClr val="FF0000"/>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6" name="TextBox 25"/>
            <p:cNvSpPr txBox="1"/>
            <p:nvPr/>
          </p:nvSpPr>
          <p:spPr>
            <a:xfrm rot="2457366">
              <a:off x="3926122" y="4949551"/>
              <a:ext cx="761146" cy="338554"/>
            </a:xfrm>
            <a:prstGeom prst="rect">
              <a:avLst/>
            </a:prstGeom>
            <a:noFill/>
          </p:spPr>
          <p:txBody>
            <a:bodyPr wrap="none" rtlCol="0">
              <a:spAutoFit/>
            </a:bodyPr>
            <a:lstStyle/>
            <a:p>
              <a:r>
                <a:rPr lang="en-US" sz="1600" dirty="0" smtClean="0">
                  <a:solidFill>
                    <a:srgbClr val="FF0000"/>
                  </a:solidFill>
                  <a:latin typeface="Arial Narrow"/>
                  <a:cs typeface="Arial Narrow"/>
                </a:rPr>
                <a:t>FRONT</a:t>
              </a:r>
              <a:endParaRPr lang="en-US" sz="1600" dirty="0">
                <a:solidFill>
                  <a:srgbClr val="FF0000"/>
                </a:solidFill>
                <a:latin typeface="Arial Narrow"/>
                <a:cs typeface="Arial Narrow"/>
              </a:endParaRPr>
            </a:p>
          </p:txBody>
        </p:sp>
      </p:grpSp>
      <p:sp>
        <p:nvSpPr>
          <p:cNvPr id="35" name="TextBox 34"/>
          <p:cNvSpPr txBox="1"/>
          <p:nvPr/>
        </p:nvSpPr>
        <p:spPr>
          <a:xfrm>
            <a:off x="5668434" y="2140958"/>
            <a:ext cx="970576" cy="523220"/>
          </a:xfrm>
          <a:prstGeom prst="rect">
            <a:avLst/>
          </a:prstGeom>
          <a:noFill/>
        </p:spPr>
        <p:txBody>
          <a:bodyPr wrap="none" rtlCol="0">
            <a:spAutoFit/>
          </a:bodyPr>
          <a:lstStyle/>
          <a:p>
            <a:pPr algn="ctr"/>
            <a:r>
              <a:rPr lang="en-US" sz="1400" b="1" dirty="0"/>
              <a:t>c</a:t>
            </a:r>
            <a:r>
              <a:rPr lang="en-US" sz="1400" b="1" dirty="0" smtClean="0"/>
              <a:t>old </a:t>
            </a:r>
          </a:p>
          <a:p>
            <a:pPr algn="ctr"/>
            <a:r>
              <a:rPr lang="en-US" sz="1400" b="1" dirty="0" smtClean="0"/>
              <a:t>downdraft</a:t>
            </a:r>
            <a:endParaRPr lang="en-US" sz="1400" b="1" dirty="0"/>
          </a:p>
        </p:txBody>
      </p:sp>
      <p:sp>
        <p:nvSpPr>
          <p:cNvPr id="36" name="TextBox 35"/>
          <p:cNvSpPr txBox="1"/>
          <p:nvPr/>
        </p:nvSpPr>
        <p:spPr>
          <a:xfrm>
            <a:off x="6930128" y="2389331"/>
            <a:ext cx="1071477" cy="307777"/>
          </a:xfrm>
          <a:prstGeom prst="rect">
            <a:avLst/>
          </a:prstGeom>
          <a:noFill/>
        </p:spPr>
        <p:txBody>
          <a:bodyPr wrap="none" rtlCol="0">
            <a:spAutoFit/>
          </a:bodyPr>
          <a:lstStyle/>
          <a:p>
            <a:pPr algn="ctr"/>
            <a:r>
              <a:rPr lang="en-US" sz="1400" b="1" dirty="0"/>
              <a:t>s</a:t>
            </a:r>
            <a:r>
              <a:rPr lang="en-US" sz="1400" b="1" dirty="0" smtClean="0"/>
              <a:t>trong wind</a:t>
            </a:r>
            <a:endParaRPr lang="en-US" sz="1400" b="1" dirty="0"/>
          </a:p>
        </p:txBody>
      </p:sp>
      <p:sp>
        <p:nvSpPr>
          <p:cNvPr id="38" name="TextBox 37"/>
          <p:cNvSpPr txBox="1"/>
          <p:nvPr/>
        </p:nvSpPr>
        <p:spPr>
          <a:xfrm rot="16200000">
            <a:off x="7896448" y="2090663"/>
            <a:ext cx="518091" cy="307777"/>
          </a:xfrm>
          <a:prstGeom prst="rect">
            <a:avLst/>
          </a:prstGeom>
          <a:noFill/>
        </p:spPr>
        <p:txBody>
          <a:bodyPr wrap="none" rtlCol="0">
            <a:spAutoFit/>
          </a:bodyPr>
          <a:lstStyle/>
          <a:p>
            <a:pPr algn="ctr"/>
            <a:r>
              <a:rPr lang="en-US" sz="1400" b="1" dirty="0" smtClean="0"/>
              <a:t>dust</a:t>
            </a:r>
            <a:endParaRPr lang="en-US" sz="1400" b="1" dirty="0"/>
          </a:p>
        </p:txBody>
      </p:sp>
    </p:spTree>
    <p:extLst>
      <p:ext uri="{BB962C8B-B14F-4D97-AF65-F5344CB8AC3E}">
        <p14:creationId xmlns:p14="http://schemas.microsoft.com/office/powerpoint/2010/main" val="1960171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2798</TotalTime>
  <Words>1460</Words>
  <Application>Microsoft Office PowerPoint</Application>
  <PresentationFormat>On-screen Show (4:3)</PresentationFormat>
  <Paragraphs>211</Paragraphs>
  <Slides>25</Slides>
  <Notes>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6" baseType="lpstr">
      <vt:lpstr>ＭＳ Ｐゴシック</vt:lpstr>
      <vt:lpstr>Arial</vt:lpstr>
      <vt:lpstr>Arial Narrow</vt:lpstr>
      <vt:lpstr>Arial Unicode MS</vt:lpstr>
      <vt:lpstr>Calibri</vt:lpstr>
      <vt:lpstr>Droid Sans Fallback</vt:lpstr>
      <vt:lpstr>Times New Roman</vt:lpstr>
      <vt:lpstr>Wingdings</vt:lpstr>
      <vt:lpstr>Office Theme</vt:lpstr>
      <vt:lpstr>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Heterogeneous cold clouds formation </vt:lpstr>
      <vt:lpstr>Recent findings from observations  (Ice Nuclei in ice crystals)</vt:lpstr>
      <vt:lpstr>Improving precipitation forecast ‘Cooking’ cold clouds:  our recipe</vt:lpstr>
      <vt:lpstr>PowerPoint Presentation</vt:lpstr>
      <vt:lpstr>PowerPoint Presentation</vt:lpstr>
      <vt:lpstr>PowerPoint Presentation</vt:lpstr>
      <vt:lpstr>PowerPoint Presentation</vt:lpstr>
      <vt:lpstr>PowerPoint Presentation</vt:lpstr>
      <vt:lpstr>PowerPoint Presentation</vt:lpstr>
      <vt:lpstr>Sources and transport of atmospheric aerosols Aerosol optical thickness of black and organic carbon (green), dust (red-orange), sulfates (white), and sea salt (blue) from a 10 km resolution GEOS-5 using the GOCART model  - The Goddard Chemistry Aerosol Radiation and Transport (GOCART)</vt:lpstr>
      <vt:lpstr>DREAM examples with haboob-like storms – High Resolution Modelling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Milan</dc:creator>
  <cp:lastModifiedBy>Bojan</cp:lastModifiedBy>
  <cp:revision>96</cp:revision>
  <dcterms:created xsi:type="dcterms:W3CDTF">2017-10-10T11:59:46Z</dcterms:created>
  <dcterms:modified xsi:type="dcterms:W3CDTF">2019-03-12T17:49:13Z</dcterms:modified>
</cp:coreProperties>
</file>