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  <p:sldMasterId id="2147483726" r:id="rId4"/>
    <p:sldMasterId id="2147483778" r:id="rId5"/>
    <p:sldMasterId id="2147483791" r:id="rId6"/>
    <p:sldMasterId id="2147483804" r:id="rId7"/>
  </p:sldMasterIdLst>
  <p:notesMasterIdLst>
    <p:notesMasterId r:id="rId42"/>
  </p:notesMasterIdLst>
  <p:sldIdLst>
    <p:sldId id="256" r:id="rId8"/>
    <p:sldId id="257" r:id="rId9"/>
    <p:sldId id="261" r:id="rId10"/>
    <p:sldId id="304" r:id="rId11"/>
    <p:sldId id="305" r:id="rId12"/>
    <p:sldId id="302" r:id="rId13"/>
    <p:sldId id="262" r:id="rId14"/>
    <p:sldId id="271" r:id="rId15"/>
    <p:sldId id="272" r:id="rId16"/>
    <p:sldId id="273" r:id="rId17"/>
    <p:sldId id="274" r:id="rId18"/>
    <p:sldId id="276" r:id="rId19"/>
    <p:sldId id="277" r:id="rId20"/>
    <p:sldId id="280" r:id="rId21"/>
    <p:sldId id="308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06" r:id="rId32"/>
    <p:sldId id="307" r:id="rId33"/>
    <p:sldId id="309" r:id="rId34"/>
    <p:sldId id="303" r:id="rId35"/>
    <p:sldId id="311" r:id="rId36"/>
    <p:sldId id="297" r:id="rId37"/>
    <p:sldId id="313" r:id="rId38"/>
    <p:sldId id="312" r:id="rId39"/>
    <p:sldId id="310" r:id="rId40"/>
    <p:sldId id="298" r:id="rId41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s-ES"/>
              <a:t>Click to edit the notes format</a:t>
            </a:r>
            <a:endParaRPr/>
          </a:p>
        </p:txBody>
      </p:sp>
      <p:sp>
        <p:nvSpPr>
          <p:cNvPr id="4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s-ES" sz="1400"/>
              <a:t>&lt;header&gt;</a:t>
            </a:r>
            <a:endParaRPr/>
          </a:p>
        </p:txBody>
      </p:sp>
      <p:sp>
        <p:nvSpPr>
          <p:cNvPr id="44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s-ES" sz="1400"/>
              <a:t>&lt;date/time&gt;</a:t>
            </a:r>
            <a:endParaRPr/>
          </a:p>
        </p:txBody>
      </p:sp>
      <p:sp>
        <p:nvSpPr>
          <p:cNvPr id="44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s-ES" sz="1400"/>
              <a:t>&lt;footer&gt;</a:t>
            </a:r>
            <a:endParaRPr/>
          </a:p>
        </p:txBody>
      </p:sp>
      <p:sp>
        <p:nvSpPr>
          <p:cNvPr id="44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5D4B6075-AE0B-44D7-A042-905CA50FB802}" type="slidenum">
              <a:rPr lang="es-ES" sz="140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9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07640" y="-27360"/>
            <a:ext cx="8928720" cy="5609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19" name="Picture 118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20" name="Picture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107640" y="-27360"/>
            <a:ext cx="8928720" cy="5609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60" name="Picture 159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61" name="Picture 160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107640" y="-27360"/>
            <a:ext cx="8928720" cy="5609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285" name="Picture 284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286" name="Picture 285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subTitle"/>
          </p:nvPr>
        </p:nvSpPr>
        <p:spPr>
          <a:xfrm>
            <a:off x="107640" y="-27360"/>
            <a:ext cx="8928720" cy="5609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07640" y="-27360"/>
            <a:ext cx="8928720" cy="5609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42" name="Picture 441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443" name="Picture 442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8214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532685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86687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81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417836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565784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39540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3503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73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5002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15658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5270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19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2646361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2574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54207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58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107640" y="-27360"/>
            <a:ext cx="8928720" cy="5609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267805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260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0604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11408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1089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98994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285" name="Picture 284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286" name="Picture 285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65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tif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640" cy="828360"/>
          </a:xfrm>
          <a:prstGeom prst="rect">
            <a:avLst/>
          </a:prstGeom>
          <a:ln>
            <a:noFill/>
          </a:ln>
        </p:spPr>
      </p:pic>
      <p:pic>
        <p:nvPicPr>
          <p:cNvPr id="8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228600" y="6309360"/>
            <a:ext cx="1878480" cy="460800"/>
          </a:xfrm>
          <a:prstGeom prst="rect">
            <a:avLst/>
          </a:prstGeom>
          <a:ln>
            <a:noFill/>
          </a:ln>
        </p:spPr>
      </p:pic>
      <p:pic>
        <p:nvPicPr>
          <p:cNvPr id="2" name="Picture 5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000"/>
          </a:xfrm>
          <a:prstGeom prst="rect">
            <a:avLst/>
          </a:prstGeom>
        </p:spPr>
        <p:txBody>
          <a:bodyPr anchor="b"/>
          <a:lstStyle/>
          <a:p>
            <a:r>
              <a:rPr lang="es-ES" sz="3200" b="1">
                <a:solidFill>
                  <a:srgbClr val="FFFFFF"/>
                </a:solidFill>
                <a:latin typeface="Arial"/>
              </a:rPr>
              <a:t>Pulse para editar el formato del texto de títuloCLICK TO EDIT MASTER TITLE STYLE</a:t>
            </a:r>
            <a:endParaRPr/>
          </a:p>
        </p:txBody>
      </p:sp>
      <p:sp>
        <p:nvSpPr>
          <p:cNvPr id="4" name="CustomShape 2"/>
          <p:cNvSpPr/>
          <p:nvPr/>
        </p:nvSpPr>
        <p:spPr>
          <a:xfrm>
            <a:off x="251640" y="188640"/>
            <a:ext cx="389376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ES" sz="2000">
                <a:solidFill>
                  <a:srgbClr val="FFFFFF"/>
                </a:solidFill>
                <a:latin typeface="Arial"/>
              </a:rPr>
              <a:t>www.bsc.es</a:t>
            </a:r>
            <a:endParaRPr/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"/>
            </a:pPr>
            <a:r>
              <a:rPr lang="es-ES"/>
              <a:t>Second Outline Level</a:t>
            </a:r>
            <a:endParaRPr/>
          </a:p>
          <a:p>
            <a:pPr lvl="2">
              <a:buSzPct val="25000"/>
              <a:buFont typeface="StarSymbol"/>
              <a:buChar char=""/>
            </a:pPr>
            <a:r>
              <a:rPr lang="es-ES"/>
              <a:t>Third Outline Level</a:t>
            </a:r>
            <a:endParaRPr/>
          </a:p>
          <a:p>
            <a:pPr lvl="3">
              <a:buSzPct val="25000"/>
              <a:buFont typeface="StarSymbol"/>
              <a:buChar char=""/>
            </a:pPr>
            <a:r>
              <a:rPr lang="es-ES"/>
              <a:t>Fourth Outline Level</a:t>
            </a:r>
            <a:endParaRPr/>
          </a:p>
          <a:p>
            <a:pPr lvl="4">
              <a:buSzPct val="25000"/>
              <a:buFont typeface="StarSymbol"/>
              <a:buChar char=""/>
            </a:pPr>
            <a:r>
              <a:rPr lang="es-E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Seventh Outline Level</a:t>
            </a:r>
            <a:endParaRPr/>
          </a:p>
        </p:txBody>
      </p:sp>
      <p:pic>
        <p:nvPicPr>
          <p:cNvPr id="6" name="Picture 5"/>
          <p:cNvPicPr/>
          <p:nvPr/>
        </p:nvPicPr>
        <p:blipFill>
          <a:blip r:embed="rId17"/>
          <a:stretch>
            <a:fillRect/>
          </a:stretch>
        </p:blipFill>
        <p:spPr>
          <a:xfrm>
            <a:off x="1983600" y="1195200"/>
            <a:ext cx="4971600" cy="122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74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640" cy="82836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ftr"/>
          </p:nvPr>
        </p:nvSpPr>
        <p:spPr>
          <a:xfrm>
            <a:off x="2195640" y="6356520"/>
            <a:ext cx="6336360" cy="413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ldNum"/>
          </p:nvPr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fld id="{BC69A080-B724-4799-8C9E-016F4E80C4F5}" type="slidenum">
              <a:rPr lang="es-ES" sz="1100">
                <a:solidFill>
                  <a:srgbClr val="004990"/>
                </a:solidFill>
                <a:latin typeface="Arial"/>
              </a:rPr>
              <a:t>‹#›</a:t>
            </a:fld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Pulse para editar el formato del texto de títuloClick to edit Master title style</a:t>
            </a:r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s-ES">
                <a:solidFill>
                  <a:srgbClr val="0058A9"/>
                </a:solidFill>
                <a:latin typeface="Arial"/>
              </a:rPr>
              <a:t>Pulse para editar los formatos del texto del esquema</a:t>
            </a:r>
            <a:endParaRPr/>
          </a:p>
          <a:p>
            <a:pPr lvl="1">
              <a:buSzPct val="25000"/>
              <a:buFont typeface="StarSymbol"/>
              <a:buChar char=""/>
            </a:pPr>
            <a:r>
              <a:rPr lang="es-ES">
                <a:solidFill>
                  <a:srgbClr val="0058A9"/>
                </a:solidFill>
                <a:latin typeface="Arial"/>
              </a:rPr>
              <a:t>Segundo nivel del esquema</a:t>
            </a:r>
            <a:endParaRPr/>
          </a:p>
          <a:p>
            <a:pPr lvl="2">
              <a:buSzPct val="25000"/>
              <a:buFont typeface="StarSymbol"/>
              <a:buChar char=""/>
            </a:pPr>
            <a:r>
              <a:rPr lang="es-ES">
                <a:solidFill>
                  <a:srgbClr val="0058A9"/>
                </a:solidFill>
                <a:latin typeface="Arial"/>
              </a:rPr>
              <a:t>Tercer nivel del esquema</a:t>
            </a:r>
            <a:endParaRPr/>
          </a:p>
          <a:p>
            <a:pPr lvl="3">
              <a:buSzPct val="25000"/>
              <a:buFont typeface="StarSymbol"/>
              <a:buChar char=""/>
            </a:pPr>
            <a:r>
              <a:rPr lang="es-ES">
                <a:solidFill>
                  <a:srgbClr val="0058A9"/>
                </a:solidFill>
                <a:latin typeface="Arial"/>
              </a:rPr>
              <a:t>Cuarto nivel del esquema</a:t>
            </a:r>
            <a:endParaRPr/>
          </a:p>
          <a:p>
            <a:pPr lvl="4">
              <a:buSzPct val="25000"/>
              <a:buFont typeface="StarSymbol"/>
              <a:buChar char=""/>
            </a:pPr>
            <a:r>
              <a:rPr lang="es-ES">
                <a:solidFill>
                  <a:srgbClr val="0058A9"/>
                </a:solidFill>
                <a:latin typeface="Arial"/>
              </a:rPr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>
                <a:solidFill>
                  <a:srgbClr val="0058A9"/>
                </a:solidFill>
                <a:latin typeface="Arial"/>
              </a:rPr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>
                <a:solidFill>
                  <a:srgbClr val="0058A9"/>
                </a:solidFill>
                <a:latin typeface="Arial"/>
              </a:rPr>
              <a:t>Séptimo nivel del esquema</a:t>
            </a:r>
            <a:endParaRPr/>
          </a:p>
          <a:p>
            <a:pPr lvl="7">
              <a:buSzPct val="25000"/>
              <a:buFont typeface="StarSymbol"/>
              <a:buChar char=""/>
            </a:pPr>
            <a:r>
              <a:rPr lang="es-ES">
                <a:solidFill>
                  <a:srgbClr val="0058A9"/>
                </a:solidFill>
                <a:latin typeface="Arial"/>
              </a:rPr>
              <a:t>Octavo nivel del esquema</a:t>
            </a:r>
            <a:endParaRPr/>
          </a:p>
          <a:p>
            <a:r>
              <a:rPr lang="es-ES">
                <a:solidFill>
                  <a:srgbClr val="0058A9"/>
                </a:solidFill>
                <a:latin typeface="Arial"/>
              </a:rPr>
              <a:t>Noveno nivel del esquemaClick to edit Master text styles</a:t>
            </a:r>
            <a:endParaRPr/>
          </a:p>
          <a:p>
            <a:r>
              <a:rPr lang="es-ES">
                <a:solidFill>
                  <a:srgbClr val="0058A9"/>
                </a:solidFill>
                <a:latin typeface="Arial"/>
              </a:rPr>
              <a:t>Second level</a:t>
            </a:r>
            <a:endParaRPr/>
          </a:p>
          <a:p>
            <a:r>
              <a:rPr lang="es-ES">
                <a:solidFill>
                  <a:srgbClr val="0058A9"/>
                </a:solidFill>
                <a:latin typeface="Arial"/>
              </a:rPr>
              <a:t>Third level</a:t>
            </a:r>
            <a:endParaRPr/>
          </a:p>
          <a:p>
            <a:r>
              <a:rPr lang="es-ES">
                <a:solidFill>
                  <a:srgbClr val="0058A9"/>
                </a:solidFill>
                <a:latin typeface="Arial"/>
              </a:rPr>
              <a:t>Fourth level</a:t>
            </a:r>
            <a:endParaRPr/>
          </a:p>
          <a:p>
            <a:r>
              <a:rPr lang="es-ES">
                <a:solidFill>
                  <a:srgbClr val="0058A9"/>
                </a:solidFill>
                <a:latin typeface="Arial"/>
              </a:rPr>
              <a:t>Fifth level</a:t>
            </a:r>
            <a:endParaRPr/>
          </a:p>
        </p:txBody>
      </p:sp>
      <p:pic>
        <p:nvPicPr>
          <p:cNvPr id="86" name="Picture 85"/>
          <p:cNvPicPr/>
          <p:nvPr/>
        </p:nvPicPr>
        <p:blipFill>
          <a:blip r:embed="rId15"/>
          <a:stretch>
            <a:fillRect/>
          </a:stretch>
        </p:blipFill>
        <p:spPr>
          <a:xfrm>
            <a:off x="230400" y="6310800"/>
            <a:ext cx="1879200" cy="460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88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640" cy="828360"/>
          </a:xfrm>
          <a:prstGeom prst="rect">
            <a:avLst/>
          </a:prstGeom>
          <a:ln>
            <a:noFill/>
          </a:ln>
        </p:spPr>
      </p:pic>
      <p:pic>
        <p:nvPicPr>
          <p:cNvPr id="122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228600" y="6309360"/>
            <a:ext cx="1878480" cy="460800"/>
          </a:xfrm>
          <a:prstGeom prst="rect">
            <a:avLst/>
          </a:prstGeom>
          <a:ln>
            <a:noFill/>
          </a:ln>
        </p:spPr>
      </p:pic>
      <p:pic>
        <p:nvPicPr>
          <p:cNvPr id="123" name="Picture 5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000"/>
          </a:xfrm>
          <a:prstGeom prst="rect">
            <a:avLst/>
          </a:prstGeom>
        </p:spPr>
        <p:txBody>
          <a:bodyPr anchor="ctr"/>
          <a:lstStyle/>
          <a:p>
            <a:r>
              <a:rPr lang="es-ES" sz="3200">
                <a:solidFill>
                  <a:srgbClr val="FFFFFF"/>
                </a:solidFill>
                <a:latin typeface="Arial"/>
              </a:rPr>
              <a:t>Pulse para editar el formato del texto de títuloClick to edit master title style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251640" y="188640"/>
            <a:ext cx="389376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ES" sz="2000">
                <a:solidFill>
                  <a:srgbClr val="FFFFFF"/>
                </a:solidFill>
                <a:latin typeface="Arial"/>
              </a:rPr>
              <a:t>www.bsc.es</a:t>
            </a:r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"/>
            </a:pPr>
            <a:r>
              <a:rPr lang="es-ES"/>
              <a:t>Second Outline Level</a:t>
            </a:r>
            <a:endParaRPr/>
          </a:p>
          <a:p>
            <a:pPr lvl="2">
              <a:buSzPct val="25000"/>
              <a:buFont typeface="StarSymbol"/>
              <a:buChar char=""/>
            </a:pPr>
            <a:r>
              <a:rPr lang="es-ES"/>
              <a:t>Third Outline Level</a:t>
            </a:r>
            <a:endParaRPr/>
          </a:p>
          <a:p>
            <a:pPr lvl="3">
              <a:buSzPct val="25000"/>
              <a:buFont typeface="StarSymbol"/>
              <a:buChar char=""/>
            </a:pPr>
            <a:r>
              <a:rPr lang="es-ES"/>
              <a:t>Fourth Outline Level</a:t>
            </a:r>
            <a:endParaRPr/>
          </a:p>
          <a:p>
            <a:pPr lvl="4">
              <a:buSzPct val="25000"/>
              <a:buFont typeface="StarSymbol"/>
              <a:buChar char=""/>
            </a:pPr>
            <a:r>
              <a:rPr lang="es-E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Seventh Outline Level</a:t>
            </a:r>
            <a:endParaRPr/>
          </a:p>
        </p:txBody>
      </p:sp>
      <p:pic>
        <p:nvPicPr>
          <p:cNvPr id="127" name="Picture 126"/>
          <p:cNvPicPr/>
          <p:nvPr/>
        </p:nvPicPr>
        <p:blipFill>
          <a:blip r:embed="rId17"/>
          <a:stretch>
            <a:fillRect/>
          </a:stretch>
        </p:blipFill>
        <p:spPr>
          <a:xfrm>
            <a:off x="1983600" y="1195200"/>
            <a:ext cx="4971600" cy="122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2200" cy="826920"/>
          </a:xfrm>
          <a:prstGeom prst="rect">
            <a:avLst/>
          </a:prstGeom>
          <a:ln>
            <a:noFill/>
          </a:ln>
        </p:spPr>
      </p:pic>
      <p:pic>
        <p:nvPicPr>
          <p:cNvPr id="245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228600" y="6309360"/>
            <a:ext cx="1877040" cy="459360"/>
          </a:xfrm>
          <a:prstGeom prst="rect">
            <a:avLst/>
          </a:prstGeom>
          <a:ln>
            <a:noFill/>
          </a:ln>
        </p:spPr>
      </p:pic>
      <p:pic>
        <p:nvPicPr>
          <p:cNvPr id="246" name="Picture 3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247" name="Picture 2"/>
          <p:cNvPicPr/>
          <p:nvPr/>
        </p:nvPicPr>
        <p:blipFill>
          <a:blip r:embed="rId17"/>
          <a:stretch>
            <a:fillRect/>
          </a:stretch>
        </p:blipFill>
        <p:spPr>
          <a:xfrm>
            <a:off x="755640" y="2853000"/>
            <a:ext cx="3215520" cy="790200"/>
          </a:xfrm>
          <a:prstGeom prst="rect">
            <a:avLst/>
          </a:prstGeom>
          <a:ln>
            <a:noFill/>
          </a:ln>
        </p:spPr>
      </p:pic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250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sz="1400"/>
              <a:t>&lt;date/time&gt;</a:t>
            </a:r>
            <a:endParaRPr/>
          </a:p>
        </p:txBody>
      </p:sp>
      <p:sp>
        <p:nvSpPr>
          <p:cNvPr id="251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es-ES" sz="1400"/>
              <a:t>&lt;footer&gt;</a:t>
            </a:r>
            <a:endParaRPr/>
          </a:p>
        </p:txBody>
      </p:sp>
      <p:sp>
        <p:nvSpPr>
          <p:cNvPr id="252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61B9E5D1-F297-46BC-8FEA-3AC8D77A0575}" type="slidenum">
              <a:rPr lang="es-ES" sz="140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3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640" cy="742680"/>
          </a:xfrm>
          <a:prstGeom prst="rect">
            <a:avLst/>
          </a:prstGeom>
          <a:ln>
            <a:noFill/>
          </a:ln>
        </p:spPr>
      </p:pic>
      <p:pic>
        <p:nvPicPr>
          <p:cNvPr id="403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228600" y="6309360"/>
            <a:ext cx="1878480" cy="460800"/>
          </a:xfrm>
          <a:prstGeom prst="rect">
            <a:avLst/>
          </a:prstGeom>
          <a:ln>
            <a:noFill/>
          </a:ln>
        </p:spPr>
      </p:pic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107640" y="-2736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Click to edit the title text formatClic para editar título</a:t>
            </a:r>
            <a:endParaRPr/>
          </a:p>
        </p:txBody>
      </p:sp>
      <p:sp>
        <p:nvSpPr>
          <p:cNvPr id="405" name="CustomShape 2"/>
          <p:cNvSpPr/>
          <p:nvPr/>
        </p:nvSpPr>
        <p:spPr>
          <a:xfrm>
            <a:off x="8184240" y="6666480"/>
            <a:ext cx="1500120" cy="256320"/>
          </a:xfrm>
          <a:prstGeom prst="rect">
            <a:avLst/>
          </a:prstGeom>
          <a:noFill/>
          <a:ln>
            <a:noFill/>
          </a:ln>
        </p:spPr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Seventh Outline Level</a:t>
            </a:r>
            <a:endParaRPr/>
          </a:p>
        </p:txBody>
      </p:sp>
      <p:sp>
        <p:nvSpPr>
          <p:cNvPr id="407" name="PlaceHolder 4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s-ES" sz="1400"/>
              <a:t>&lt;date/time&gt;</a:t>
            </a:r>
            <a:endParaRPr/>
          </a:p>
        </p:txBody>
      </p:sp>
      <p:sp>
        <p:nvSpPr>
          <p:cNvPr id="408" name="PlaceHolder 5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es-ES" sz="1400"/>
              <a:t>&lt;footer&gt;</a:t>
            </a:r>
            <a:endParaRPr/>
          </a:p>
        </p:txBody>
      </p:sp>
      <p:sp>
        <p:nvSpPr>
          <p:cNvPr id="409" name="PlaceHolder 6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DB133069-DF45-4EAF-A59C-83C383B8F1FF}" type="slidenum">
              <a:rPr lang="es-ES" sz="140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2200" cy="826920"/>
          </a:xfrm>
          <a:prstGeom prst="rect">
            <a:avLst/>
          </a:prstGeom>
        </p:spPr>
      </p:pic>
      <p:pic>
        <p:nvPicPr>
          <p:cNvPr id="8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228600" y="6309360"/>
            <a:ext cx="1877040" cy="459360"/>
          </a:xfrm>
          <a:prstGeom prst="rect">
            <a:avLst/>
          </a:prstGeom>
        </p:spPr>
      </p:pic>
      <p:pic>
        <p:nvPicPr>
          <p:cNvPr id="2" name="Picture 5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17"/>
          <a:stretch>
            <a:fillRect/>
          </a:stretch>
        </p:blipFill>
        <p:spPr>
          <a:xfrm>
            <a:off x="1983960" y="1196640"/>
            <a:ext cx="4970160" cy="1222200"/>
          </a:xfrm>
          <a:prstGeom prst="rect">
            <a:avLst/>
          </a:prstGeom>
        </p:spPr>
      </p:pic>
      <p:sp>
        <p:nvSpPr>
          <p:cNvPr id="4" name="CustomShape 1"/>
          <p:cNvSpPr/>
          <p:nvPr/>
        </p:nvSpPr>
        <p:spPr>
          <a:xfrm>
            <a:off x="251640" y="188640"/>
            <a:ext cx="3892320" cy="3938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>
                <a:solidFill>
                  <a:srgbClr val="FFFFFF"/>
                </a:solidFill>
              </a:rPr>
              <a:t>www.bsc.es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252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ftr="0" dt="0"/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2200" cy="826920"/>
          </a:xfrm>
          <a:prstGeom prst="rect">
            <a:avLst/>
          </a:prstGeom>
          <a:ln>
            <a:noFill/>
          </a:ln>
        </p:spPr>
      </p:pic>
      <p:pic>
        <p:nvPicPr>
          <p:cNvPr id="245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228600" y="6309360"/>
            <a:ext cx="1877040" cy="459360"/>
          </a:xfrm>
          <a:prstGeom prst="rect">
            <a:avLst/>
          </a:prstGeom>
          <a:ln>
            <a:noFill/>
          </a:ln>
        </p:spPr>
      </p:pic>
      <p:pic>
        <p:nvPicPr>
          <p:cNvPr id="246" name="Picture 3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247" name="Picture 2"/>
          <p:cNvPicPr/>
          <p:nvPr/>
        </p:nvPicPr>
        <p:blipFill>
          <a:blip r:embed="rId17"/>
          <a:stretch>
            <a:fillRect/>
          </a:stretch>
        </p:blipFill>
        <p:spPr>
          <a:xfrm>
            <a:off x="755640" y="2853000"/>
            <a:ext cx="3215520" cy="790200"/>
          </a:xfrm>
          <a:prstGeom prst="rect">
            <a:avLst/>
          </a:prstGeom>
          <a:ln>
            <a:noFill/>
          </a:ln>
        </p:spPr>
      </p:pic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250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sz="1400">
                <a:solidFill>
                  <a:prstClr val="black"/>
                </a:solidFill>
              </a:rPr>
              <a:t>&lt;date/time&gt;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es-ES" sz="1400">
                <a:solidFill>
                  <a:prstClr val="black"/>
                </a:solidFill>
              </a:rPr>
              <a:t>&lt;footer&gt;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61B9E5D1-F297-46BC-8FEA-3AC8D77A0575}" type="slidenum">
              <a:rPr lang="es-ES" sz="1400">
                <a:solidFill>
                  <a:prstClr val="black"/>
                </a:solidFill>
              </a:rPr>
              <a:pPr algn="r"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4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5472000" y="5969160"/>
            <a:ext cx="3420360" cy="51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es-ES" sz="1400" dirty="0" err="1" smtClean="0">
                <a:solidFill>
                  <a:srgbClr val="FFFFFF"/>
                </a:solidFill>
                <a:latin typeface="Arial"/>
              </a:rPr>
              <a:t>Belgrade</a:t>
            </a:r>
            <a:r>
              <a:rPr lang="es-ES" sz="1400" dirty="0" smtClean="0">
                <a:solidFill>
                  <a:srgbClr val="FFFFFF"/>
                </a:solidFill>
                <a:latin typeface="Arial"/>
              </a:rPr>
              <a:t>, 26 </a:t>
            </a:r>
            <a:r>
              <a:rPr lang="es-ES" sz="1400" dirty="0" err="1" smtClean="0">
                <a:solidFill>
                  <a:srgbClr val="FFFFFF"/>
                </a:solidFill>
                <a:latin typeface="Arial"/>
              </a:rPr>
              <a:t>September</a:t>
            </a:r>
            <a:r>
              <a:rPr lang="es-ES" sz="14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1400" dirty="0">
                <a:solidFill>
                  <a:srgbClr val="FFFFFF"/>
                </a:solidFill>
                <a:latin typeface="Arial"/>
              </a:rPr>
              <a:t>2014</a:t>
            </a:r>
            <a:endParaRPr dirty="0"/>
          </a:p>
        </p:txBody>
      </p:sp>
      <p:sp>
        <p:nvSpPr>
          <p:cNvPr id="450" name="CustomShape 2"/>
          <p:cNvSpPr/>
          <p:nvPr/>
        </p:nvSpPr>
        <p:spPr>
          <a:xfrm>
            <a:off x="1403640" y="4875120"/>
            <a:ext cx="648036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s-ES" dirty="0">
                <a:solidFill>
                  <a:srgbClr val="FFFFFF"/>
                </a:solidFill>
                <a:latin typeface="Arial"/>
              </a:rPr>
              <a:t>George S. </a:t>
            </a:r>
            <a:r>
              <a:rPr lang="es-ES" dirty="0" err="1">
                <a:solidFill>
                  <a:srgbClr val="FFFFFF"/>
                </a:solidFill>
                <a:latin typeface="Arial"/>
              </a:rPr>
              <a:t>Markomanolis</a:t>
            </a:r>
            <a:r>
              <a:rPr lang="es-ES" dirty="0">
                <a:solidFill>
                  <a:srgbClr val="FFFFFF"/>
                </a:solidFill>
                <a:latin typeface="Arial"/>
              </a:rPr>
              <a:t>, Oriol </a:t>
            </a:r>
            <a:r>
              <a:rPr lang="es-ES" dirty="0" err="1">
                <a:solidFill>
                  <a:srgbClr val="FFFFFF"/>
                </a:solidFill>
                <a:latin typeface="Arial"/>
              </a:rPr>
              <a:t>Jorba</a:t>
            </a:r>
            <a:r>
              <a:rPr lang="es-ES" dirty="0">
                <a:solidFill>
                  <a:srgbClr val="FFFFFF"/>
                </a:solidFill>
                <a:latin typeface="Arial"/>
              </a:rPr>
              <a:t>, </a:t>
            </a:r>
            <a:r>
              <a:rPr lang="es-ES" dirty="0" smtClean="0">
                <a:solidFill>
                  <a:srgbClr val="FFFFFF"/>
                </a:solidFill>
                <a:latin typeface="Arial"/>
              </a:rPr>
              <a:t>Kim </a:t>
            </a:r>
            <a:r>
              <a:rPr lang="es-ES" dirty="0" err="1">
                <a:solidFill>
                  <a:srgbClr val="FFFFFF"/>
                </a:solidFill>
                <a:latin typeface="Arial"/>
              </a:rPr>
              <a:t>Serradell</a:t>
            </a:r>
            <a:endParaRPr dirty="0"/>
          </a:p>
        </p:txBody>
      </p:sp>
      <p:sp>
        <p:nvSpPr>
          <p:cNvPr id="451" name="TextShape 3"/>
          <p:cNvSpPr txBox="1"/>
          <p:nvPr/>
        </p:nvSpPr>
        <p:spPr>
          <a:xfrm>
            <a:off x="685800" y="3200400"/>
            <a:ext cx="7772040" cy="74700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3200" b="1" dirty="0" err="1" smtClean="0">
                <a:solidFill>
                  <a:srgbClr val="FFFFFF"/>
                </a:solidFill>
                <a:latin typeface="Arial"/>
              </a:rPr>
              <a:t>Overview</a:t>
            </a:r>
            <a:r>
              <a:rPr lang="es-ES" sz="3200" b="1" dirty="0" smtClean="0">
                <a:solidFill>
                  <a:srgbClr val="FFFFFF"/>
                </a:solidFill>
                <a:latin typeface="Arial"/>
              </a:rPr>
              <a:t> of </a:t>
            </a:r>
            <a:r>
              <a:rPr lang="es-ES" sz="3200" b="1" dirty="0" err="1" smtClean="0">
                <a:solidFill>
                  <a:srgbClr val="FFFFFF"/>
                </a:solidFill>
                <a:latin typeface="Arial"/>
              </a:rPr>
              <a:t>on-going</a:t>
            </a:r>
            <a:r>
              <a:rPr lang="es-ES" sz="32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3200" b="1" dirty="0" err="1" smtClean="0">
                <a:solidFill>
                  <a:srgbClr val="FFFFFF"/>
                </a:solidFill>
                <a:latin typeface="Arial"/>
              </a:rPr>
              <a:t>work</a:t>
            </a:r>
            <a:r>
              <a:rPr lang="es-ES" sz="32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3200" b="1" dirty="0" err="1" smtClean="0">
                <a:solidFill>
                  <a:srgbClr val="FFFFFF"/>
                </a:solidFill>
                <a:latin typeface="Arial"/>
              </a:rPr>
              <a:t>on</a:t>
            </a:r>
            <a:r>
              <a:rPr lang="es-ES" sz="3200" b="1" dirty="0" smtClean="0">
                <a:solidFill>
                  <a:srgbClr val="FFFFFF"/>
                </a:solidFill>
                <a:latin typeface="Arial"/>
              </a:rPr>
              <a:t> NMMB HPC performance at BSC </a:t>
            </a:r>
            <a:endParaRPr dirty="0"/>
          </a:p>
        </p:txBody>
      </p:sp>
      <p:pic>
        <p:nvPicPr>
          <p:cNvPr id="452" name="Picture 451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00" y="5832000"/>
            <a:ext cx="1800000" cy="8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722520" y="4371480"/>
            <a:ext cx="7770600" cy="136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ES" sz="2400" b="1">
                <a:solidFill>
                  <a:srgbClr val="FFFFFF"/>
                </a:solidFill>
                <a:latin typeface="Arial"/>
                <a:ea typeface="DejaVu Sans"/>
              </a:rPr>
              <a:t>Experiences with OmpSs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3CA1CB53-10B1-4E4F-B749-72A76492B68A}" type="slidenum">
              <a:rPr lang="es-ES" sz="1100">
                <a:solidFill>
                  <a:srgbClr val="004990"/>
                </a:solidFill>
                <a:latin typeface="Arial"/>
              </a:rPr>
              <a:t>11</a:t>
            </a:fld>
            <a:endParaRPr/>
          </a:p>
        </p:txBody>
      </p:sp>
      <p:sp>
        <p:nvSpPr>
          <p:cNvPr id="559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Objectives</a:t>
            </a:r>
            <a:endParaRPr/>
          </a:p>
        </p:txBody>
      </p:sp>
      <p:sp>
        <p:nvSpPr>
          <p:cNvPr id="560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Trying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to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apply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OmpSs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a real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application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Applying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incremental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methodology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Identify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opportunities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Exploring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difficulties</a:t>
            </a:r>
            <a:endParaRPr dirty="0"/>
          </a:p>
          <a:p>
            <a:pPr>
              <a:buBlip>
                <a:blip r:embed="rId2"/>
              </a:buBlip>
            </a:pPr>
            <a:endParaRPr dirty="0"/>
          </a:p>
          <a:p>
            <a:pPr lvl="1">
              <a:buFont typeface="Arial"/>
              <a:buChar char="–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B36A830D-2FDB-4ECB-9CD1-43E56D2752AA}" type="slidenum">
              <a:rPr lang="es-ES" sz="1100">
                <a:solidFill>
                  <a:srgbClr val="004990"/>
                </a:solidFill>
                <a:latin typeface="Arial"/>
              </a:rPr>
              <a:t>12</a:t>
            </a:fld>
            <a:endParaRPr/>
          </a:p>
        </p:txBody>
      </p:sp>
      <p:sp>
        <p:nvSpPr>
          <p:cNvPr id="566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Horizontal diffusion + communication </a:t>
            </a:r>
            <a:endParaRPr/>
          </a:p>
        </p:txBody>
      </p:sp>
      <p:sp>
        <p:nvSpPr>
          <p:cNvPr id="567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  <a:latin typeface="Arial"/>
              </a:rPr>
              <a:t>The horizontal diffusion has some load imbalance</a:t>
            </a:r>
            <a:endParaRPr/>
          </a:p>
          <a:p>
            <a:pPr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  <a:latin typeface="Arial"/>
              </a:rPr>
              <a:t>There is some computation about packing/unpacking data for the communication buffers (red area)</a:t>
            </a:r>
            <a:endParaRPr/>
          </a:p>
          <a:p>
            <a:pPr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  <a:latin typeface="Arial"/>
              </a:rPr>
              <a:t>Gather (green colour)  and scatter for the FFTs</a:t>
            </a:r>
            <a:endParaRPr/>
          </a:p>
        </p:txBody>
      </p:sp>
      <p:pic>
        <p:nvPicPr>
          <p:cNvPr id="568" name="Picture 567"/>
          <p:cNvPicPr/>
          <p:nvPr/>
        </p:nvPicPr>
        <p:blipFill>
          <a:blip r:embed="rId3"/>
          <a:stretch>
            <a:fillRect/>
          </a:stretch>
        </p:blipFill>
        <p:spPr>
          <a:xfrm>
            <a:off x="391680" y="2665440"/>
            <a:ext cx="8124840" cy="285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307F7819-009B-45AD-BA3B-536E952AE202}" type="slidenum">
              <a:rPr lang="es-ES" sz="1100">
                <a:solidFill>
                  <a:srgbClr val="004990"/>
                </a:solidFill>
                <a:latin typeface="Arial"/>
              </a:rPr>
              <a:t>13</a:t>
            </a:fld>
            <a:endParaRPr/>
          </a:p>
        </p:txBody>
      </p:sp>
      <p:sp>
        <p:nvSpPr>
          <p:cNvPr id="570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Horizontal diffusion skeleton code</a:t>
            </a:r>
            <a:endParaRPr/>
          </a:p>
        </p:txBody>
      </p:sp>
      <p:sp>
        <p:nvSpPr>
          <p:cNvPr id="571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  <a:latin typeface="Arial"/>
              </a:rPr>
              <a:t>The hdiff subroutine has the following loops and dependencies</a:t>
            </a:r>
            <a:endParaRPr/>
          </a:p>
        </p:txBody>
      </p:sp>
      <p:pic>
        <p:nvPicPr>
          <p:cNvPr id="572" name="Picture 571"/>
          <p:cNvPicPr/>
          <p:nvPr/>
        </p:nvPicPr>
        <p:blipFill>
          <a:blip r:embed="rId3"/>
          <a:stretch>
            <a:fillRect/>
          </a:stretch>
        </p:blipFill>
        <p:spPr>
          <a:xfrm>
            <a:off x="792000" y="1800000"/>
            <a:ext cx="7812360" cy="496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FC8C426B-FEF1-45D2-A51B-DF086CE960D5}" type="slidenum">
              <a:rPr lang="es-ES" sz="1100">
                <a:solidFill>
                  <a:srgbClr val="004990"/>
                </a:solidFill>
                <a:latin typeface="Arial"/>
              </a:rPr>
              <a:t>14</a:t>
            </a:fld>
            <a:endParaRPr/>
          </a:p>
        </p:txBody>
      </p:sp>
      <p:sp>
        <p:nvSpPr>
          <p:cNvPr id="582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Local optimizations</a:t>
            </a:r>
            <a:endParaRPr/>
          </a:p>
        </p:txBody>
      </p:sp>
      <p:sp>
        <p:nvSpPr>
          <p:cNvPr id="583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Study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hdiff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tasks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with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2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threads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Loop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hdiff3_3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needs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4.7 ms (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green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colour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) </a:t>
            </a: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Code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of hdiff3_3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loop</a:t>
            </a:r>
            <a:endParaRPr dirty="0"/>
          </a:p>
          <a:p>
            <a:pPr>
              <a:buBlip>
                <a:blip r:embed="rId2"/>
              </a:buBlip>
            </a:pPr>
            <a:endParaRPr dirty="0"/>
          </a:p>
        </p:txBody>
      </p:sp>
      <p:pic>
        <p:nvPicPr>
          <p:cNvPr id="584" name="Picture 583"/>
          <p:cNvPicPr/>
          <p:nvPr/>
        </p:nvPicPr>
        <p:blipFill>
          <a:blip r:embed="rId3"/>
          <a:stretch>
            <a:fillRect/>
          </a:stretch>
        </p:blipFill>
        <p:spPr>
          <a:xfrm>
            <a:off x="1584000" y="1584000"/>
            <a:ext cx="4536000" cy="1080000"/>
          </a:xfrm>
          <a:prstGeom prst="rect">
            <a:avLst/>
          </a:prstGeom>
          <a:ln>
            <a:noFill/>
          </a:ln>
        </p:spPr>
      </p:pic>
      <p:graphicFrame>
        <p:nvGraphicFramePr>
          <p:cNvPr id="585" name="Table 4"/>
          <p:cNvGraphicFramePr/>
          <p:nvPr>
            <p:extLst>
              <p:ext uri="{D42A27DB-BD31-4B8C-83A1-F6EECF244321}">
                <p14:modId xmlns:p14="http://schemas.microsoft.com/office/powerpoint/2010/main" val="1326257890"/>
              </p:ext>
            </p:extLst>
          </p:nvPr>
        </p:nvGraphicFramePr>
        <p:xfrm>
          <a:off x="427680" y="3454920"/>
          <a:ext cx="4164120" cy="3108960"/>
        </p:xfrm>
        <a:graphic>
          <a:graphicData uri="http://schemas.openxmlformats.org/drawingml/2006/table">
            <a:tbl>
              <a:tblPr/>
              <a:tblGrid>
                <a:gridCol w="4164120"/>
              </a:tblGrid>
              <a:tr h="2888940">
                <a:tc>
                  <a:txBody>
                    <a:bodyPr/>
                    <a:lstStyle/>
                    <a:p>
                      <a:r>
                        <a:rPr lang="es-ES" sz="1500" dirty="0"/>
                        <a:t> do j=jts_b1,jte_h2</a:t>
                      </a:r>
                      <a:endParaRPr dirty="0"/>
                    </a:p>
                    <a:p>
                      <a:r>
                        <a:rPr lang="es-ES" sz="1500" dirty="0"/>
                        <a:t>          do i=its_b1,ite_h2</a:t>
                      </a:r>
                      <a:endParaRPr dirty="0"/>
                    </a:p>
                    <a:p>
                      <a:r>
                        <a:rPr lang="es-ES" sz="1500" dirty="0"/>
                        <a:t>           </a:t>
                      </a:r>
                      <a:r>
                        <a:rPr lang="es-ES" sz="1500" dirty="0" err="1"/>
                        <a:t>hkfx</a:t>
                      </a:r>
                      <a:r>
                        <a:rPr lang="es-ES" sz="1500" dirty="0"/>
                        <a:t>=</a:t>
                      </a:r>
                      <a:r>
                        <a:rPr lang="es-ES" sz="1500" dirty="0" err="1"/>
                        <a:t>hkx</a:t>
                      </a:r>
                      <a:r>
                        <a:rPr lang="es-ES" sz="1500" dirty="0"/>
                        <a:t>(</a:t>
                      </a:r>
                      <a:r>
                        <a:rPr lang="es-ES" sz="1500" dirty="0" err="1"/>
                        <a:t>i,j</a:t>
                      </a:r>
                      <a:r>
                        <a:rPr lang="es-ES" sz="1500" dirty="0"/>
                        <a:t>)*</a:t>
                      </a:r>
                      <a:r>
                        <a:rPr lang="es-ES" sz="1500" dirty="0" err="1"/>
                        <a:t>fmlx</a:t>
                      </a:r>
                      <a:r>
                        <a:rPr lang="es-ES" sz="1500" dirty="0"/>
                        <a:t>(</a:t>
                      </a:r>
                      <a:r>
                        <a:rPr lang="es-ES" sz="1500" dirty="0" err="1"/>
                        <a:t>i,j</a:t>
                      </a:r>
                      <a:r>
                        <a:rPr lang="es-ES" sz="1500" dirty="0"/>
                        <a:t>)</a:t>
                      </a:r>
                      <a:endParaRPr dirty="0"/>
                    </a:p>
                    <a:p>
                      <a:r>
                        <a:rPr lang="es-ES" sz="1500" dirty="0"/>
                        <a:t>           </a:t>
                      </a:r>
                      <a:r>
                        <a:rPr lang="es-ES" sz="1500" dirty="0" err="1"/>
                        <a:t>hkfy</a:t>
                      </a:r>
                      <a:r>
                        <a:rPr lang="es-ES" sz="1500" dirty="0"/>
                        <a:t>=</a:t>
                      </a:r>
                      <a:r>
                        <a:rPr lang="es-ES" sz="1500" dirty="0" err="1"/>
                        <a:t>hky</a:t>
                      </a:r>
                      <a:r>
                        <a:rPr lang="es-ES" sz="1500" dirty="0"/>
                        <a:t>(</a:t>
                      </a:r>
                      <a:r>
                        <a:rPr lang="es-ES" sz="1500" dirty="0" err="1"/>
                        <a:t>i,j</a:t>
                      </a:r>
                      <a:r>
                        <a:rPr lang="es-ES" sz="1500" dirty="0"/>
                        <a:t>)*</a:t>
                      </a:r>
                      <a:r>
                        <a:rPr lang="es-ES" sz="1500" dirty="0" err="1"/>
                        <a:t>fmly</a:t>
                      </a:r>
                      <a:r>
                        <a:rPr lang="es-ES" sz="1500" dirty="0"/>
                        <a:t>(</a:t>
                      </a:r>
                      <a:r>
                        <a:rPr lang="es-ES" sz="1500" dirty="0" err="1"/>
                        <a:t>i,j</a:t>
                      </a:r>
                      <a:r>
                        <a:rPr lang="es-ES" sz="1500" dirty="0"/>
                        <a:t>)</a:t>
                      </a:r>
                      <a:endParaRPr dirty="0"/>
                    </a:p>
                    <a:p>
                      <a:endParaRPr dirty="0"/>
                    </a:p>
                    <a:p>
                      <a:r>
                        <a:rPr lang="es-ES" sz="1500" dirty="0"/>
                        <a:t> </a:t>
                      </a:r>
                      <a:r>
                        <a:rPr lang="es-ES" sz="1500" dirty="0" err="1"/>
                        <a:t>if</a:t>
                      </a:r>
                      <a:r>
                        <a:rPr lang="es-ES" sz="1500" dirty="0"/>
                        <a:t>(</a:t>
                      </a:r>
                      <a:r>
                        <a:rPr lang="es-ES" sz="1500" dirty="0" err="1"/>
                        <a:t>num_tracers_chem</a:t>
                      </a:r>
                      <a:r>
                        <a:rPr lang="es-ES" sz="1500" dirty="0"/>
                        <a:t>&gt;0.and.diff_chem)</a:t>
                      </a:r>
                      <a:r>
                        <a:rPr lang="es-ES" sz="1500" dirty="0" err="1"/>
                        <a:t>then</a:t>
                      </a:r>
                      <a:endParaRPr dirty="0"/>
                    </a:p>
                    <a:p>
                      <a:r>
                        <a:rPr lang="es-ES" sz="1500" dirty="0"/>
                        <a:t>             do </a:t>
                      </a:r>
                      <a:r>
                        <a:rPr lang="es-ES" sz="1500" dirty="0" err="1"/>
                        <a:t>ks</a:t>
                      </a:r>
                      <a:r>
                        <a:rPr lang="es-ES" sz="1500" dirty="0"/>
                        <a:t>=1,num_tracers_chem</a:t>
                      </a:r>
                      <a:endParaRPr dirty="0"/>
                    </a:p>
                    <a:p>
                      <a:r>
                        <a:rPr lang="es-ES" sz="1500" dirty="0"/>
                        <a:t>               </a:t>
                      </a:r>
                      <a:r>
                        <a:rPr lang="es-ES" sz="1500" dirty="0" err="1"/>
                        <a:t>sx</a:t>
                      </a:r>
                      <a:r>
                        <a:rPr lang="es-ES" sz="1500" dirty="0"/>
                        <a:t> (</a:t>
                      </a:r>
                      <a:r>
                        <a:rPr lang="es-ES" sz="1500" dirty="0" err="1"/>
                        <a:t>i,j,ks</a:t>
                      </a:r>
                      <a:r>
                        <a:rPr lang="es-ES" sz="1500" dirty="0"/>
                        <a:t>)=(s (</a:t>
                      </a:r>
                      <a:r>
                        <a:rPr lang="es-ES" sz="1500" dirty="0" err="1"/>
                        <a:t>i,j,l,ks</a:t>
                      </a:r>
                      <a:r>
                        <a:rPr lang="es-ES" sz="1500" dirty="0"/>
                        <a:t>)-s (i-1,j,l,ks))*</a:t>
                      </a:r>
                      <a:r>
                        <a:rPr lang="es-ES" sz="1500" dirty="0" err="1"/>
                        <a:t>hkfx</a:t>
                      </a:r>
                      <a:endParaRPr dirty="0"/>
                    </a:p>
                    <a:p>
                      <a:r>
                        <a:rPr lang="es-ES" sz="1500" dirty="0"/>
                        <a:t>               </a:t>
                      </a:r>
                      <a:r>
                        <a:rPr lang="es-ES" sz="1500" dirty="0" err="1"/>
                        <a:t>sy</a:t>
                      </a:r>
                      <a:r>
                        <a:rPr lang="es-ES" sz="1500" dirty="0"/>
                        <a:t> (</a:t>
                      </a:r>
                      <a:r>
                        <a:rPr lang="es-ES" sz="1500" dirty="0" err="1"/>
                        <a:t>i,j,ks</a:t>
                      </a:r>
                      <a:r>
                        <a:rPr lang="es-ES" sz="1500" dirty="0"/>
                        <a:t>)=(s (</a:t>
                      </a:r>
                      <a:r>
                        <a:rPr lang="es-ES" sz="1500" dirty="0" err="1"/>
                        <a:t>i,j,l,ks</a:t>
                      </a:r>
                      <a:r>
                        <a:rPr lang="es-ES" sz="1500" dirty="0"/>
                        <a:t>)-s (i,j-1,l,ks))*</a:t>
                      </a:r>
                      <a:r>
                        <a:rPr lang="es-ES" sz="1500" dirty="0" err="1"/>
                        <a:t>hkfy</a:t>
                      </a:r>
                      <a:endParaRPr dirty="0"/>
                    </a:p>
                    <a:p>
                      <a:r>
                        <a:rPr lang="es-ES" sz="1500" dirty="0"/>
                        <a:t>             </a:t>
                      </a:r>
                      <a:r>
                        <a:rPr lang="es-ES" sz="1500" dirty="0" err="1"/>
                        <a:t>enddo</a:t>
                      </a:r>
                      <a:endParaRPr dirty="0"/>
                    </a:p>
                    <a:p>
                      <a:r>
                        <a:rPr lang="es-ES" sz="1500" dirty="0"/>
                        <a:t>            </a:t>
                      </a:r>
                      <a:r>
                        <a:rPr lang="es-ES" sz="1500" dirty="0" err="1"/>
                        <a:t>endif</a:t>
                      </a:r>
                      <a:endParaRPr dirty="0"/>
                    </a:p>
                    <a:p>
                      <a:r>
                        <a:rPr lang="es-ES" sz="1500" dirty="0"/>
                        <a:t>          </a:t>
                      </a:r>
                      <a:r>
                        <a:rPr lang="es-ES" sz="1500" dirty="0" err="1"/>
                        <a:t>enddo</a:t>
                      </a:r>
                      <a:endParaRPr dirty="0"/>
                    </a:p>
                    <a:p>
                      <a:r>
                        <a:rPr lang="es-ES" sz="1500" dirty="0"/>
                        <a:t>        </a:t>
                      </a:r>
                      <a:r>
                        <a:rPr lang="es-ES" sz="1500" dirty="0" err="1"/>
                        <a:t>enddo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FC8C426B-FEF1-45D2-A51B-DF086CE960D5}" type="slidenum">
              <a:rPr lang="es-ES" sz="1100">
                <a:solidFill>
                  <a:srgbClr val="004990"/>
                </a:solidFill>
                <a:latin typeface="Arial"/>
              </a:rPr>
              <a:t>15</a:t>
            </a:fld>
            <a:endParaRPr/>
          </a:p>
        </p:txBody>
      </p:sp>
      <p:sp>
        <p:nvSpPr>
          <p:cNvPr id="582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Local optimizations</a:t>
            </a:r>
            <a:endParaRPr/>
          </a:p>
        </p:txBody>
      </p:sp>
      <p:sp>
        <p:nvSpPr>
          <p:cNvPr id="583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Study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hdiff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tasks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with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2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threads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Loop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hdiff3_3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needs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4.7 ms (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green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colour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) </a:t>
            </a: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Code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of hdiff3_3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loop</a:t>
            </a:r>
            <a:endParaRPr dirty="0"/>
          </a:p>
          <a:p>
            <a:pPr>
              <a:buBlip>
                <a:blip r:embed="rId2"/>
              </a:buBlip>
            </a:pPr>
            <a:endParaRPr dirty="0"/>
          </a:p>
        </p:txBody>
      </p:sp>
      <p:pic>
        <p:nvPicPr>
          <p:cNvPr id="584" name="Picture 583"/>
          <p:cNvPicPr/>
          <p:nvPr/>
        </p:nvPicPr>
        <p:blipFill>
          <a:blip r:embed="rId3"/>
          <a:stretch>
            <a:fillRect/>
          </a:stretch>
        </p:blipFill>
        <p:spPr>
          <a:xfrm>
            <a:off x="1584000" y="1584000"/>
            <a:ext cx="4536000" cy="1080000"/>
          </a:xfrm>
          <a:prstGeom prst="rect">
            <a:avLst/>
          </a:prstGeom>
          <a:ln>
            <a:noFill/>
          </a:ln>
        </p:spPr>
      </p:pic>
      <p:graphicFrame>
        <p:nvGraphicFramePr>
          <p:cNvPr id="585" name="Table 4"/>
          <p:cNvGraphicFramePr/>
          <p:nvPr>
            <p:extLst>
              <p:ext uri="{D42A27DB-BD31-4B8C-83A1-F6EECF244321}">
                <p14:modId xmlns:p14="http://schemas.microsoft.com/office/powerpoint/2010/main" val="3561171074"/>
              </p:ext>
            </p:extLst>
          </p:nvPr>
        </p:nvGraphicFramePr>
        <p:xfrm>
          <a:off x="427680" y="3454920"/>
          <a:ext cx="4164120" cy="3108960"/>
        </p:xfrm>
        <a:graphic>
          <a:graphicData uri="http://schemas.openxmlformats.org/drawingml/2006/table">
            <a:tbl>
              <a:tblPr/>
              <a:tblGrid>
                <a:gridCol w="4164120"/>
              </a:tblGrid>
              <a:tr h="2888940">
                <a:tc>
                  <a:txBody>
                    <a:bodyPr/>
                    <a:lstStyle/>
                    <a:p>
                      <a:r>
                        <a:rPr lang="es-ES" sz="1500" dirty="0"/>
                        <a:t> do j=jts_b1,jte_h2</a:t>
                      </a:r>
                      <a:endParaRPr dirty="0"/>
                    </a:p>
                    <a:p>
                      <a:r>
                        <a:rPr lang="es-ES" sz="1500" dirty="0"/>
                        <a:t>          do i=its_b1,ite_h2</a:t>
                      </a:r>
                      <a:endParaRPr dirty="0"/>
                    </a:p>
                    <a:p>
                      <a:r>
                        <a:rPr lang="es-ES" sz="1500" dirty="0"/>
                        <a:t>           </a:t>
                      </a:r>
                      <a:r>
                        <a:rPr lang="es-ES" sz="1500" dirty="0" err="1"/>
                        <a:t>hkfx</a:t>
                      </a:r>
                      <a:r>
                        <a:rPr lang="es-ES" sz="1500" dirty="0"/>
                        <a:t>=</a:t>
                      </a:r>
                      <a:r>
                        <a:rPr lang="es-ES" sz="1500" dirty="0" err="1"/>
                        <a:t>hkx</a:t>
                      </a:r>
                      <a:r>
                        <a:rPr lang="es-ES" sz="1500" dirty="0"/>
                        <a:t>(</a:t>
                      </a:r>
                      <a:r>
                        <a:rPr lang="es-ES" sz="1500" dirty="0" err="1"/>
                        <a:t>i,j</a:t>
                      </a:r>
                      <a:r>
                        <a:rPr lang="es-ES" sz="1500" dirty="0"/>
                        <a:t>)*</a:t>
                      </a:r>
                      <a:r>
                        <a:rPr lang="es-ES" sz="1500" dirty="0" err="1"/>
                        <a:t>fmlx</a:t>
                      </a:r>
                      <a:r>
                        <a:rPr lang="es-ES" sz="1500" dirty="0"/>
                        <a:t>(</a:t>
                      </a:r>
                      <a:r>
                        <a:rPr lang="es-ES" sz="1500" dirty="0" err="1"/>
                        <a:t>i,j</a:t>
                      </a:r>
                      <a:r>
                        <a:rPr lang="es-ES" sz="1500" dirty="0"/>
                        <a:t>)</a:t>
                      </a:r>
                      <a:endParaRPr dirty="0"/>
                    </a:p>
                    <a:p>
                      <a:r>
                        <a:rPr lang="es-ES" sz="1500" dirty="0"/>
                        <a:t>           </a:t>
                      </a:r>
                      <a:r>
                        <a:rPr lang="es-ES" sz="1500" dirty="0" err="1"/>
                        <a:t>hkfy</a:t>
                      </a:r>
                      <a:r>
                        <a:rPr lang="es-ES" sz="1500" dirty="0"/>
                        <a:t>=</a:t>
                      </a:r>
                      <a:r>
                        <a:rPr lang="es-ES" sz="1500" dirty="0" err="1"/>
                        <a:t>hky</a:t>
                      </a:r>
                      <a:r>
                        <a:rPr lang="es-ES" sz="1500" dirty="0"/>
                        <a:t>(</a:t>
                      </a:r>
                      <a:r>
                        <a:rPr lang="es-ES" sz="1500" dirty="0" err="1"/>
                        <a:t>i,j</a:t>
                      </a:r>
                      <a:r>
                        <a:rPr lang="es-ES" sz="1500" dirty="0"/>
                        <a:t>)*</a:t>
                      </a:r>
                      <a:r>
                        <a:rPr lang="es-ES" sz="1500" dirty="0" err="1"/>
                        <a:t>fmly</a:t>
                      </a:r>
                      <a:r>
                        <a:rPr lang="es-ES" sz="1500" dirty="0"/>
                        <a:t>(</a:t>
                      </a:r>
                      <a:r>
                        <a:rPr lang="es-ES" sz="1500" dirty="0" err="1"/>
                        <a:t>i,j</a:t>
                      </a:r>
                      <a:r>
                        <a:rPr lang="es-ES" sz="1500" dirty="0"/>
                        <a:t>)</a:t>
                      </a:r>
                      <a:endParaRPr dirty="0"/>
                    </a:p>
                    <a:p>
                      <a:endParaRPr dirty="0"/>
                    </a:p>
                    <a:p>
                      <a:r>
                        <a:rPr lang="es-ES" sz="1500" dirty="0"/>
                        <a:t> </a:t>
                      </a:r>
                      <a:r>
                        <a:rPr lang="es-ES" sz="1500" dirty="0" err="1"/>
                        <a:t>if</a:t>
                      </a:r>
                      <a:r>
                        <a:rPr lang="es-ES" sz="1500" dirty="0"/>
                        <a:t>(</a:t>
                      </a:r>
                      <a:r>
                        <a:rPr lang="es-ES" sz="1500" dirty="0" err="1"/>
                        <a:t>num_tracers_chem</a:t>
                      </a:r>
                      <a:r>
                        <a:rPr lang="es-ES" sz="1500" dirty="0"/>
                        <a:t>&gt;0.and.diff_chem)</a:t>
                      </a:r>
                      <a:r>
                        <a:rPr lang="es-ES" sz="1500" dirty="0" err="1"/>
                        <a:t>then</a:t>
                      </a:r>
                      <a:endParaRPr dirty="0"/>
                    </a:p>
                    <a:p>
                      <a:r>
                        <a:rPr lang="es-ES" sz="1500" dirty="0"/>
                        <a:t>             do </a:t>
                      </a:r>
                      <a:r>
                        <a:rPr lang="es-ES" sz="1500" dirty="0" err="1"/>
                        <a:t>ks</a:t>
                      </a:r>
                      <a:r>
                        <a:rPr lang="es-ES" sz="1500" dirty="0"/>
                        <a:t>=1,num_tracers_chem</a:t>
                      </a:r>
                      <a:endParaRPr dirty="0"/>
                    </a:p>
                    <a:p>
                      <a:r>
                        <a:rPr lang="es-ES" sz="1500" dirty="0"/>
                        <a:t>               </a:t>
                      </a:r>
                      <a:r>
                        <a:rPr lang="es-ES" sz="1500" dirty="0" err="1"/>
                        <a:t>sx</a:t>
                      </a:r>
                      <a:r>
                        <a:rPr lang="es-ES" sz="1500" dirty="0"/>
                        <a:t> (</a:t>
                      </a:r>
                      <a:r>
                        <a:rPr lang="es-ES" sz="1500" dirty="0" err="1"/>
                        <a:t>i,j,ks</a:t>
                      </a:r>
                      <a:r>
                        <a:rPr lang="es-ES" sz="1500" dirty="0"/>
                        <a:t>)=(s (</a:t>
                      </a:r>
                      <a:r>
                        <a:rPr lang="es-ES" sz="1500" dirty="0" err="1"/>
                        <a:t>i,j,l,ks</a:t>
                      </a:r>
                      <a:r>
                        <a:rPr lang="es-ES" sz="1500" dirty="0"/>
                        <a:t>)-s (i-1,j,l,ks))*</a:t>
                      </a:r>
                      <a:r>
                        <a:rPr lang="es-ES" sz="1500" dirty="0" err="1"/>
                        <a:t>hkfx</a:t>
                      </a:r>
                      <a:endParaRPr dirty="0"/>
                    </a:p>
                    <a:p>
                      <a:r>
                        <a:rPr lang="es-ES" sz="1500" dirty="0"/>
                        <a:t>               </a:t>
                      </a:r>
                      <a:r>
                        <a:rPr lang="es-ES" sz="1500" dirty="0" err="1"/>
                        <a:t>sy</a:t>
                      </a:r>
                      <a:r>
                        <a:rPr lang="es-ES" sz="1500" dirty="0"/>
                        <a:t> (</a:t>
                      </a:r>
                      <a:r>
                        <a:rPr lang="es-ES" sz="1500" dirty="0" err="1"/>
                        <a:t>i,j,ks</a:t>
                      </a:r>
                      <a:r>
                        <a:rPr lang="es-ES" sz="1500" dirty="0"/>
                        <a:t>)=(s (</a:t>
                      </a:r>
                      <a:r>
                        <a:rPr lang="es-ES" sz="1500" dirty="0" err="1"/>
                        <a:t>i,j,l,ks</a:t>
                      </a:r>
                      <a:r>
                        <a:rPr lang="es-ES" sz="1500" dirty="0"/>
                        <a:t>)-s (i,j-1,l,ks))*</a:t>
                      </a:r>
                      <a:r>
                        <a:rPr lang="es-ES" sz="1500" dirty="0" err="1"/>
                        <a:t>hkfy</a:t>
                      </a:r>
                      <a:endParaRPr dirty="0"/>
                    </a:p>
                    <a:p>
                      <a:r>
                        <a:rPr lang="es-ES" sz="1500" dirty="0"/>
                        <a:t>             </a:t>
                      </a:r>
                      <a:r>
                        <a:rPr lang="es-ES" sz="1500" dirty="0" err="1"/>
                        <a:t>enddo</a:t>
                      </a:r>
                      <a:endParaRPr dirty="0"/>
                    </a:p>
                    <a:p>
                      <a:r>
                        <a:rPr lang="es-ES" sz="1500" dirty="0"/>
                        <a:t>            </a:t>
                      </a:r>
                      <a:r>
                        <a:rPr lang="es-ES" sz="1500" dirty="0" err="1"/>
                        <a:t>endif</a:t>
                      </a:r>
                      <a:endParaRPr dirty="0"/>
                    </a:p>
                    <a:p>
                      <a:r>
                        <a:rPr lang="es-ES" sz="1500" dirty="0"/>
                        <a:t>          </a:t>
                      </a:r>
                      <a:r>
                        <a:rPr lang="es-ES" sz="1500" dirty="0" err="1"/>
                        <a:t>enddo</a:t>
                      </a:r>
                      <a:endParaRPr dirty="0"/>
                    </a:p>
                    <a:p>
                      <a:r>
                        <a:rPr lang="es-ES" sz="1500" dirty="0"/>
                        <a:t>        </a:t>
                      </a:r>
                      <a:r>
                        <a:rPr lang="es-ES" sz="1500" dirty="0" err="1"/>
                        <a:t>enddo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5"/>
          <p:cNvGraphicFramePr/>
          <p:nvPr>
            <p:extLst>
              <p:ext uri="{D42A27DB-BD31-4B8C-83A1-F6EECF244321}">
                <p14:modId xmlns:p14="http://schemas.microsoft.com/office/powerpoint/2010/main" val="2280368216"/>
              </p:ext>
            </p:extLst>
          </p:nvPr>
        </p:nvGraphicFramePr>
        <p:xfrm>
          <a:off x="4656240" y="3467930"/>
          <a:ext cx="4246560" cy="3063240"/>
        </p:xfrm>
        <a:graphic>
          <a:graphicData uri="http://schemas.openxmlformats.org/drawingml/2006/table">
            <a:tbl>
              <a:tblPr/>
              <a:tblGrid>
                <a:gridCol w="4246560"/>
              </a:tblGrid>
              <a:tr h="2887920">
                <a:tc>
                  <a:txBody>
                    <a:bodyPr/>
                    <a:lstStyle/>
                    <a:p>
                      <a:r>
                        <a:rPr lang="es-ES" sz="1500" dirty="0"/>
                        <a:t>                               New </a:t>
                      </a:r>
                      <a:r>
                        <a:rPr lang="es-ES" sz="1500" dirty="0" err="1"/>
                        <a:t>code</a:t>
                      </a:r>
                      <a:r>
                        <a:rPr lang="es-ES" sz="1500" dirty="0"/>
                        <a:t> </a:t>
                      </a:r>
                      <a:endParaRPr dirty="0"/>
                    </a:p>
                    <a:p>
                      <a:r>
                        <a:rPr lang="es-ES" sz="1500" dirty="0" err="1"/>
                        <a:t>if</a:t>
                      </a:r>
                      <a:r>
                        <a:rPr lang="es-ES" sz="1500" dirty="0"/>
                        <a:t>(</a:t>
                      </a:r>
                      <a:r>
                        <a:rPr lang="es-ES" sz="1500" dirty="0" err="1"/>
                        <a:t>num_tracers_chem</a:t>
                      </a:r>
                      <a:r>
                        <a:rPr lang="es-ES" sz="1500" dirty="0"/>
                        <a:t>&gt;0.and.diff_chem)</a:t>
                      </a:r>
                      <a:r>
                        <a:rPr lang="es-ES" sz="1500" dirty="0" err="1"/>
                        <a:t>then</a:t>
                      </a:r>
                      <a:endParaRPr dirty="0"/>
                    </a:p>
                    <a:p>
                      <a:r>
                        <a:rPr lang="es-ES" sz="1500" dirty="0"/>
                        <a:t>   do </a:t>
                      </a:r>
                      <a:r>
                        <a:rPr lang="es-ES" sz="1500" dirty="0" err="1"/>
                        <a:t>ks</a:t>
                      </a:r>
                      <a:r>
                        <a:rPr lang="es-ES" sz="1500" dirty="0"/>
                        <a:t>=1,num_tracers_chem</a:t>
                      </a:r>
                      <a:endParaRPr dirty="0"/>
                    </a:p>
                    <a:p>
                      <a:r>
                        <a:rPr lang="es-ES" sz="1500" dirty="0"/>
                        <a:t>     do j=jts_b1,jte_h2</a:t>
                      </a:r>
                      <a:endParaRPr dirty="0"/>
                    </a:p>
                    <a:p>
                      <a:r>
                        <a:rPr lang="es-ES" sz="1500" dirty="0"/>
                        <a:t>          do i=its_b1,ite_h2</a:t>
                      </a:r>
                      <a:endParaRPr dirty="0"/>
                    </a:p>
                    <a:p>
                      <a:r>
                        <a:rPr lang="es-ES" sz="1500" dirty="0"/>
                        <a:t>           </a:t>
                      </a:r>
                      <a:r>
                        <a:rPr lang="es-ES" sz="1500" dirty="0" err="1"/>
                        <a:t>hkfx</a:t>
                      </a:r>
                      <a:r>
                        <a:rPr lang="es-ES" sz="1500" dirty="0"/>
                        <a:t>=</a:t>
                      </a:r>
                      <a:r>
                        <a:rPr lang="es-ES" sz="1500" dirty="0" err="1"/>
                        <a:t>hkx</a:t>
                      </a:r>
                      <a:r>
                        <a:rPr lang="es-ES" sz="1500" dirty="0"/>
                        <a:t>(</a:t>
                      </a:r>
                      <a:r>
                        <a:rPr lang="es-ES" sz="1500" dirty="0" err="1"/>
                        <a:t>i,j</a:t>
                      </a:r>
                      <a:r>
                        <a:rPr lang="es-ES" sz="1500" dirty="0"/>
                        <a:t>)*</a:t>
                      </a:r>
                      <a:r>
                        <a:rPr lang="es-ES" sz="1500" dirty="0" err="1"/>
                        <a:t>fmlx</a:t>
                      </a:r>
                      <a:r>
                        <a:rPr lang="es-ES" sz="1500" dirty="0"/>
                        <a:t>(</a:t>
                      </a:r>
                      <a:r>
                        <a:rPr lang="es-ES" sz="1500" dirty="0" err="1"/>
                        <a:t>i,j</a:t>
                      </a:r>
                      <a:r>
                        <a:rPr lang="es-ES" sz="1500" dirty="0"/>
                        <a:t>)</a:t>
                      </a:r>
                      <a:endParaRPr dirty="0"/>
                    </a:p>
                    <a:p>
                      <a:r>
                        <a:rPr lang="es-ES" sz="1500" dirty="0"/>
                        <a:t>           </a:t>
                      </a:r>
                      <a:r>
                        <a:rPr lang="es-ES" sz="1500" dirty="0" err="1"/>
                        <a:t>hkfy</a:t>
                      </a:r>
                      <a:r>
                        <a:rPr lang="es-ES" sz="1500" dirty="0"/>
                        <a:t>=</a:t>
                      </a:r>
                      <a:r>
                        <a:rPr lang="es-ES" sz="1500" dirty="0" err="1"/>
                        <a:t>hky</a:t>
                      </a:r>
                      <a:r>
                        <a:rPr lang="es-ES" sz="1500" dirty="0"/>
                        <a:t>(</a:t>
                      </a:r>
                      <a:r>
                        <a:rPr lang="es-ES" sz="1500" dirty="0" err="1"/>
                        <a:t>i,j</a:t>
                      </a:r>
                      <a:r>
                        <a:rPr lang="es-ES" sz="1500" dirty="0"/>
                        <a:t>)*</a:t>
                      </a:r>
                      <a:r>
                        <a:rPr lang="es-ES" sz="1500" dirty="0" err="1"/>
                        <a:t>fmly</a:t>
                      </a:r>
                      <a:r>
                        <a:rPr lang="es-ES" sz="1500" dirty="0"/>
                        <a:t>(</a:t>
                      </a:r>
                      <a:r>
                        <a:rPr lang="es-ES" sz="1500" dirty="0" err="1"/>
                        <a:t>i,j</a:t>
                      </a:r>
                      <a:r>
                        <a:rPr lang="es-ES" sz="1500" dirty="0"/>
                        <a:t>)</a:t>
                      </a:r>
                      <a:endParaRPr dirty="0"/>
                    </a:p>
                    <a:p>
                      <a:r>
                        <a:rPr lang="es-ES" sz="1500" dirty="0"/>
                        <a:t>               </a:t>
                      </a:r>
                      <a:r>
                        <a:rPr lang="es-ES" sz="1500" dirty="0" err="1"/>
                        <a:t>sx</a:t>
                      </a:r>
                      <a:r>
                        <a:rPr lang="es-ES" sz="1500" dirty="0"/>
                        <a:t> (</a:t>
                      </a:r>
                      <a:r>
                        <a:rPr lang="es-ES" sz="1500" dirty="0" err="1"/>
                        <a:t>i,j,ks</a:t>
                      </a:r>
                      <a:r>
                        <a:rPr lang="es-ES" sz="1500" dirty="0"/>
                        <a:t>)=(s (</a:t>
                      </a:r>
                      <a:r>
                        <a:rPr lang="es-ES" sz="1500" dirty="0" err="1"/>
                        <a:t>i,j,l,ks</a:t>
                      </a:r>
                      <a:r>
                        <a:rPr lang="es-ES" sz="1500" dirty="0"/>
                        <a:t>)-s (i-1,j,l,ks))*</a:t>
                      </a:r>
                      <a:r>
                        <a:rPr lang="es-ES" sz="1500" dirty="0" err="1"/>
                        <a:t>hkfx</a:t>
                      </a:r>
                      <a:endParaRPr dirty="0"/>
                    </a:p>
                    <a:p>
                      <a:r>
                        <a:rPr lang="es-ES" sz="1500" dirty="0"/>
                        <a:t>               </a:t>
                      </a:r>
                      <a:r>
                        <a:rPr lang="es-ES" sz="1500" dirty="0" err="1"/>
                        <a:t>sy</a:t>
                      </a:r>
                      <a:r>
                        <a:rPr lang="es-ES" sz="1500" dirty="0"/>
                        <a:t> (</a:t>
                      </a:r>
                      <a:r>
                        <a:rPr lang="es-ES" sz="1500" dirty="0" err="1"/>
                        <a:t>i,j,ks</a:t>
                      </a:r>
                      <a:r>
                        <a:rPr lang="es-ES" sz="1500" dirty="0"/>
                        <a:t>)=(s (</a:t>
                      </a:r>
                      <a:r>
                        <a:rPr lang="es-ES" sz="1500" dirty="0" err="1"/>
                        <a:t>i,j,l,ks</a:t>
                      </a:r>
                      <a:r>
                        <a:rPr lang="es-ES" sz="1500" dirty="0"/>
                        <a:t>)-s (i,j-1,l,ks))*</a:t>
                      </a:r>
                      <a:r>
                        <a:rPr lang="es-ES" sz="1500" dirty="0" err="1"/>
                        <a:t>hkfy</a:t>
                      </a:r>
                      <a:endParaRPr dirty="0"/>
                    </a:p>
                    <a:p>
                      <a:r>
                        <a:rPr lang="es-ES" sz="1500" dirty="0"/>
                        <a:t>             </a:t>
                      </a:r>
                      <a:r>
                        <a:rPr lang="es-ES" sz="1500" dirty="0" err="1"/>
                        <a:t>enddo</a:t>
                      </a:r>
                      <a:endParaRPr dirty="0"/>
                    </a:p>
                    <a:p>
                      <a:r>
                        <a:rPr lang="es-ES" sz="1500" dirty="0"/>
                        <a:t>            </a:t>
                      </a:r>
                      <a:r>
                        <a:rPr lang="es-ES" sz="1500" dirty="0" err="1"/>
                        <a:t>endif</a:t>
                      </a:r>
                      <a:endParaRPr dirty="0"/>
                    </a:p>
                    <a:p>
                      <a:r>
                        <a:rPr lang="es-ES" sz="1500" dirty="0"/>
                        <a:t>          </a:t>
                      </a:r>
                      <a:r>
                        <a:rPr lang="es-ES" sz="1500" dirty="0" err="1"/>
                        <a:t>enddo</a:t>
                      </a:r>
                      <a:endParaRPr dirty="0"/>
                    </a:p>
                    <a:p>
                      <a:r>
                        <a:rPr lang="es-ES" sz="1500" dirty="0"/>
                        <a:t>        </a:t>
                      </a:r>
                      <a:r>
                        <a:rPr lang="es-ES" sz="1500" dirty="0" err="1"/>
                        <a:t>enddo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2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CB1C2197-7A6B-4868-B97F-F64F1814D762}" type="slidenum">
              <a:rPr lang="es-ES" sz="1100">
                <a:solidFill>
                  <a:srgbClr val="004990"/>
                </a:solidFill>
                <a:latin typeface="Arial"/>
              </a:rPr>
              <a:t>16</a:t>
            </a:fld>
            <a:endParaRPr/>
          </a:p>
        </p:txBody>
      </p:sp>
      <p:sp>
        <p:nvSpPr>
          <p:cNvPr id="593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Local optimizations</a:t>
            </a:r>
            <a:endParaRPr/>
          </a:p>
        </p:txBody>
      </p:sp>
      <p:sp>
        <p:nvSpPr>
          <p:cNvPr id="594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Study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hdiff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tasks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with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2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threads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Loop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hdiff3_3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needs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4.7 ms (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green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colour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)</a:t>
            </a: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Paraver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trace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with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code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modification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Now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hdiff3_3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needs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0.7 ms, a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speedup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of 6.7 times</a:t>
            </a:r>
            <a:r>
              <a:rPr lang="es-ES" sz="2400" dirty="0" smtClean="0">
                <a:solidFill>
                  <a:srgbClr val="004990"/>
                </a:solidFill>
                <a:latin typeface="Arial"/>
              </a:rPr>
              <a:t>!</a:t>
            </a:r>
            <a:endParaRPr dirty="0"/>
          </a:p>
          <a:p>
            <a:pPr>
              <a:buBlip>
                <a:blip r:embed="rId2"/>
              </a:buBlip>
            </a:pPr>
            <a:endParaRPr dirty="0"/>
          </a:p>
        </p:txBody>
      </p:sp>
      <p:pic>
        <p:nvPicPr>
          <p:cNvPr id="595" name="Picture 594"/>
          <p:cNvPicPr/>
          <p:nvPr/>
        </p:nvPicPr>
        <p:blipFill>
          <a:blip r:embed="rId3"/>
          <a:stretch>
            <a:fillRect/>
          </a:stretch>
        </p:blipFill>
        <p:spPr>
          <a:xfrm>
            <a:off x="1584000" y="1584000"/>
            <a:ext cx="4536000" cy="1080000"/>
          </a:xfrm>
          <a:prstGeom prst="rect">
            <a:avLst/>
          </a:prstGeom>
          <a:ln>
            <a:noFill/>
          </a:ln>
        </p:spPr>
      </p:pic>
      <p:pic>
        <p:nvPicPr>
          <p:cNvPr id="596" name="Picture 595"/>
          <p:cNvPicPr/>
          <p:nvPr/>
        </p:nvPicPr>
        <p:blipFill>
          <a:blip r:embed="rId4"/>
          <a:stretch>
            <a:fillRect/>
          </a:stretch>
        </p:blipFill>
        <p:spPr>
          <a:xfrm>
            <a:off x="1656000" y="3982320"/>
            <a:ext cx="4608000" cy="106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B85E0667-0C3E-4B70-9BCD-33BDE6CB8D8B}" type="slidenum">
              <a:rPr lang="es-ES" sz="1100">
                <a:solidFill>
                  <a:srgbClr val="004990"/>
                </a:solidFill>
                <a:latin typeface="Arial"/>
              </a:rPr>
              <a:t>17</a:t>
            </a:fld>
            <a:endParaRPr/>
          </a:p>
        </p:txBody>
      </p:sp>
      <p:sp>
        <p:nvSpPr>
          <p:cNvPr id="598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Parallelizing loops</a:t>
            </a:r>
            <a:endParaRPr/>
          </a:p>
        </p:txBody>
      </p:sp>
      <p:sp>
        <p:nvSpPr>
          <p:cNvPr id="599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Part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of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hdiff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with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2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threads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Parallelizing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most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important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loops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We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have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a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speedup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of 1.3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by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using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worksharing</a:t>
            </a:r>
            <a:r>
              <a:rPr lang="es-ES" sz="2400" dirty="0" smtClean="0">
                <a:solidFill>
                  <a:srgbClr val="004990"/>
                </a:solidFill>
                <a:latin typeface="Arial"/>
              </a:rPr>
              <a:t> </a:t>
            </a:r>
            <a:endParaRPr dirty="0"/>
          </a:p>
          <a:p>
            <a:pPr>
              <a:buBlip>
                <a:blip r:embed="rId2"/>
              </a:buBlip>
            </a:pPr>
            <a:endParaRPr dirty="0"/>
          </a:p>
        </p:txBody>
      </p:sp>
      <p:pic>
        <p:nvPicPr>
          <p:cNvPr id="600" name="Picture 599"/>
          <p:cNvPicPr/>
          <p:nvPr/>
        </p:nvPicPr>
        <p:blipFill>
          <a:blip r:embed="rId3"/>
          <a:stretch>
            <a:fillRect/>
          </a:stretch>
        </p:blipFill>
        <p:spPr>
          <a:xfrm>
            <a:off x="1008000" y="3960000"/>
            <a:ext cx="5184000" cy="1440000"/>
          </a:xfrm>
          <a:prstGeom prst="rect">
            <a:avLst/>
          </a:prstGeom>
          <a:ln>
            <a:noFill/>
          </a:ln>
        </p:spPr>
      </p:pic>
      <p:pic>
        <p:nvPicPr>
          <p:cNvPr id="601" name="Picture 600"/>
          <p:cNvPicPr/>
          <p:nvPr/>
        </p:nvPicPr>
        <p:blipFill>
          <a:blip r:embed="rId4"/>
          <a:stretch>
            <a:fillRect/>
          </a:stretch>
        </p:blipFill>
        <p:spPr>
          <a:xfrm>
            <a:off x="936000" y="1512000"/>
            <a:ext cx="5112000" cy="1354320"/>
          </a:xfrm>
          <a:prstGeom prst="rect">
            <a:avLst/>
          </a:prstGeom>
          <a:ln>
            <a:noFill/>
          </a:ln>
        </p:spPr>
      </p:pic>
      <p:pic>
        <p:nvPicPr>
          <p:cNvPr id="602" name="Picture 601"/>
          <p:cNvPicPr/>
          <p:nvPr/>
        </p:nvPicPr>
        <p:blipFill>
          <a:blip r:embed="rId5"/>
          <a:stretch>
            <a:fillRect/>
          </a:stretch>
        </p:blipFill>
        <p:spPr>
          <a:xfrm>
            <a:off x="6624000" y="1152000"/>
            <a:ext cx="2160000" cy="2448000"/>
          </a:xfrm>
          <a:prstGeom prst="rect">
            <a:avLst/>
          </a:prstGeom>
          <a:ln>
            <a:noFill/>
          </a:ln>
        </p:spPr>
      </p:pic>
      <p:pic>
        <p:nvPicPr>
          <p:cNvPr id="603" name="Picture 602"/>
          <p:cNvPicPr/>
          <p:nvPr/>
        </p:nvPicPr>
        <p:blipFill>
          <a:blip r:embed="rId6"/>
          <a:stretch>
            <a:fillRect/>
          </a:stretch>
        </p:blipFill>
        <p:spPr>
          <a:xfrm>
            <a:off x="6408000" y="3699000"/>
            <a:ext cx="2448000" cy="227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CA6141AC-C989-40F2-AB60-5717C3D8D224}" type="slidenum">
              <a:rPr lang="es-ES" sz="1100">
                <a:solidFill>
                  <a:srgbClr val="004990"/>
                </a:solidFill>
                <a:latin typeface="Arial"/>
              </a:rPr>
              <a:t>18</a:t>
            </a:fld>
            <a:endParaRPr/>
          </a:p>
        </p:txBody>
      </p:sp>
      <p:sp>
        <p:nvSpPr>
          <p:cNvPr id="605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Comparison</a:t>
            </a:r>
            <a:endParaRPr/>
          </a:p>
        </p:txBody>
      </p:sp>
      <p:sp>
        <p:nvSpPr>
          <p:cNvPr id="606" name="TextShape 3"/>
          <p:cNvSpPr txBox="1"/>
          <p:nvPr/>
        </p:nvSpPr>
        <p:spPr>
          <a:xfrm>
            <a:off x="107640" y="980640"/>
            <a:ext cx="8928720" cy="5427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execution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of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hdiff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subroutine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with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1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thread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takes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120 </a:t>
            </a:r>
            <a:r>
              <a:rPr lang="es-ES" sz="2400" dirty="0" smtClean="0">
                <a:solidFill>
                  <a:srgbClr val="004990"/>
                </a:solidFill>
                <a:latin typeface="Arial"/>
              </a:rPr>
              <a:t>ms</a:t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execution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of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hdiff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subroutine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with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2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threads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takes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56 ms,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speedup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smtClean="0">
                <a:solidFill>
                  <a:srgbClr val="004990"/>
                </a:solidFill>
                <a:latin typeface="Arial"/>
              </a:rPr>
              <a:t>2.14</a:t>
            </a:r>
          </a:p>
          <a:p>
            <a:pPr>
              <a:buBlip>
                <a:blip r:embed="rId2"/>
              </a:buBlip>
            </a:pPr>
            <a:endParaRPr lang="es-ES" sz="2400" dirty="0">
              <a:solidFill>
                <a:srgbClr val="004990"/>
              </a:solidFill>
              <a:latin typeface="Arial"/>
            </a:endParaRPr>
          </a:p>
          <a:p>
            <a:pPr>
              <a:buBlip>
                <a:blip r:embed="rId2"/>
              </a:buBlip>
            </a:pPr>
            <a:endParaRPr lang="es-ES" sz="2400" dirty="0" smtClean="0">
              <a:solidFill>
                <a:srgbClr val="004990"/>
              </a:solidFill>
              <a:latin typeface="Arial"/>
            </a:endParaRPr>
          </a:p>
          <a:p>
            <a:pPr>
              <a:buBlip>
                <a:blip r:embed="rId2"/>
              </a:buBlip>
            </a:pPr>
            <a:endParaRPr lang="es-ES" sz="2400" dirty="0">
              <a:solidFill>
                <a:srgbClr val="004990"/>
              </a:solidFill>
              <a:latin typeface="Arial"/>
            </a:endParaRPr>
          </a:p>
          <a:p>
            <a:pPr>
              <a:buBlip>
                <a:blip r:embed="rId2"/>
              </a:buBlip>
            </a:pPr>
            <a:endParaRPr lang="es-ES" sz="2400" dirty="0" smtClean="0">
              <a:solidFill>
                <a:srgbClr val="004990"/>
              </a:solidFill>
              <a:latin typeface="Arial"/>
            </a:endParaRPr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</a:rPr>
              <a:t>Overal</a:t>
            </a:r>
            <a:r>
              <a:rPr lang="es-ES" sz="2400" dirty="0">
                <a:solidFill>
                  <a:srgbClr val="004990"/>
                </a:solidFill>
              </a:rPr>
              <a:t> </a:t>
            </a:r>
            <a:r>
              <a:rPr lang="es-ES" sz="2400" dirty="0" err="1">
                <a:solidFill>
                  <a:srgbClr val="004990"/>
                </a:solidFill>
              </a:rPr>
              <a:t>for</a:t>
            </a:r>
            <a:r>
              <a:rPr lang="es-ES" sz="2400" dirty="0">
                <a:solidFill>
                  <a:srgbClr val="004990"/>
                </a:solidFill>
              </a:rPr>
              <a:t> 1 </a:t>
            </a:r>
            <a:r>
              <a:rPr lang="es-ES" sz="2400" dirty="0" err="1">
                <a:solidFill>
                  <a:srgbClr val="004990"/>
                </a:solidFill>
              </a:rPr>
              <a:t>hour</a:t>
            </a:r>
            <a:r>
              <a:rPr lang="es-ES" sz="2400" dirty="0">
                <a:solidFill>
                  <a:srgbClr val="004990"/>
                </a:solidFill>
              </a:rPr>
              <a:t> </a:t>
            </a:r>
            <a:r>
              <a:rPr lang="es-ES" sz="2400" dirty="0" err="1">
                <a:solidFill>
                  <a:srgbClr val="004990"/>
                </a:solidFill>
              </a:rPr>
              <a:t>simulation</a:t>
            </a:r>
            <a:r>
              <a:rPr lang="es-ES" sz="2400" dirty="0">
                <a:solidFill>
                  <a:srgbClr val="004990"/>
                </a:solidFill>
              </a:rPr>
              <a:t> </a:t>
            </a:r>
            <a:r>
              <a:rPr lang="es-ES" sz="2400" dirty="0" err="1">
                <a:solidFill>
                  <a:srgbClr val="004990"/>
                </a:solidFill>
              </a:rPr>
              <a:t>from</a:t>
            </a:r>
            <a:r>
              <a:rPr lang="es-ES" sz="2400" dirty="0">
                <a:solidFill>
                  <a:srgbClr val="004990"/>
                </a:solidFill>
              </a:rPr>
              <a:t> 17.37 </a:t>
            </a:r>
            <a:r>
              <a:rPr lang="es-ES" sz="2400" dirty="0" err="1">
                <a:solidFill>
                  <a:srgbClr val="004990"/>
                </a:solidFill>
              </a:rPr>
              <a:t>seconds</a:t>
            </a:r>
            <a:r>
              <a:rPr lang="es-ES" sz="2400" dirty="0">
                <a:solidFill>
                  <a:srgbClr val="004990"/>
                </a:solidFill>
              </a:rPr>
              <a:t> (</a:t>
            </a:r>
            <a:r>
              <a:rPr lang="es-ES" sz="2400" dirty="0" err="1">
                <a:solidFill>
                  <a:srgbClr val="004990"/>
                </a:solidFill>
              </a:rPr>
              <a:t>average</a:t>
            </a:r>
            <a:r>
              <a:rPr lang="es-ES" sz="2400" dirty="0">
                <a:solidFill>
                  <a:srgbClr val="004990"/>
                </a:solidFill>
              </a:rPr>
              <a:t> </a:t>
            </a:r>
            <a:r>
              <a:rPr lang="es-ES" sz="2400" dirty="0" err="1">
                <a:solidFill>
                  <a:srgbClr val="004990"/>
                </a:solidFill>
              </a:rPr>
              <a:t>value</a:t>
            </a:r>
            <a:r>
              <a:rPr lang="es-ES" sz="2400" dirty="0">
                <a:solidFill>
                  <a:srgbClr val="004990"/>
                </a:solidFill>
              </a:rPr>
              <a:t>) to 9.37 </a:t>
            </a:r>
            <a:r>
              <a:rPr lang="es-ES" sz="2400" dirty="0" err="1">
                <a:solidFill>
                  <a:srgbClr val="004990"/>
                </a:solidFill>
              </a:rPr>
              <a:t>seconds</a:t>
            </a:r>
            <a:r>
              <a:rPr lang="es-ES" sz="2400" dirty="0">
                <a:solidFill>
                  <a:srgbClr val="004990"/>
                </a:solidFill>
              </a:rPr>
              <a:t>, </a:t>
            </a:r>
            <a:r>
              <a:rPr lang="es-ES" sz="2400" dirty="0" err="1">
                <a:solidFill>
                  <a:srgbClr val="004990"/>
                </a:solidFill>
              </a:rPr>
              <a:t>improvement</a:t>
            </a:r>
            <a:r>
              <a:rPr lang="es-ES" sz="2400" dirty="0">
                <a:solidFill>
                  <a:srgbClr val="004990"/>
                </a:solidFill>
              </a:rPr>
              <a:t> of 46%.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endParaRPr dirty="0"/>
          </a:p>
          <a:p>
            <a:pPr>
              <a:buBlip>
                <a:blip r:embed="rId2"/>
              </a:buBlip>
            </a:pPr>
            <a:endParaRPr dirty="0"/>
          </a:p>
          <a:p>
            <a:pPr>
              <a:buBlip>
                <a:blip r:embed="rId2"/>
              </a:buBlip>
            </a:pPr>
            <a:endParaRPr dirty="0"/>
          </a:p>
        </p:txBody>
      </p:sp>
      <p:pic>
        <p:nvPicPr>
          <p:cNvPr id="607" name="Picture 606"/>
          <p:cNvPicPr/>
          <p:nvPr/>
        </p:nvPicPr>
        <p:blipFill>
          <a:blip r:embed="rId3"/>
          <a:stretch>
            <a:fillRect/>
          </a:stretch>
        </p:blipFill>
        <p:spPr>
          <a:xfrm>
            <a:off x="1584000" y="1584000"/>
            <a:ext cx="4968000" cy="1296000"/>
          </a:xfrm>
          <a:prstGeom prst="rect">
            <a:avLst/>
          </a:prstGeom>
          <a:ln>
            <a:noFill/>
          </a:ln>
        </p:spPr>
      </p:pic>
      <p:pic>
        <p:nvPicPr>
          <p:cNvPr id="608" name="Picture 607"/>
          <p:cNvPicPr/>
          <p:nvPr/>
        </p:nvPicPr>
        <p:blipFill>
          <a:blip r:embed="rId4"/>
          <a:stretch>
            <a:fillRect/>
          </a:stretch>
        </p:blipFill>
        <p:spPr>
          <a:xfrm>
            <a:off x="1584000" y="4343400"/>
            <a:ext cx="5112000" cy="122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E0FE56E-25DA-4AB5-A762-4E9BFCE724D0}" type="slidenum">
              <a:rPr lang="es-ES" sz="1100">
                <a:solidFill>
                  <a:srgbClr val="004990"/>
                </a:solidFill>
                <a:latin typeface="Arial"/>
              </a:rPr>
              <a:t>19</a:t>
            </a:fld>
            <a:endParaRPr/>
          </a:p>
        </p:txBody>
      </p:sp>
      <p:sp>
        <p:nvSpPr>
          <p:cNvPr id="610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Issues related to communication</a:t>
            </a:r>
            <a:endParaRPr/>
          </a:p>
        </p:txBody>
      </p:sp>
      <p:sp>
        <p:nvSpPr>
          <p:cNvPr id="611" name="TextShape 3"/>
          <p:cNvSpPr txBox="1"/>
          <p:nvPr/>
        </p:nvSpPr>
        <p:spPr>
          <a:xfrm>
            <a:off x="107640" y="980640"/>
            <a:ext cx="8928720" cy="5427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We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study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exch4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subroutine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(red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colour</a:t>
            </a:r>
            <a:r>
              <a:rPr lang="es-ES" sz="2400" dirty="0" smtClean="0">
                <a:solidFill>
                  <a:srgbClr val="004990"/>
                </a:solidFill>
                <a:latin typeface="Arial"/>
              </a:rPr>
              <a:t>)</a:t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useful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function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of exch4 has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some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computation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communication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creates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a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pattern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and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duration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of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MPI_Wait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calls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can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vary</a:t>
            </a:r>
            <a:endParaRPr dirty="0"/>
          </a:p>
          <a:p>
            <a:pPr>
              <a:buBlip>
                <a:blip r:embed="rId2"/>
              </a:buBlip>
            </a:pPr>
            <a:endParaRPr dirty="0"/>
          </a:p>
          <a:p>
            <a:pPr>
              <a:buBlip>
                <a:blip r:embed="rId2"/>
              </a:buBlip>
            </a:pPr>
            <a:endParaRPr dirty="0"/>
          </a:p>
        </p:txBody>
      </p:sp>
      <p:pic>
        <p:nvPicPr>
          <p:cNvPr id="612" name="Picture 611"/>
          <p:cNvPicPr/>
          <p:nvPr/>
        </p:nvPicPr>
        <p:blipFill>
          <a:blip r:embed="rId3"/>
          <a:stretch>
            <a:fillRect/>
          </a:stretch>
        </p:blipFill>
        <p:spPr>
          <a:xfrm>
            <a:off x="1440000" y="1440000"/>
            <a:ext cx="4896000" cy="1080000"/>
          </a:xfrm>
          <a:prstGeom prst="rect">
            <a:avLst/>
          </a:prstGeom>
          <a:ln>
            <a:noFill/>
          </a:ln>
        </p:spPr>
      </p:pic>
      <p:pic>
        <p:nvPicPr>
          <p:cNvPr id="613" name="Picture 612"/>
          <p:cNvPicPr/>
          <p:nvPr/>
        </p:nvPicPr>
        <p:blipFill>
          <a:blip r:embed="rId4"/>
          <a:stretch>
            <a:fillRect/>
          </a:stretch>
        </p:blipFill>
        <p:spPr>
          <a:xfrm>
            <a:off x="1440000" y="3181680"/>
            <a:ext cx="5112000" cy="1066320"/>
          </a:xfrm>
          <a:prstGeom prst="rect">
            <a:avLst/>
          </a:prstGeom>
          <a:ln>
            <a:noFill/>
          </a:ln>
        </p:spPr>
      </p:pic>
      <p:pic>
        <p:nvPicPr>
          <p:cNvPr id="614" name="Picture 613"/>
          <p:cNvPicPr/>
          <p:nvPr/>
        </p:nvPicPr>
        <p:blipFill>
          <a:blip r:embed="rId5"/>
          <a:stretch>
            <a:fillRect/>
          </a:stretch>
        </p:blipFill>
        <p:spPr>
          <a:xfrm>
            <a:off x="648000" y="5040000"/>
            <a:ext cx="7848000" cy="165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338AAA68-B418-489B-A491-12E6382302C2}" type="slidenum">
              <a:rPr lang="es-ES" sz="1100">
                <a:solidFill>
                  <a:srgbClr val="004990"/>
                </a:solidFill>
                <a:latin typeface="Arial"/>
              </a:rPr>
              <a:t>2</a:t>
            </a:fld>
            <a:endParaRPr/>
          </a:p>
        </p:txBody>
      </p:sp>
      <p:sp>
        <p:nvSpPr>
          <p:cNvPr id="454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Outline</a:t>
            </a:r>
            <a:endParaRPr/>
          </a:p>
        </p:txBody>
      </p:sp>
      <p:sp>
        <p:nvSpPr>
          <p:cNvPr id="455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Introduction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to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OmpSs</a:t>
            </a:r>
            <a:r>
              <a:rPr lang="es-ES" sz="2400" dirty="0" smtClean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programming</a:t>
            </a:r>
            <a:r>
              <a:rPr lang="es-ES" sz="2400" dirty="0" smtClean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model</a:t>
            </a:r>
            <a:endParaRPr dirty="0"/>
          </a:p>
          <a:p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Experiences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with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OmpSs</a:t>
            </a: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Future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work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B5098C30-55B0-4D01-B48E-7D4998AEC4BC}" type="slidenum">
              <a:rPr lang="es-ES" sz="1100">
                <a:solidFill>
                  <a:srgbClr val="004990"/>
                </a:solidFill>
                <a:latin typeface="Arial"/>
              </a:rPr>
              <a:t>20</a:t>
            </a:fld>
            <a:endParaRPr/>
          </a:p>
        </p:txBody>
      </p:sp>
      <p:sp>
        <p:nvSpPr>
          <p:cNvPr id="616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Issues related to communication</a:t>
            </a:r>
            <a:endParaRPr/>
          </a:p>
        </p:txBody>
      </p:sp>
      <p:sp>
        <p:nvSpPr>
          <p:cNvPr id="617" name="TextShape 3"/>
          <p:cNvSpPr txBox="1"/>
          <p:nvPr/>
        </p:nvSpPr>
        <p:spPr>
          <a:xfrm>
            <a:off x="107640" y="980640"/>
            <a:ext cx="8928720" cy="5427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 dirty="0">
                <a:solidFill>
                  <a:srgbClr val="004990"/>
                </a:solidFill>
                <a:latin typeface="Arial"/>
              </a:rPr>
              <a:t>Big load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imbalance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because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message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order</a:t>
            </a: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There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also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some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computation</a:t>
            </a:r>
            <a:endParaRPr dirty="0"/>
          </a:p>
          <a:p>
            <a:pPr>
              <a:buBlip>
                <a:blip r:embed="rId2"/>
              </a:buBlip>
            </a:pPr>
            <a:endParaRPr dirty="0"/>
          </a:p>
          <a:p>
            <a:pPr>
              <a:buBlip>
                <a:blip r:embed="rId2"/>
              </a:buBlip>
            </a:pPr>
            <a:endParaRPr dirty="0"/>
          </a:p>
        </p:txBody>
      </p:sp>
      <p:pic>
        <p:nvPicPr>
          <p:cNvPr id="618" name="Picture 617"/>
          <p:cNvPicPr/>
          <p:nvPr/>
        </p:nvPicPr>
        <p:blipFill>
          <a:blip r:embed="rId3"/>
          <a:stretch>
            <a:fillRect/>
          </a:stretch>
        </p:blipFill>
        <p:spPr>
          <a:xfrm>
            <a:off x="648000" y="1872000"/>
            <a:ext cx="6912000" cy="498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DB7F52E1-E477-4370-A43F-663BE3A5BF1E}" type="slidenum">
              <a:rPr lang="es-ES" sz="1100">
                <a:solidFill>
                  <a:srgbClr val="004990"/>
                </a:solidFill>
                <a:latin typeface="Arial"/>
              </a:rPr>
              <a:t>21</a:t>
            </a:fld>
            <a:endParaRPr/>
          </a:p>
        </p:txBody>
      </p:sp>
      <p:sp>
        <p:nvSpPr>
          <p:cNvPr id="620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Taskify subroutine exch4</a:t>
            </a:r>
            <a:endParaRPr/>
          </a:p>
        </p:txBody>
      </p:sp>
      <p:sp>
        <p:nvSpPr>
          <p:cNvPr id="621" name="TextShape 3"/>
          <p:cNvSpPr txBox="1"/>
          <p:nvPr/>
        </p:nvSpPr>
        <p:spPr>
          <a:xfrm>
            <a:off x="107640" y="980640"/>
            <a:ext cx="8928720" cy="5427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We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observe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MPI_Wait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calls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in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first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thread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>
                <a:solidFill>
                  <a:srgbClr val="004990"/>
                </a:solidFill>
                <a:latin typeface="Arial"/>
              </a:rPr>
              <a:t>In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same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moment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second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thread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does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necessary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computation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and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overlaps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communication</a:t>
            </a:r>
            <a:endParaRPr dirty="0"/>
          </a:p>
          <a:p>
            <a:pPr>
              <a:buBlip>
                <a:blip r:embed="rId2"/>
              </a:buBlip>
            </a:pPr>
            <a:endParaRPr dirty="0"/>
          </a:p>
          <a:p>
            <a:pPr>
              <a:buBlip>
                <a:blip r:embed="rId2"/>
              </a:buBlip>
            </a:pPr>
            <a:endParaRPr dirty="0"/>
          </a:p>
          <a:p>
            <a:pPr>
              <a:buBlip>
                <a:blip r:embed="rId2"/>
              </a:buBlip>
            </a:pPr>
            <a:endParaRPr dirty="0"/>
          </a:p>
        </p:txBody>
      </p:sp>
      <p:pic>
        <p:nvPicPr>
          <p:cNvPr id="622" name="Picture 621"/>
          <p:cNvPicPr/>
          <p:nvPr/>
        </p:nvPicPr>
        <p:blipFill>
          <a:blip r:embed="rId3"/>
          <a:stretch>
            <a:fillRect/>
          </a:stretch>
        </p:blipFill>
        <p:spPr>
          <a:xfrm>
            <a:off x="1584000" y="1944000"/>
            <a:ext cx="4536000" cy="1080000"/>
          </a:xfrm>
          <a:prstGeom prst="rect">
            <a:avLst/>
          </a:prstGeom>
          <a:ln>
            <a:noFill/>
          </a:ln>
        </p:spPr>
      </p:pic>
      <p:pic>
        <p:nvPicPr>
          <p:cNvPr id="623" name="Picture 622"/>
          <p:cNvPicPr/>
          <p:nvPr/>
        </p:nvPicPr>
        <p:blipFill>
          <a:blip r:embed="rId4"/>
          <a:stretch>
            <a:fillRect/>
          </a:stretch>
        </p:blipFill>
        <p:spPr>
          <a:xfrm>
            <a:off x="1584000" y="4392000"/>
            <a:ext cx="4608000" cy="106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9D488E9B-A1B5-4F20-825F-7E6A0096BE5A}" type="slidenum">
              <a:rPr lang="es-ES" sz="1100">
                <a:solidFill>
                  <a:srgbClr val="004990"/>
                </a:solidFill>
                <a:latin typeface="Arial"/>
              </a:rPr>
              <a:t>22</a:t>
            </a:fld>
            <a:endParaRPr/>
          </a:p>
        </p:txBody>
      </p:sp>
      <p:sp>
        <p:nvSpPr>
          <p:cNvPr id="625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Taskify subroutine exch4</a:t>
            </a:r>
            <a:endParaRPr/>
          </a:p>
        </p:txBody>
      </p:sp>
      <p:sp>
        <p:nvSpPr>
          <p:cNvPr id="626" name="TextShape 3"/>
          <p:cNvSpPr txBox="1"/>
          <p:nvPr/>
        </p:nvSpPr>
        <p:spPr>
          <a:xfrm>
            <a:off x="107640" y="980640"/>
            <a:ext cx="8928720" cy="5427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total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execution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of exch4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subrouting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with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1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thread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total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execution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of exch4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subrouting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with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2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threads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With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2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threads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speedup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88% (more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improvements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have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been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identified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)</a:t>
            </a:r>
            <a:endParaRPr dirty="0"/>
          </a:p>
        </p:txBody>
      </p:sp>
      <p:pic>
        <p:nvPicPr>
          <p:cNvPr id="627" name="Picture 626"/>
          <p:cNvPicPr/>
          <p:nvPr/>
        </p:nvPicPr>
        <p:blipFill>
          <a:blip r:embed="rId3"/>
          <a:stretch>
            <a:fillRect/>
          </a:stretch>
        </p:blipFill>
        <p:spPr>
          <a:xfrm>
            <a:off x="1296000" y="1584000"/>
            <a:ext cx="5400000" cy="1440000"/>
          </a:xfrm>
          <a:prstGeom prst="rect">
            <a:avLst/>
          </a:prstGeom>
          <a:ln>
            <a:noFill/>
          </a:ln>
        </p:spPr>
      </p:pic>
      <p:pic>
        <p:nvPicPr>
          <p:cNvPr id="628" name="Picture 627"/>
          <p:cNvPicPr/>
          <p:nvPr/>
        </p:nvPicPr>
        <p:blipFill>
          <a:blip r:embed="rId4"/>
          <a:stretch>
            <a:fillRect/>
          </a:stretch>
        </p:blipFill>
        <p:spPr>
          <a:xfrm>
            <a:off x="1368000" y="3960000"/>
            <a:ext cx="5472000" cy="14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CA1FA40C-C9A9-424F-AAAA-77CFA5D1D50E}" type="slidenum">
              <a:rPr lang="es-ES" sz="1100">
                <a:solidFill>
                  <a:srgbClr val="004990"/>
                </a:solidFill>
                <a:latin typeface="Arial"/>
              </a:rPr>
              <a:t>23</a:t>
            </a:fld>
            <a:endParaRPr/>
          </a:p>
        </p:txBody>
      </p:sp>
      <p:sp>
        <p:nvSpPr>
          <p:cNvPr id="630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Incremental methodology with OmpSs</a:t>
            </a:r>
            <a:endParaRPr/>
          </a:p>
        </p:txBody>
      </p:sp>
      <p:sp>
        <p:nvSpPr>
          <p:cNvPr id="631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  <a:latin typeface="Arial"/>
              </a:rPr>
              <a:t>Taskify the loops</a:t>
            </a:r>
            <a:endParaRPr/>
          </a:p>
          <a:p>
            <a:pPr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  <a:latin typeface="Arial"/>
              </a:rPr>
              <a:t>Start with 1 thread, use if(0) for serializing tasks</a:t>
            </a:r>
            <a:endParaRPr/>
          </a:p>
          <a:p>
            <a:pPr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  <a:latin typeface="Arial"/>
              </a:rPr>
              <a:t>Test that dependencies are correct (usually trial and error)</a:t>
            </a:r>
            <a:endParaRPr/>
          </a:p>
          <a:p>
            <a:pPr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  <a:latin typeface="Arial"/>
              </a:rPr>
              <a:t>Imagine an application crashing after adding 20+ new pragmas (true story)</a:t>
            </a:r>
            <a:endParaRPr/>
          </a:p>
          <a:p>
            <a:pPr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  <a:latin typeface="Arial"/>
              </a:rPr>
              <a:t>Do not parallelize loops that do not contain significant computation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6B76D95-4BAE-4B85-B2D7-91ABD0880958}" type="slidenum">
              <a:rPr lang="es-ES" sz="1100">
                <a:solidFill>
                  <a:srgbClr val="004990"/>
                </a:solidFill>
                <a:latin typeface="Arial"/>
              </a:rPr>
              <a:t>24</a:t>
            </a:fld>
            <a:endParaRPr/>
          </a:p>
        </p:txBody>
      </p:sp>
      <p:sp>
        <p:nvSpPr>
          <p:cNvPr id="633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 dirty="0" err="1" smtClean="0">
                <a:solidFill>
                  <a:srgbClr val="FFFFFF"/>
                </a:solidFill>
                <a:latin typeface="Arial"/>
              </a:rPr>
              <a:t>Remark</a:t>
            </a:r>
            <a:r>
              <a:rPr lang="es-ES" sz="2700" dirty="0" err="1" smtClean="0">
                <a:solidFill>
                  <a:srgbClr val="FFFFFF"/>
                </a:solidFill>
                <a:latin typeface="Arial"/>
              </a:rPr>
              <a:t>s</a:t>
            </a:r>
            <a:endParaRPr dirty="0"/>
          </a:p>
        </p:txBody>
      </p:sp>
      <p:sp>
        <p:nvSpPr>
          <p:cNvPr id="634" name="TextShape 3"/>
          <p:cNvSpPr txBox="1"/>
          <p:nvPr/>
        </p:nvSpPr>
        <p:spPr>
          <a:xfrm>
            <a:off x="107640" y="980640"/>
            <a:ext cx="8928720" cy="5427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incremental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methodology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important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for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less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overhead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in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application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OmpSs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can be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applied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a real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application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but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not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straightforward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It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can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achieve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pretty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good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speedup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,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depending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case</a:t>
            </a:r>
            <a:endParaRPr dirty="0"/>
          </a:p>
          <a:p>
            <a:pPr>
              <a:buBlip>
                <a:blip r:embed="rId2"/>
              </a:buBlip>
            </a:pP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Overlapping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communication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with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computation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a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really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interesting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topic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smtClean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We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are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still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in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beginning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but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OmpSs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seems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promising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CustomShape 1"/>
          <p:cNvSpPr/>
          <p:nvPr/>
        </p:nvSpPr>
        <p:spPr>
          <a:xfrm>
            <a:off x="110160" y="44640"/>
            <a:ext cx="8926920" cy="78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s-ES" sz="2700">
                <a:solidFill>
                  <a:srgbClr val="FFFFFF"/>
                </a:solidFill>
                <a:latin typeface="Arial"/>
                <a:ea typeface="DejaVu Sans"/>
              </a:rPr>
              <a:t>Code vectorization</a:t>
            </a:r>
            <a:endParaRPr/>
          </a:p>
        </p:txBody>
      </p:sp>
      <p:pic>
        <p:nvPicPr>
          <p:cNvPr id="867" name="Picture 866"/>
          <p:cNvPicPr/>
          <p:nvPr/>
        </p:nvPicPr>
        <p:blipFill>
          <a:blip r:embed="rId2"/>
          <a:stretch>
            <a:fillRect/>
          </a:stretch>
        </p:blipFill>
        <p:spPr>
          <a:xfrm>
            <a:off x="1224000" y="1800000"/>
            <a:ext cx="6120000" cy="2265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1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CustomShape 1"/>
          <p:cNvSpPr/>
          <p:nvPr/>
        </p:nvSpPr>
        <p:spPr>
          <a:xfrm>
            <a:off x="110160" y="44640"/>
            <a:ext cx="8926920" cy="78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s-ES" sz="2700">
                <a:solidFill>
                  <a:srgbClr val="FFFFFF"/>
                </a:solidFill>
                <a:latin typeface="Arial"/>
                <a:ea typeface="DejaVu Sans"/>
              </a:rPr>
              <a:t>MUST - MPI run time error detection</a:t>
            </a:r>
            <a:endParaRPr/>
          </a:p>
        </p:txBody>
      </p:sp>
      <p:pic>
        <p:nvPicPr>
          <p:cNvPr id="869" name="Picture 86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36000"/>
            <a:ext cx="9000000" cy="583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1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722160" y="4371120"/>
            <a:ext cx="7770960" cy="1360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800" b="1" dirty="0">
                <a:solidFill>
                  <a:srgbClr val="FFFFFF"/>
                </a:solidFill>
              </a:rPr>
              <a:t>2</a:t>
            </a:r>
            <a:r>
              <a:rPr lang="en-US" sz="2800" b="1" dirty="0" smtClean="0">
                <a:solidFill>
                  <a:srgbClr val="FFFFFF"/>
                </a:solidFill>
              </a:rPr>
              <a:t>. Experimental performance analysis tool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smtClean="0">
                <a:solidFill>
                  <a:srgbClr val="FFFFFF"/>
                </a:solidFill>
                <a:latin typeface="Arial"/>
                <a:ea typeface="DejaVu Sans"/>
              </a:rPr>
              <a:t>NEMO – Performance analysis with experimental tool</a:t>
            </a:r>
            <a:endParaRPr dirty="0"/>
          </a:p>
        </p:txBody>
      </p:sp>
      <p:sp>
        <p:nvSpPr>
          <p:cNvPr id="547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BE00B8C-795E-47FB-A9FE-0F7A22901274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28</a:t>
            </a:fld>
            <a:endParaRPr/>
          </a:p>
        </p:txBody>
      </p:sp>
      <p:sp>
        <p:nvSpPr>
          <p:cNvPr id="548" name="CustomShape 3"/>
          <p:cNvSpPr/>
          <p:nvPr/>
        </p:nvSpPr>
        <p:spPr>
          <a:xfrm>
            <a:off x="107640" y="11966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49" name="CustomShape 4"/>
          <p:cNvSpPr/>
          <p:nvPr/>
        </p:nvSpPr>
        <p:spPr>
          <a:xfrm>
            <a:off x="269640" y="908640"/>
            <a:ext cx="8602560" cy="646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" name="CustomShape 3"/>
          <p:cNvSpPr/>
          <p:nvPr/>
        </p:nvSpPr>
        <p:spPr>
          <a:xfrm>
            <a:off x="121092" y="5438385"/>
            <a:ext cx="8927280" cy="919215"/>
          </a:xfrm>
          <a:prstGeom prst="rect">
            <a:avLst/>
          </a:prstGeom>
        </p:spPr>
        <p:txBody>
          <a:bodyPr lIns="90000" tIns="45000" rIns="90000" bIns="45000">
            <a:normAutofit fontScale="70000" lnSpcReduction="20000"/>
          </a:bodyPr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Study of the poor performance: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Lines 238-243 of tranxt.f90 (</a:t>
            </a: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tra_nxt_fix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), lines 229-236 of step.f90 (</a:t>
            </a: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stp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), and lines 196, 209, 234-238, 267, 282 of dynzdf_imp.f90 (</a:t>
            </a: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dyn_zdf_imp</a:t>
            </a: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)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/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Credits: </a:t>
            </a: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Harald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Servat</a:t>
            </a: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4990"/>
              </a:solidFill>
              <a:latin typeface="Arial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4990"/>
              </a:solidFill>
              <a:latin typeface="Arial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499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4990"/>
              </a:solidFill>
              <a:latin typeface="Arial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dirty="0" smtClean="0"/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dirty="0" smtClean="0"/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74249"/>
            <a:ext cx="6400800" cy="45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30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722160" y="4371120"/>
            <a:ext cx="7770960" cy="1360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3. Exploring directions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ED23EF16-E130-4006-9343-8F4FEBCEC9DB}" type="slidenum">
              <a:rPr lang="es-ES" sz="1100">
                <a:solidFill>
                  <a:srgbClr val="004990"/>
                </a:solidFill>
                <a:latin typeface="Arial"/>
              </a:rPr>
              <a:t>3</a:t>
            </a:fld>
            <a:endParaRPr/>
          </a:p>
        </p:txBody>
      </p:sp>
      <p:sp>
        <p:nvSpPr>
          <p:cNvPr id="493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NMMB/BSC-CTM</a:t>
            </a:r>
            <a:endParaRPr/>
          </a:p>
        </p:txBody>
      </p:sp>
      <p:sp>
        <p:nvSpPr>
          <p:cNvPr id="494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 dirty="0">
                <a:solidFill>
                  <a:srgbClr val="004990"/>
                </a:solidFill>
                <a:latin typeface="Arial"/>
              </a:rPr>
              <a:t>More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than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100.000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lines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of Fortran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code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for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main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core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/>
            </a:r>
            <a:br>
              <a:rPr lang="es-ES" sz="2400" dirty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>
                <a:solidFill>
                  <a:srgbClr val="004990"/>
                </a:solidFill>
                <a:latin typeface="Arial"/>
              </a:rPr>
              <a:t>NMMB/BSC-CTM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used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operationally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for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dust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forecast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center in </a:t>
            </a:r>
            <a:r>
              <a:rPr lang="es-ES" sz="2400" dirty="0" smtClean="0">
                <a:solidFill>
                  <a:srgbClr val="004990"/>
                </a:solidFill>
                <a:latin typeface="Arial"/>
              </a:rPr>
              <a:t>Barcelona</a:t>
            </a:r>
            <a:endParaRPr lang="es-ES" dirty="0"/>
          </a:p>
          <a:p>
            <a:pPr lvl="1">
              <a:buBlip>
                <a:blip r:embed="rId2"/>
              </a:buBlip>
            </a:pPr>
            <a:r>
              <a:rPr lang="es-ES" sz="2400" dirty="0" smtClean="0">
                <a:solidFill>
                  <a:srgbClr val="004990"/>
                </a:solidFill>
                <a:latin typeface="Arial"/>
              </a:rPr>
              <a:t>NMMB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operational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model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of </a:t>
            </a:r>
            <a:r>
              <a:rPr lang="es-ES" sz="2400" dirty="0" smtClean="0">
                <a:solidFill>
                  <a:srgbClr val="004990"/>
                </a:solidFill>
                <a:latin typeface="Arial"/>
              </a:rPr>
              <a:t>NCEP</a:t>
            </a:r>
            <a:br>
              <a:rPr lang="es-ES" sz="2400" dirty="0" smtClean="0">
                <a:solidFill>
                  <a:srgbClr val="004990"/>
                </a:solidFill>
                <a:latin typeface="Arial"/>
              </a:rPr>
            </a:br>
            <a:endParaRPr dirty="0"/>
          </a:p>
          <a:p>
            <a:pPr>
              <a:buBlip>
                <a:blip r:embed="rId2"/>
              </a:buBlip>
            </a:pP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general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purpose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to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improve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its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scalability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and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004990"/>
                </a:solidFill>
                <a:latin typeface="Arial"/>
              </a:rPr>
              <a:t>simulation</a:t>
            </a:r>
            <a:r>
              <a:rPr lang="es-ES" sz="24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400" dirty="0" err="1" smtClean="0">
                <a:solidFill>
                  <a:srgbClr val="004990"/>
                </a:solidFill>
                <a:latin typeface="Arial"/>
              </a:rPr>
              <a:t>resolution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86C07336-1DD9-4880-8198-1D52AD096A68}" type="slidenum">
              <a:rPr lang="es-ES" sz="1100">
                <a:solidFill>
                  <a:srgbClr val="004990"/>
                </a:solidFill>
                <a:latin typeface="Arial"/>
              </a:rPr>
              <a:t>30</a:t>
            </a:fld>
            <a:endParaRPr/>
          </a:p>
        </p:txBody>
      </p:sp>
      <p:sp>
        <p:nvSpPr>
          <p:cNvPr id="871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 dirty="0" err="1">
                <a:solidFill>
                  <a:srgbClr val="FFFFFF"/>
                </a:solidFill>
                <a:latin typeface="Arial"/>
              </a:rPr>
              <a:t>Future</a:t>
            </a:r>
            <a:r>
              <a:rPr lang="es-ES" sz="2700" dirty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2700" dirty="0" err="1" smtClean="0">
                <a:solidFill>
                  <a:srgbClr val="FFFFFF"/>
                </a:solidFill>
                <a:latin typeface="Arial"/>
              </a:rPr>
              <a:t>directions</a:t>
            </a:r>
            <a:endParaRPr dirty="0"/>
          </a:p>
        </p:txBody>
      </p:sp>
      <p:sp>
        <p:nvSpPr>
          <p:cNvPr id="872" name="TextShape 3"/>
          <p:cNvSpPr txBox="1"/>
          <p:nvPr/>
        </p:nvSpPr>
        <p:spPr>
          <a:xfrm>
            <a:off x="107640" y="980640"/>
            <a:ext cx="8928720" cy="5427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 smtClean="0">
                <a:solidFill>
                  <a:srgbClr val="004990"/>
                </a:solidFill>
                <a:latin typeface="Arial"/>
              </a:rPr>
              <a:t>Collaborate</a:t>
            </a: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 smtClean="0">
                <a:solidFill>
                  <a:srgbClr val="004990"/>
                </a:solidFill>
                <a:latin typeface="Arial"/>
              </a:rPr>
              <a:t>with</a:t>
            </a: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 smtClean="0">
                <a:solidFill>
                  <a:srgbClr val="004990"/>
                </a:solidFill>
                <a:latin typeface="Arial"/>
              </a:rPr>
              <a:t>database</a:t>
            </a: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 smtClean="0">
                <a:solidFill>
                  <a:srgbClr val="004990"/>
                </a:solidFill>
                <a:latin typeface="Arial"/>
              </a:rPr>
              <a:t>experts</a:t>
            </a: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at BSC</a:t>
            </a:r>
            <a:br>
              <a:rPr lang="es-ES" sz="2200" dirty="0" smtClean="0">
                <a:solidFill>
                  <a:srgbClr val="004990"/>
                </a:solidFill>
                <a:latin typeface="Arial"/>
              </a:rPr>
            </a:br>
            <a:endParaRPr lang="es-ES" sz="2200" dirty="0" smtClean="0">
              <a:solidFill>
                <a:srgbClr val="004990"/>
              </a:solidFill>
              <a:latin typeface="Arial"/>
            </a:endParaRPr>
          </a:p>
          <a:p>
            <a:pPr>
              <a:buBlip>
                <a:blip r:embed="rId2"/>
              </a:buBlip>
            </a:pP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 smtClean="0">
                <a:solidFill>
                  <a:srgbClr val="004990"/>
                </a:solidFill>
                <a:latin typeface="Arial"/>
              </a:rPr>
              <a:t>Rethink</a:t>
            </a: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 smtClean="0">
                <a:solidFill>
                  <a:srgbClr val="004990"/>
                </a:solidFill>
                <a:latin typeface="Arial"/>
              </a:rPr>
              <a:t>big</a:t>
            </a: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, </a:t>
            </a:r>
            <a:r>
              <a:rPr lang="es-ES" sz="2200" dirty="0" err="1" smtClean="0">
                <a:solidFill>
                  <a:srgbClr val="004990"/>
                </a:solidFill>
                <a:latin typeface="Arial"/>
              </a:rPr>
              <a:t>roadmap</a:t>
            </a: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 smtClean="0">
                <a:solidFill>
                  <a:srgbClr val="004990"/>
                </a:solidFill>
                <a:latin typeface="Arial"/>
              </a:rPr>
              <a:t>for</a:t>
            </a: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 smtClean="0">
                <a:solidFill>
                  <a:srgbClr val="004990"/>
                </a:solidFill>
                <a:latin typeface="Arial"/>
              </a:rPr>
              <a:t>European</a:t>
            </a: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 smtClean="0">
                <a:solidFill>
                  <a:srgbClr val="004990"/>
                </a:solidFill>
                <a:latin typeface="Arial"/>
              </a:rPr>
              <a:t>technologies</a:t>
            </a: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in hardware and </a:t>
            </a:r>
            <a:r>
              <a:rPr lang="es-ES" sz="2200" dirty="0" err="1" smtClean="0">
                <a:solidFill>
                  <a:srgbClr val="004990"/>
                </a:solidFill>
                <a:latin typeface="Arial"/>
              </a:rPr>
              <a:t>networking</a:t>
            </a: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 smtClean="0">
                <a:solidFill>
                  <a:srgbClr val="004990"/>
                </a:solidFill>
                <a:latin typeface="Arial"/>
              </a:rPr>
              <a:t>for</a:t>
            </a: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 smtClean="0">
                <a:solidFill>
                  <a:srgbClr val="004990"/>
                </a:solidFill>
                <a:latin typeface="Arial"/>
              </a:rPr>
              <a:t>big</a:t>
            </a: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data</a:t>
            </a:r>
            <a:br>
              <a:rPr lang="es-ES" sz="2200" dirty="0" smtClean="0">
                <a:solidFill>
                  <a:srgbClr val="004990"/>
                </a:solidFill>
                <a:latin typeface="Arial"/>
              </a:rPr>
            </a:br>
            <a:endParaRPr lang="es-ES" sz="2200" dirty="0" smtClean="0">
              <a:solidFill>
                <a:srgbClr val="004990"/>
              </a:solidFill>
              <a:latin typeface="Arial"/>
            </a:endParaRPr>
          </a:p>
          <a:p>
            <a:pPr>
              <a:buBlip>
                <a:blip r:embed="rId2"/>
              </a:buBlip>
            </a:pP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 smtClean="0">
                <a:solidFill>
                  <a:srgbClr val="004990"/>
                </a:solidFill>
                <a:latin typeface="Arial"/>
              </a:rPr>
              <a:t>Exascale</a:t>
            </a: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IO</a:t>
            </a:r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722520" y="4371480"/>
            <a:ext cx="7770600" cy="136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es-ES" sz="2400" b="1">
                <a:solidFill>
                  <a:srgbClr val="FFFFFF"/>
                </a:solidFill>
              </a:rPr>
              <a:t>Future Work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86C07336-1DD9-4880-8198-1D52AD096A68}" type="slidenum">
              <a:rPr lang="es-ES" sz="1100">
                <a:solidFill>
                  <a:srgbClr val="004990"/>
                </a:solidFill>
                <a:latin typeface="Arial"/>
              </a:rPr>
              <a:t>32</a:t>
            </a:fld>
            <a:endParaRPr/>
          </a:p>
        </p:txBody>
      </p:sp>
      <p:sp>
        <p:nvSpPr>
          <p:cNvPr id="871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Future improvements</a:t>
            </a:r>
            <a:endParaRPr/>
          </a:p>
        </p:txBody>
      </p:sp>
      <p:sp>
        <p:nvSpPr>
          <p:cNvPr id="872" name="TextShape 3"/>
          <p:cNvSpPr txBox="1"/>
          <p:nvPr/>
        </p:nvSpPr>
        <p:spPr>
          <a:xfrm>
            <a:off x="107640" y="980640"/>
            <a:ext cx="8928720" cy="5427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200" dirty="0" err="1">
                <a:solidFill>
                  <a:srgbClr val="004990"/>
                </a:solidFill>
                <a:latin typeface="Arial"/>
              </a:rPr>
              <a:t>One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of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main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functions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of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application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is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EBI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solver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(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run_ebi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).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There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is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a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problem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with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global variables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that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make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function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not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reentrant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.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Refactoring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of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code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is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needed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.</a:t>
            </a:r>
            <a:endParaRPr dirty="0"/>
          </a:p>
          <a:p>
            <a:pPr>
              <a:buBlip>
                <a:blip r:embed="rId2"/>
              </a:buBlip>
            </a:pPr>
            <a:r>
              <a:rPr lang="es-ES" sz="2200" dirty="0" err="1">
                <a:solidFill>
                  <a:srgbClr val="004990"/>
                </a:solidFill>
                <a:latin typeface="Arial"/>
              </a:rPr>
              <a:t>Porting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more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code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to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OmpSs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and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investigate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MPI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calls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as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tasks</a:t>
            </a:r>
            <a:endParaRPr dirty="0"/>
          </a:p>
          <a:p>
            <a:pPr>
              <a:buBlip>
                <a:blip r:embed="rId2"/>
              </a:buBlip>
            </a:pPr>
            <a:r>
              <a:rPr lang="es-ES" sz="2200" dirty="0" err="1">
                <a:solidFill>
                  <a:srgbClr val="004990"/>
                </a:solidFill>
                <a:latin typeface="Arial"/>
              </a:rPr>
              <a:t>Some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computation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is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independent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to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model's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layers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or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to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tracers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.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OpenCL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kernels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are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going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to be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developed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to test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performance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on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accelerators</a:t>
            </a:r>
            <a:endParaRPr dirty="0"/>
          </a:p>
          <a:p>
            <a:pPr>
              <a:buBlip>
                <a:blip r:embed="rId2"/>
              </a:buBlip>
            </a:pPr>
            <a:r>
              <a:rPr lang="es-ES" sz="2200" dirty="0" err="1">
                <a:solidFill>
                  <a:srgbClr val="004990"/>
                </a:solidFill>
                <a:latin typeface="Arial"/>
              </a:rPr>
              <a:t>Testing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versioning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scheduler</a:t>
            </a:r>
            <a:endParaRPr dirty="0"/>
          </a:p>
          <a:p>
            <a:pPr>
              <a:buBlip>
                <a:blip r:embed="rId2"/>
              </a:buBlip>
            </a:pPr>
            <a:r>
              <a:rPr lang="es-ES" sz="2200" dirty="0" err="1">
                <a:solidFill>
                  <a:srgbClr val="004990"/>
                </a:solidFill>
                <a:latin typeface="Arial"/>
              </a:rPr>
              <a:t>The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dynamic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load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balancing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library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should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be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studied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</a:t>
            </a:r>
            <a:r>
              <a:rPr lang="es-ES" sz="2200" dirty="0" err="1">
                <a:solidFill>
                  <a:srgbClr val="004990"/>
                </a:solidFill>
                <a:latin typeface="Arial"/>
              </a:rPr>
              <a:t>further</a:t>
            </a:r>
            <a:r>
              <a:rPr lang="es-ES" sz="2200" dirty="0">
                <a:solidFill>
                  <a:srgbClr val="004990"/>
                </a:solidFill>
                <a:latin typeface="Arial"/>
              </a:rPr>
              <a:t> (http://pm.bsc.es/dlb) </a:t>
            </a:r>
            <a:endParaRPr lang="es-ES" sz="2200" dirty="0">
              <a:solidFill>
                <a:srgbClr val="004990"/>
              </a:solidFill>
              <a:latin typeface="Arial"/>
            </a:endParaRPr>
          </a:p>
          <a:p>
            <a:pPr>
              <a:buBlip>
                <a:blip r:embed="rId2"/>
              </a:buBlip>
            </a:pP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More </a:t>
            </a:r>
            <a:r>
              <a:rPr lang="es-ES" sz="2200" dirty="0" err="1" smtClean="0">
                <a:solidFill>
                  <a:srgbClr val="004990"/>
                </a:solidFill>
                <a:latin typeface="Arial"/>
              </a:rPr>
              <a:t>info</a:t>
            </a:r>
            <a:r>
              <a:rPr lang="es-ES" sz="2200" dirty="0" smtClean="0">
                <a:solidFill>
                  <a:srgbClr val="004990"/>
                </a:solidFill>
                <a:latin typeface="Arial"/>
              </a:rPr>
              <a:t> at ECMWF HPC workshop 2014</a:t>
            </a:r>
            <a:endParaRPr dirty="0"/>
          </a:p>
          <a:p>
            <a:pPr>
              <a:buBlip>
                <a:blip r:embed="rId2"/>
              </a:buBlip>
            </a:pPr>
            <a:endParaRPr dirty="0"/>
          </a:p>
          <a:p>
            <a:endParaRPr dirty="0"/>
          </a:p>
        </p:txBody>
      </p:sp>
      <p:pic>
        <p:nvPicPr>
          <p:cNvPr id="873" name="Picture 872"/>
          <p:cNvPicPr/>
          <p:nvPr/>
        </p:nvPicPr>
        <p:blipFill>
          <a:blip r:embed="rId3"/>
          <a:stretch>
            <a:fillRect/>
          </a:stretch>
        </p:blipFill>
        <p:spPr>
          <a:xfrm>
            <a:off x="5760000" y="4392000"/>
            <a:ext cx="2736000" cy="201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3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smtClean="0">
                <a:solidFill>
                  <a:srgbClr val="FFFFFF"/>
                </a:solidFill>
                <a:latin typeface="Arial"/>
                <a:ea typeface="DejaVu Sans"/>
              </a:rPr>
              <a:t>PRACE schools</a:t>
            </a:r>
            <a:endParaRPr dirty="0"/>
          </a:p>
        </p:txBody>
      </p:sp>
      <p:sp>
        <p:nvSpPr>
          <p:cNvPr id="547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BE00B8C-795E-47FB-A9FE-0F7A22901274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33</a:t>
            </a:fld>
            <a:endParaRPr/>
          </a:p>
        </p:txBody>
      </p:sp>
      <p:sp>
        <p:nvSpPr>
          <p:cNvPr id="548" name="CustomShape 3"/>
          <p:cNvSpPr/>
          <p:nvPr/>
        </p:nvSpPr>
        <p:spPr>
          <a:xfrm>
            <a:off x="107640" y="11966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49" name="CustomShape 4"/>
          <p:cNvSpPr/>
          <p:nvPr/>
        </p:nvSpPr>
        <p:spPr>
          <a:xfrm>
            <a:off x="269640" y="908640"/>
            <a:ext cx="8602560" cy="646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" name="CustomShape 3"/>
          <p:cNvSpPr/>
          <p:nvPr/>
        </p:nvSpPr>
        <p:spPr>
          <a:xfrm>
            <a:off x="121092" y="1066800"/>
            <a:ext cx="8927280" cy="529080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PATC Course: Parallel Programming Workshop, 13-17 October 2014 (BSC)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PATC Course: Earth Sciences Simulation Environments, 11-12 December 2014 (BSC)</a:t>
            </a: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Google for “PATC PRACE”</a:t>
            </a: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4990"/>
              </a:solidFill>
              <a:latin typeface="Arial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4990"/>
              </a:solidFill>
              <a:latin typeface="Arial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499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4990"/>
              </a:solidFill>
              <a:latin typeface="Arial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dirty="0" smtClean="0"/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dirty="0" smtClean="0"/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98018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TextShape 1"/>
          <p:cNvSpPr txBox="1"/>
          <p:nvPr/>
        </p:nvSpPr>
        <p:spPr>
          <a:xfrm>
            <a:off x="685800" y="3069000"/>
            <a:ext cx="7772040" cy="7470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s-ES" sz="3200" dirty="0" err="1">
                <a:solidFill>
                  <a:srgbClr val="FFFFFF"/>
                </a:solidFill>
                <a:latin typeface="Arial"/>
              </a:rPr>
              <a:t>Thank</a:t>
            </a:r>
            <a:r>
              <a:rPr lang="es-ES" sz="3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3200" dirty="0" err="1">
                <a:solidFill>
                  <a:srgbClr val="FFFFFF"/>
                </a:solidFill>
                <a:latin typeface="Arial"/>
              </a:rPr>
              <a:t>you</a:t>
            </a:r>
            <a:r>
              <a:rPr lang="es-ES" sz="3200" dirty="0">
                <a:solidFill>
                  <a:srgbClr val="FFFFFF"/>
                </a:solidFill>
                <a:latin typeface="Arial"/>
              </a:rPr>
              <a:t>!</a:t>
            </a:r>
            <a:endParaRPr dirty="0"/>
          </a:p>
        </p:txBody>
      </p:sp>
      <p:sp>
        <p:nvSpPr>
          <p:cNvPr id="875" name="TextShape 2"/>
          <p:cNvSpPr txBox="1"/>
          <p:nvPr/>
        </p:nvSpPr>
        <p:spPr>
          <a:xfrm>
            <a:off x="1371600" y="3581400"/>
            <a:ext cx="6400440" cy="2394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" sz="2400" dirty="0" err="1" smtClean="0">
                <a:solidFill>
                  <a:srgbClr val="FFFFFF"/>
                </a:solidFill>
                <a:latin typeface="Arial"/>
              </a:rPr>
              <a:t>Questions</a:t>
            </a:r>
            <a:r>
              <a:rPr lang="es-ES" sz="2400" dirty="0" smtClean="0">
                <a:solidFill>
                  <a:srgbClr val="FFFFFF"/>
                </a:solidFill>
                <a:latin typeface="Arial"/>
              </a:rPr>
              <a:t>?</a:t>
            </a:r>
            <a:br>
              <a:rPr lang="es-ES" sz="2400" dirty="0" smtClean="0">
                <a:solidFill>
                  <a:srgbClr val="FFFFFF"/>
                </a:solidFill>
                <a:latin typeface="Arial"/>
              </a:rPr>
            </a:br>
            <a:r>
              <a:rPr lang="es-ES" sz="2400" dirty="0">
                <a:solidFill>
                  <a:srgbClr val="FFFFFF"/>
                </a:solidFill>
                <a:latin typeface="Arial"/>
              </a:rPr>
              <a:t>
</a:t>
            </a:r>
            <a:r>
              <a:rPr lang="es-ES" sz="2400" dirty="0" err="1">
                <a:solidFill>
                  <a:srgbClr val="FFFFFF"/>
                </a:solidFill>
                <a:latin typeface="Arial"/>
              </a:rPr>
              <a:t>Acknowledgements</a:t>
            </a:r>
            <a:r>
              <a:rPr lang="es-ES" sz="2400" dirty="0">
                <a:solidFill>
                  <a:srgbClr val="FFFFFF"/>
                </a:solidFill>
                <a:latin typeface="Arial"/>
              </a:rPr>
              <a:t>: 
</a:t>
            </a:r>
            <a:r>
              <a:rPr lang="es-ES" sz="2400" dirty="0" err="1">
                <a:solidFill>
                  <a:srgbClr val="FFFFFF"/>
                </a:solidFill>
                <a:latin typeface="Arial"/>
              </a:rPr>
              <a:t>Jesus</a:t>
            </a:r>
            <a:r>
              <a:rPr lang="es-ES" sz="2400" dirty="0">
                <a:solidFill>
                  <a:srgbClr val="FFFFFF"/>
                </a:solidFill>
                <a:latin typeface="Arial"/>
              </a:rPr>
              <a:t> Labarta, Rosa M. </a:t>
            </a:r>
            <a:r>
              <a:rPr lang="es-ES" sz="2400" dirty="0" err="1">
                <a:solidFill>
                  <a:srgbClr val="FFFFFF"/>
                </a:solidFill>
                <a:latin typeface="Arial"/>
              </a:rPr>
              <a:t>Badia</a:t>
            </a:r>
            <a:r>
              <a:rPr lang="es-ES" sz="2400" dirty="0">
                <a:solidFill>
                  <a:srgbClr val="FFFFFF"/>
                </a:solidFill>
                <a:latin typeface="Arial"/>
              </a:rPr>
              <a:t>, </a:t>
            </a:r>
            <a:r>
              <a:rPr lang="es-ES" sz="2400" dirty="0">
                <a:solidFill>
                  <a:srgbClr val="FFFFFF"/>
                </a:solidFill>
              </a:rPr>
              <a:t>Judit </a:t>
            </a:r>
            <a:r>
              <a:rPr lang="es-ES" sz="2400" dirty="0" err="1">
                <a:solidFill>
                  <a:srgbClr val="FFFFFF"/>
                </a:solidFill>
              </a:rPr>
              <a:t>Gimenez</a:t>
            </a:r>
            <a:r>
              <a:rPr lang="es-ES" sz="2400" dirty="0">
                <a:solidFill>
                  <a:srgbClr val="FFFFFF"/>
                </a:solidFill>
              </a:rPr>
              <a:t>, Roger </a:t>
            </a:r>
            <a:r>
              <a:rPr lang="es-ES" sz="2400" dirty="0">
                <a:solidFill>
                  <a:srgbClr val="FFFFFF"/>
                </a:solidFill>
                <a:latin typeface="Arial"/>
              </a:rPr>
              <a:t>Ferrer Ibáñez, </a:t>
            </a:r>
            <a:r>
              <a:rPr lang="es-ES" sz="2400" dirty="0" err="1">
                <a:solidFill>
                  <a:srgbClr val="FFFFFF"/>
                </a:solidFill>
                <a:latin typeface="Arial"/>
              </a:rPr>
              <a:t>Victor</a:t>
            </a:r>
            <a:r>
              <a:rPr lang="es-ES" sz="2400" dirty="0">
                <a:solidFill>
                  <a:srgbClr val="FFFFFF"/>
                </a:solidFill>
                <a:latin typeface="Arial"/>
              </a:rPr>
              <a:t> López, Xavier Teruel, </a:t>
            </a:r>
            <a:r>
              <a:rPr lang="es-ES" sz="2400" dirty="0" err="1">
                <a:solidFill>
                  <a:srgbClr val="FFFFFF"/>
                </a:solidFill>
                <a:latin typeface="Arial"/>
              </a:rPr>
              <a:t>Harald</a:t>
            </a:r>
            <a:r>
              <a:rPr lang="es-ES" sz="2400" dirty="0">
                <a:solidFill>
                  <a:srgbClr val="FFFFFF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Arial"/>
              </a:rPr>
              <a:t>Servat</a:t>
            </a:r>
            <a:r>
              <a:rPr lang="es-ES" sz="2400" dirty="0">
                <a:solidFill>
                  <a:srgbClr val="FFFFFF"/>
                </a:solidFill>
                <a:latin typeface="Arial"/>
              </a:rPr>
              <a:t>,
BSC </a:t>
            </a:r>
            <a:r>
              <a:rPr lang="es-ES" sz="2400" dirty="0" err="1">
                <a:solidFill>
                  <a:srgbClr val="FFFFFF"/>
                </a:solidFill>
                <a:latin typeface="Arial"/>
              </a:rPr>
              <a:t>support</a:t>
            </a:r>
            <a:r>
              <a:rPr lang="es-ES" sz="2400" dirty="0">
                <a:solidFill>
                  <a:srgbClr val="FFFFFF"/>
                </a:solidFill>
                <a:latin typeface="Arial"/>
              </a:rPr>
              <a:t>
</a:t>
            </a:r>
            <a:endParaRPr dirty="0"/>
          </a:p>
        </p:txBody>
      </p:sp>
      <p:sp>
        <p:nvSpPr>
          <p:cNvPr id="876" name="TextShape 3"/>
          <p:cNvSpPr txBox="1"/>
          <p:nvPr/>
        </p:nvSpPr>
        <p:spPr>
          <a:xfrm>
            <a:off x="8701200" y="6357960"/>
            <a:ext cx="44244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fld id="{B48CF96E-0922-4E78-8137-7C2084943404}" type="slidenum">
              <a:rPr lang="es-ES" sz="1100">
                <a:solidFill>
                  <a:srgbClr val="004990"/>
                </a:solidFill>
                <a:latin typeface="Arial"/>
              </a:rPr>
              <a:t>34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CustomShape 1"/>
          <p:cNvSpPr/>
          <p:nvPr/>
        </p:nvSpPr>
        <p:spPr>
          <a:xfrm>
            <a:off x="110160" y="44640"/>
            <a:ext cx="8926920" cy="78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s-ES" sz="2700">
                <a:solidFill>
                  <a:srgbClr val="FFFFFF"/>
                </a:solidFill>
                <a:latin typeface="Arial"/>
                <a:ea typeface="DejaVu Sans"/>
              </a:rPr>
              <a:t>OmpSs Introduction</a:t>
            </a:r>
            <a:endParaRPr/>
          </a:p>
        </p:txBody>
      </p:sp>
      <p:sp>
        <p:nvSpPr>
          <p:cNvPr id="872" name="CustomShape 2"/>
          <p:cNvSpPr/>
          <p:nvPr/>
        </p:nvSpPr>
        <p:spPr>
          <a:xfrm>
            <a:off x="182160" y="1059120"/>
            <a:ext cx="8602200" cy="2396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s-ES" sz="2000" dirty="0" err="1">
                <a:solidFill>
                  <a:srgbClr val="004990"/>
                </a:solidFill>
                <a:latin typeface="Arial"/>
                <a:ea typeface="DejaVu Sans"/>
              </a:rPr>
              <a:t>Parallel</a:t>
            </a:r>
            <a:r>
              <a:rPr lang="es-ES" sz="20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s-ES" sz="2000" dirty="0" err="1">
                <a:solidFill>
                  <a:srgbClr val="004990"/>
                </a:solidFill>
                <a:latin typeface="Arial"/>
                <a:ea typeface="DejaVu Sans"/>
              </a:rPr>
              <a:t>Programming</a:t>
            </a:r>
            <a:r>
              <a:rPr lang="es-ES" sz="20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s-ES" sz="2000" dirty="0" err="1">
                <a:solidFill>
                  <a:srgbClr val="004990"/>
                </a:solidFill>
                <a:latin typeface="Arial"/>
                <a:ea typeface="DejaVu Sans"/>
              </a:rPr>
              <a:t>Model</a:t>
            </a:r>
            <a:r>
              <a:rPr lang="es-ES" sz="20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s-ES" sz="2400" dirty="0" smtClean="0">
                <a:solidFill>
                  <a:srgbClr val="004990"/>
                </a:solidFill>
                <a:latin typeface="Arial"/>
                <a:ea typeface="DejaVu Sans"/>
              </a:rPr>
              <a:t/>
            </a:r>
            <a:br>
              <a:rPr lang="es-E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r>
              <a:rPr lang="es-ES" sz="2400" dirty="0" smtClean="0">
                <a:solidFill>
                  <a:srgbClr val="004990"/>
                </a:solidFill>
                <a:latin typeface="Arial"/>
                <a:ea typeface="DejaVu Sans"/>
              </a:rPr>
              <a:t>   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-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Build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on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existing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 standard: </a:t>
            </a:r>
            <a:r>
              <a:rPr lang="es-ES" dirty="0" err="1" smtClean="0">
                <a:solidFill>
                  <a:srgbClr val="004990"/>
                </a:solidFill>
                <a:latin typeface="Arial"/>
                <a:ea typeface="DejaVu Sans"/>
              </a:rPr>
              <a:t>OpenMP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  </a:t>
            </a:r>
            <a:r>
              <a:rPr lang="es-ES" dirty="0" smtClean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-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Directive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based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 to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keep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 a serial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version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dirty="0" smtClean="0">
                <a:solidFill>
                  <a:srgbClr val="004990"/>
                </a:solidFill>
                <a:latin typeface="Arial"/>
                <a:ea typeface="DejaVu Sans"/>
              </a:rPr>
              <a:t>    -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Targeting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: SMP,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clusters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, and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accelerator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devices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
  </a:t>
            </a:r>
            <a:r>
              <a:rPr lang="es-ES" dirty="0" smtClean="0">
                <a:solidFill>
                  <a:srgbClr val="004990"/>
                </a:solidFill>
                <a:latin typeface="Arial"/>
                <a:ea typeface="DejaVu Sans"/>
              </a:rPr>
              <a:t>  -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Developed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 in Barcelona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Supercomputing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 Center (BSC)
    </a:t>
            </a:r>
            <a:r>
              <a:rPr lang="es-ES" dirty="0" smtClean="0">
                <a:solidFill>
                  <a:srgbClr val="004990"/>
                </a:solidFill>
                <a:latin typeface="Arial"/>
                <a:ea typeface="DejaVu Sans"/>
              </a:rPr>
              <a:t>  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Mercurium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source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-to-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source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compiler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dirty="0" smtClean="0">
                <a:solidFill>
                  <a:srgbClr val="004990"/>
                </a:solidFill>
                <a:latin typeface="Arial"/>
                <a:ea typeface="DejaVu Sans"/>
              </a:rPr>
              <a:t>       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Nanos++ </a:t>
            </a:r>
            <a:r>
              <a:rPr lang="es-ES" dirty="0" err="1">
                <a:solidFill>
                  <a:srgbClr val="004990"/>
                </a:solidFill>
                <a:latin typeface="Arial"/>
                <a:ea typeface="DejaVu Sans"/>
              </a:rPr>
              <a:t>runtime</a:t>
            </a:r>
            <a:r>
              <a:rPr lang="es-ES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Arial"/>
                <a:ea typeface="DejaVu Sans"/>
              </a:rPr>
              <a:t>system</a:t>
            </a:r>
            <a:endParaRPr lang="es-ES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s-ES" sz="2000" dirty="0" smtClean="0">
                <a:solidFill>
                  <a:srgbClr val="004990"/>
                </a:solidFill>
                <a:latin typeface="Arial"/>
              </a:rPr>
              <a:t>https://pm.bsc.es/ompss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dirty="0"/>
          </a:p>
        </p:txBody>
      </p:sp>
      <p:pic>
        <p:nvPicPr>
          <p:cNvPr id="873" name="Picture 872"/>
          <p:cNvPicPr/>
          <p:nvPr/>
        </p:nvPicPr>
        <p:blipFill>
          <a:blip r:embed="rId3"/>
          <a:stretch>
            <a:fillRect/>
          </a:stretch>
        </p:blipFill>
        <p:spPr>
          <a:xfrm>
            <a:off x="1728000" y="3456000"/>
            <a:ext cx="7128000" cy="32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2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CustomShape 1"/>
          <p:cNvSpPr/>
          <p:nvPr/>
        </p:nvSpPr>
        <p:spPr>
          <a:xfrm>
            <a:off x="110160" y="44640"/>
            <a:ext cx="8926920" cy="78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s-ES" sz="2700">
                <a:solidFill>
                  <a:srgbClr val="FFFFFF"/>
                </a:solidFill>
                <a:latin typeface="Arial"/>
                <a:ea typeface="DejaVu Sans"/>
              </a:rPr>
              <a:t>OmpSs Example</a:t>
            </a:r>
            <a:endParaRPr/>
          </a:p>
        </p:txBody>
      </p:sp>
      <p:pic>
        <p:nvPicPr>
          <p:cNvPr id="875" name="Picture 87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0" y="857880"/>
            <a:ext cx="7128000" cy="2742120"/>
          </a:xfrm>
          <a:prstGeom prst="rect">
            <a:avLst/>
          </a:prstGeom>
          <a:ln>
            <a:noFill/>
          </a:ln>
        </p:spPr>
      </p:pic>
      <p:pic>
        <p:nvPicPr>
          <p:cNvPr id="876" name="Picture 875"/>
          <p:cNvPicPr/>
          <p:nvPr/>
        </p:nvPicPr>
        <p:blipFill>
          <a:blip r:embed="rId3"/>
          <a:stretch>
            <a:fillRect/>
          </a:stretch>
        </p:blipFill>
        <p:spPr>
          <a:xfrm>
            <a:off x="1332720" y="3656160"/>
            <a:ext cx="6227280" cy="3111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9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2432B2A-97C1-44C2-9F78-63D8BCA6E46D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6</a:t>
            </a:fld>
            <a:endParaRPr/>
          </a:p>
        </p:txBody>
      </p:sp>
      <p:sp>
        <p:nvSpPr>
          <p:cNvPr id="566" name="CustomShape 2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ts val="17"/>
              </a:lnSpc>
            </a:pPr>
            <a:r>
              <a:rPr lang="en-US" sz="2700">
                <a:solidFill>
                  <a:srgbClr val="FFFFFF"/>
                </a:solidFill>
                <a:latin typeface="Arial"/>
                <a:ea typeface="DejaVu Sans"/>
              </a:rPr>
              <a:t>Roadmap to OmpSs </a:t>
            </a:r>
            <a:endParaRPr/>
          </a:p>
        </p:txBody>
      </p:sp>
      <p:sp>
        <p:nvSpPr>
          <p:cNvPr id="567" name="CustomShape 3"/>
          <p:cNvSpPr/>
          <p:nvPr/>
        </p:nvSpPr>
        <p:spPr>
          <a:xfrm>
            <a:off x="107640" y="980640"/>
            <a:ext cx="8927280" cy="4678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NMMB </a:t>
            </a:r>
            <a:r>
              <a:rPr lang="en-US" sz="2400" dirty="0">
                <a:solidFill>
                  <a:srgbClr val="004990"/>
                </a:solidFill>
              </a:rPr>
              <a:t>is based on the Earth System Modelling Framework (ESMF) </a:t>
            </a:r>
            <a:endParaRPr lang="en-US" sz="2400" dirty="0" smtClean="0">
              <a:solidFill>
                <a:srgbClr val="004990"/>
              </a:solidFill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</a:rPr>
              <a:t>The current ESMF release (v3.1) is not supporting threads</a:t>
            </a:r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However, the development version of NMMB uses ESMF v6.3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Post-process broke because of some other issues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(which will be fixed)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The new version of NMMB with </a:t>
            </a:r>
            <a:r>
              <a:rPr lang="en-US" sz="2400" dirty="0" err="1">
                <a:solidFill>
                  <a:srgbClr val="004990"/>
                </a:solidFill>
                <a:latin typeface="Arial"/>
                <a:ea typeface="DejaVu Sans"/>
              </a:rPr>
              <a:t>OmpSs</a:t>
            </a: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support has been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compiled on </a:t>
            </a: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MareNostrum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and </a:t>
            </a: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MinoTauro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4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722520" y="4371480"/>
            <a:ext cx="7770600" cy="136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ES" sz="2400" b="1">
                <a:solidFill>
                  <a:srgbClr val="FFFFFF"/>
                </a:solidFill>
                <a:latin typeface="Arial"/>
                <a:ea typeface="DejaVu Sans"/>
              </a:rPr>
              <a:t>Performance Analysis of NMMB/BSC-CTM Model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13AEA426-5301-47CE-BE91-A11357603CE9}" type="slidenum">
              <a:rPr lang="es-ES" sz="1100">
                <a:solidFill>
                  <a:srgbClr val="004990"/>
                </a:solidFill>
                <a:latin typeface="Arial"/>
              </a:rPr>
              <a:t>8</a:t>
            </a:fld>
            <a:endParaRPr/>
          </a:p>
        </p:txBody>
      </p:sp>
      <p:sp>
        <p:nvSpPr>
          <p:cNvPr id="550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Zoom between EBI solvers</a:t>
            </a:r>
            <a:endParaRPr/>
          </a:p>
        </p:txBody>
      </p:sp>
      <p:sp>
        <p:nvSpPr>
          <p:cNvPr id="551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  <a:latin typeface="Arial"/>
              </a:rPr>
              <a:t>The useful functions call between two EBI solvers</a:t>
            </a:r>
            <a:endParaRPr/>
          </a:p>
          <a:p>
            <a:pPr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  <a:latin typeface="Arial"/>
              </a:rPr>
              <a:t>The first two dark blue areas are horizontal diffusion calls and the light dark is advection chemistry.  </a:t>
            </a:r>
            <a:endParaRPr/>
          </a:p>
          <a:p>
            <a:pPr lvl="1">
              <a:buFont typeface="Arial"/>
              <a:buChar char="–"/>
            </a:pPr>
            <a:endParaRPr/>
          </a:p>
        </p:txBody>
      </p:sp>
      <p:pic>
        <p:nvPicPr>
          <p:cNvPr id="552" name="Picture 551"/>
          <p:cNvPicPr/>
          <p:nvPr/>
        </p:nvPicPr>
        <p:blipFill>
          <a:blip r:embed="rId3"/>
          <a:stretch>
            <a:fillRect/>
          </a:stretch>
        </p:blipFill>
        <p:spPr>
          <a:xfrm>
            <a:off x="576000" y="2256840"/>
            <a:ext cx="8124840" cy="285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1CF6966F-3EF9-4710-BF03-D4A1600F38DD}" type="slidenum">
              <a:rPr lang="es-ES" sz="1100">
                <a:solidFill>
                  <a:srgbClr val="004990"/>
                </a:solidFill>
                <a:latin typeface="Arial"/>
              </a:rPr>
              <a:t>9</a:t>
            </a:fld>
            <a:endParaRPr/>
          </a:p>
        </p:txBody>
      </p:sp>
      <p:sp>
        <p:nvSpPr>
          <p:cNvPr id="554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Horizontal diffusion</a:t>
            </a:r>
            <a:endParaRPr/>
          </a:p>
        </p:txBody>
      </p:sp>
      <p:sp>
        <p:nvSpPr>
          <p:cNvPr id="555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  <a:latin typeface="Arial"/>
              </a:rPr>
              <a:t>We zoom on horizontal diffusion and the calls that follow</a:t>
            </a:r>
            <a:endParaRPr/>
          </a:p>
          <a:p>
            <a:pPr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  <a:latin typeface="Arial"/>
              </a:rPr>
              <a:t>Horizontal diffusion (blue colour) has load imbalance </a:t>
            </a:r>
            <a:endParaRPr/>
          </a:p>
          <a:p>
            <a:pPr lvl="1">
              <a:buFont typeface="Arial"/>
              <a:buChar char="–"/>
            </a:pPr>
            <a:endParaRPr/>
          </a:p>
        </p:txBody>
      </p:sp>
      <p:pic>
        <p:nvPicPr>
          <p:cNvPr id="556" name="Picture 555"/>
          <p:cNvPicPr/>
          <p:nvPr/>
        </p:nvPicPr>
        <p:blipFill>
          <a:blip r:embed="rId3"/>
          <a:stretch>
            <a:fillRect/>
          </a:stretch>
        </p:blipFill>
        <p:spPr>
          <a:xfrm>
            <a:off x="587160" y="2832840"/>
            <a:ext cx="8124840" cy="285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757</Words>
  <Application>Microsoft Office PowerPoint</Application>
  <PresentationFormat>On-screen Show (4:3)</PresentationFormat>
  <Paragraphs>236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Office Theme</vt:lpstr>
      <vt:lpstr>Office Theme</vt:lpstr>
      <vt:lpstr>Office Theme</vt:lpstr>
      <vt:lpstr>Office Theme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gmarkoma</dc:creator>
  <cp:lastModifiedBy>gmarkoma</cp:lastModifiedBy>
  <cp:revision>15</cp:revision>
  <dcterms:modified xsi:type="dcterms:W3CDTF">2014-09-25T23:52:07Z</dcterms:modified>
</cp:coreProperties>
</file>