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7" r:id="rId2"/>
    <p:sldMasterId id="2147483670" r:id="rId3"/>
    <p:sldMasterId id="2147483684" r:id="rId4"/>
    <p:sldMasterId id="2147483697" r:id="rId5"/>
    <p:sldMasterId id="2147483710" r:id="rId6"/>
    <p:sldMasterId id="2147483723" r:id="rId7"/>
    <p:sldMasterId id="2147483736" r:id="rId8"/>
  </p:sldMasterIdLst>
  <p:notesMasterIdLst>
    <p:notesMasterId r:id="rId61"/>
  </p:notesMasterIdLst>
  <p:handoutMasterIdLst>
    <p:handoutMasterId r:id="rId62"/>
  </p:handoutMasterIdLst>
  <p:sldIdLst>
    <p:sldId id="274" r:id="rId9"/>
    <p:sldId id="275" r:id="rId10"/>
    <p:sldId id="276" r:id="rId11"/>
    <p:sldId id="277" r:id="rId12"/>
    <p:sldId id="281" r:id="rId13"/>
    <p:sldId id="282" r:id="rId14"/>
    <p:sldId id="283" r:id="rId15"/>
    <p:sldId id="290" r:id="rId16"/>
    <p:sldId id="291" r:id="rId17"/>
    <p:sldId id="292" r:id="rId18"/>
    <p:sldId id="293" r:id="rId19"/>
    <p:sldId id="289" r:id="rId20"/>
    <p:sldId id="303" r:id="rId21"/>
    <p:sldId id="304" r:id="rId22"/>
    <p:sldId id="305" r:id="rId23"/>
    <p:sldId id="306" r:id="rId24"/>
    <p:sldId id="307" r:id="rId25"/>
    <p:sldId id="284" r:id="rId26"/>
    <p:sldId id="285" r:id="rId27"/>
    <p:sldId id="286" r:id="rId28"/>
    <p:sldId id="294" r:id="rId29"/>
    <p:sldId id="324" r:id="rId30"/>
    <p:sldId id="295" r:id="rId31"/>
    <p:sldId id="296" r:id="rId32"/>
    <p:sldId id="309" r:id="rId33"/>
    <p:sldId id="310" r:id="rId34"/>
    <p:sldId id="312" r:id="rId35"/>
    <p:sldId id="326" r:id="rId36"/>
    <p:sldId id="313" r:id="rId37"/>
    <p:sldId id="328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297" r:id="rId47"/>
    <p:sldId id="301" r:id="rId48"/>
    <p:sldId id="302" r:id="rId49"/>
    <p:sldId id="322" r:id="rId50"/>
    <p:sldId id="323" r:id="rId51"/>
    <p:sldId id="334" r:id="rId52"/>
    <p:sldId id="329" r:id="rId53"/>
    <p:sldId id="330" r:id="rId54"/>
    <p:sldId id="331" r:id="rId55"/>
    <p:sldId id="332" r:id="rId56"/>
    <p:sldId id="335" r:id="rId57"/>
    <p:sldId id="325" r:id="rId58"/>
    <p:sldId id="333" r:id="rId59"/>
    <p:sldId id="267" r:id="rId6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8219EC-0C25-42F8-ACAB-9891D741DBA4}">
          <p14:sldIdLst>
            <p14:sldId id="274"/>
            <p14:sldId id="275"/>
            <p14:sldId id="276"/>
            <p14:sldId id="277"/>
            <p14:sldId id="281"/>
            <p14:sldId id="282"/>
            <p14:sldId id="283"/>
            <p14:sldId id="290"/>
            <p14:sldId id="291"/>
            <p14:sldId id="292"/>
            <p14:sldId id="293"/>
            <p14:sldId id="289"/>
            <p14:sldId id="303"/>
            <p14:sldId id="304"/>
            <p14:sldId id="305"/>
            <p14:sldId id="306"/>
            <p14:sldId id="307"/>
            <p14:sldId id="284"/>
            <p14:sldId id="285"/>
            <p14:sldId id="286"/>
          </p14:sldIdLst>
        </p14:section>
        <p14:section name="Department Presentation" id="{0114E59A-B021-4DEA-BDE4-BB6EC49C2F4D}">
          <p14:sldIdLst>
            <p14:sldId id="294"/>
            <p14:sldId id="324"/>
            <p14:sldId id="295"/>
            <p14:sldId id="296"/>
            <p14:sldId id="309"/>
            <p14:sldId id="310"/>
            <p14:sldId id="312"/>
            <p14:sldId id="326"/>
            <p14:sldId id="313"/>
            <p14:sldId id="328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297"/>
            <p14:sldId id="301"/>
            <p14:sldId id="302"/>
            <p14:sldId id="322"/>
            <p14:sldId id="323"/>
            <p14:sldId id="334"/>
            <p14:sldId id="329"/>
            <p14:sldId id="330"/>
            <p14:sldId id="331"/>
            <p14:sldId id="332"/>
            <p14:sldId id="335"/>
            <p14:sldId id="325"/>
            <p14:sldId id="333"/>
          </p14:sldIdLst>
        </p14:section>
        <p14:section name="FUTURE PLANS" id="{3A9F34F7-DEB9-4A1B-A4A8-4366D924AAA6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1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F4D8E-8FEE-4638-B4DB-EF63DA5419F0}" type="datetimeFigureOut">
              <a:rPr lang="es-ES" smtClean="0"/>
              <a:t>17/09/2014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A2F53-7943-49BE-8A9A-D20CA0C9A8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022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DB71A-CD6A-4A37-8CFD-9BADD0848D77}" type="datetimeFigureOut">
              <a:rPr lang="es-ES" smtClean="0"/>
              <a:t>17/09/2014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99E72-CB38-4F12-87EF-E621BD19527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30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body"/>
          </p:nvPr>
        </p:nvSpPr>
        <p:spPr>
          <a:xfrm>
            <a:off x="686435" y="4343891"/>
            <a:ext cx="5483859" cy="4113164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ea typeface="MS PGothic"/>
              </a:rPr>
              <a:t>Under all this context, the Earth Sciences Department is working in the development of a High Resolution unified Meteorology/Air Quality/Climate modelling system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ea typeface="MS PGothic"/>
              </a:rPr>
              <a:t>This unified system will be a powerful tool to strength the research in atmospheric sciences on air quality, interactions between meteorology and atmospheric chemistry, and climate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ea typeface="MS PGothic"/>
              </a:rPr>
              <a:t>The goal of the Severo-Ochoa project is to set-up the model at global scale with high-horizontal resolution (15 to 1km). The application will produce PBs of data and will exploit hundreds of thousands of cores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ea typeface="MS PGothic"/>
              </a:rPr>
              <a:t>Four main collaborations with the Computer Sciences department are established: workflows with CompSs, porting Unified model code to ompSs, integration of persistent objects in modelling system databases, trace analysis of the executions.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ea typeface="MS PGothic"/>
              </a:rPr>
              <a:t>Establishment of several international collaborations with: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>
                <a:ea typeface="MS PGothic"/>
              </a:rPr>
              <a:t>National Centers for Environmental Predictions (USA) – collaboration on meteorological modelling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>
                <a:ea typeface="MS PGothic"/>
              </a:rPr>
              <a:t>NASA-Goddard Institute for Space Studies (USA) – collaboration on implementation of aerosols and climate application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>
                <a:ea typeface="MS PGothic"/>
              </a:rPr>
              <a:t>University of California Irvine (USA) – collaboration on air quality and the study of secondary aerosols on a global scale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77" name="CustomShape 2"/>
          <p:cNvSpPr/>
          <p:nvPr/>
        </p:nvSpPr>
        <p:spPr>
          <a:xfrm>
            <a:off x="3884188" y="8685164"/>
            <a:ext cx="2970953" cy="456218"/>
          </a:xfrm>
          <a:prstGeom prst="rect">
            <a:avLst/>
          </a:prstGeom>
        </p:spPr>
        <p:txBody>
          <a:bodyPr lIns="80766" tIns="40383" rIns="80766" bIns="40383" anchor="b"/>
          <a:lstStyle/>
          <a:p>
            <a:pPr>
              <a:lnSpc>
                <a:spcPct val="100000"/>
              </a:lnSpc>
            </a:pPr>
            <a:fld id="{E22BF32D-85DB-458B-A4C1-E30E67D44A6F}" type="slidenum">
              <a:rPr lang="en-US" sz="1100">
                <a:solidFill>
                  <a:srgbClr val="000000"/>
                </a:solidFill>
                <a:latin typeface="Arial"/>
                <a:ea typeface="MS PGothic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B7885F-49D9-A543-BD91-8F8DE2502B01}" type="slidenum">
              <a:rPr lang="es-ES"/>
              <a:pPr>
                <a:defRPr/>
              </a:pPr>
              <a:t>4</a:t>
            </a:fld>
            <a:endParaRPr lang="es-ES"/>
          </a:p>
        </p:txBody>
      </p:sp>
      <p:sp>
        <p:nvSpPr>
          <p:cNvPr id="225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25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5" y="4342939"/>
            <a:ext cx="5487013" cy="411600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53859" indent="-153859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In summary, the NMMB/BSC-CTM is developed based on the NMMB.</a:t>
            </a:r>
          </a:p>
          <a:p>
            <a:pPr marL="153859" indent="-153859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The gas-phase chemistry, the mineral dust and sea salt aerosols has already been implemented.</a:t>
            </a:r>
          </a:p>
          <a:p>
            <a:pPr marL="153859" indent="-153859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In</a:t>
            </a:r>
            <a:r>
              <a:rPr lang="en-US" baseline="0" dirty="0" smtClean="0">
                <a:cs typeface="+mn-cs"/>
              </a:rPr>
              <a:t> the framework of the </a:t>
            </a:r>
            <a:r>
              <a:rPr lang="en-US" baseline="0" dirty="0" err="1" smtClean="0">
                <a:cs typeface="+mn-cs"/>
              </a:rPr>
              <a:t>Severo</a:t>
            </a:r>
            <a:r>
              <a:rPr lang="en-US" baseline="0" dirty="0" smtClean="0">
                <a:cs typeface="+mn-cs"/>
              </a:rPr>
              <a:t>-Ochoa, the model will be configured at global very high –resolution, and the secondary aerosols and an ocean model will be coupled with the system.</a:t>
            </a:r>
          </a:p>
          <a:p>
            <a:pPr marL="153859" indent="-153859">
              <a:buFont typeface="Arial"/>
              <a:buChar char="•"/>
              <a:defRPr/>
            </a:pPr>
            <a:r>
              <a:rPr lang="en-US" baseline="0" dirty="0" smtClean="0">
                <a:cs typeface="+mn-cs"/>
              </a:rPr>
              <a:t>Thus, the range of application of the model will be extended from short- to climate applications.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3859" indent="-153859">
              <a:buFont typeface="Arial" panose="020B0604020202020204" pitchFamily="34" charset="0"/>
              <a:buChar char="•"/>
            </a:pPr>
            <a:r>
              <a:rPr lang="en-US" dirty="0" smtClean="0"/>
              <a:t>Explain configurations</a:t>
            </a:r>
          </a:p>
          <a:p>
            <a:pPr marL="153859" indent="-153859">
              <a:buFont typeface="Arial" panose="020B0604020202020204" pitchFamily="34" charset="0"/>
              <a:buChar char="•"/>
            </a:pPr>
            <a:r>
              <a:rPr lang="en-US" dirty="0" smtClean="0"/>
              <a:t>Explain </a:t>
            </a:r>
            <a:r>
              <a:rPr lang="en-US" dirty="0" err="1" smtClean="0"/>
              <a:t>Paraver</a:t>
            </a:r>
            <a:endParaRPr lang="en-US" dirty="0" smtClean="0"/>
          </a:p>
          <a:p>
            <a:pPr marL="153859" indent="-153859">
              <a:buFont typeface="Arial" panose="020B0604020202020204" pitchFamily="34" charset="0"/>
              <a:buChar char="•"/>
            </a:pPr>
            <a:r>
              <a:rPr lang="en-US" dirty="0" smtClean="0"/>
              <a:t>Synchronized windows to explain the black area</a:t>
            </a:r>
          </a:p>
          <a:p>
            <a:pPr marL="153859" indent="-153859">
              <a:buFont typeface="Arial" panose="020B0604020202020204" pitchFamily="34" charset="0"/>
              <a:buChar char="•"/>
            </a:pPr>
            <a:r>
              <a:rPr lang="en-US" dirty="0" smtClean="0"/>
              <a:t>Mention the time that I/O consumes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986847-FFF7-4B0F-A785-DAD19139019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97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3859" indent="-153859">
              <a:buFont typeface="Arial" panose="020B0604020202020204" pitchFamily="34" charset="0"/>
              <a:buChar char="•"/>
            </a:pPr>
            <a:r>
              <a:rPr lang="en-US" dirty="0" smtClean="0"/>
              <a:t>Explain configurations</a:t>
            </a:r>
          </a:p>
          <a:p>
            <a:pPr marL="153859" indent="-153859">
              <a:buFont typeface="Arial" panose="020B0604020202020204" pitchFamily="34" charset="0"/>
              <a:buChar char="•"/>
            </a:pPr>
            <a:r>
              <a:rPr lang="en-US" dirty="0" smtClean="0"/>
              <a:t>Explain </a:t>
            </a:r>
            <a:r>
              <a:rPr lang="en-US" dirty="0" err="1" smtClean="0"/>
              <a:t>Paraver</a:t>
            </a:r>
            <a:endParaRPr lang="en-US" dirty="0" smtClean="0"/>
          </a:p>
          <a:p>
            <a:pPr marL="153859" indent="-153859">
              <a:buFont typeface="Arial" panose="020B0604020202020204" pitchFamily="34" charset="0"/>
              <a:buChar char="•"/>
            </a:pPr>
            <a:r>
              <a:rPr lang="en-US" dirty="0" smtClean="0"/>
              <a:t>Synchronized windows to explain the black area</a:t>
            </a:r>
          </a:p>
          <a:p>
            <a:pPr marL="153859" indent="-153859">
              <a:buFont typeface="Arial" panose="020B0604020202020204" pitchFamily="34" charset="0"/>
              <a:buChar char="•"/>
            </a:pPr>
            <a:r>
              <a:rPr lang="en-US" dirty="0" smtClean="0"/>
              <a:t>Mention the time that I/O consumes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986847-FFF7-4B0F-A785-DAD19139019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9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68960"/>
            <a:ext cx="7772400" cy="74751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67" y="1196752"/>
            <a:ext cx="497194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51520" y="188640"/>
            <a:ext cx="389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dirty="0" smtClean="0">
                <a:solidFill>
                  <a:schemeClr val="bg1"/>
                </a:solidFill>
              </a:rPr>
              <a:t>www.bsc.es</a:t>
            </a:r>
            <a:endParaRPr lang="es-E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4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759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221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351128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61393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986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3044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324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384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9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0479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72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3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576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916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83187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684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8456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42866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8949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633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098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4517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46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71181"/>
            <a:ext cx="7772400" cy="1362075"/>
          </a:xfrm>
        </p:spPr>
        <p:txBody>
          <a:bodyPr anchor="t">
            <a:normAutofit/>
          </a:bodyPr>
          <a:lstStyle>
            <a:lvl1pPr algn="r">
              <a:defRPr sz="28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32171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1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884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8258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3000"/>
              </a:lnSpc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25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54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182422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829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238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10267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09572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24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388296" cy="5112568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88296" cy="5112568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400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78097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2328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100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8410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9769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998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1061159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9664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8424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81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 anchor="b"/>
          <a:lstStyle/>
          <a:p>
            <a:fld id="{4A490C5D-AEA8-4823-B9B3-806910A0ECF7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145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685800" y="3069000"/>
            <a:ext cx="7772040" cy="251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806525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436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5839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1536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966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54975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285" name="Picture 284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286" name="Picture 285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8947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2020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07640" y="4464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07640" y="980640"/>
            <a:ext cx="8928720" cy="5184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94016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07640" y="4464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07640" y="980640"/>
            <a:ext cx="8928720" cy="518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298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452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07640" y="4464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07640" y="980640"/>
            <a:ext cx="4356720" cy="518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82520" y="980640"/>
            <a:ext cx="4356720" cy="518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9591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07640" y="4464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8716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107640" y="44640"/>
            <a:ext cx="8928720" cy="6120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828395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07640" y="4464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07640" y="980640"/>
            <a:ext cx="4356720" cy="247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07640" y="3688200"/>
            <a:ext cx="4356720" cy="247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82520" y="980640"/>
            <a:ext cx="4356720" cy="518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9944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07640" y="4464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07640" y="980640"/>
            <a:ext cx="4356720" cy="518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82520" y="980640"/>
            <a:ext cx="4356720" cy="247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82520" y="3688200"/>
            <a:ext cx="4356720" cy="247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221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7640" y="4464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07640" y="980640"/>
            <a:ext cx="4356720" cy="247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82520" y="980640"/>
            <a:ext cx="4356720" cy="247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07640" y="3688200"/>
            <a:ext cx="8928000" cy="247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29916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7640" y="4464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07640" y="980640"/>
            <a:ext cx="8928720" cy="247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07640" y="3688200"/>
            <a:ext cx="8928720" cy="247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10113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07640" y="4464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07640" y="980640"/>
            <a:ext cx="4356720" cy="247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82520" y="980640"/>
            <a:ext cx="4356720" cy="247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82520" y="3688200"/>
            <a:ext cx="4356720" cy="247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07640" y="3688200"/>
            <a:ext cx="4356720" cy="247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1064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7640" y="44640"/>
            <a:ext cx="8928720" cy="7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07640" y="980640"/>
            <a:ext cx="4356720" cy="247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82520" y="980640"/>
            <a:ext cx="4356720" cy="2472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77590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90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68960"/>
            <a:ext cx="7772400" cy="747514"/>
          </a:xfrm>
        </p:spPr>
        <p:txBody>
          <a:bodyPr anchor="ctr">
            <a:normAutofit/>
          </a:bodyPr>
          <a:lstStyle>
            <a:lvl1pPr algn="ctr">
              <a:defRPr sz="3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67" y="1196752"/>
            <a:ext cx="497194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51520" y="188640"/>
            <a:ext cx="389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dirty="0" smtClean="0">
                <a:solidFill>
                  <a:schemeClr val="bg1"/>
                </a:solidFill>
              </a:rPr>
              <a:t>www.bsc.es</a:t>
            </a:r>
            <a:endParaRPr lang="es-E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3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7155886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5890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64564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5435367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197474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40775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68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36201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5419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203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7069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8587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718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8340838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3684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1975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6987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subTitle"/>
          </p:nvPr>
        </p:nvSpPr>
        <p:spPr>
          <a:xfrm>
            <a:off x="685800" y="3069000"/>
            <a:ext cx="7772040" cy="251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228981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74467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75004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068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6763028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30058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5012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525" name="Picture 524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526" name="Picture 525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7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86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09320"/>
            <a:ext cx="1878899" cy="46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3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rgbClr val="00499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499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499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00499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00499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2560" cy="827280"/>
          </a:xfrm>
          <a:prstGeom prst="rect">
            <a:avLst/>
          </a:prstGeom>
        </p:spPr>
      </p:pic>
      <p:pic>
        <p:nvPicPr>
          <p:cNvPr id="256" name="Picture 3"/>
          <p:cNvPicPr/>
          <p:nvPr/>
        </p:nvPicPr>
        <p:blipFill>
          <a:blip r:embed="rId15"/>
          <a:stretch>
            <a:fillRect/>
          </a:stretch>
        </p:blipFill>
        <p:spPr>
          <a:xfrm>
            <a:off x="228600" y="6309360"/>
            <a:ext cx="1877400" cy="459720"/>
          </a:xfrm>
          <a:prstGeom prst="rect">
            <a:avLst/>
          </a:prstGeom>
        </p:spPr>
      </p:pic>
      <p:pic>
        <p:nvPicPr>
          <p:cNvPr id="257" name="Picture 3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</p:spPr>
      </p:pic>
      <p:pic>
        <p:nvPicPr>
          <p:cNvPr id="258" name="Picture 2"/>
          <p:cNvPicPr/>
          <p:nvPr/>
        </p:nvPicPr>
        <p:blipFill>
          <a:blip r:embed="rId17"/>
          <a:stretch>
            <a:fillRect/>
          </a:stretch>
        </p:blipFill>
        <p:spPr>
          <a:xfrm>
            <a:off x="755640" y="2853000"/>
            <a:ext cx="3215880" cy="790560"/>
          </a:xfrm>
          <a:prstGeom prst="rect">
            <a:avLst/>
          </a:prstGeom>
        </p:spPr>
      </p:pic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052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ft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9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2200" cy="826920"/>
          </a:xfrm>
          <a:prstGeom prst="rect">
            <a:avLst/>
          </a:prstGeom>
        </p:spPr>
      </p:pic>
      <p:pic>
        <p:nvPicPr>
          <p:cNvPr id="184" name="Picture 3"/>
          <p:cNvPicPr/>
          <p:nvPr/>
        </p:nvPicPr>
        <p:blipFill>
          <a:blip r:embed="rId16"/>
          <a:stretch>
            <a:fillRect/>
          </a:stretch>
        </p:blipFill>
        <p:spPr>
          <a:xfrm>
            <a:off x="228600" y="6309360"/>
            <a:ext cx="1877040" cy="459360"/>
          </a:xfrm>
          <a:prstGeom prst="rect">
            <a:avLst/>
          </a:prstGeom>
        </p:spPr>
      </p:pic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7674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2200" cy="826920"/>
          </a:xfrm>
          <a:prstGeom prst="rect">
            <a:avLst/>
          </a:prstGeom>
        </p:spPr>
      </p:pic>
      <p:pic>
        <p:nvPicPr>
          <p:cNvPr id="294" name="Picture 3"/>
          <p:cNvPicPr/>
          <p:nvPr/>
        </p:nvPicPr>
        <p:blipFill>
          <a:blip r:embed="rId15"/>
          <a:stretch>
            <a:fillRect/>
          </a:stretch>
        </p:blipFill>
        <p:spPr>
          <a:xfrm>
            <a:off x="228600" y="6309360"/>
            <a:ext cx="1877040" cy="459360"/>
          </a:xfrm>
          <a:prstGeom prst="rect">
            <a:avLst/>
          </a:prstGeom>
        </p:spPr>
      </p:pic>
      <p:pic>
        <p:nvPicPr>
          <p:cNvPr id="295" name="Picture 3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</p:spPr>
      </p:pic>
      <p:pic>
        <p:nvPicPr>
          <p:cNvPr id="296" name="Picture 2"/>
          <p:cNvPicPr/>
          <p:nvPr/>
        </p:nvPicPr>
        <p:blipFill>
          <a:blip r:embed="rId17"/>
          <a:stretch>
            <a:fillRect/>
          </a:stretch>
        </p:blipFill>
        <p:spPr>
          <a:xfrm>
            <a:off x="755640" y="2853000"/>
            <a:ext cx="3215880" cy="790560"/>
          </a:xfrm>
          <a:prstGeom prst="rect">
            <a:avLst/>
          </a:prstGeom>
        </p:spPr>
      </p:pic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1081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640" cy="828360"/>
          </a:xfrm>
          <a:prstGeom prst="rect">
            <a:avLst/>
          </a:prstGeom>
          <a:ln>
            <a:noFill/>
          </a:ln>
        </p:spPr>
      </p:pic>
      <p:pic>
        <p:nvPicPr>
          <p:cNvPr id="247" name="Picture 3"/>
          <p:cNvPicPr/>
          <p:nvPr/>
        </p:nvPicPr>
        <p:blipFill>
          <a:blip r:embed="rId15"/>
          <a:stretch>
            <a:fillRect/>
          </a:stretch>
        </p:blipFill>
        <p:spPr>
          <a:xfrm>
            <a:off x="228600" y="6309360"/>
            <a:ext cx="1878480" cy="460800"/>
          </a:xfrm>
          <a:prstGeom prst="rect">
            <a:avLst/>
          </a:prstGeom>
          <a:ln>
            <a:noFill/>
          </a:ln>
        </p:spPr>
      </p:pic>
      <p:sp>
        <p:nvSpPr>
          <p:cNvPr id="248" name="PlaceHolder 1"/>
          <p:cNvSpPr>
            <a:spLocks noGrp="1"/>
          </p:cNvSpPr>
          <p:nvPr>
            <p:ph type="ftr"/>
          </p:nvPr>
        </p:nvSpPr>
        <p:spPr>
          <a:xfrm>
            <a:off x="2195640" y="6356520"/>
            <a:ext cx="6336360" cy="413640"/>
          </a:xfrm>
          <a:prstGeom prst="rect">
            <a:avLst/>
          </a:prstGeom>
        </p:spPr>
        <p:txBody>
          <a:bodyPr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sldNum"/>
          </p:nvPr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B3C73E4A-4C94-44A1-814B-F2A51D02660F}" type="slidenum">
              <a:rPr lang="es-ES" sz="1100">
                <a:solidFill>
                  <a:srgbClr val="004990"/>
                </a:solidFill>
              </a:rPr>
              <a:pPr algn="r"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title"/>
          </p:nvPr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Click to edit the title text formatHaga clic para modificar el estilo de título del patrón</a:t>
            </a:r>
            <a:endParaRPr/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107640" y="980640"/>
            <a:ext cx="8928720" cy="51843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s-ES" sz="2400">
                <a:solidFill>
                  <a:srgbClr val="00499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 sz="2400">
                <a:solidFill>
                  <a:srgbClr val="00499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 sz="2400">
                <a:solidFill>
                  <a:srgbClr val="00499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 sz="2400">
                <a:solidFill>
                  <a:srgbClr val="00499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 sz="2400">
                <a:solidFill>
                  <a:srgbClr val="00499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 sz="2400">
                <a:solidFill>
                  <a:srgbClr val="004990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Blip>
                <a:blip r:embed="rId16"/>
              </a:buBlip>
            </a:pPr>
            <a:r>
              <a:rPr lang="es-ES" sz="2400">
                <a:solidFill>
                  <a:srgbClr val="004990"/>
                </a:solidFill>
                <a:latin typeface="Arial"/>
              </a:rPr>
              <a:t>Seventh Outline LevelHaga clic para modificar el estilo de texto del patrón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s-ES" sz="2000">
                <a:solidFill>
                  <a:srgbClr val="004990"/>
                </a:solidFill>
                <a:latin typeface="Arial"/>
              </a:rPr>
              <a:t>Segundo nivel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s-ES">
                <a:solidFill>
                  <a:srgbClr val="004990"/>
                </a:solidFill>
                <a:latin typeface="Arial"/>
              </a:rPr>
              <a:t>Tercer nivel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s-ES" sz="1600">
                <a:solidFill>
                  <a:srgbClr val="004990"/>
                </a:solidFill>
                <a:latin typeface="Arial"/>
              </a:rPr>
              <a:t>Cuarto nivel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s-ES" sz="1600">
                <a:solidFill>
                  <a:srgbClr val="004990"/>
                </a:solidFill>
                <a:latin typeface="Arial"/>
              </a:rPr>
              <a:t>Quinto nivel</a:t>
            </a:r>
            <a:endParaRPr/>
          </a:p>
        </p:txBody>
      </p:sp>
      <p:sp>
        <p:nvSpPr>
          <p:cNvPr id="252" name="PlaceHolder 5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 sz="1400">
                <a:solidFill>
                  <a:prstClr val="black"/>
                </a:solidFill>
              </a:rPr>
              <a:t>&lt;date/time&gt;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5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640" cy="828360"/>
          </a:xfrm>
          <a:prstGeom prst="rect">
            <a:avLst/>
          </a:prstGeom>
        </p:spPr>
      </p:pic>
      <p:pic>
        <p:nvPicPr>
          <p:cNvPr id="40" name="Picture 3"/>
          <p:cNvPicPr/>
          <p:nvPr/>
        </p:nvPicPr>
        <p:blipFill>
          <a:blip r:embed="rId15"/>
          <a:stretch>
            <a:fillRect/>
          </a:stretch>
        </p:blipFill>
        <p:spPr>
          <a:xfrm>
            <a:off x="228600" y="6309360"/>
            <a:ext cx="1878480" cy="460800"/>
          </a:xfrm>
          <a:prstGeom prst="rect">
            <a:avLst/>
          </a:prstGeom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Click to edit the title text formatHaga clic para modificar el estilo de título del patrón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2195640" y="6356520"/>
            <a:ext cx="6336360" cy="413640"/>
          </a:xfrm>
          <a:prstGeom prst="rect">
            <a:avLst/>
          </a:prstGeom>
        </p:spPr>
        <p:txBody>
          <a:bodyPr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2ED9B7E2-2CC4-47B8-AB50-D6091E8DEF42}" type="slidenum">
              <a:rPr lang="en-US" sz="1100">
                <a:solidFill>
                  <a:srgbClr val="004990"/>
                </a:solidFill>
              </a:rPr>
              <a:pPr algn="r"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s-E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376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2200" cy="826920"/>
          </a:xfrm>
          <a:prstGeom prst="rect">
            <a:avLst/>
          </a:prstGeom>
        </p:spPr>
      </p:pic>
      <p:pic>
        <p:nvPicPr>
          <p:cNvPr id="40" name="Picture 3"/>
          <p:cNvPicPr/>
          <p:nvPr/>
        </p:nvPicPr>
        <p:blipFill>
          <a:blip r:embed="rId15"/>
          <a:stretch>
            <a:fillRect/>
          </a:stretch>
        </p:blipFill>
        <p:spPr>
          <a:xfrm>
            <a:off x="228600" y="6309360"/>
            <a:ext cx="1877040" cy="459360"/>
          </a:xfrm>
          <a:prstGeom prst="rect">
            <a:avLst/>
          </a:prstGeom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559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640" cy="828360"/>
          </a:xfrm>
          <a:prstGeom prst="rect">
            <a:avLst/>
          </a:prstGeom>
          <a:ln>
            <a:noFill/>
          </a:ln>
        </p:spPr>
      </p:pic>
      <p:pic>
        <p:nvPicPr>
          <p:cNvPr id="487" name="Picture 3"/>
          <p:cNvPicPr/>
          <p:nvPr/>
        </p:nvPicPr>
        <p:blipFill>
          <a:blip r:embed="rId15"/>
          <a:stretch>
            <a:fillRect/>
          </a:stretch>
        </p:blipFill>
        <p:spPr>
          <a:xfrm>
            <a:off x="228600" y="6309360"/>
            <a:ext cx="1878480" cy="460800"/>
          </a:xfrm>
          <a:prstGeom prst="rect">
            <a:avLst/>
          </a:prstGeom>
          <a:ln>
            <a:noFill/>
          </a:ln>
        </p:spPr>
      </p:pic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s-ES" sz="2700">
                <a:solidFill>
                  <a:srgbClr val="FFFFFF"/>
                </a:solidFill>
                <a:latin typeface="Arial"/>
              </a:rPr>
              <a:t>Click to edit the title text formatHaga clic para modificar el estilo de título del patrón</a:t>
            </a:r>
            <a:endParaRPr/>
          </a:p>
        </p:txBody>
      </p:sp>
      <p:sp>
        <p:nvSpPr>
          <p:cNvPr id="489" name="PlaceHolder 2"/>
          <p:cNvSpPr>
            <a:spLocks noGrp="1"/>
          </p:cNvSpPr>
          <p:nvPr>
            <p:ph type="ftr"/>
          </p:nvPr>
        </p:nvSpPr>
        <p:spPr>
          <a:xfrm>
            <a:off x="2195640" y="6356520"/>
            <a:ext cx="6336360" cy="413640"/>
          </a:xfrm>
          <a:prstGeom prst="rect">
            <a:avLst/>
          </a:prstGeom>
        </p:spPr>
        <p:txBody>
          <a:bodyPr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sldNum"/>
          </p:nvPr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20AFBE44-C524-4719-A239-903D0E604D21}" type="slidenum">
              <a:rPr lang="es-ES" sz="1100">
                <a:solidFill>
                  <a:srgbClr val="004990"/>
                </a:solidFill>
              </a:rPr>
              <a:pPr algn="r"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s-E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Seventh Outline Level</a:t>
            </a:r>
            <a:endParaRPr/>
          </a:p>
        </p:txBody>
      </p:sp>
      <p:sp>
        <p:nvSpPr>
          <p:cNvPr id="492" name="PlaceHolder 5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 sz="1400">
                <a:solidFill>
                  <a:prstClr val="black"/>
                </a:solidFill>
              </a:rPr>
              <a:t>&lt;date/time&gt;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ios.markomanolis@bsc.e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6121440" y="6450840"/>
            <a:ext cx="2878560" cy="3020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DejaVu Sans"/>
              </a:rPr>
              <a:t>Belgrade, 25 September 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DejaVu Sans"/>
              </a:rPr>
              <a:t>2014</a:t>
            </a:r>
            <a:endParaRPr dirty="0"/>
          </a:p>
        </p:txBody>
      </p:sp>
      <p:sp>
        <p:nvSpPr>
          <p:cNvPr id="411" name="CustomShape 2"/>
          <p:cNvSpPr/>
          <p:nvPr/>
        </p:nvSpPr>
        <p:spPr>
          <a:xfrm>
            <a:off x="304800" y="4824040"/>
            <a:ext cx="8610600" cy="6858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Arial"/>
                <a:ea typeface="DejaVu Sans"/>
              </a:rPr>
              <a:t>George 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DejaVu Sans"/>
              </a:rPr>
              <a:t>S. </a:t>
            </a:r>
            <a:r>
              <a:rPr lang="en-US" dirty="0" err="1" smtClean="0">
                <a:solidFill>
                  <a:srgbClr val="FFFFFF"/>
                </a:solidFill>
                <a:latin typeface="Arial"/>
                <a:ea typeface="DejaVu Sans"/>
              </a:rPr>
              <a:t>Markomanolis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DejaVu Sans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Arial"/>
                <a:ea typeface="DejaVu Sans"/>
              </a:rPr>
              <a:t>Oriol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/>
                <a:ea typeface="DejaVu Sans"/>
              </a:rPr>
              <a:t>Jorba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DejaVu Sans"/>
              </a:rPr>
              <a:t>, Kim </a:t>
            </a:r>
            <a:r>
              <a:rPr lang="en-US" dirty="0" err="1" smtClean="0">
                <a:solidFill>
                  <a:srgbClr val="FFFFFF"/>
                </a:solidFill>
                <a:latin typeface="Arial"/>
                <a:ea typeface="DejaVu Sans"/>
              </a:rPr>
              <a:t>Serradell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DejaVu Sans"/>
              </a:rPr>
              <a:t>                                                        </a:t>
            </a:r>
            <a:endParaRPr lang="en-US" dirty="0" smtClean="0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CustomShape 3"/>
          <p:cNvSpPr/>
          <p:nvPr/>
        </p:nvSpPr>
        <p:spPr>
          <a:xfrm>
            <a:off x="685800" y="2996952"/>
            <a:ext cx="7770600" cy="1787208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FFFFFF"/>
                </a:solidFill>
                <a:latin typeface="Arial"/>
                <a:ea typeface="DejaVu Sans"/>
              </a:rPr>
              <a:t>NMMB 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ea typeface="DejaVu Sans"/>
              </a:rPr>
              <a:t>in an HPC environment: strengths and bottlenecks on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ea typeface="DejaVu Sans"/>
              </a:rPr>
              <a:t>Marenostrum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ea typeface="DejaVu Sans"/>
              </a:rPr>
              <a:t> Supercomputer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41564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107640" y="4800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>
                <a:solidFill>
                  <a:srgbClr val="FFFFFF"/>
                </a:solidFill>
              </a:rPr>
              <a:t>P</a:t>
            </a:r>
            <a:r>
              <a:rPr lang="en-US" sz="2700" dirty="0" smtClean="0">
                <a:solidFill>
                  <a:srgbClr val="FFFFFF"/>
                </a:solidFill>
              </a:rPr>
              <a:t>rogramming Model: Summary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43808" y="6237312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Source: COMPSs Tutorial, July 2013, Barcelona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" y="838200"/>
            <a:ext cx="9102975" cy="52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107640" y="4800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Runtime System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43808" y="6237312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Source: COMPSs Tutorial, July 2013, Barcelona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583"/>
            <a:ext cx="9144000" cy="51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7429501" cy="3429000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107640" y="4800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Execution diagram: Focus on the Preprocessor</a:t>
            </a:r>
            <a:endParaRPr dirty="0">
              <a:solidFill>
                <a:prstClr val="black"/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2286000" y="1066800"/>
            <a:ext cx="0" cy="6858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743200" y="5715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Tested in two cases: Global domain 1ºx1.4º resolution 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  <a:r>
              <a:rPr lang="en-GB" dirty="0" smtClean="0">
                <a:solidFill>
                  <a:prstClr val="black"/>
                </a:solidFill>
              </a:rPr>
              <a:t>	     Global domain 12km x 12km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EC7DF99F-6637-4B03-A83A-C9820D5E13E6}" type="slidenum">
              <a:rPr lang="es-ES" sz="1100">
                <a:solidFill>
                  <a:srgbClr val="004990"/>
                </a:solidFill>
              </a:rPr>
              <a:pPr algn="r"/>
              <a:t>13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19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</a:rPr>
              <a:t>Original Preprocess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20" name="TextShape 3"/>
          <p:cNvSpPr txBox="1"/>
          <p:nvPr/>
        </p:nvSpPr>
        <p:spPr>
          <a:xfrm>
            <a:off x="107640" y="980640"/>
            <a:ext cx="8928720" cy="5184360"/>
          </a:xfrm>
          <a:prstGeom prst="rect">
            <a:avLst/>
          </a:prstGeo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</a:rPr>
              <a:t>Preprocess is divided in two main tasks:</a:t>
            </a:r>
            <a:endParaRPr>
              <a:solidFill>
                <a:prstClr val="black"/>
              </a:solidFill>
            </a:endParaRPr>
          </a:p>
          <a:p>
            <a:pPr lvl="1">
              <a:buSzPct val="25000"/>
              <a:buFont typeface="StarSymbol"/>
              <a:buChar char=""/>
            </a:pPr>
            <a:r>
              <a:rPr lang="es-ES" sz="2000">
                <a:solidFill>
                  <a:srgbClr val="004990"/>
                </a:solidFill>
              </a:rPr>
              <a:t>Fixed: which is only done once, when configuring the model</a:t>
            </a:r>
            <a:endParaRPr>
              <a:solidFill>
                <a:prstClr val="black"/>
              </a:solidFill>
            </a:endParaRPr>
          </a:p>
          <a:p>
            <a:pPr lvl="1">
              <a:buSzPct val="25000"/>
              <a:buFont typeface="StarSymbol"/>
              <a:buChar char=""/>
            </a:pPr>
            <a:r>
              <a:rPr lang="es-ES" sz="2000">
                <a:solidFill>
                  <a:srgbClr val="004990"/>
                </a:solidFill>
              </a:rPr>
              <a:t>Variable: is done each run, as takes daily meteorological and surface sea temperature inputs.</a:t>
            </a:r>
            <a:endParaRPr>
              <a:solidFill>
                <a:prstClr val="black"/>
              </a:solidFill>
            </a:endParaRPr>
          </a:p>
          <a:p>
            <a:pPr lvl="1">
              <a:buSzPct val="25000"/>
              <a:buFont typeface="StarSymbol"/>
              <a:buChar char=""/>
            </a:pPr>
            <a:r>
              <a:rPr lang="es-ES" sz="2000">
                <a:solidFill>
                  <a:srgbClr val="004990"/>
                </a:solidFill>
              </a:rPr>
              <a:t>Fixed and Variable are now run separately.</a:t>
            </a:r>
            <a:endParaRPr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</a:rPr>
              <a:t>Totally sequential, synchronous, ignore data dependencies between subprocesses.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21" name="CustomShape 4"/>
          <p:cNvSpPr/>
          <p:nvPr/>
        </p:nvSpPr>
        <p:spPr>
          <a:xfrm>
            <a:off x="1691640" y="3717000"/>
            <a:ext cx="2520000" cy="2679120"/>
          </a:xfrm>
          <a:prstGeom prst="rect">
            <a:avLst/>
          </a:prstGeom>
          <a:noFill/>
          <a:ln w="25560">
            <a:solidFill>
              <a:srgbClr val="B4CCEA"/>
            </a:solidFill>
            <a:round/>
          </a:ln>
        </p:spPr>
        <p:txBody>
          <a:bodyPr lIns="90000" tIns="45000" rIns="90000" bIns="45000"/>
          <a:lstStyle/>
          <a:p>
            <a:r>
              <a:rPr lang="es-ES" sz="1000" b="1">
                <a:solidFill>
                  <a:srgbClr val="0058A9"/>
                </a:solidFill>
                <a:latin typeface="Courier New"/>
              </a:rPr>
              <a:t>#FIXED</a:t>
            </a:r>
            <a:endParaRPr>
              <a:solidFill>
                <a:prstClr val="black"/>
              </a:solidFill>
            </a:endParaRPr>
          </a:p>
          <a:p>
            <a:r>
              <a:rPr lang="es-ES" sz="1000">
                <a:solidFill>
                  <a:srgbClr val="0058A9"/>
                </a:solidFill>
                <a:latin typeface="Courier New"/>
              </a:rPr>
              <a:t>./exe/smmount.x</a:t>
            </a:r>
            <a:endParaRPr>
              <a:solidFill>
                <a:prstClr val="black"/>
              </a:solidFill>
            </a:endParaRPr>
          </a:p>
          <a:p>
            <a:r>
              <a:rPr lang="es-ES" sz="1000">
                <a:solidFill>
                  <a:srgbClr val="0058A9"/>
                </a:solidFill>
                <a:latin typeface="Courier New"/>
              </a:rPr>
              <a:t>./exe/landuse.x</a:t>
            </a:r>
            <a:endParaRPr>
              <a:solidFill>
                <a:prstClr val="black"/>
              </a:solidFill>
            </a:endParaRPr>
          </a:p>
          <a:p>
            <a:r>
              <a:rPr lang="es-ES" sz="1000">
                <a:solidFill>
                  <a:srgbClr val="0058A9"/>
                </a:solidFill>
                <a:latin typeface="Courier New"/>
              </a:rPr>
              <a:t>./exe/landusenew.x</a:t>
            </a:r>
            <a:endParaRPr>
              <a:solidFill>
                <a:prstClr val="black"/>
              </a:solidFill>
            </a:endParaRPr>
          </a:p>
          <a:p>
            <a:r>
              <a:rPr lang="es-ES" sz="1000">
                <a:solidFill>
                  <a:srgbClr val="0058A9"/>
                </a:solidFill>
                <a:latin typeface="Courier New"/>
              </a:rPr>
              <a:t>./exe/topo.x</a:t>
            </a:r>
            <a:endParaRPr>
              <a:solidFill>
                <a:prstClr val="black"/>
              </a:solidFill>
            </a:endParaRPr>
          </a:p>
          <a:p>
            <a:r>
              <a:rPr lang="es-ES" sz="1000">
                <a:solidFill>
                  <a:srgbClr val="0058A9"/>
                </a:solidFill>
                <a:latin typeface="Courier New"/>
              </a:rPr>
              <a:t>./exe/stdh.x</a:t>
            </a:r>
            <a:endParaRPr>
              <a:solidFill>
                <a:prstClr val="black"/>
              </a:solidFill>
            </a:endParaRPr>
          </a:p>
          <a:p>
            <a:r>
              <a:rPr lang="es-ES" sz="1000">
                <a:solidFill>
                  <a:srgbClr val="0058A9"/>
                </a:solidFill>
                <a:latin typeface="Courier New"/>
              </a:rPr>
              <a:t>./exe/envelope.x</a:t>
            </a:r>
            <a:endParaRPr>
              <a:solidFill>
                <a:prstClr val="black"/>
              </a:solidFill>
            </a:endParaRPr>
          </a:p>
          <a:p>
            <a:r>
              <a:rPr lang="es-ES" sz="1000">
                <a:solidFill>
                  <a:srgbClr val="0058A9"/>
                </a:solidFill>
                <a:latin typeface="Courier New"/>
              </a:rPr>
              <a:t>./exe/topsoiltype.x</a:t>
            </a:r>
            <a:endParaRPr>
              <a:solidFill>
                <a:prstClr val="black"/>
              </a:solidFill>
            </a:endParaRPr>
          </a:p>
          <a:p>
            <a:r>
              <a:rPr lang="es-ES" sz="1000">
                <a:solidFill>
                  <a:srgbClr val="0058A9"/>
                </a:solidFill>
                <a:latin typeface="Courier New"/>
              </a:rPr>
              <a:t>./exe/botsoiltype.x</a:t>
            </a:r>
            <a:endParaRPr>
              <a:solidFill>
                <a:prstClr val="black"/>
              </a:solidFill>
            </a:endParaRPr>
          </a:p>
          <a:p>
            <a:r>
              <a:rPr lang="es-ES" sz="1000">
                <a:solidFill>
                  <a:srgbClr val="0058A9"/>
                </a:solidFill>
                <a:latin typeface="Courier New"/>
              </a:rPr>
              <a:t>./exe/toposeamask.x</a:t>
            </a:r>
            <a:endParaRPr>
              <a:solidFill>
                <a:prstClr val="black"/>
              </a:solidFill>
            </a:endParaRPr>
          </a:p>
          <a:p>
            <a:r>
              <a:rPr lang="es-ES" sz="1000">
                <a:solidFill>
                  <a:srgbClr val="0058A9"/>
                </a:solidFill>
                <a:latin typeface="Courier New"/>
              </a:rPr>
              <a:t>./exe/stdhtopo.x</a:t>
            </a:r>
            <a:endParaRPr>
              <a:solidFill>
                <a:prstClr val="black"/>
              </a:solidFill>
            </a:endParaRPr>
          </a:p>
          <a:p>
            <a:r>
              <a:rPr lang="es-ES" sz="1000">
                <a:solidFill>
                  <a:srgbClr val="0058A9"/>
                </a:solidFill>
                <a:latin typeface="Courier New"/>
              </a:rPr>
              <a:t>./exe/deeptemperature.x</a:t>
            </a:r>
            <a:endParaRPr>
              <a:solidFill>
                <a:prstClr val="black"/>
              </a:solidFill>
            </a:endParaRPr>
          </a:p>
          <a:p>
            <a:r>
              <a:rPr lang="es-ES" sz="1000">
                <a:solidFill>
                  <a:srgbClr val="0058A9"/>
                </a:solidFill>
                <a:latin typeface="Courier New"/>
              </a:rPr>
              <a:t>./exe/snowalbedo.x</a:t>
            </a:r>
            <a:endParaRPr>
              <a:solidFill>
                <a:prstClr val="black"/>
              </a:solidFill>
            </a:endParaRPr>
          </a:p>
          <a:p>
            <a:r>
              <a:rPr lang="es-ES" sz="1000">
                <a:solidFill>
                  <a:srgbClr val="0058A9"/>
                </a:solidFill>
                <a:latin typeface="Courier New"/>
              </a:rPr>
              <a:t>./exe/vcgenerator.x</a:t>
            </a:r>
            <a:endParaRPr>
              <a:solidFill>
                <a:prstClr val="black"/>
              </a:solidFill>
            </a:endParaRPr>
          </a:p>
          <a:p>
            <a:r>
              <a:rPr lang="es-ES" sz="1000">
                <a:solidFill>
                  <a:srgbClr val="0058A9"/>
                </a:solidFill>
                <a:latin typeface="Courier New"/>
              </a:rPr>
              <a:t>./exe/roughness.x</a:t>
            </a:r>
            <a:endParaRPr>
              <a:solidFill>
                <a:prstClr val="black"/>
              </a:solidFill>
            </a:endParaRPr>
          </a:p>
          <a:p>
            <a:r>
              <a:rPr lang="es-ES" sz="1000">
                <a:solidFill>
                  <a:srgbClr val="0058A9"/>
                </a:solidFill>
                <a:latin typeface="Courier New"/>
              </a:rPr>
              <a:t>./exe/gfdlco2.x</a:t>
            </a:r>
            <a:endParaRPr>
              <a:solidFill>
                <a:prstClr val="black"/>
              </a:solidFill>
            </a:endParaRPr>
          </a:p>
          <a:p>
            <a:r>
              <a:rPr lang="es-ES" sz="1000">
                <a:solidFill>
                  <a:srgbClr val="0058A9"/>
                </a:solidFill>
                <a:latin typeface="Courier New"/>
              </a:rPr>
              <a:t>./exe/lookup_aerosol.x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22" name="CustomShape 5"/>
          <p:cNvSpPr/>
          <p:nvPr/>
        </p:nvSpPr>
        <p:spPr>
          <a:xfrm>
            <a:off x="4356000" y="3717000"/>
            <a:ext cx="4248360" cy="2679120"/>
          </a:xfrm>
          <a:prstGeom prst="rect">
            <a:avLst/>
          </a:prstGeom>
          <a:noFill/>
          <a:ln w="25560">
            <a:solidFill>
              <a:srgbClr val="B4CCEA"/>
            </a:solidFill>
            <a:round/>
          </a:ln>
        </p:spPr>
        <p:txBody>
          <a:bodyPr lIns="90000" tIns="45000" rIns="90000" bIns="45000"/>
          <a:lstStyle/>
          <a:p>
            <a:r>
              <a:rPr lang="es-ES" sz="1000" b="1" dirty="0">
                <a:solidFill>
                  <a:srgbClr val="0058A9"/>
                </a:solidFill>
                <a:latin typeface="Courier New"/>
              </a:rPr>
              <a:t>#VARIABLE</a:t>
            </a:r>
            <a:endParaRPr dirty="0">
              <a:solidFill>
                <a:prstClr val="black"/>
              </a:solidFill>
            </a:endParaRPr>
          </a:p>
          <a:p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ln</a:t>
            </a:r>
            <a:r>
              <a:rPr lang="es-ES" sz="1000" dirty="0">
                <a:solidFill>
                  <a:srgbClr val="0058A9"/>
                </a:solidFill>
                <a:latin typeface="Courier New"/>
              </a:rPr>
              <a:t> -s ../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meteo_data</a:t>
            </a:r>
            <a:r>
              <a:rPr lang="es-ES" sz="1000" dirty="0">
                <a:solidFill>
                  <a:srgbClr val="0058A9"/>
                </a:solidFill>
                <a:latin typeface="Courier New"/>
              </a:rPr>
              <a:t>/wafs.00.0P5DEG.13042400.grib1 ../output/gfs.t00z.pgrb2f00</a:t>
            </a:r>
            <a:endParaRPr dirty="0">
              <a:solidFill>
                <a:prstClr val="black"/>
              </a:solidFill>
            </a:endParaRPr>
          </a:p>
          <a:p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ln</a:t>
            </a:r>
            <a:r>
              <a:rPr lang="es-ES" sz="1000" dirty="0">
                <a:solidFill>
                  <a:srgbClr val="0058A9"/>
                </a:solidFill>
                <a:latin typeface="Courier New"/>
              </a:rPr>
              <a:t> -s ../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meteo_data</a:t>
            </a:r>
            <a:r>
              <a:rPr lang="es-ES" sz="1000" dirty="0">
                <a:solidFill>
                  <a:srgbClr val="0058A9"/>
                </a:solidFill>
                <a:latin typeface="Courier New"/>
              </a:rPr>
              <a:t>/sst2dvar_grb_0.5.13042400.grib1 ../</a:t>
            </a:r>
            <a:r>
              <a:rPr lang="es-ES" sz="1000" dirty="0" smtClean="0">
                <a:solidFill>
                  <a:srgbClr val="0058A9"/>
                </a:solidFill>
                <a:latin typeface="Courier New"/>
              </a:rPr>
              <a:t>output/sst2dvar_grb_0.5</a:t>
            </a:r>
            <a:endParaRPr dirty="0">
              <a:solidFill>
                <a:prstClr val="black"/>
              </a:solidFill>
            </a:endParaRPr>
          </a:p>
          <a:p>
            <a:r>
              <a:rPr lang="es-ES" sz="1000" dirty="0">
                <a:solidFill>
                  <a:srgbClr val="0058A9"/>
                </a:solidFill>
                <a:latin typeface="Courier New"/>
              </a:rPr>
              <a:t>./degribgfs_generic_05.sh 00 00 03 pgrb2f ../output</a:t>
            </a:r>
            <a:endParaRPr dirty="0">
              <a:solidFill>
                <a:prstClr val="black"/>
              </a:solidFill>
            </a:endParaRPr>
          </a:p>
          <a:p>
            <a:r>
              <a:rPr lang="es-ES" sz="1000" dirty="0">
                <a:solidFill>
                  <a:srgbClr val="0058A9"/>
                </a:solidFill>
                <a:latin typeface="Courier New"/>
              </a:rPr>
              <a:t>./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exe</a:t>
            </a:r>
            <a:r>
              <a:rPr lang="es-ES" sz="1000" dirty="0">
                <a:solidFill>
                  <a:srgbClr val="0058A9"/>
                </a:solidFill>
                <a:latin typeface="Courier New"/>
              </a:rPr>
              <a:t>/gfs2model_rrtm.exe 00</a:t>
            </a:r>
            <a:endParaRPr dirty="0">
              <a:solidFill>
                <a:prstClr val="black"/>
              </a:solidFill>
            </a:endParaRPr>
          </a:p>
          <a:p>
            <a:r>
              <a:rPr lang="es-ES" sz="1000" dirty="0">
                <a:solidFill>
                  <a:srgbClr val="0058A9"/>
                </a:solidFill>
                <a:latin typeface="Courier New"/>
              </a:rPr>
              <a:t>./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exe</a:t>
            </a:r>
            <a:r>
              <a:rPr lang="es-ES" sz="1000" dirty="0">
                <a:solidFill>
                  <a:srgbClr val="0058A9"/>
                </a:solidFill>
                <a:latin typeface="Courier New"/>
              </a:rPr>
              <a:t>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inc_rrtm.x</a:t>
            </a:r>
            <a:endParaRPr dirty="0">
              <a:solidFill>
                <a:prstClr val="black"/>
              </a:solidFill>
            </a:endParaRPr>
          </a:p>
          <a:p>
            <a:r>
              <a:rPr lang="es-ES" sz="1000" dirty="0">
                <a:solidFill>
                  <a:srgbClr val="0058A9"/>
                </a:solidFill>
                <a:latin typeface="Courier New"/>
              </a:rPr>
              <a:t>./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exe</a:t>
            </a:r>
            <a:r>
              <a:rPr lang="es-ES" sz="1000" dirty="0">
                <a:solidFill>
                  <a:srgbClr val="0058A9"/>
                </a:solidFill>
                <a:latin typeface="Courier New"/>
              </a:rPr>
              <a:t>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cnv_rrtm.x</a:t>
            </a:r>
            <a:endParaRPr dirty="0">
              <a:solidFill>
                <a:prstClr val="black"/>
              </a:solidFill>
            </a:endParaRPr>
          </a:p>
          <a:p>
            <a:r>
              <a:rPr lang="es-ES" sz="1000" dirty="0">
                <a:solidFill>
                  <a:srgbClr val="0058A9"/>
                </a:solidFill>
                <a:latin typeface="Courier New"/>
              </a:rPr>
              <a:t>./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exe</a:t>
            </a:r>
            <a:r>
              <a:rPr lang="es-ES" sz="1000" dirty="0">
                <a:solidFill>
                  <a:srgbClr val="0058A9"/>
                </a:solidFill>
                <a:latin typeface="Courier New"/>
              </a:rPr>
              <a:t>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degribsst.x</a:t>
            </a:r>
            <a:endParaRPr dirty="0">
              <a:solidFill>
                <a:prstClr val="black"/>
              </a:solidFill>
            </a:endParaRPr>
          </a:p>
          <a:p>
            <a:r>
              <a:rPr lang="es-ES" sz="1000" dirty="0">
                <a:solidFill>
                  <a:srgbClr val="0058A9"/>
                </a:solidFill>
                <a:latin typeface="Courier New"/>
              </a:rPr>
              <a:t>./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exe</a:t>
            </a:r>
            <a:r>
              <a:rPr lang="es-ES" sz="1000" dirty="0">
                <a:solidFill>
                  <a:srgbClr val="0058A9"/>
                </a:solidFill>
                <a:latin typeface="Courier New"/>
              </a:rPr>
              <a:t>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albedo.x</a:t>
            </a:r>
            <a:endParaRPr dirty="0">
              <a:solidFill>
                <a:prstClr val="black"/>
              </a:solidFill>
            </a:endParaRPr>
          </a:p>
          <a:p>
            <a:r>
              <a:rPr lang="es-ES" sz="1000" dirty="0">
                <a:solidFill>
                  <a:srgbClr val="0058A9"/>
                </a:solidFill>
                <a:latin typeface="Courier New"/>
              </a:rPr>
              <a:t>./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exe</a:t>
            </a:r>
            <a:r>
              <a:rPr lang="es-ES" sz="1000" dirty="0">
                <a:solidFill>
                  <a:srgbClr val="0058A9"/>
                </a:solidFill>
                <a:latin typeface="Courier New"/>
              </a:rPr>
              <a:t>/albedorrtm1deg.x</a:t>
            </a:r>
            <a:endParaRPr dirty="0">
              <a:solidFill>
                <a:prstClr val="black"/>
              </a:solidFill>
            </a:endParaRPr>
          </a:p>
          <a:p>
            <a:r>
              <a:rPr lang="es-ES" sz="1000" dirty="0">
                <a:solidFill>
                  <a:srgbClr val="0058A9"/>
                </a:solidFill>
                <a:latin typeface="Courier New"/>
              </a:rPr>
              <a:t>./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exe</a:t>
            </a:r>
            <a:r>
              <a:rPr lang="es-ES" sz="1000" dirty="0">
                <a:solidFill>
                  <a:srgbClr val="0058A9"/>
                </a:solidFill>
                <a:latin typeface="Courier New"/>
              </a:rPr>
              <a:t>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vegfrac.x</a:t>
            </a:r>
            <a:endParaRPr dirty="0">
              <a:solidFill>
                <a:prstClr val="black"/>
              </a:solidFill>
            </a:endParaRPr>
          </a:p>
          <a:p>
            <a:r>
              <a:rPr lang="es-ES" sz="1000" dirty="0">
                <a:solidFill>
                  <a:srgbClr val="0058A9"/>
                </a:solidFill>
                <a:latin typeface="Courier New"/>
              </a:rPr>
              <a:t>./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exe</a:t>
            </a:r>
            <a:r>
              <a:rPr lang="es-ES" sz="1000" dirty="0">
                <a:solidFill>
                  <a:srgbClr val="0058A9"/>
                </a:solidFill>
                <a:latin typeface="Courier New"/>
              </a:rPr>
              <a:t>/z0vegustar.x</a:t>
            </a:r>
            <a:endParaRPr dirty="0">
              <a:solidFill>
                <a:prstClr val="black"/>
              </a:solidFill>
            </a:endParaRPr>
          </a:p>
          <a:p>
            <a:r>
              <a:rPr lang="es-ES" sz="1000" dirty="0">
                <a:solidFill>
                  <a:srgbClr val="0058A9"/>
                </a:solidFill>
                <a:latin typeface="Courier New"/>
              </a:rPr>
              <a:t>./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exe</a:t>
            </a:r>
            <a:r>
              <a:rPr lang="es-ES" sz="1000" dirty="0">
                <a:solidFill>
                  <a:srgbClr val="0058A9"/>
                </a:solidFill>
                <a:latin typeface="Courier New"/>
              </a:rPr>
              <a:t>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allprep_rrtm.x</a:t>
            </a:r>
            <a:endParaRPr dirty="0">
              <a:solidFill>
                <a:prstClr val="black"/>
              </a:solidFill>
            </a:endParaRPr>
          </a:p>
          <a:p>
            <a:r>
              <a:rPr lang="es-ES" sz="1000" dirty="0">
                <a:solidFill>
                  <a:srgbClr val="0058A9"/>
                </a:solidFill>
                <a:latin typeface="Courier New"/>
              </a:rPr>
              <a:t>./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exe</a:t>
            </a:r>
            <a:r>
              <a:rPr lang="es-ES" sz="1000" dirty="0">
                <a:solidFill>
                  <a:srgbClr val="0058A9"/>
                </a:solidFill>
                <a:latin typeface="Courier New"/>
              </a:rPr>
              <a:t>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read_paul_source.x</a:t>
            </a:r>
            <a:endParaRPr dirty="0">
              <a:solidFill>
                <a:prstClr val="black"/>
              </a:solidFill>
            </a:endParaRPr>
          </a:p>
          <a:p>
            <a:r>
              <a:rPr lang="es-ES" sz="1000" dirty="0">
                <a:solidFill>
                  <a:srgbClr val="0058A9"/>
                </a:solidFill>
                <a:latin typeface="Courier New"/>
              </a:rPr>
              <a:t>./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exe</a:t>
            </a:r>
            <a:r>
              <a:rPr lang="es-ES" sz="1000" dirty="0">
                <a:solidFill>
                  <a:srgbClr val="0058A9"/>
                </a:solidFill>
                <a:latin typeface="Courier New"/>
              </a:rPr>
              <a:t>/</a:t>
            </a:r>
            <a:r>
              <a:rPr lang="es-ES" sz="1000" dirty="0" err="1">
                <a:solidFill>
                  <a:srgbClr val="0058A9"/>
                </a:solidFill>
                <a:latin typeface="Courier New"/>
              </a:rPr>
              <a:t>dust_start.x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A757BBD-AC08-4043-9491-1A44B6620B34}" type="slidenum">
              <a:rPr lang="es-ES" sz="1100">
                <a:solidFill>
                  <a:srgbClr val="004990"/>
                </a:solidFill>
              </a:rPr>
              <a:pPr algn="r"/>
              <a:t>14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24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</a:rPr>
              <a:t>Original Performance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25" name="TextShape 3"/>
          <p:cNvSpPr txBox="1"/>
          <p:nvPr/>
        </p:nvSpPr>
        <p:spPr>
          <a:xfrm>
            <a:off x="107640" y="980640"/>
            <a:ext cx="8928720" cy="5184360"/>
          </a:xfrm>
          <a:prstGeom prst="rect">
            <a:avLst/>
          </a:prstGeo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</a:rPr>
              <a:t>The executions are done in MareNostrum3.</a:t>
            </a:r>
            <a:endParaRPr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</a:rPr>
              <a:t>Compiled with ifort compiler,</a:t>
            </a:r>
            <a:endParaRPr>
              <a:solidFill>
                <a:prstClr val="black"/>
              </a:solidFill>
            </a:endParaRPr>
          </a:p>
          <a:p>
            <a:pPr lvl="1">
              <a:buSzPct val="25000"/>
              <a:buFont typeface="StarSymbol"/>
              <a:buChar char=""/>
            </a:pPr>
            <a:r>
              <a:rPr lang="es-ES" sz="1400">
                <a:solidFill>
                  <a:srgbClr val="004990"/>
                </a:solidFill>
                <a:latin typeface="Courier New"/>
              </a:rPr>
              <a:t>FFLAGS=“-mcmodel=large -shared-intel -convert big_endian -traceback -assume byterecl -O3 -fp-model precise -fp-stack-check”</a:t>
            </a:r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</a:rPr>
              <a:t>9.3 Gb statical data required (geodata and GTOPO30 databases)</a:t>
            </a:r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</a:rPr>
              <a:t>Runtime for the global operational domain:</a:t>
            </a:r>
            <a:endParaRPr>
              <a:solidFill>
                <a:prstClr val="black"/>
              </a:solidFill>
            </a:endParaRPr>
          </a:p>
          <a:p>
            <a:pPr lvl="1">
              <a:buSzPct val="25000"/>
              <a:buFont typeface="StarSymbol"/>
              <a:buChar char=""/>
            </a:pPr>
            <a:r>
              <a:rPr lang="es-ES" sz="2000">
                <a:solidFill>
                  <a:srgbClr val="004990"/>
                </a:solidFill>
              </a:rPr>
              <a:t>Fixed: 7m30s</a:t>
            </a:r>
            <a:endParaRPr>
              <a:solidFill>
                <a:prstClr val="black"/>
              </a:solidFill>
            </a:endParaRPr>
          </a:p>
          <a:p>
            <a:pPr lvl="1">
              <a:buSzPct val="25000"/>
              <a:buFont typeface="StarSymbol"/>
              <a:buChar char=""/>
            </a:pPr>
            <a:r>
              <a:rPr lang="es-ES" sz="2000">
                <a:solidFill>
                  <a:srgbClr val="004990"/>
                </a:solidFill>
              </a:rPr>
              <a:t>Variable: 0m32s</a:t>
            </a:r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C4FF1E7F-8EB5-4693-BC7A-96860058E921}" type="slidenum">
              <a:rPr lang="es-ES" sz="1100">
                <a:solidFill>
                  <a:srgbClr val="004990"/>
                </a:solidFill>
              </a:rPr>
              <a:pPr algn="r"/>
              <a:t>15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27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</a:rPr>
              <a:t>Porting to COMPSs (I)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28" name="TextShape 3"/>
          <p:cNvSpPr txBox="1"/>
          <p:nvPr/>
        </p:nvSpPr>
        <p:spPr>
          <a:xfrm>
            <a:off x="107640" y="980640"/>
            <a:ext cx="8928720" cy="5472360"/>
          </a:xfrm>
          <a:prstGeom prst="rect">
            <a:avLst/>
          </a:prstGeo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</a:rPr>
              <a:t>Preprocess is a collection of Fortran codes.</a:t>
            </a:r>
            <a:endParaRPr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</a:rPr>
              <a:t>In order to port to COMPSs, we need to modify sources to manage files as arguments instead of being hardcoded.</a:t>
            </a:r>
            <a:endParaRPr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</a:rPr>
              <a:t>Example: </a:t>
            </a:r>
            <a:endParaRPr>
              <a:solidFill>
                <a:prstClr val="black"/>
              </a:solidFill>
            </a:endParaRPr>
          </a:p>
          <a:p>
            <a:pPr lvl="1">
              <a:buSzPct val="25000"/>
              <a:buFont typeface="StarSymbol"/>
              <a:buChar char=""/>
            </a:pPr>
            <a:r>
              <a:rPr lang="es-ES" sz="2000" b="1">
                <a:solidFill>
                  <a:srgbClr val="004990"/>
                </a:solidFill>
              </a:rPr>
              <a:t>smmount</a:t>
            </a:r>
            <a:r>
              <a:rPr lang="es-ES" sz="2000">
                <a:solidFill>
                  <a:srgbClr val="004990"/>
                </a:solidFill>
              </a:rPr>
              <a:t> creates two files, </a:t>
            </a:r>
            <a:r>
              <a:rPr lang="es-ES" sz="2000" i="1">
                <a:solidFill>
                  <a:srgbClr val="004990"/>
                </a:solidFill>
              </a:rPr>
              <a:t>seamaskDEM</a:t>
            </a:r>
            <a:r>
              <a:rPr lang="es-ES" sz="2000">
                <a:solidFill>
                  <a:srgbClr val="004990"/>
                </a:solidFill>
              </a:rPr>
              <a:t> and </a:t>
            </a:r>
            <a:r>
              <a:rPr lang="es-ES" sz="2000" i="1">
                <a:solidFill>
                  <a:srgbClr val="004990"/>
                </a:solidFill>
              </a:rPr>
              <a:t>heightDEM</a:t>
            </a:r>
            <a:r>
              <a:rPr lang="es-ES" sz="2000">
                <a:solidFill>
                  <a:srgbClr val="004990"/>
                </a:solidFill>
              </a:rPr>
              <a:t>.</a:t>
            </a:r>
            <a:endParaRPr>
              <a:solidFill>
                <a:prstClr val="black"/>
              </a:solidFill>
            </a:endParaRPr>
          </a:p>
          <a:p>
            <a:pPr lvl="1">
              <a:buSzPct val="25000"/>
              <a:buFont typeface="StarSymbol"/>
              <a:buChar char=""/>
            </a:pPr>
            <a:r>
              <a:rPr lang="es-ES" sz="2000">
                <a:solidFill>
                  <a:srgbClr val="004990"/>
                </a:solidFill>
              </a:rPr>
              <a:t>With COMPSs, smmount is executed with files as arguments</a:t>
            </a:r>
            <a:endParaRPr>
              <a:solidFill>
                <a:prstClr val="black"/>
              </a:solidFill>
            </a:endParaRPr>
          </a:p>
          <a:p>
            <a:pPr lvl="2">
              <a:buSzPct val="25000"/>
              <a:buFont typeface="StarSymbol"/>
              <a:buChar char=""/>
            </a:pPr>
            <a:r>
              <a:rPr lang="es-ES">
                <a:solidFill>
                  <a:srgbClr val="004990"/>
                </a:solidFill>
              </a:rPr>
              <a:t>./smmount ../output/seamaskDEM ../output/heightDEM</a:t>
            </a:r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</a:rPr>
              <a:t>Fortran source code is modified to handle arguments.</a:t>
            </a:r>
            <a:endParaRPr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</a:rPr>
              <a:t>Each executable is wrapped in a Java method and selected as a task.</a:t>
            </a:r>
            <a:endParaRPr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</a:rPr>
              <a:t>This method is not hard to code, but </a:t>
            </a:r>
            <a:r>
              <a:rPr lang="es-ES" sz="2400" b="1">
                <a:solidFill>
                  <a:srgbClr val="004990"/>
                </a:solidFill>
              </a:rPr>
              <a:t>allprep</a:t>
            </a:r>
            <a:r>
              <a:rPr lang="es-ES" sz="2400">
                <a:solidFill>
                  <a:srgbClr val="004990"/>
                </a:solidFill>
              </a:rPr>
              <a:t> executable in variable, manages more </a:t>
            </a:r>
            <a:r>
              <a:rPr lang="es-ES" sz="2400" u="sng">
                <a:solidFill>
                  <a:srgbClr val="004990"/>
                </a:solidFill>
              </a:rPr>
              <a:t>than 44 files </a:t>
            </a:r>
            <a:r>
              <a:rPr lang="es-ES" sz="2400">
                <a:solidFill>
                  <a:srgbClr val="004990"/>
                </a:solidFill>
              </a:rPr>
              <a:t>!!!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D9CA32D7-AF53-465C-956D-4A82A98E7D12}" type="slidenum">
              <a:rPr lang="es-ES" sz="1100">
                <a:solidFill>
                  <a:srgbClr val="004990"/>
                </a:solidFill>
              </a:rPr>
              <a:pPr algn="r"/>
              <a:t>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30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</a:rPr>
              <a:t>Porting to COMPSs (II)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31" name="TextShape 3"/>
          <p:cNvSpPr txBox="1"/>
          <p:nvPr/>
        </p:nvSpPr>
        <p:spPr>
          <a:xfrm>
            <a:off x="107640" y="980640"/>
            <a:ext cx="8928720" cy="5184360"/>
          </a:xfrm>
          <a:prstGeom prst="rect">
            <a:avLst/>
          </a:prstGeo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</a:rPr>
              <a:t>Then, three files are written in JAVA:</a:t>
            </a:r>
            <a:endParaRPr>
              <a:solidFill>
                <a:prstClr val="black"/>
              </a:solidFill>
            </a:endParaRPr>
          </a:p>
          <a:p>
            <a:pPr lvl="1">
              <a:buSzPct val="25000"/>
              <a:buFont typeface="StarSymbol"/>
              <a:buChar char=""/>
            </a:pPr>
            <a:r>
              <a:rPr lang="es-ES" sz="2000" i="1">
                <a:solidFill>
                  <a:srgbClr val="004990"/>
                </a:solidFill>
              </a:rPr>
              <a:t>Fixed.java</a:t>
            </a:r>
            <a:r>
              <a:rPr lang="es-ES" sz="2000">
                <a:solidFill>
                  <a:srgbClr val="004990"/>
                </a:solidFill>
              </a:rPr>
              <a:t>: main program of the application, contains task calls.</a:t>
            </a:r>
            <a:endParaRPr>
              <a:solidFill>
                <a:prstClr val="black"/>
              </a:solidFill>
            </a:endParaRPr>
          </a:p>
          <a:p>
            <a:pPr lvl="1">
              <a:buSzPct val="25000"/>
              <a:buFont typeface="StarSymbol"/>
              <a:buChar char=""/>
            </a:pPr>
            <a:r>
              <a:rPr lang="es-ES" sz="2000" i="1">
                <a:solidFill>
                  <a:srgbClr val="004990"/>
                </a:solidFill>
              </a:rPr>
              <a:t>FixedBinaries.java</a:t>
            </a:r>
            <a:r>
              <a:rPr lang="es-ES" sz="2000">
                <a:solidFill>
                  <a:srgbClr val="004990"/>
                </a:solidFill>
              </a:rPr>
              <a:t>: implementation of each task with the call to the executable.</a:t>
            </a:r>
            <a:endParaRPr>
              <a:solidFill>
                <a:prstClr val="black"/>
              </a:solidFill>
            </a:endParaRPr>
          </a:p>
          <a:p>
            <a:pPr lvl="1">
              <a:buSzPct val="25000"/>
              <a:buFont typeface="StarSymbol"/>
              <a:buChar char=""/>
            </a:pPr>
            <a:r>
              <a:rPr lang="es-ES" sz="2000" i="1">
                <a:solidFill>
                  <a:srgbClr val="004990"/>
                </a:solidFill>
              </a:rPr>
              <a:t>FixedItf.java</a:t>
            </a:r>
            <a:r>
              <a:rPr lang="es-ES" sz="2000">
                <a:solidFill>
                  <a:srgbClr val="004990"/>
                </a:solidFill>
              </a:rPr>
              <a:t>: selection of tasks, providing the necessary metadata about their parameters.</a:t>
            </a:r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</a:rPr>
              <a:t>The same files are written for Variable.</a:t>
            </a:r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TextShape 1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09D8C33F-25D0-470A-9C91-2501DBC9CEAC}" type="slidenum">
              <a:rPr lang="es-ES" sz="1100">
                <a:solidFill>
                  <a:srgbClr val="004990"/>
                </a:solidFill>
              </a:rPr>
              <a:pPr algn="r"/>
              <a:t>17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33" name="TextShape 2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ts val="1058"/>
              </a:lnSpc>
            </a:pPr>
            <a:r>
              <a:rPr lang="es-ES" sz="2700">
                <a:solidFill>
                  <a:srgbClr val="FFFFFF"/>
                </a:solidFill>
              </a:rPr>
              <a:t>Execution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34" name="TextShape 3"/>
          <p:cNvSpPr txBox="1"/>
          <p:nvPr/>
        </p:nvSpPr>
        <p:spPr>
          <a:xfrm>
            <a:off x="107640" y="980640"/>
            <a:ext cx="8928720" cy="5184360"/>
          </a:xfrm>
          <a:prstGeom prst="rect">
            <a:avLst/>
          </a:prstGeo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</a:rPr>
              <a:t>We implemented a Fortran/MPI application only for the Fixed preprocess, using 5 cores of one node based on the dependency graph acquired from CompSs.</a:t>
            </a:r>
            <a:endParaRPr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</a:rPr>
              <a:t>Runtime for the global domain, 24 km:</a:t>
            </a:r>
            <a:endParaRPr>
              <a:solidFill>
                <a:prstClr val="black"/>
              </a:solidFill>
            </a:endParaRPr>
          </a:p>
          <a:p>
            <a:pPr lvl="1">
              <a:buSzPct val="25000"/>
              <a:buFont typeface="StarSymbol"/>
              <a:buChar char=""/>
            </a:pPr>
            <a:r>
              <a:rPr lang="es-ES" sz="2000">
                <a:solidFill>
                  <a:srgbClr val="004990"/>
                </a:solidFill>
              </a:rPr>
              <a:t>Fixed: 2m30s.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107640" y="4800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Preprocessor Step 1 </a:t>
            </a:r>
            <a:r>
              <a:rPr lang="en-US" sz="2700" dirty="0">
                <a:solidFill>
                  <a:srgbClr val="FFFFFF"/>
                </a:solidFill>
              </a:rPr>
              <a:t>– </a:t>
            </a:r>
            <a:r>
              <a:rPr lang="en-US" sz="2700" dirty="0" smtClean="0">
                <a:solidFill>
                  <a:srgbClr val="FFFFFF"/>
                </a:solidFill>
              </a:rPr>
              <a:t>COMPSs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14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22B0414A-E005-4457-ABB9-0B4C993088A6}" type="slidenum">
              <a:rPr lang="en-US" sz="1100">
                <a:solidFill>
                  <a:srgbClr val="004990"/>
                </a:solidFill>
              </a:rPr>
              <a:pPr algn="r"/>
              <a:t>18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15" name="CustomShape 3"/>
          <p:cNvSpPr/>
          <p:nvPr/>
        </p:nvSpPr>
        <p:spPr>
          <a:xfrm>
            <a:off x="107640" y="11966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" y="814188"/>
            <a:ext cx="9144000" cy="5358011"/>
          </a:xfrm>
          <a:prstGeom prst="rect">
            <a:avLst/>
          </a:prstGeom>
        </p:spPr>
      </p:pic>
      <p:sp>
        <p:nvSpPr>
          <p:cNvPr id="517" name="CustomShape 4"/>
          <p:cNvSpPr/>
          <p:nvPr/>
        </p:nvSpPr>
        <p:spPr>
          <a:xfrm>
            <a:off x="3645394" y="5483112"/>
            <a:ext cx="5638800" cy="993887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800100" lvl="1" indent="-342900">
              <a:buSzPct val="25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4990"/>
                </a:solidFill>
              </a:rPr>
              <a:t>We </a:t>
            </a:r>
            <a:r>
              <a:rPr lang="en-US" sz="2000" dirty="0">
                <a:solidFill>
                  <a:srgbClr val="004990"/>
                </a:solidFill>
              </a:rPr>
              <a:t>used 5 cores and achieved a speedup of </a:t>
            </a:r>
            <a:r>
              <a:rPr lang="en-US" sz="2000" dirty="0" smtClean="0">
                <a:solidFill>
                  <a:srgbClr val="004990"/>
                </a:solidFill>
              </a:rPr>
              <a:t>2.7 times!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28" y="2792223"/>
            <a:ext cx="4499452" cy="27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999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Preprocessor Step 2 </a:t>
            </a:r>
            <a:r>
              <a:rPr lang="en-US" sz="2700" dirty="0">
                <a:solidFill>
                  <a:srgbClr val="FFFFFF"/>
                </a:solidFill>
              </a:rPr>
              <a:t>– </a:t>
            </a:r>
            <a:r>
              <a:rPr lang="en-US" sz="2700" dirty="0" smtClean="0">
                <a:solidFill>
                  <a:srgbClr val="FFFFFF"/>
                </a:solidFill>
              </a:rPr>
              <a:t>COMPSs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1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30F399CC-8356-4522-A44E-C4D62FE4DCFF}" type="slidenum">
              <a:rPr lang="en-US" sz="1100">
                <a:solidFill>
                  <a:srgbClr val="004990"/>
                </a:solidFill>
              </a:rPr>
              <a:pPr algn="r"/>
              <a:t>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20" name="CustomShape 3"/>
          <p:cNvSpPr/>
          <p:nvPr/>
        </p:nvSpPr>
        <p:spPr>
          <a:xfrm>
            <a:off x="107640" y="11966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21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19960" y="1124640"/>
            <a:ext cx="3359520" cy="5579280"/>
          </a:xfrm>
          <a:prstGeom prst="rect">
            <a:avLst/>
          </a:prstGeom>
        </p:spPr>
      </p:pic>
      <p:sp>
        <p:nvSpPr>
          <p:cNvPr id="522" name="CustomShape 4"/>
          <p:cNvSpPr/>
          <p:nvPr/>
        </p:nvSpPr>
        <p:spPr>
          <a:xfrm>
            <a:off x="4716000" y="1124640"/>
            <a:ext cx="4426200" cy="2590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3"/>
              </a:buBlip>
            </a:pPr>
            <a:r>
              <a:rPr lang="en-US" sz="2400" dirty="0">
                <a:solidFill>
                  <a:srgbClr val="004990"/>
                </a:solidFill>
              </a:rPr>
              <a:t>The serial part </a:t>
            </a:r>
            <a:r>
              <a:rPr lang="en-US" sz="2400" i="1" dirty="0" err="1">
                <a:solidFill>
                  <a:srgbClr val="004990"/>
                </a:solidFill>
              </a:rPr>
              <a:t>allprep</a:t>
            </a:r>
            <a:r>
              <a:rPr lang="en-US" sz="2400" dirty="0">
                <a:solidFill>
                  <a:srgbClr val="004990"/>
                </a:solidFill>
              </a:rPr>
              <a:t> consumes a lot of time, we should investigate a hybrid solution because of memory issues</a:t>
            </a:r>
            <a:endParaRPr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3"/>
              </a:buBlip>
            </a:pPr>
            <a:r>
              <a:rPr lang="en-US" sz="2400" dirty="0">
                <a:solidFill>
                  <a:srgbClr val="004990"/>
                </a:solidFill>
              </a:rPr>
              <a:t>Need to be improved for higher resolution forecasts</a:t>
            </a:r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172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smtClean="0">
                <a:solidFill>
                  <a:srgbClr val="FFFFFF"/>
                </a:solidFill>
                <a:latin typeface="Arial"/>
                <a:ea typeface="DejaVu Sans"/>
              </a:rPr>
              <a:t>Outline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2</a:t>
            </a:fld>
            <a:endParaRPr/>
          </a:p>
        </p:txBody>
      </p:sp>
      <p:sp>
        <p:nvSpPr>
          <p:cNvPr id="416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Introduction</a:t>
            </a:r>
            <a:endParaRPr lang="en-US" dirty="0"/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SO Applications</a:t>
            </a:r>
            <a:endParaRPr lang="en-US" dirty="0"/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NMMB/BSC-CTM </a:t>
            </a:r>
            <a:endParaRPr lang="en-US" dirty="0"/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Global </a:t>
            </a: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high-res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application</a:t>
            </a:r>
            <a:r>
              <a:rPr lang="en-US" dirty="0"/>
              <a:t/>
            </a:r>
            <a:br>
              <a:rPr lang="en-US" dirty="0"/>
            </a:b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Collaboration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projects </a:t>
            </a: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with CS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COMPSs on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Fix-</a:t>
            </a:r>
            <a:r>
              <a:rPr lang="en-US" sz="2400" dirty="0" err="1" smtClean="0">
                <a:solidFill>
                  <a:srgbClr val="004990"/>
                </a:solidFill>
                <a:latin typeface="Arial"/>
                <a:ea typeface="DejaVu Sans"/>
              </a:rPr>
              <a:t>Vrbl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tasks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Performance NMMB/BSC-CTM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Future work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50542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20</a:t>
            </a:fld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7504" y="980728"/>
            <a:ext cx="8731696" cy="51914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dirty="0" smtClean="0">
                <a:solidFill>
                  <a:srgbClr val="004990"/>
                </a:solidFill>
                <a:latin typeface="Arial"/>
                <a:ea typeface="DejaVu Sans"/>
              </a:rPr>
              <a:t>We applied this method to generate 12km global resolution input files (more than </a:t>
            </a:r>
            <a:br>
              <a:rPr lang="en-US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r>
              <a:rPr lang="en-US" dirty="0" smtClean="0">
                <a:solidFill>
                  <a:srgbClr val="004990"/>
                </a:solidFill>
                <a:latin typeface="Arial"/>
                <a:ea typeface="DejaVu Sans"/>
              </a:rPr>
              <a:t>6GB output files)</a:t>
            </a:r>
            <a:endParaRPr lang="en-US" dirty="0" smtClean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6737885" cy="3764681"/>
          </a:xfrm>
          <a:prstGeom prst="rect">
            <a:avLst/>
          </a:prstGeom>
        </p:spPr>
      </p:pic>
      <p:sp>
        <p:nvSpPr>
          <p:cNvPr id="7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Test on a bigger case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722160" y="4371120"/>
            <a:ext cx="7770960" cy="1360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2. </a:t>
            </a:r>
            <a:r>
              <a:rPr lang="en-US" sz="2800" b="1" dirty="0">
                <a:solidFill>
                  <a:srgbClr val="FFFFFF"/>
                </a:solidFill>
              </a:rPr>
              <a:t>Performance analysis </a:t>
            </a:r>
            <a:r>
              <a:rPr lang="en-US" sz="2800" b="1" dirty="0" smtClean="0">
                <a:solidFill>
                  <a:srgbClr val="FFFFFF"/>
                </a:solidFill>
              </a:rPr>
              <a:t>of </a:t>
            </a:r>
            <a:r>
              <a:rPr lang="en-US" sz="2800" b="1" dirty="0">
                <a:solidFill>
                  <a:srgbClr val="FFFFFF"/>
                </a:solidFill>
              </a:rPr>
              <a:t>NMMB/BSC-CTM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Outline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2F695E06-CEF3-43AA-BDD5-EE03BA18400E}" type="slidenum">
              <a:rPr lang="en-US" sz="1100">
                <a:solidFill>
                  <a:srgbClr val="004990"/>
                </a:solidFill>
              </a:rPr>
              <a:pPr algn="r"/>
              <a:t>22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16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Performance Analysis of NMMB/BSC-CTM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Configuration domains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MPI processes mapping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Processor affinity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Decomposition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Hardware counters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Load imbalance issues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Serialization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Polar filters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I/O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Scalability</a:t>
            </a:r>
            <a:endParaRPr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Conclusions and Future </a:t>
            </a:r>
            <a:r>
              <a:rPr lang="en-US" sz="2400" dirty="0">
                <a:solidFill>
                  <a:srgbClr val="004990"/>
                </a:solidFill>
              </a:rPr>
              <a:t>work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258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28800"/>
            <a:ext cx="7429501" cy="3429000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107640" y="4800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Execution diagram – Focus on the Model</a:t>
            </a:r>
            <a:endParaRPr dirty="0">
              <a:solidFill>
                <a:prstClr val="black"/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5791200" y="1295400"/>
            <a:ext cx="0" cy="6858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2514600" y="5943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Study domain: Global domain 24km x 24km resolution </a:t>
            </a:r>
          </a:p>
        </p:txBody>
      </p:sp>
    </p:spTree>
    <p:extLst>
      <p:ext uri="{BB962C8B-B14F-4D97-AF65-F5344CB8AC3E}">
        <p14:creationId xmlns:p14="http://schemas.microsoft.com/office/powerpoint/2010/main" val="30074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err="1" smtClean="0">
                <a:solidFill>
                  <a:srgbClr val="FFFFFF"/>
                </a:solidFill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47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BE00B8C-795E-47FB-A9FE-0F7A22901274}" type="slidenum">
              <a:rPr lang="en-US" sz="1100">
                <a:solidFill>
                  <a:srgbClr val="004990"/>
                </a:solidFill>
              </a:rPr>
              <a:pPr algn="r"/>
              <a:t>24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8" name="CustomShape 3"/>
          <p:cNvSpPr/>
          <p:nvPr/>
        </p:nvSpPr>
        <p:spPr>
          <a:xfrm>
            <a:off x="107640" y="11966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</p:txBody>
      </p:sp>
      <p:sp>
        <p:nvSpPr>
          <p:cNvPr id="549" name="CustomShape 4"/>
          <p:cNvSpPr/>
          <p:nvPr/>
        </p:nvSpPr>
        <p:spPr>
          <a:xfrm>
            <a:off x="269640" y="908640"/>
            <a:ext cx="8602560" cy="646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</a:rPr>
              <a:t>One hour simulation of NMMB</a:t>
            </a:r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550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-107640" y="1231740"/>
            <a:ext cx="8979840" cy="4318560"/>
          </a:xfrm>
          <a:prstGeom prst="rect">
            <a:avLst/>
          </a:prstGeom>
        </p:spPr>
      </p:pic>
      <p:sp>
        <p:nvSpPr>
          <p:cNvPr id="7" name="CustomShape 4"/>
          <p:cNvSpPr/>
          <p:nvPr/>
        </p:nvSpPr>
        <p:spPr>
          <a:xfrm>
            <a:off x="270000" y="5410200"/>
            <a:ext cx="8602560" cy="646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Last four processes are used for </a:t>
            </a:r>
            <a:r>
              <a:rPr lang="en-US" sz="2400" dirty="0" smtClean="0">
                <a:solidFill>
                  <a:srgbClr val="004990"/>
                </a:solidFill>
              </a:rPr>
              <a:t>I/O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err="1" smtClean="0">
                <a:solidFill>
                  <a:srgbClr val="004990"/>
                </a:solidFill>
              </a:rPr>
              <a:t>MPI_Isend</a:t>
            </a:r>
            <a:r>
              <a:rPr lang="en-US" sz="2400" dirty="0" smtClean="0">
                <a:solidFill>
                  <a:srgbClr val="004990"/>
                </a:solidFill>
              </a:rPr>
              <a:t> (pink area) needs significant time</a:t>
            </a:r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674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r>
              <a:rPr lang="es-ES" sz="2700" dirty="0" smtClean="0">
                <a:solidFill>
                  <a:srgbClr val="FFFFFF"/>
                </a:solidFill>
              </a:rPr>
              <a:t>Dimemas</a:t>
            </a:r>
            <a:r>
              <a:rPr lang="es-ES" sz="2700" dirty="0" smtClean="0">
                <a:solidFill>
                  <a:srgbClr val="FFFFFF"/>
                </a:solidFill>
              </a:rPr>
              <a:t> </a:t>
            </a:r>
            <a:r>
              <a:rPr lang="es-ES" sz="2700" dirty="0" err="1" smtClean="0">
                <a:solidFill>
                  <a:srgbClr val="FFFFFF"/>
                </a:solidFill>
              </a:rPr>
              <a:t>simulator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9E8AAF95-08C1-4E1C-964F-8F08805AB11F}" type="slidenum">
              <a:rPr lang="en-US" sz="1100">
                <a:solidFill>
                  <a:srgbClr val="004990"/>
                </a:solidFill>
              </a:rPr>
              <a:pPr algn="r"/>
              <a:t>25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107640" y="1196640"/>
            <a:ext cx="8928720" cy="5184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269640" y="908640"/>
            <a:ext cx="8604000" cy="647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</a:rPr>
              <a:t>One hour simulation of </a:t>
            </a:r>
            <a:r>
              <a:rPr lang="en-US" sz="2400" dirty="0" smtClean="0">
                <a:solidFill>
                  <a:srgbClr val="004990"/>
                </a:solidFill>
              </a:rPr>
              <a:t>NMMB (</a:t>
            </a:r>
            <a:r>
              <a:rPr lang="en-US" sz="2400" dirty="0" err="1" smtClean="0">
                <a:solidFill>
                  <a:srgbClr val="004990"/>
                </a:solidFill>
              </a:rPr>
              <a:t>Dimemas</a:t>
            </a:r>
            <a:r>
              <a:rPr lang="en-US" sz="2400" dirty="0" smtClean="0">
                <a:solidFill>
                  <a:srgbClr val="004990"/>
                </a:solidFill>
              </a:rPr>
              <a:t>)</a:t>
            </a:r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" y="1528004"/>
            <a:ext cx="8447856" cy="370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stomShape 4"/>
          <p:cNvSpPr/>
          <p:nvPr/>
        </p:nvSpPr>
        <p:spPr>
          <a:xfrm>
            <a:off x="270000" y="5410200"/>
            <a:ext cx="8602560" cy="646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2"/>
              </a:buBlip>
            </a:pPr>
            <a:r>
              <a:rPr lang="en-US" sz="2400" dirty="0" err="1" smtClean="0">
                <a:solidFill>
                  <a:srgbClr val="004990"/>
                </a:solidFill>
              </a:rPr>
              <a:t>Dimemas</a:t>
            </a:r>
            <a:r>
              <a:rPr lang="en-US" sz="2400" dirty="0" smtClean="0">
                <a:solidFill>
                  <a:srgbClr val="004990"/>
                </a:solidFill>
              </a:rPr>
              <a:t> shows that </a:t>
            </a:r>
            <a:r>
              <a:rPr lang="en-US" sz="2400" dirty="0" err="1" smtClean="0">
                <a:solidFill>
                  <a:srgbClr val="004990"/>
                </a:solidFill>
              </a:rPr>
              <a:t>MPI_Isend</a:t>
            </a:r>
            <a:r>
              <a:rPr lang="en-US" sz="2400" dirty="0" smtClean="0">
                <a:solidFill>
                  <a:srgbClr val="004990"/>
                </a:solidFill>
              </a:rPr>
              <a:t> should not spend a lot of time</a:t>
            </a:r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r>
              <a:rPr lang="es-ES" sz="2700" dirty="0" smtClean="0">
                <a:solidFill>
                  <a:srgbClr val="FFFFFF"/>
                </a:solidFill>
              </a:rPr>
              <a:t>Dimemas</a:t>
            </a:r>
            <a:r>
              <a:rPr lang="es-ES" sz="2700" dirty="0" smtClean="0">
                <a:solidFill>
                  <a:srgbClr val="FFFFFF"/>
                </a:solidFill>
              </a:rPr>
              <a:t> </a:t>
            </a:r>
            <a:r>
              <a:rPr lang="es-ES" sz="2700" dirty="0" err="1" smtClean="0">
                <a:solidFill>
                  <a:srgbClr val="FFFFFF"/>
                </a:solidFill>
              </a:rPr>
              <a:t>simulator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9E8AAF95-08C1-4E1C-964F-8F08805AB11F}" type="slidenum">
              <a:rPr lang="en-US" sz="1100">
                <a:solidFill>
                  <a:srgbClr val="004990"/>
                </a:solidFill>
              </a:rPr>
              <a:pPr algn="r"/>
              <a:t>26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107640" y="1196640"/>
            <a:ext cx="8928720" cy="5184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269640" y="908640"/>
            <a:ext cx="8604000" cy="647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</a:rPr>
              <a:t>One hour simulation of </a:t>
            </a:r>
            <a:r>
              <a:rPr lang="en-US" sz="2400" dirty="0" smtClean="0">
                <a:solidFill>
                  <a:srgbClr val="004990"/>
                </a:solidFill>
              </a:rPr>
              <a:t>NMMB (</a:t>
            </a:r>
            <a:r>
              <a:rPr lang="en-US" sz="2400" dirty="0" err="1" smtClean="0">
                <a:solidFill>
                  <a:srgbClr val="004990"/>
                </a:solidFill>
              </a:rPr>
              <a:t>Dimemas</a:t>
            </a:r>
            <a:r>
              <a:rPr lang="en-US" sz="2400" dirty="0" smtClean="0">
                <a:solidFill>
                  <a:srgbClr val="004990"/>
                </a:solidFill>
              </a:rPr>
              <a:t>)</a:t>
            </a:r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" y="1528004"/>
            <a:ext cx="8447856" cy="370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4"/>
          <p:cNvSpPr/>
          <p:nvPr/>
        </p:nvSpPr>
        <p:spPr>
          <a:xfrm>
            <a:off x="271080" y="5301208"/>
            <a:ext cx="8602560" cy="646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2"/>
              </a:buBlip>
            </a:pPr>
            <a:r>
              <a:rPr lang="en-US" sz="2000" dirty="0" smtClean="0">
                <a:solidFill>
                  <a:srgbClr val="004990"/>
                </a:solidFill>
              </a:rPr>
              <a:t>We observed that the default </a:t>
            </a:r>
            <a:r>
              <a:rPr lang="en-US" sz="2000" dirty="0" err="1" smtClean="0">
                <a:solidFill>
                  <a:srgbClr val="004990"/>
                </a:solidFill>
              </a:rPr>
              <a:t>OpenMPI</a:t>
            </a:r>
            <a:r>
              <a:rPr lang="en-US" sz="2000" dirty="0" smtClean="0">
                <a:solidFill>
                  <a:srgbClr val="004990"/>
                </a:solidFill>
              </a:rPr>
              <a:t> (v1.5.4) eager threshold is 12 KB on </a:t>
            </a:r>
            <a:r>
              <a:rPr lang="en-US" sz="2000" dirty="0" err="1" smtClean="0">
                <a:solidFill>
                  <a:srgbClr val="004990"/>
                </a:solidFill>
              </a:rPr>
              <a:t>infiniband</a:t>
            </a:r>
            <a:r>
              <a:rPr lang="en-US" sz="2000" dirty="0" smtClean="0">
                <a:solidFill>
                  <a:srgbClr val="004990"/>
                </a:solidFill>
              </a:rPr>
              <a:t> networks and we modified it to 64KB</a:t>
            </a:r>
            <a:endParaRPr sz="2000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Configuration domains - </a:t>
            </a:r>
            <a:r>
              <a:rPr lang="en-US" sz="2700" dirty="0" err="1" smtClean="0">
                <a:solidFill>
                  <a:srgbClr val="FFFFFF"/>
                </a:solidFill>
              </a:rPr>
              <a:t>Paraver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47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BE00B8C-795E-47FB-A9FE-0F7A22901274}" type="slidenum">
              <a:rPr lang="en-US" sz="1100">
                <a:solidFill>
                  <a:srgbClr val="004990"/>
                </a:solidFill>
              </a:rPr>
              <a:pPr algn="r"/>
              <a:t>27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8" name="CustomShape 3"/>
          <p:cNvSpPr/>
          <p:nvPr/>
        </p:nvSpPr>
        <p:spPr>
          <a:xfrm>
            <a:off x="107640" y="11966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</p:txBody>
      </p:sp>
      <p:sp>
        <p:nvSpPr>
          <p:cNvPr id="549" name="CustomShape 4"/>
          <p:cNvSpPr/>
          <p:nvPr/>
        </p:nvSpPr>
        <p:spPr>
          <a:xfrm>
            <a:off x="269640" y="908640"/>
            <a:ext cx="8602560" cy="646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3"/>
              </a:buBlip>
            </a:pPr>
            <a:r>
              <a:rPr lang="en-US" sz="2000" dirty="0" smtClean="0">
                <a:solidFill>
                  <a:srgbClr val="004990"/>
                </a:solidFill>
              </a:rPr>
              <a:t>One hour </a:t>
            </a:r>
            <a:r>
              <a:rPr lang="en-US" sz="2000" dirty="0">
                <a:solidFill>
                  <a:srgbClr val="004990"/>
                </a:solidFill>
              </a:rPr>
              <a:t>simulation of </a:t>
            </a:r>
            <a:r>
              <a:rPr lang="en-US" sz="2000" dirty="0" smtClean="0">
                <a:solidFill>
                  <a:srgbClr val="004990"/>
                </a:solidFill>
              </a:rPr>
              <a:t>NMMB/BSC-CTM, global, 24km, 64 layers</a:t>
            </a:r>
            <a:endParaRPr sz="2000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61249"/>
            <a:ext cx="5899460" cy="5029623"/>
          </a:xfrm>
          <a:prstGeom prst="rect">
            <a:avLst/>
          </a:prstGeom>
        </p:spPr>
      </p:pic>
      <p:sp>
        <p:nvSpPr>
          <p:cNvPr id="7" name="CustomShape 4"/>
          <p:cNvSpPr/>
          <p:nvPr/>
        </p:nvSpPr>
        <p:spPr>
          <a:xfrm>
            <a:off x="6477000" y="2057400"/>
            <a:ext cx="2506560" cy="44196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s-ES_tradnl" sz="2000" dirty="0" smtClean="0">
                <a:solidFill>
                  <a:srgbClr val="004990"/>
                </a:solidFill>
              </a:rPr>
              <a:t>meteo: 9 </a:t>
            </a:r>
            <a:r>
              <a:rPr lang="es-ES_tradnl" sz="2000" dirty="0" err="1" smtClean="0">
                <a:solidFill>
                  <a:srgbClr val="004990"/>
                </a:solidFill>
              </a:rPr>
              <a:t>tracers</a:t>
            </a:r>
            <a:endParaRPr lang="es-ES_tradnl" sz="20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3"/>
              </a:buBlip>
            </a:pPr>
            <a:endParaRPr lang="es-ES_tradnl" sz="20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3"/>
              </a:buBlip>
            </a:pPr>
            <a:endParaRPr lang="es-ES_tradnl" sz="20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3"/>
              </a:buBlip>
            </a:pPr>
            <a:endParaRPr lang="es-ES_tradnl" sz="20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3"/>
              </a:buBlip>
            </a:pPr>
            <a:endParaRPr lang="es-ES_tradnl" sz="20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3"/>
              </a:buBlip>
            </a:pPr>
            <a:endParaRPr lang="es-ES_tradnl" sz="2000" dirty="0">
              <a:solidFill>
                <a:srgbClr val="004990"/>
              </a:solidFill>
            </a:endParaRPr>
          </a:p>
          <a:p>
            <a:r>
              <a:rPr lang="es-ES_tradnl" sz="2000" dirty="0" smtClean="0">
                <a:solidFill>
                  <a:srgbClr val="004990"/>
                </a:solidFill>
              </a:rPr>
              <a:t>meteo + </a:t>
            </a:r>
            <a:r>
              <a:rPr lang="es-ES_tradnl" sz="2000" dirty="0" err="1" smtClean="0">
                <a:solidFill>
                  <a:srgbClr val="004990"/>
                </a:solidFill>
              </a:rPr>
              <a:t>aerosols</a:t>
            </a:r>
            <a:r>
              <a:rPr lang="es-ES_tradnl" sz="2000" dirty="0" smtClean="0">
                <a:solidFill>
                  <a:srgbClr val="004990"/>
                </a:solidFill>
              </a:rPr>
              <a:t>:</a:t>
            </a:r>
          </a:p>
          <a:p>
            <a:r>
              <a:rPr lang="es-ES_tradnl" sz="2000" dirty="0">
                <a:solidFill>
                  <a:srgbClr val="004990"/>
                </a:solidFill>
              </a:rPr>
              <a:t> </a:t>
            </a:r>
            <a:r>
              <a:rPr lang="es-ES_tradnl" sz="2000" dirty="0" smtClean="0">
                <a:solidFill>
                  <a:srgbClr val="004990"/>
                </a:solidFill>
              </a:rPr>
              <a:t>    9 + 16 </a:t>
            </a:r>
            <a:r>
              <a:rPr lang="es-ES_tradnl" sz="2000" dirty="0" err="1" smtClean="0">
                <a:solidFill>
                  <a:srgbClr val="004990"/>
                </a:solidFill>
              </a:rPr>
              <a:t>tracers</a:t>
            </a:r>
            <a:endParaRPr lang="es-ES_tradnl" sz="2000" dirty="0" smtClean="0">
              <a:solidFill>
                <a:srgbClr val="004990"/>
              </a:solidFill>
            </a:endParaRPr>
          </a:p>
          <a:p>
            <a:endParaRPr lang="es-ES_tradnl" sz="2000" dirty="0">
              <a:solidFill>
                <a:srgbClr val="004990"/>
              </a:solidFill>
            </a:endParaRPr>
          </a:p>
          <a:p>
            <a:endParaRPr lang="es-ES_tradnl" sz="2000" dirty="0" smtClean="0">
              <a:solidFill>
                <a:prstClr val="black"/>
              </a:solidFill>
            </a:endParaRPr>
          </a:p>
          <a:p>
            <a:endParaRPr lang="es-ES_tradnl" sz="2000" dirty="0">
              <a:solidFill>
                <a:srgbClr val="004990"/>
              </a:solidFill>
            </a:endParaRPr>
          </a:p>
          <a:p>
            <a:r>
              <a:rPr lang="es-ES_tradnl" sz="2000" dirty="0">
                <a:solidFill>
                  <a:srgbClr val="004990"/>
                </a:solidFill>
              </a:rPr>
              <a:t>m</a:t>
            </a:r>
            <a:r>
              <a:rPr lang="es-ES_tradnl" sz="2000" dirty="0" smtClean="0">
                <a:solidFill>
                  <a:srgbClr val="004990"/>
                </a:solidFill>
              </a:rPr>
              <a:t>eteo + </a:t>
            </a:r>
            <a:r>
              <a:rPr lang="es-ES_tradnl" sz="2000" dirty="0" err="1" smtClean="0">
                <a:solidFill>
                  <a:srgbClr val="004990"/>
                </a:solidFill>
              </a:rPr>
              <a:t>aerosols</a:t>
            </a:r>
            <a:r>
              <a:rPr lang="es-ES_tradnl" sz="2000" dirty="0" smtClean="0">
                <a:solidFill>
                  <a:srgbClr val="004990"/>
                </a:solidFill>
              </a:rPr>
              <a:t> + gases: 9 + 16 + 53</a:t>
            </a:r>
            <a:endParaRPr lang="es-ES_tradnl" sz="2000" dirty="0">
              <a:solidFill>
                <a:srgbClr val="004990"/>
              </a:solidFill>
            </a:endParaRPr>
          </a:p>
          <a:p>
            <a:endParaRPr sz="2000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869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TextShape 1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r>
              <a:rPr lang="es-ES" sz="2700">
                <a:solidFill>
                  <a:srgbClr val="FFFFFF"/>
                </a:solidFill>
              </a:rPr>
              <a:t>Issue with the last binary file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77" name="TextShape 2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FA18E49F-1F74-4BE2-987A-204F0A91564A}" type="slidenum">
              <a:rPr lang="es-ES" sz="1100">
                <a:solidFill>
                  <a:srgbClr val="004990"/>
                </a:solidFill>
              </a:rPr>
              <a:pPr algn="r"/>
              <a:t>28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78" name="CustomShape 3"/>
          <p:cNvSpPr/>
          <p:nvPr/>
        </p:nvSpPr>
        <p:spPr>
          <a:xfrm>
            <a:off x="107640" y="981000"/>
            <a:ext cx="8928720" cy="71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FontTx/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</a:rPr>
              <a:t>Last binary is written with delay.</a:t>
            </a:r>
            <a:endParaRPr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</a:rPr>
              <a:t>Example regional 11km resolution</a:t>
            </a:r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</p:txBody>
      </p:sp>
      <p:sp>
        <p:nvSpPr>
          <p:cNvPr id="779" name="CustomShape 4"/>
          <p:cNvSpPr/>
          <p:nvPr/>
        </p:nvSpPr>
        <p:spPr>
          <a:xfrm>
            <a:off x="312120" y="2664000"/>
            <a:ext cx="7776360" cy="2010600"/>
          </a:xfrm>
          <a:prstGeom prst="rect">
            <a:avLst/>
          </a:prstGeom>
          <a:noFill/>
          <a:ln>
            <a:solidFill>
              <a:srgbClr val="B4CCEA"/>
            </a:solidFill>
          </a:ln>
        </p:spPr>
        <p:txBody>
          <a:bodyPr lIns="90000" tIns="45000" rIns="90000" bIns="45000"/>
          <a:lstStyle/>
          <a:p>
            <a:pPr algn="ctr"/>
            <a:r>
              <a:rPr lang="es-ES">
                <a:solidFill>
                  <a:srgbClr val="0058A9"/>
                </a:solidFill>
              </a:rPr>
              <a:t>4778176548 Dec 15 09:25 nmmb_hst_01_bin_0000h_00m_00.00s </a:t>
            </a:r>
            <a:endParaRPr>
              <a:solidFill>
                <a:prstClr val="black"/>
              </a:solidFill>
            </a:endParaRPr>
          </a:p>
          <a:p>
            <a:pPr algn="ctr"/>
            <a:r>
              <a:rPr lang="es-ES">
                <a:solidFill>
                  <a:srgbClr val="0058A9"/>
                </a:solidFill>
              </a:rPr>
              <a:t>4778176548 Dec 15 09:28 nmmb_hst_01_bin_0001h_00m_00.00s </a:t>
            </a:r>
            <a:endParaRPr>
              <a:solidFill>
                <a:prstClr val="black"/>
              </a:solidFill>
            </a:endParaRPr>
          </a:p>
          <a:p>
            <a:pPr algn="ctr"/>
            <a:r>
              <a:rPr lang="es-ES">
                <a:solidFill>
                  <a:srgbClr val="0058A9"/>
                </a:solidFill>
              </a:rPr>
              <a:t>4778176548 Dec 15 09:31 nmmb_hst_01_bin_0002h_00m_00.00s </a:t>
            </a:r>
            <a:endParaRPr>
              <a:solidFill>
                <a:prstClr val="black"/>
              </a:solidFill>
            </a:endParaRPr>
          </a:p>
          <a:p>
            <a:pPr algn="ctr"/>
            <a:r>
              <a:rPr lang="es-ES">
                <a:solidFill>
                  <a:srgbClr val="0058A9"/>
                </a:solidFill>
              </a:rPr>
              <a:t>4778176548 Dec 15 09:34 nmmb_hst_01_bin_0003h_00m_00.00s </a:t>
            </a:r>
            <a:endParaRPr>
              <a:solidFill>
                <a:prstClr val="black"/>
              </a:solidFill>
            </a:endParaRPr>
          </a:p>
          <a:p>
            <a:pPr algn="ctr"/>
            <a:r>
              <a:rPr lang="es-ES">
                <a:solidFill>
                  <a:srgbClr val="0058A9"/>
                </a:solidFill>
              </a:rPr>
              <a:t>4778176548 Dec 15 09:38 nmmb_hst_01_bin_0004h_00m_00.00s </a:t>
            </a:r>
            <a:endParaRPr>
              <a:solidFill>
                <a:prstClr val="black"/>
              </a:solidFill>
            </a:endParaRPr>
          </a:p>
          <a:p>
            <a:pPr algn="ctr"/>
            <a:r>
              <a:rPr lang="es-ES">
                <a:solidFill>
                  <a:srgbClr val="0058A9"/>
                </a:solidFill>
              </a:rPr>
              <a:t>4778176548 Dec 15 09:41 nmmb_hst_01_bin_0005h_00m_00.00s </a:t>
            </a:r>
            <a:endParaRPr>
              <a:solidFill>
                <a:prstClr val="black"/>
              </a:solidFill>
            </a:endParaRPr>
          </a:p>
          <a:p>
            <a:pPr algn="ctr"/>
            <a:r>
              <a:rPr lang="es-ES">
                <a:solidFill>
                  <a:srgbClr val="0058A9"/>
                </a:solidFill>
              </a:rPr>
              <a:t>4778176548 Dec 15 10:42 nmmb_hst_01_bin_0006h_00m_00.00s 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Mapping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47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BE00B8C-795E-47FB-A9FE-0F7A22901274}" type="slidenum">
              <a:rPr lang="en-US" sz="1100">
                <a:solidFill>
                  <a:srgbClr val="004990"/>
                </a:solidFill>
              </a:rPr>
              <a:pPr algn="r"/>
              <a:t>29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8" name="CustomShape 3"/>
          <p:cNvSpPr/>
          <p:nvPr/>
        </p:nvSpPr>
        <p:spPr>
          <a:xfrm>
            <a:off x="107640" y="11966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</p:txBody>
      </p:sp>
      <p:sp>
        <p:nvSpPr>
          <p:cNvPr id="549" name="CustomShape 4"/>
          <p:cNvSpPr/>
          <p:nvPr/>
        </p:nvSpPr>
        <p:spPr>
          <a:xfrm>
            <a:off x="269640" y="908640"/>
            <a:ext cx="8602560" cy="646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3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Initial mapping, 76 computation cores and 4 cores for I/O</a:t>
            </a:r>
            <a:endParaRPr sz="2400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00" y="4097453"/>
            <a:ext cx="5468114" cy="1657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45" y="1905000"/>
            <a:ext cx="5467350" cy="1657350"/>
          </a:xfrm>
          <a:prstGeom prst="rect">
            <a:avLst/>
          </a:prstGeom>
        </p:spPr>
      </p:pic>
      <p:sp>
        <p:nvSpPr>
          <p:cNvPr id="10" name="CustomShape 4"/>
          <p:cNvSpPr/>
          <p:nvPr/>
        </p:nvSpPr>
        <p:spPr>
          <a:xfrm>
            <a:off x="270000" y="3429000"/>
            <a:ext cx="8602560" cy="646200"/>
          </a:xfrm>
          <a:prstGeom prst="rect">
            <a:avLst/>
          </a:prstGeom>
        </p:spPr>
        <p:txBody>
          <a:bodyPr lIns="90000" tIns="45000" rIns="90000" bIns="45000">
            <a:normAutofit fontScale="92500" lnSpcReduction="20000"/>
          </a:bodyPr>
          <a:lstStyle/>
          <a:p>
            <a:pPr>
              <a:buFontTx/>
              <a:buBlip>
                <a:blip r:embed="rId3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New mapping, 64 computation cores and 4 cores for I/O (I/O processes on separate node)</a:t>
            </a:r>
            <a:endParaRPr sz="2400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5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108000" y="44280"/>
            <a:ext cx="8926560" cy="790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ts val="47"/>
              </a:lnSpc>
            </a:pPr>
            <a:r>
              <a:rPr lang="en-US" sz="2700">
                <a:solidFill>
                  <a:srgbClr val="FFFFFF"/>
                </a:solidFill>
                <a:latin typeface="Arial"/>
                <a:ea typeface="MS PGothic"/>
              </a:rPr>
              <a:t>Severo-Ochoa Earth Sciences Application</a:t>
            </a:r>
            <a:endParaRPr/>
          </a:p>
        </p:txBody>
      </p:sp>
      <p:sp>
        <p:nvSpPr>
          <p:cNvPr id="418" name="CustomShape 2"/>
          <p:cNvSpPr/>
          <p:nvPr/>
        </p:nvSpPr>
        <p:spPr>
          <a:xfrm>
            <a:off x="73080" y="981000"/>
            <a:ext cx="9034560" cy="1366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2000" dirty="0">
                <a:solidFill>
                  <a:srgbClr val="004990"/>
                </a:solidFill>
                <a:latin typeface="Arial"/>
                <a:ea typeface="MS PGothic"/>
              </a:rPr>
              <a:t>Development of </a:t>
            </a:r>
            <a:r>
              <a:rPr lang="en-US" sz="2000" dirty="0" smtClean="0">
                <a:solidFill>
                  <a:srgbClr val="004990"/>
                </a:solidFill>
                <a:latin typeface="Arial"/>
                <a:ea typeface="MS PGothic"/>
              </a:rPr>
              <a:t>a Unified </a:t>
            </a:r>
            <a:r>
              <a:rPr lang="en-US" sz="2000" dirty="0">
                <a:solidFill>
                  <a:srgbClr val="004990"/>
                </a:solidFill>
                <a:latin typeface="Arial"/>
                <a:ea typeface="MS PGothic"/>
              </a:rPr>
              <a:t>Meteorology/Air Quality/Climate model </a:t>
            </a:r>
            <a:endParaRPr lang="en-US" sz="2000" dirty="0"/>
          </a:p>
          <a:p>
            <a:pPr lvl="1">
              <a:buBlip>
                <a:blip r:embed="rId3"/>
              </a:buBlip>
            </a:pPr>
            <a:r>
              <a:rPr lang="en-US" sz="2000" dirty="0" smtClean="0">
                <a:solidFill>
                  <a:srgbClr val="004990"/>
                </a:solidFill>
                <a:latin typeface="Arial"/>
                <a:ea typeface="MS PGothic"/>
              </a:rPr>
              <a:t>Towards a global </a:t>
            </a:r>
            <a:r>
              <a:rPr lang="en-US" sz="2000" dirty="0">
                <a:solidFill>
                  <a:srgbClr val="004990"/>
                </a:solidFill>
                <a:latin typeface="Arial"/>
                <a:ea typeface="MS PGothic"/>
              </a:rPr>
              <a:t>high-resolution system for global to local assessments</a:t>
            </a:r>
            <a:endParaRPr sz="2000" dirty="0"/>
          </a:p>
        </p:txBody>
      </p:sp>
      <p:sp>
        <p:nvSpPr>
          <p:cNvPr id="419" name="CustomShape 3"/>
          <p:cNvSpPr/>
          <p:nvPr/>
        </p:nvSpPr>
        <p:spPr>
          <a:xfrm>
            <a:off x="8604360" y="6357960"/>
            <a:ext cx="441360" cy="4114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DED5473C-9696-4C86-A853-7CF21ACB4227}" type="slidenum">
              <a:rPr lang="en-US" sz="1100">
                <a:solidFill>
                  <a:srgbClr val="004990"/>
                </a:solidFill>
                <a:latin typeface="Arial"/>
                <a:ea typeface="MS PGothic"/>
              </a:rPr>
              <a:t>3</a:t>
            </a:fld>
            <a:endParaRPr/>
          </a:p>
        </p:txBody>
      </p:sp>
      <p:sp>
        <p:nvSpPr>
          <p:cNvPr id="420" name="CustomShape 4"/>
          <p:cNvSpPr/>
          <p:nvPr/>
        </p:nvSpPr>
        <p:spPr>
          <a:xfrm>
            <a:off x="108000" y="5013360"/>
            <a:ext cx="4030920" cy="43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2200" dirty="0">
                <a:solidFill>
                  <a:srgbClr val="004990"/>
                </a:solidFill>
                <a:latin typeface="Arial"/>
                <a:ea typeface="MS PGothic"/>
              </a:rPr>
              <a:t>International collaborations: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4990"/>
                </a:solidFill>
                <a:latin typeface="Arial"/>
                <a:ea typeface="MS PGothic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21" name="Imagen 1"/>
          <p:cNvPicPr/>
          <p:nvPr/>
        </p:nvPicPr>
        <p:blipFill>
          <a:blip r:embed="rId4"/>
          <a:stretch>
            <a:fillRect/>
          </a:stretch>
        </p:blipFill>
        <p:spPr>
          <a:xfrm>
            <a:off x="108000" y="5554800"/>
            <a:ext cx="1293840" cy="752760"/>
          </a:xfrm>
          <a:prstGeom prst="rect">
            <a:avLst/>
          </a:prstGeom>
        </p:spPr>
      </p:pic>
      <p:pic>
        <p:nvPicPr>
          <p:cNvPr id="422" name="Imagen 2"/>
          <p:cNvPicPr/>
          <p:nvPr/>
        </p:nvPicPr>
        <p:blipFill>
          <a:blip r:embed="rId5"/>
          <a:stretch>
            <a:fillRect/>
          </a:stretch>
        </p:blipFill>
        <p:spPr>
          <a:xfrm>
            <a:off x="3276720" y="5595840"/>
            <a:ext cx="1078200" cy="927360"/>
          </a:xfrm>
          <a:prstGeom prst="rect">
            <a:avLst/>
          </a:prstGeom>
        </p:spPr>
      </p:pic>
      <p:pic>
        <p:nvPicPr>
          <p:cNvPr id="423" name="Imagen 3"/>
          <p:cNvPicPr/>
          <p:nvPr/>
        </p:nvPicPr>
        <p:blipFill>
          <a:blip r:embed="rId6"/>
          <a:stretch>
            <a:fillRect/>
          </a:stretch>
        </p:blipFill>
        <p:spPr>
          <a:xfrm>
            <a:off x="6400800" y="5562600"/>
            <a:ext cx="1179480" cy="452640"/>
          </a:xfrm>
          <a:prstGeom prst="rect">
            <a:avLst/>
          </a:prstGeom>
        </p:spPr>
      </p:pic>
      <p:sp>
        <p:nvSpPr>
          <p:cNvPr id="424" name="CustomShape 5"/>
          <p:cNvSpPr/>
          <p:nvPr/>
        </p:nvSpPr>
        <p:spPr>
          <a:xfrm>
            <a:off x="1547640" y="5445000"/>
            <a:ext cx="1727280" cy="432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004990"/>
                </a:solidFill>
                <a:latin typeface="Arial"/>
                <a:ea typeface="MS PGothic"/>
              </a:rPr>
              <a:t>Meteorology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4990"/>
                </a:solidFill>
                <a:latin typeface="Arial"/>
                <a:ea typeface="MS PGothic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25" name="CustomShape 6"/>
          <p:cNvSpPr/>
          <p:nvPr/>
        </p:nvSpPr>
        <p:spPr>
          <a:xfrm>
            <a:off x="4284720" y="5445000"/>
            <a:ext cx="2230560" cy="43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4990"/>
                </a:solidFill>
                <a:latin typeface="Arial"/>
                <a:ea typeface="MS PGothic"/>
              </a:rPr>
              <a:t>Climate</a:t>
            </a:r>
            <a:endParaRPr/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4990"/>
                </a:solidFill>
                <a:latin typeface="Arial"/>
                <a:ea typeface="MS PGothic"/>
              </a:rPr>
              <a:t>Global aerosols</a:t>
            </a:r>
            <a:endParaRPr/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004990"/>
                </a:solidFill>
                <a:latin typeface="Arial"/>
                <a:ea typeface="MS PGothic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26" name="CustomShape 7"/>
          <p:cNvSpPr/>
          <p:nvPr/>
        </p:nvSpPr>
        <p:spPr>
          <a:xfrm>
            <a:off x="7593840" y="5589720"/>
            <a:ext cx="1463760" cy="43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4990"/>
                </a:solidFill>
                <a:latin typeface="Arial"/>
                <a:ea typeface="MS PGothic"/>
              </a:rPr>
              <a:t>Air Quality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4990"/>
                </a:solidFill>
                <a:latin typeface="Arial"/>
                <a:ea typeface="MS PGothic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27" name="CustomShape 8"/>
          <p:cNvSpPr/>
          <p:nvPr/>
        </p:nvSpPr>
        <p:spPr>
          <a:xfrm>
            <a:off x="7543800" y="6164280"/>
            <a:ext cx="1563840" cy="3994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rgbClr val="0058A9"/>
                </a:solidFill>
                <a:latin typeface="Arial"/>
                <a:ea typeface="MS PGothic"/>
              </a:rPr>
              <a:t>Uni. of California Irvine</a:t>
            </a:r>
            <a:endParaRPr dirty="0"/>
          </a:p>
        </p:txBody>
      </p:sp>
      <p:sp>
        <p:nvSpPr>
          <p:cNvPr id="428" name="CustomShape 9"/>
          <p:cNvSpPr/>
          <p:nvPr/>
        </p:nvSpPr>
        <p:spPr>
          <a:xfrm>
            <a:off x="4211640" y="6165720"/>
            <a:ext cx="2519640" cy="358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0058A9"/>
                </a:solidFill>
                <a:latin typeface="Arial"/>
                <a:ea typeface="MS PGothic"/>
              </a:rPr>
              <a:t>Goddard Institute Space Studies</a:t>
            </a:r>
            <a:endParaRPr dirty="0"/>
          </a:p>
        </p:txBody>
      </p:sp>
      <p:sp>
        <p:nvSpPr>
          <p:cNvPr id="429" name="CustomShape 10"/>
          <p:cNvSpPr/>
          <p:nvPr/>
        </p:nvSpPr>
        <p:spPr>
          <a:xfrm>
            <a:off x="1403280" y="6021360"/>
            <a:ext cx="2014560" cy="358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58A9"/>
                </a:solidFill>
                <a:latin typeface="Arial"/>
                <a:ea typeface="MS PGothic"/>
              </a:rPr>
              <a:t>National Centers for</a:t>
            </a:r>
            <a:endParaRPr sz="1200" dirty="0">
              <a:solidFill>
                <a:srgbClr val="0058A9"/>
              </a:solidFill>
              <a:latin typeface="Arial"/>
              <a:ea typeface="MS PGothic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solidFill>
                  <a:srgbClr val="0058A9"/>
                </a:solidFill>
                <a:latin typeface="Arial"/>
                <a:ea typeface="MS PGothic"/>
              </a:rPr>
              <a:t>Environmental Predictions</a:t>
            </a:r>
            <a:endParaRPr sz="1200" dirty="0">
              <a:solidFill>
                <a:srgbClr val="0058A9"/>
              </a:solidFill>
              <a:latin typeface="Arial"/>
              <a:ea typeface="MS PGothic"/>
            </a:endParaRPr>
          </a:p>
        </p:txBody>
      </p:sp>
      <p:pic>
        <p:nvPicPr>
          <p:cNvPr id="430" name="Imagen 1"/>
          <p:cNvPicPr/>
          <p:nvPr/>
        </p:nvPicPr>
        <p:blipFill>
          <a:blip r:embed="rId7"/>
          <a:stretch>
            <a:fillRect/>
          </a:stretch>
        </p:blipFill>
        <p:spPr>
          <a:xfrm>
            <a:off x="467640" y="2032200"/>
            <a:ext cx="4607640" cy="2690640"/>
          </a:xfrm>
          <a:prstGeom prst="rect">
            <a:avLst/>
          </a:prstGeom>
        </p:spPr>
      </p:pic>
      <p:sp>
        <p:nvSpPr>
          <p:cNvPr id="431" name="CustomShape 11"/>
          <p:cNvSpPr/>
          <p:nvPr/>
        </p:nvSpPr>
        <p:spPr>
          <a:xfrm>
            <a:off x="5364000" y="2133000"/>
            <a:ext cx="3454920" cy="2878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>
                <a:solidFill>
                  <a:srgbClr val="004990"/>
                </a:solidFill>
                <a:latin typeface="Arial"/>
              </a:rPr>
              <a:t>Extending NMMB/BSC-CTM from coarse regional scales to global high-resolution configurations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>
                <a:solidFill>
                  <a:srgbClr val="004990"/>
                </a:solidFill>
                <a:latin typeface="Arial"/>
              </a:rPr>
              <a:t>Coupling with a Data Assimilation System </a:t>
            </a:r>
            <a:r>
              <a:rPr lang="en-US">
                <a:solidFill>
                  <a:srgbClr val="004990"/>
                </a:solidFill>
                <a:latin typeface="Arial"/>
              </a:rPr>
              <a:t>for </a:t>
            </a:r>
            <a:r>
              <a:rPr lang="en-US" smtClean="0">
                <a:solidFill>
                  <a:srgbClr val="004990"/>
                </a:solidFill>
                <a:latin typeface="Arial"/>
              </a:rPr>
              <a:t>Aerosols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96508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TextShape 1"/>
          <p:cNvSpPr txBox="1"/>
          <p:nvPr/>
        </p:nvSpPr>
        <p:spPr>
          <a:xfrm>
            <a:off x="107640" y="44640"/>
            <a:ext cx="8928720" cy="791640"/>
          </a:xfrm>
          <a:prstGeom prst="rect">
            <a:avLst/>
          </a:prstGeom>
        </p:spPr>
        <p:txBody>
          <a:bodyPr anchor="b"/>
          <a:lstStyle/>
          <a:p>
            <a:r>
              <a:rPr lang="es-ES" sz="2700">
                <a:solidFill>
                  <a:srgbClr val="FFFFFF"/>
                </a:solidFill>
              </a:rPr>
              <a:t>Issue with the last binary file solved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87" name="TextShape 2"/>
          <p:cNvSpPr txBox="1"/>
          <p:nvPr/>
        </p:nvSpPr>
        <p:spPr>
          <a:xfrm>
            <a:off x="8604360" y="6357600"/>
            <a:ext cx="442080" cy="412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F36B51E9-6966-4B61-84E9-BBF94D55866F}" type="slidenum">
              <a:rPr lang="es-ES" sz="1100">
                <a:solidFill>
                  <a:srgbClr val="004990"/>
                </a:solidFill>
              </a:rPr>
              <a:pPr algn="r"/>
              <a:t>30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88" name="CustomShape 3"/>
          <p:cNvSpPr/>
          <p:nvPr/>
        </p:nvSpPr>
        <p:spPr>
          <a:xfrm>
            <a:off x="107640" y="980640"/>
            <a:ext cx="8928720" cy="100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FontTx/>
              <a:buBlip>
                <a:blip r:embed="rId2"/>
              </a:buBlip>
            </a:pPr>
            <a:r>
              <a:rPr lang="es-ES" sz="2400">
                <a:solidFill>
                  <a:srgbClr val="004990"/>
                </a:solidFill>
              </a:rPr>
              <a:t>The instrumented execution has no issue…</a:t>
            </a:r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</p:txBody>
      </p:sp>
      <p:sp>
        <p:nvSpPr>
          <p:cNvPr id="789" name="CustomShape 4"/>
          <p:cNvSpPr/>
          <p:nvPr/>
        </p:nvSpPr>
        <p:spPr>
          <a:xfrm>
            <a:off x="311760" y="2277000"/>
            <a:ext cx="7776360" cy="2010600"/>
          </a:xfrm>
          <a:prstGeom prst="rect">
            <a:avLst/>
          </a:prstGeom>
          <a:noFill/>
          <a:ln>
            <a:solidFill>
              <a:srgbClr val="B4CCEA"/>
            </a:solidFill>
          </a:ln>
        </p:spPr>
        <p:txBody>
          <a:bodyPr lIns="90000" tIns="45000" rIns="90000" bIns="45000"/>
          <a:lstStyle/>
          <a:p>
            <a:pPr algn="ctr"/>
            <a:r>
              <a:rPr lang="es-ES">
                <a:solidFill>
                  <a:srgbClr val="0058A9"/>
                </a:solidFill>
              </a:rPr>
              <a:t>4778176548 Dec 15 11:14 nmmb_hst_01_bin_0000h_00m_00.00s </a:t>
            </a:r>
            <a:endParaRPr>
              <a:solidFill>
                <a:prstClr val="black"/>
              </a:solidFill>
            </a:endParaRPr>
          </a:p>
          <a:p>
            <a:pPr algn="ctr"/>
            <a:r>
              <a:rPr lang="es-ES">
                <a:solidFill>
                  <a:srgbClr val="0058A9"/>
                </a:solidFill>
              </a:rPr>
              <a:t>4778176548 Dec 15 11:17 nmmb_hst_01_bin_0001h_00m_00.00s </a:t>
            </a:r>
            <a:endParaRPr>
              <a:solidFill>
                <a:prstClr val="black"/>
              </a:solidFill>
            </a:endParaRPr>
          </a:p>
          <a:p>
            <a:pPr algn="ctr"/>
            <a:r>
              <a:rPr lang="es-ES">
                <a:solidFill>
                  <a:srgbClr val="0058A9"/>
                </a:solidFill>
              </a:rPr>
              <a:t>4778176548 Dec 15 11:21 nmmb_hst_01_bin_0002h_00m_00.00s </a:t>
            </a:r>
            <a:endParaRPr>
              <a:solidFill>
                <a:prstClr val="black"/>
              </a:solidFill>
            </a:endParaRPr>
          </a:p>
          <a:p>
            <a:pPr algn="ctr"/>
            <a:r>
              <a:rPr lang="es-ES">
                <a:solidFill>
                  <a:srgbClr val="0058A9"/>
                </a:solidFill>
              </a:rPr>
              <a:t>4778176548 Dec 15 11:24 nmmb_hst_01_bin_0003h_00m_00.00s </a:t>
            </a:r>
            <a:endParaRPr>
              <a:solidFill>
                <a:prstClr val="black"/>
              </a:solidFill>
            </a:endParaRPr>
          </a:p>
          <a:p>
            <a:pPr algn="ctr"/>
            <a:r>
              <a:rPr lang="es-ES">
                <a:solidFill>
                  <a:srgbClr val="0058A9"/>
                </a:solidFill>
              </a:rPr>
              <a:t>4778176548 Dec 15 11:27 nmmb_hst_01_bin_0004h_00m_00.00s </a:t>
            </a:r>
            <a:endParaRPr>
              <a:solidFill>
                <a:prstClr val="black"/>
              </a:solidFill>
            </a:endParaRPr>
          </a:p>
          <a:p>
            <a:pPr algn="ctr"/>
            <a:r>
              <a:rPr lang="es-ES">
                <a:solidFill>
                  <a:srgbClr val="0058A9"/>
                </a:solidFill>
              </a:rPr>
              <a:t>4778176548 Dec 15 11:30 nmmb_hst_01_bin_0005h_00m_00.00s </a:t>
            </a:r>
            <a:endParaRPr>
              <a:solidFill>
                <a:prstClr val="black"/>
              </a:solidFill>
            </a:endParaRPr>
          </a:p>
          <a:p>
            <a:pPr algn="ctr"/>
            <a:r>
              <a:rPr lang="es-ES">
                <a:solidFill>
                  <a:srgbClr val="0058A9"/>
                </a:solidFill>
              </a:rPr>
              <a:t>4778176548 Dec 15 11:33 nmmb_hst_01_bin_0006h_00m_00.00s 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>
                <a:solidFill>
                  <a:srgbClr val="FFFFFF"/>
                </a:solidFill>
              </a:rPr>
              <a:t>Performance of different mapping and more I/O servers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31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107640" y="9806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</a:rPr>
              <a:t>The new mapping improved the execution time between </a:t>
            </a:r>
            <a:r>
              <a:rPr lang="en-US" sz="2400" dirty="0" smtClean="0">
                <a:solidFill>
                  <a:srgbClr val="004990"/>
                </a:solidFill>
              </a:rPr>
              <a:t>2.56 </a:t>
            </a:r>
            <a:r>
              <a:rPr lang="en-US" sz="2400" dirty="0">
                <a:solidFill>
                  <a:srgbClr val="004990"/>
                </a:solidFill>
              </a:rPr>
              <a:t>and </a:t>
            </a:r>
            <a:r>
              <a:rPr lang="en-US" sz="2400" dirty="0" smtClean="0">
                <a:solidFill>
                  <a:srgbClr val="004990"/>
                </a:solidFill>
              </a:rPr>
              <a:t>3.6 </a:t>
            </a:r>
            <a:r>
              <a:rPr lang="en-US" sz="2400" dirty="0">
                <a:solidFill>
                  <a:srgbClr val="004990"/>
                </a:solidFill>
              </a:rPr>
              <a:t>times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34" y="1981200"/>
            <a:ext cx="663729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Processor affinity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32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107640" y="9806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The MPI process is not allowed to migrate to another core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Improvement between 2.8% till 10%</a:t>
            </a: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400" dirty="0" err="1" smtClean="0">
                <a:solidFill>
                  <a:srgbClr val="1F497D"/>
                </a:solidFill>
              </a:rPr>
              <a:t>OpenMPI</a:t>
            </a:r>
            <a:r>
              <a:rPr lang="en-US" sz="2400" dirty="0" smtClean="0">
                <a:solidFill>
                  <a:srgbClr val="1F497D"/>
                </a:solidFill>
              </a:rPr>
              <a:t> option --bind-to-core</a:t>
            </a:r>
            <a:endParaRPr sz="2400" dirty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06" y="1752600"/>
            <a:ext cx="6477000" cy="38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Decomposition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33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107640" y="980640"/>
            <a:ext cx="8927280" cy="848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Improvement till 6.5%. For 64 computation cores we use a decomposition of 2x32 instead of 8x8.</a:t>
            </a: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47" y="2133600"/>
            <a:ext cx="6459926" cy="38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>
                <a:solidFill>
                  <a:srgbClr val="FFFFFF"/>
                </a:solidFill>
              </a:rPr>
              <a:t>H</a:t>
            </a:r>
            <a:r>
              <a:rPr lang="en-US" sz="2700" dirty="0" smtClean="0">
                <a:solidFill>
                  <a:srgbClr val="FFFFFF"/>
                </a:solidFill>
              </a:rPr>
              <a:t>ardware counters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34</a:t>
            </a:fld>
            <a:endParaRPr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0" name="CustomShape 3"/>
              <p:cNvSpPr/>
              <p:nvPr/>
            </p:nvSpPr>
            <p:spPr>
              <a:xfrm>
                <a:off x="107640" y="980640"/>
                <a:ext cx="8927280" cy="1838760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pPr>
                  <a:buFontTx/>
                  <a:buBlip>
                    <a:blip r:embed="rId2"/>
                  </a:buBlip>
                </a:pPr>
                <a:r>
                  <a:rPr lang="en-US" sz="2400" dirty="0" smtClean="0">
                    <a:solidFill>
                      <a:srgbClr val="004990"/>
                    </a:solidFill>
                  </a:rPr>
                  <a:t>There are many hardware counters to be studied and can be different per kernel</a:t>
                </a:r>
              </a:p>
              <a:p>
                <a:pPr>
                  <a:buFontTx/>
                  <a:buBlip>
                    <a:blip r:embed="rId2"/>
                  </a:buBlip>
                </a:pPr>
                <a:r>
                  <a:rPr lang="en-US" sz="2400" dirty="0" smtClean="0">
                    <a:solidFill>
                      <a:srgbClr val="004990"/>
                    </a:solidFill>
                  </a:rPr>
                  <a:t>We study the instructions per cycle (IPC) and L2 cache data hit rate 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4990"/>
                        </a:solidFill>
                        <a:latin typeface="Cambria Math"/>
                      </a:rPr>
                      <m:t>1.0−(</m:t>
                    </m:r>
                    <m:r>
                      <a:rPr lang="en-US" sz="2400" i="1" smtClean="0">
                        <a:solidFill>
                          <a:srgbClr val="004990"/>
                        </a:solidFill>
                        <a:latin typeface="Cambria Math"/>
                      </a:rPr>
                      <m:t>𝑃𝐴𝑃𝐼</m:t>
                    </m:r>
                    <m:r>
                      <a:rPr lang="en-US" sz="2400" i="1" smtClean="0">
                        <a:solidFill>
                          <a:srgbClr val="004990"/>
                        </a:solidFill>
                        <a:latin typeface="Cambria Math"/>
                      </a:rPr>
                      <m:t>_</m:t>
                    </m:r>
                    <m:r>
                      <a:rPr lang="en-US" sz="2400" i="1" smtClean="0">
                        <a:solidFill>
                          <a:srgbClr val="004990"/>
                        </a:solidFill>
                        <a:latin typeface="Cambria Math"/>
                      </a:rPr>
                      <m:t>𝐿</m:t>
                    </m:r>
                    <m:r>
                      <a:rPr lang="en-US" sz="2400" i="1" smtClean="0">
                        <a:solidFill>
                          <a:srgbClr val="004990"/>
                        </a:solidFill>
                        <a:latin typeface="Cambria Math"/>
                      </a:rPr>
                      <m:t>2_</m:t>
                    </m:r>
                    <m:r>
                      <a:rPr lang="en-US" sz="2400" i="1" smtClean="0">
                        <a:solidFill>
                          <a:srgbClr val="004990"/>
                        </a:solidFill>
                        <a:latin typeface="Cambria Math"/>
                      </a:rPr>
                      <m:t>𝐷𝐶𝑀</m:t>
                    </m:r>
                    <m:r>
                      <a:rPr lang="en-US" sz="2400" i="1" smtClean="0">
                        <a:solidFill>
                          <a:srgbClr val="004990"/>
                        </a:solidFill>
                        <a:latin typeface="Cambria Math"/>
                      </a:rPr>
                      <m:t>/</m:t>
                    </m:r>
                    <m:r>
                      <a:rPr lang="en-US" sz="2400" i="1" smtClean="0">
                        <a:solidFill>
                          <a:srgbClr val="004990"/>
                        </a:solidFill>
                        <a:latin typeface="Cambria Math"/>
                      </a:rPr>
                      <m:t>𝑃𝐴𝑃𝐼</m:t>
                    </m:r>
                    <m:r>
                      <a:rPr lang="en-US" sz="2400" i="1" smtClean="0">
                        <a:solidFill>
                          <a:srgbClr val="004990"/>
                        </a:solidFill>
                        <a:latin typeface="Cambria Math"/>
                      </a:rPr>
                      <m:t>_</m:t>
                    </m:r>
                    <m:r>
                      <a:rPr lang="en-US" sz="2400" i="1" smtClean="0">
                        <a:solidFill>
                          <a:srgbClr val="004990"/>
                        </a:solidFill>
                        <a:latin typeface="Cambria Math"/>
                      </a:rPr>
                      <m:t>𝐿</m:t>
                    </m:r>
                    <m:r>
                      <a:rPr lang="en-US" sz="2400" i="1" smtClean="0">
                        <a:solidFill>
                          <a:srgbClr val="004990"/>
                        </a:solidFill>
                        <a:latin typeface="Cambria Math"/>
                      </a:rPr>
                      <m:t>1_</m:t>
                    </m:r>
                    <m:r>
                      <a:rPr lang="en-US" sz="2400" i="1" smtClean="0">
                        <a:solidFill>
                          <a:srgbClr val="004990"/>
                        </a:solidFill>
                        <a:latin typeface="Cambria Math"/>
                      </a:rPr>
                      <m:t>𝐷𝐶𝑀</m:t>
                    </m:r>
                    <m:r>
                      <a:rPr lang="en-US" sz="2400" i="1" smtClean="0">
                        <a:solidFill>
                          <a:srgbClr val="00499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4990"/>
                    </a:solidFill>
                  </a:rPr>
                  <a:t>)</a:t>
                </a:r>
              </a:p>
              <a:p>
                <a:pPr>
                  <a:buFontTx/>
                  <a:buBlip>
                    <a:blip r:embed="rId2"/>
                  </a:buBlip>
                </a:pPr>
                <a:endParaRPr lang="en-US" sz="2400" dirty="0">
                  <a:solidFill>
                    <a:srgbClr val="004990"/>
                  </a:solidFill>
                </a:endParaRPr>
              </a:p>
              <a:p>
                <a:pPr>
                  <a:buFontTx/>
                  <a:buBlip>
                    <a:blip r:embed="rId2"/>
                  </a:buBlip>
                </a:pPr>
                <a:endParaRPr lang="en-US" sz="2400" dirty="0" smtClean="0">
                  <a:solidFill>
                    <a:srgbClr val="004990"/>
                  </a:solidFill>
                </a:endParaRPr>
              </a:p>
              <a:p>
                <a:pPr>
                  <a:buFontTx/>
                  <a:buBlip>
                    <a:blip r:embed="rId2"/>
                  </a:buBlip>
                </a:pPr>
                <a:endParaRPr lang="en-US" sz="2400" dirty="0">
                  <a:solidFill>
                    <a:srgbClr val="004990"/>
                  </a:solidFill>
                </a:endParaRPr>
              </a:p>
              <a:p>
                <a:pPr>
                  <a:buFontTx/>
                  <a:buBlip>
                    <a:blip r:embed="rId2"/>
                  </a:buBlip>
                </a:pPr>
                <a:endParaRPr lang="en-US" sz="2400" dirty="0" smtClean="0">
                  <a:solidFill>
                    <a:srgbClr val="004990"/>
                  </a:solidFill>
                </a:endParaRPr>
              </a:p>
              <a:p>
                <a:pPr>
                  <a:buFontTx/>
                  <a:buBlip>
                    <a:blip r:embed="rId2"/>
                  </a:buBlip>
                </a:pPr>
                <a:endParaRPr lang="en-US" sz="2400" dirty="0">
                  <a:solidFill>
                    <a:srgbClr val="004990"/>
                  </a:solidFill>
                </a:endParaRPr>
              </a:p>
              <a:p>
                <a:pPr>
                  <a:buFontTx/>
                  <a:buBlip>
                    <a:blip r:embed="rId2"/>
                  </a:buBlip>
                </a:pPr>
                <a:endParaRPr lang="en-US" sz="2400" dirty="0" smtClean="0">
                  <a:solidFill>
                    <a:srgbClr val="004990"/>
                  </a:solidFill>
                </a:endParaRPr>
              </a:p>
              <a:p>
                <a:pPr>
                  <a:buFontTx/>
                  <a:buBlip>
                    <a:blip r:embed="rId2"/>
                  </a:buBlip>
                </a:pPr>
                <a:endParaRPr lang="en-US" sz="2400" dirty="0">
                  <a:solidFill>
                    <a:srgbClr val="004990"/>
                  </a:solidFill>
                </a:endParaRPr>
              </a:p>
              <a:p>
                <a:pPr>
                  <a:buFontTx/>
                  <a:buBlip>
                    <a:blip r:embed="rId2"/>
                  </a:buBlip>
                </a:pPr>
                <a:endParaRPr lang="en-US" sz="2400" dirty="0" smtClean="0">
                  <a:solidFill>
                    <a:srgbClr val="004990"/>
                  </a:solidFill>
                </a:endParaRPr>
              </a:p>
              <a:p>
                <a:pPr>
                  <a:buFontTx/>
                  <a:buBlip>
                    <a:blip r:embed="rId2"/>
                  </a:buBlip>
                </a:pPr>
                <a:endParaRPr lang="en-US" sz="2400" dirty="0">
                  <a:solidFill>
                    <a:srgbClr val="004990"/>
                  </a:solidFill>
                </a:endParaRPr>
              </a:p>
              <a:p>
                <a:pPr>
                  <a:buFontTx/>
                  <a:buBlip>
                    <a:blip r:embed="rId2"/>
                  </a:buBlip>
                </a:pPr>
                <a:r>
                  <a:rPr lang="en-US" sz="2400" dirty="0" smtClean="0">
                    <a:solidFill>
                      <a:srgbClr val="004990"/>
                    </a:solidFill>
                  </a:rPr>
                  <a:t>Thus, a lot of subroutines need to be improved</a:t>
                </a:r>
              </a:p>
              <a:p>
                <a:pPr>
                  <a:buFontTx/>
                  <a:buBlip>
                    <a:blip r:embed="rId2"/>
                  </a:buBlip>
                </a:pPr>
                <a:endParaRPr lang="en-US" sz="2400" dirty="0">
                  <a:solidFill>
                    <a:srgbClr val="004990"/>
                  </a:solidFill>
                </a:endParaRPr>
              </a:p>
              <a:p>
                <a:pPr>
                  <a:buFontTx/>
                  <a:buBlip>
                    <a:blip r:embed="rId2"/>
                  </a:buBlip>
                </a:pPr>
                <a:endParaRPr lang="en-US" sz="2400" dirty="0" smtClean="0">
                  <a:solidFill>
                    <a:srgbClr val="004990"/>
                  </a:solidFill>
                </a:endParaRPr>
              </a:p>
              <a:p>
                <a:endParaRPr lang="en-US" sz="2400" dirty="0">
                  <a:solidFill>
                    <a:srgbClr val="004990"/>
                  </a:solidFill>
                </a:endParaRPr>
              </a:p>
              <a:p>
                <a:pPr>
                  <a:buFontTx/>
                  <a:buBlip>
                    <a:blip r:embed="rId2"/>
                  </a:buBlip>
                </a:pPr>
                <a:endParaRPr lang="en-US" sz="2400" dirty="0" smtClean="0">
                  <a:solidFill>
                    <a:srgbClr val="004990"/>
                  </a:solidFill>
                </a:endParaRPr>
              </a:p>
              <a:p>
                <a:pPr>
                  <a:buFontTx/>
                  <a:buBlip>
                    <a:blip r:embed="rId2"/>
                  </a:buBlip>
                </a:pPr>
                <a:endParaRPr lang="en-US" sz="2400" dirty="0">
                  <a:solidFill>
                    <a:srgbClr val="004990"/>
                  </a:solidFill>
                </a:endParaRPr>
              </a:p>
              <a:p>
                <a:endParaRPr lang="en-US" sz="2400" dirty="0" smtClean="0">
                  <a:solidFill>
                    <a:srgbClr val="004990"/>
                  </a:solidFill>
                </a:endParaRPr>
              </a:p>
              <a:p>
                <a:endParaRPr lang="en-US" sz="2400" dirty="0">
                  <a:solidFill>
                    <a:srgbClr val="004990"/>
                  </a:solidFill>
                </a:endParaRPr>
              </a:p>
              <a:p>
                <a:pPr>
                  <a:buFontTx/>
                  <a:buBlip>
                    <a:blip r:embed="rId2"/>
                  </a:buBlip>
                </a:pPr>
                <a:endParaRPr lang="en-US" dirty="0" smtClean="0">
                  <a:solidFill>
                    <a:prstClr val="black"/>
                  </a:solidFill>
                </a:endParaRPr>
              </a:p>
              <a:p>
                <a:pPr>
                  <a:buFontTx/>
                  <a:buBlip>
                    <a:blip r:embed="rId2"/>
                  </a:buBlip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>
                  <a:buFontTx/>
                  <a:buBlip>
                    <a:blip r:embed="rId2"/>
                  </a:buBlip>
                </a:pPr>
                <a:endParaRPr lang="en-US" dirty="0" smtClean="0">
                  <a:solidFill>
                    <a:prstClr val="black"/>
                  </a:solidFill>
                </a:endParaRPr>
              </a:p>
              <a:p>
                <a:pPr>
                  <a:buFontTx/>
                  <a:buBlip>
                    <a:blip r:embed="rId2"/>
                  </a:buBlip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>
                  <a:buFontTx/>
                  <a:buBlip>
                    <a:blip r:embed="rId2"/>
                  </a:buBlip>
                </a:pPr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0" name="CustomShap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0" y="980640"/>
                <a:ext cx="8927280" cy="1838760"/>
              </a:xfrm>
              <a:prstGeom prst="rect">
                <a:avLst/>
              </a:prstGeom>
              <a:blipFill rotWithShape="1">
                <a:blip r:embed="rId3"/>
                <a:stretch>
                  <a:fillRect l="-1093" t="-2318" r="-1434" b="-19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42513"/>
              </p:ext>
            </p:extLst>
          </p:nvPr>
        </p:nvGraphicFramePr>
        <p:xfrm>
          <a:off x="1447800" y="2667000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778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L2 cache data hit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PBL</a:t>
                      </a:r>
                      <a:r>
                        <a:rPr lang="en-US" baseline="0" dirty="0" smtClean="0"/>
                        <a:t> turbulence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Turbulence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ODE solver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Horizontal diffusion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Advection 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8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>
                <a:solidFill>
                  <a:srgbClr val="FFFFFF"/>
                </a:solidFill>
              </a:rPr>
              <a:t>L</a:t>
            </a:r>
            <a:r>
              <a:rPr lang="en-US" sz="2700" dirty="0" smtClean="0">
                <a:solidFill>
                  <a:srgbClr val="FFFFFF"/>
                </a:solidFill>
              </a:rPr>
              <a:t>oad imbalance issues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35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107640" y="980640"/>
            <a:ext cx="8927280" cy="771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In our field we have dynamic load imbalance issues that are not easy to be solved</a:t>
            </a: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67000"/>
            <a:ext cx="5719442" cy="1066800"/>
          </a:xfrm>
          <a:prstGeom prst="rect">
            <a:avLst/>
          </a:prstGeom>
        </p:spPr>
      </p:pic>
      <p:sp>
        <p:nvSpPr>
          <p:cNvPr id="9" name="CustomShape 3"/>
          <p:cNvSpPr/>
          <p:nvPr/>
        </p:nvSpPr>
        <p:spPr>
          <a:xfrm>
            <a:off x="149414" y="1828800"/>
            <a:ext cx="8927280" cy="771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One hour of simulation, global, 24km, </a:t>
            </a:r>
            <a:r>
              <a:rPr lang="en-US" sz="2400" dirty="0" err="1" smtClean="0">
                <a:solidFill>
                  <a:srgbClr val="004990"/>
                </a:solidFill>
              </a:rPr>
              <a:t>meteo</a:t>
            </a:r>
            <a:r>
              <a:rPr lang="en-US" sz="2400" dirty="0" smtClean="0">
                <a:solidFill>
                  <a:srgbClr val="004990"/>
                </a:solidFill>
              </a:rPr>
              <a:t> configuration 20 July 2005</a:t>
            </a:r>
            <a:endParaRPr lang="en-US" sz="2400" dirty="0">
              <a:solidFill>
                <a:srgbClr val="004990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0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>
                <a:solidFill>
                  <a:srgbClr val="FFFFFF"/>
                </a:solidFill>
              </a:rPr>
              <a:t>L</a:t>
            </a:r>
            <a:r>
              <a:rPr lang="en-US" sz="2700" dirty="0" smtClean="0">
                <a:solidFill>
                  <a:srgbClr val="FFFFFF"/>
                </a:solidFill>
              </a:rPr>
              <a:t>oad </a:t>
            </a:r>
            <a:r>
              <a:rPr lang="en-US" sz="2700" dirty="0" err="1" smtClean="0">
                <a:solidFill>
                  <a:srgbClr val="FFFFFF"/>
                </a:solidFill>
              </a:rPr>
              <a:t>imbalancing</a:t>
            </a:r>
            <a:r>
              <a:rPr lang="en-US" sz="2700" dirty="0" smtClean="0">
                <a:solidFill>
                  <a:srgbClr val="FFFFFF"/>
                </a:solidFill>
              </a:rPr>
              <a:t> issues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36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107640" y="980640"/>
            <a:ext cx="8927280" cy="771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In our field we have dynamic load imbalance issues that are not easy to be solved</a:t>
            </a: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67000"/>
            <a:ext cx="5719442" cy="1066800"/>
          </a:xfrm>
          <a:prstGeom prst="rect">
            <a:avLst/>
          </a:prstGeom>
        </p:spPr>
      </p:pic>
      <p:sp>
        <p:nvSpPr>
          <p:cNvPr id="9" name="CustomShape 3"/>
          <p:cNvSpPr/>
          <p:nvPr/>
        </p:nvSpPr>
        <p:spPr>
          <a:xfrm>
            <a:off x="149414" y="1828800"/>
            <a:ext cx="8927280" cy="771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One hour of simulation, global, 24km, </a:t>
            </a:r>
            <a:r>
              <a:rPr lang="en-US" sz="2400" dirty="0" err="1" smtClean="0">
                <a:solidFill>
                  <a:srgbClr val="004990"/>
                </a:solidFill>
              </a:rPr>
              <a:t>meteo</a:t>
            </a:r>
            <a:r>
              <a:rPr lang="en-US" sz="2400" dirty="0" smtClean="0">
                <a:solidFill>
                  <a:srgbClr val="004990"/>
                </a:solidFill>
              </a:rPr>
              <a:t> configuration 20 July 2005, useful functions</a:t>
            </a:r>
            <a:endParaRPr lang="en-US" sz="2400" dirty="0">
              <a:solidFill>
                <a:srgbClr val="004990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07" y="2674999"/>
            <a:ext cx="5719443" cy="1050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876800"/>
            <a:ext cx="5701236" cy="1050802"/>
          </a:xfrm>
          <a:prstGeom prst="rect">
            <a:avLst/>
          </a:prstGeom>
        </p:spPr>
      </p:pic>
      <p:sp>
        <p:nvSpPr>
          <p:cNvPr id="10" name="CustomShape 3"/>
          <p:cNvSpPr/>
          <p:nvPr/>
        </p:nvSpPr>
        <p:spPr>
          <a:xfrm>
            <a:off x="207279" y="3886200"/>
            <a:ext cx="8927280" cy="771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One hour of simulation, global, 24km, </a:t>
            </a:r>
            <a:r>
              <a:rPr lang="en-US" sz="2400" dirty="0" err="1" smtClean="0">
                <a:solidFill>
                  <a:srgbClr val="004990"/>
                </a:solidFill>
              </a:rPr>
              <a:t>meteo</a:t>
            </a:r>
            <a:r>
              <a:rPr lang="en-US" sz="2400" dirty="0" smtClean="0">
                <a:solidFill>
                  <a:srgbClr val="004990"/>
                </a:solidFill>
              </a:rPr>
              <a:t> configuration 20 December 2005, useful functions</a:t>
            </a:r>
            <a:endParaRPr lang="en-US" sz="2400" dirty="0">
              <a:solidFill>
                <a:srgbClr val="004990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Serialization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37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107640" y="980640"/>
            <a:ext cx="8927280" cy="771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</a:rPr>
              <a:t>S</a:t>
            </a:r>
            <a:r>
              <a:rPr lang="en-US" sz="2400" dirty="0" smtClean="0">
                <a:solidFill>
                  <a:srgbClr val="004990"/>
                </a:solidFill>
              </a:rPr>
              <a:t>erializations are serious bottlenecks that should be avoided for scaling purposes</a:t>
            </a: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No useful IPC (black area) during the main part of </a:t>
            </a:r>
            <a:r>
              <a:rPr lang="en-US" sz="2400" dirty="0" err="1" smtClean="0">
                <a:solidFill>
                  <a:srgbClr val="004990"/>
                </a:solidFill>
              </a:rPr>
              <a:t>monotonization</a:t>
            </a: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7" y="2057400"/>
            <a:ext cx="7759588" cy="336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Polar Filters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38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107640" y="980640"/>
            <a:ext cx="8927280" cy="771960"/>
          </a:xfrm>
          <a:prstGeom prst="rect">
            <a:avLst/>
          </a:prstGeom>
        </p:spPr>
        <p:txBody>
          <a:bodyPr lIns="90000" tIns="45000" rIns="90000" bIns="45000">
            <a:normAutofit fontScale="70000" lnSpcReduction="20000"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The procedure is constituted by a gathering of the necessary data to participated nodes, execution of a serial FFT and scattering the data back to the nodes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Compare the execution with 64 and 256 computation cores</a:t>
            </a: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16186"/>
            <a:ext cx="6521506" cy="3684593"/>
          </a:xfrm>
          <a:prstGeom prst="rect">
            <a:avLst/>
          </a:prstGeom>
        </p:spPr>
      </p:pic>
      <p:sp>
        <p:nvSpPr>
          <p:cNvPr id="7" name="CustomShape 3"/>
          <p:cNvSpPr/>
          <p:nvPr/>
        </p:nvSpPr>
        <p:spPr>
          <a:xfrm>
            <a:off x="232904" y="5486400"/>
            <a:ext cx="8927280" cy="77196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1700" dirty="0" smtClean="0">
                <a:solidFill>
                  <a:srgbClr val="004990"/>
                </a:solidFill>
              </a:rPr>
              <a:t>Lower number of cores improve the communication </a:t>
            </a:r>
            <a:r>
              <a:rPr lang="en-US" sz="1700" dirty="0" smtClean="0">
                <a:solidFill>
                  <a:srgbClr val="004990"/>
                </a:solidFill>
              </a:rPr>
              <a:t>performance</a:t>
            </a:r>
          </a:p>
          <a:p>
            <a:pPr>
              <a:buFontTx/>
              <a:buBlip>
                <a:blip r:embed="rId2"/>
              </a:buBlip>
            </a:pPr>
            <a:r>
              <a:rPr lang="en-US" sz="1700" dirty="0" smtClean="0">
                <a:solidFill>
                  <a:srgbClr val="004990"/>
                </a:solidFill>
              </a:rPr>
              <a:t>Does not occur always</a:t>
            </a:r>
            <a:endParaRPr lang="en-US" sz="17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>
                <a:solidFill>
                  <a:srgbClr val="FFFFFF"/>
                </a:solidFill>
              </a:rPr>
              <a:t>Issue with I/O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2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D8392DA-97EC-45BB-8984-7E257CD9D911}" type="slidenum">
              <a:rPr lang="en-US" sz="1100">
                <a:solidFill>
                  <a:srgbClr val="004990"/>
                </a:solidFill>
              </a:rPr>
              <a:pPr algn="r"/>
              <a:t>39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30" name="CustomShape 3"/>
          <p:cNvSpPr/>
          <p:nvPr/>
        </p:nvSpPr>
        <p:spPr>
          <a:xfrm>
            <a:off x="107640" y="9806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</a:rPr>
              <a:t>There is no parallel I/O implemented! 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531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1819500"/>
            <a:ext cx="4495800" cy="350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7893"/>
            <a:ext cx="1219200" cy="391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79" y="1709940"/>
            <a:ext cx="990600" cy="3879353"/>
          </a:xfrm>
          <a:prstGeom prst="rect">
            <a:avLst/>
          </a:prstGeom>
        </p:spPr>
      </p:pic>
      <p:sp>
        <p:nvSpPr>
          <p:cNvPr id="8" name="CustomShape 3"/>
          <p:cNvSpPr/>
          <p:nvPr/>
        </p:nvSpPr>
        <p:spPr>
          <a:xfrm>
            <a:off x="5874587" y="834840"/>
            <a:ext cx="3156060" cy="7653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2000" dirty="0" smtClean="0">
                <a:solidFill>
                  <a:srgbClr val="004990"/>
                </a:solidFill>
              </a:rPr>
              <a:t>Last hour</a:t>
            </a:r>
          </a:p>
          <a:p>
            <a:r>
              <a:rPr lang="en-US" sz="2000" dirty="0" smtClean="0">
                <a:solidFill>
                  <a:srgbClr val="004990"/>
                </a:solidFill>
              </a:rPr>
              <a:t> With I/O          Without I/O</a:t>
            </a:r>
            <a:endParaRPr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553200" y="1600200"/>
            <a:ext cx="243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marL="171450" indent="-171450">
              <a:buFontTx/>
              <a:buChar char="-"/>
              <a:defRPr/>
            </a:pPr>
            <a:r>
              <a:rPr lang="es-ES" sz="1600" b="1" dirty="0" smtClean="0"/>
              <a:t>Global </a:t>
            </a:r>
            <a:r>
              <a:rPr lang="es-ES" sz="1600" b="1" dirty="0" err="1" smtClean="0"/>
              <a:t>aerosols</a:t>
            </a:r>
            <a:endParaRPr lang="es-ES" sz="1600" b="1" dirty="0" smtClean="0"/>
          </a:p>
          <a:p>
            <a:pPr marL="171450" indent="-171450">
              <a:buFontTx/>
              <a:buChar char="-"/>
              <a:defRPr/>
            </a:pPr>
            <a:endParaRPr lang="es-ES" sz="1600" b="1" dirty="0"/>
          </a:p>
          <a:p>
            <a:pPr marL="171450" indent="-171450">
              <a:buFontTx/>
              <a:buChar char="-"/>
              <a:defRPr/>
            </a:pPr>
            <a:r>
              <a:rPr lang="es-ES" sz="1600" b="1" dirty="0" err="1" smtClean="0"/>
              <a:t>Secondary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aerosols</a:t>
            </a:r>
            <a:endParaRPr lang="es-ES" sz="1600" b="1" dirty="0" smtClean="0"/>
          </a:p>
          <a:p>
            <a:pPr marL="171450" indent="-171450">
              <a:buFontTx/>
              <a:buChar char="-"/>
              <a:defRPr/>
            </a:pPr>
            <a:endParaRPr lang="es-ES" sz="1600" b="1" dirty="0"/>
          </a:p>
          <a:p>
            <a:pPr marL="171450" indent="-171450">
              <a:buFontTx/>
              <a:buChar char="-"/>
              <a:defRPr/>
            </a:pPr>
            <a:r>
              <a:rPr lang="es-ES" sz="1600" b="1" dirty="0" err="1" smtClean="0"/>
              <a:t>Ocean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model</a:t>
            </a:r>
            <a:endParaRPr lang="es-ES" sz="1600" b="1" dirty="0" smtClean="0"/>
          </a:p>
        </p:txBody>
      </p:sp>
      <p:sp>
        <p:nvSpPr>
          <p:cNvPr id="27670" name="Título 1"/>
          <p:cNvSpPr txBox="1">
            <a:spLocks/>
          </p:cNvSpPr>
          <p:nvPr/>
        </p:nvSpPr>
        <p:spPr bwMode="auto">
          <a:xfrm>
            <a:off x="0" y="302295"/>
            <a:ext cx="901858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FFFF"/>
                </a:solidFill>
              </a:rPr>
              <a:t>NMMB/BSC-Chemical Transport Model (Overview)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2" y="1343103"/>
            <a:ext cx="5436096" cy="2929452"/>
          </a:xfrm>
          <a:prstGeom prst="rect">
            <a:avLst/>
          </a:prstGeom>
        </p:spPr>
      </p:pic>
      <p:pic>
        <p:nvPicPr>
          <p:cNvPr id="29" name="Picture 5" descr="Gr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"/>
          <a:stretch>
            <a:fillRect/>
          </a:stretch>
        </p:blipFill>
        <p:spPr bwMode="auto">
          <a:xfrm>
            <a:off x="5486400" y="3886200"/>
            <a:ext cx="3429000" cy="264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Imagen 1" descr="feedbacks3.bmp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23"/>
          <a:stretch/>
        </p:blipFill>
        <p:spPr bwMode="auto">
          <a:xfrm>
            <a:off x="152400" y="4706938"/>
            <a:ext cx="5201277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ás 5"/>
          <p:cNvSpPr/>
          <p:nvPr/>
        </p:nvSpPr>
        <p:spPr>
          <a:xfrm>
            <a:off x="5715000" y="1981200"/>
            <a:ext cx="685800" cy="685800"/>
          </a:xfrm>
          <a:prstGeom prst="mathPlus">
            <a:avLst>
              <a:gd name="adj1" fmla="val 13847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9631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err="1" smtClean="0">
                <a:solidFill>
                  <a:srgbClr val="FFFFFF"/>
                </a:solidFill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</a:rPr>
              <a:t> – Useful computation - </a:t>
            </a:r>
            <a:r>
              <a:rPr lang="en-US" sz="2700" dirty="0" err="1" smtClean="0">
                <a:solidFill>
                  <a:srgbClr val="FFFFFF"/>
                </a:solidFill>
              </a:rPr>
              <a:t>Meteo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47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BE00B8C-795E-47FB-A9FE-0F7A22901274}" type="slidenum">
              <a:rPr lang="en-US" sz="1100">
                <a:solidFill>
                  <a:srgbClr val="004990"/>
                </a:solidFill>
              </a:rPr>
              <a:pPr algn="r"/>
              <a:t>40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8" name="CustomShape 3"/>
          <p:cNvSpPr/>
          <p:nvPr/>
        </p:nvSpPr>
        <p:spPr>
          <a:xfrm>
            <a:off x="107640" y="11966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</p:txBody>
      </p:sp>
      <p:sp>
        <p:nvSpPr>
          <p:cNvPr id="549" name="CustomShape 4"/>
          <p:cNvSpPr/>
          <p:nvPr/>
        </p:nvSpPr>
        <p:spPr>
          <a:xfrm>
            <a:off x="269640" y="908640"/>
            <a:ext cx="8602560" cy="6462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50" y="908640"/>
            <a:ext cx="5110996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56914"/>
            <a:ext cx="6440296" cy="25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415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err="1" smtClean="0">
                <a:solidFill>
                  <a:srgbClr val="FFFFFF"/>
                </a:solidFill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</a:rPr>
              <a:t> - Information about functions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52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24AD0FA9-F4B0-481E-9832-9AC32677A2A3}" type="slidenum">
              <a:rPr lang="en-US" sz="1100">
                <a:solidFill>
                  <a:srgbClr val="004990"/>
                </a:solidFill>
              </a:rPr>
              <a:pPr algn="r"/>
              <a:t>41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53" name="CustomShape 3"/>
          <p:cNvSpPr/>
          <p:nvPr/>
        </p:nvSpPr>
        <p:spPr>
          <a:xfrm>
            <a:off x="107640" y="11966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</p:txBody>
      </p:sp>
      <p:sp>
        <p:nvSpPr>
          <p:cNvPr id="554" name="CustomShape 4"/>
          <p:cNvSpPr/>
          <p:nvPr/>
        </p:nvSpPr>
        <p:spPr>
          <a:xfrm>
            <a:off x="269640" y="908640"/>
            <a:ext cx="8602560" cy="646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Three hours </a:t>
            </a:r>
            <a:r>
              <a:rPr lang="en-US" sz="2400" dirty="0">
                <a:solidFill>
                  <a:srgbClr val="004990"/>
                </a:solidFill>
              </a:rPr>
              <a:t>simulation of </a:t>
            </a:r>
            <a:r>
              <a:rPr lang="en-US" sz="2400" dirty="0" smtClean="0">
                <a:solidFill>
                  <a:srgbClr val="004990"/>
                </a:solidFill>
              </a:rPr>
              <a:t>NMMB, global 24km</a:t>
            </a: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960793"/>
              </p:ext>
            </p:extLst>
          </p:nvPr>
        </p:nvGraphicFramePr>
        <p:xfrm>
          <a:off x="246851" y="1447800"/>
          <a:ext cx="4114799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528010"/>
                <a:gridCol w="144378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Meteo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Functions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Percentage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rrtm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13.7%</a:t>
                      </a:r>
                      <a:r>
                        <a:rPr lang="en-US" sz="1600" baseline="0" dirty="0" smtClean="0"/>
                        <a:t> - 52</a:t>
                      </a:r>
                      <a:r>
                        <a:rPr lang="en-US" sz="1600" dirty="0" smtClean="0"/>
                        <a:t>%</a:t>
                      </a:r>
                      <a:r>
                        <a:rPr lang="en-US" sz="1600" baseline="0" dirty="0" smtClean="0"/>
                        <a:t> (31.3%)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2.18 - 2.38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gather_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layers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8.26% - 13.7% (11.1%)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scatter_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layers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10.6% - 14.1% (12.1%)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586437"/>
              </p:ext>
            </p:extLst>
          </p:nvPr>
        </p:nvGraphicFramePr>
        <p:xfrm>
          <a:off x="4724400" y="1447800"/>
          <a:ext cx="441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828800"/>
                <a:gridCol w="1219200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Meteo</a:t>
                      </a:r>
                      <a:r>
                        <a:rPr lang="en-US" baseline="0" dirty="0" smtClean="0"/>
                        <a:t> + aerosols + 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Functions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Percentage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IPC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run_ebi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14%</a:t>
                      </a:r>
                      <a:r>
                        <a:rPr lang="en-US" sz="1600" baseline="0" dirty="0" smtClean="0"/>
                        <a:t> - 20.3</a:t>
                      </a:r>
                      <a:r>
                        <a:rPr lang="en-US" sz="1600" dirty="0" smtClean="0"/>
                        <a:t>%</a:t>
                      </a:r>
                      <a:r>
                        <a:rPr lang="en-US" sz="1600" baseline="0" dirty="0" smtClean="0"/>
                        <a:t> (16.55%)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0.71-1.11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rrtm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3.97% - 15.07% (9.05%)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2.17 – 2.37</a:t>
                      </a:r>
                      <a:endParaRPr lang="en-US" sz="16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gather_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layers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12.37% - 24.55% (16.93%)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scatter_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layers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14.65% - 26.58% (19%)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773509"/>
              </p:ext>
            </p:extLst>
          </p:nvPr>
        </p:nvGraphicFramePr>
        <p:xfrm>
          <a:off x="151680" y="4145280"/>
          <a:ext cx="44196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287"/>
                <a:gridCol w="1836513"/>
                <a:gridCol w="1066800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Meteo</a:t>
                      </a:r>
                      <a:r>
                        <a:rPr lang="en-US" baseline="0" dirty="0" smtClean="0"/>
                        <a:t> + aerosols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Functions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Percentage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IPC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rrtm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8.8%</a:t>
                      </a:r>
                      <a:r>
                        <a:rPr lang="en-US" sz="1600" baseline="0" dirty="0" smtClean="0"/>
                        <a:t> - 33.4</a:t>
                      </a:r>
                      <a:r>
                        <a:rPr lang="en-US" sz="1600" dirty="0" smtClean="0"/>
                        <a:t>%</a:t>
                      </a:r>
                      <a:r>
                        <a:rPr lang="en-US" sz="1600" baseline="0" dirty="0" smtClean="0"/>
                        <a:t> (20.33%)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2.2 – 2.4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gather_layers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11.9% - 22% (17.4%)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scatter_layers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14.4% - 26.6% (19.5%)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953000"/>
            <a:ext cx="4798727" cy="20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315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Speedup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42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107640" y="980640"/>
            <a:ext cx="8927280" cy="848160"/>
          </a:xfrm>
          <a:prstGeom prst="rect">
            <a:avLst/>
          </a:prstGeom>
        </p:spPr>
        <p:txBody>
          <a:bodyPr lIns="90000" tIns="45000" rIns="90000" bIns="45000">
            <a:normAutofit fontScale="85000" lnSpcReduction="20000"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Here is presented the speedup per subroutine (the main ones)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For some of them we have super linear behavior because of better cache handling as we decrease the workload per core</a:t>
            </a: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0"/>
            <a:ext cx="6781800" cy="38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Scalability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43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107640" y="980640"/>
            <a:ext cx="8927280" cy="77196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Speedup for the whole application</a:t>
            </a: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2" y="1726301"/>
            <a:ext cx="6909662" cy="3886200"/>
          </a:xfrm>
          <a:prstGeom prst="rect">
            <a:avLst/>
          </a:prstGeom>
        </p:spPr>
      </p:pic>
      <p:sp>
        <p:nvSpPr>
          <p:cNvPr id="8" name="CustomShape 3"/>
          <p:cNvSpPr/>
          <p:nvPr/>
        </p:nvSpPr>
        <p:spPr>
          <a:xfrm>
            <a:off x="65363" y="5423012"/>
            <a:ext cx="8927280" cy="771960"/>
          </a:xfrm>
          <a:prstGeom prst="rect">
            <a:avLst/>
          </a:prstGeom>
        </p:spPr>
        <p:txBody>
          <a:bodyPr lIns="90000" tIns="45000" rIns="90000" bIns="45000">
            <a:normAutofit lnSpcReduction="10000"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The total speedup is not efficient and more work needs to be done as we described</a:t>
            </a: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722160" y="4371120"/>
            <a:ext cx="7770960" cy="1360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800" b="1" dirty="0">
                <a:solidFill>
                  <a:srgbClr val="FFFFFF"/>
                </a:solidFill>
              </a:rPr>
              <a:t>3</a:t>
            </a:r>
            <a:r>
              <a:rPr lang="en-US" sz="2800" b="1" dirty="0" smtClean="0">
                <a:solidFill>
                  <a:srgbClr val="FFFFFF"/>
                </a:solidFill>
              </a:rPr>
              <a:t>. Issues on the operational cluster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Issues on the operational cluster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45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107640" y="980640"/>
            <a:ext cx="8927280" cy="3960528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Up to 4.4x times variation of the execution time on 169 cores</a:t>
            </a:r>
          </a:p>
          <a:p>
            <a:pPr lvl="1"/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Using -O2 optimization flag</a:t>
            </a:r>
            <a:br>
              <a:rPr lang="en-US" sz="2400" dirty="0" smtClean="0">
                <a:solidFill>
                  <a:srgbClr val="004990"/>
                </a:solidFill>
              </a:rPr>
            </a:b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Using IBM MPI without efficient mapping</a:t>
            </a:r>
            <a:br>
              <a:rPr lang="en-US" sz="2400" dirty="0" smtClean="0">
                <a:solidFill>
                  <a:srgbClr val="004990"/>
                </a:solidFill>
              </a:rPr>
            </a:b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Using IBM MPI parameters</a:t>
            </a: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Issues with the </a:t>
            </a:r>
            <a:r>
              <a:rPr lang="en-US" sz="2400" dirty="0" err="1" smtClean="0">
                <a:solidFill>
                  <a:srgbClr val="004990"/>
                </a:solidFill>
              </a:rPr>
              <a:t>filesystem</a:t>
            </a:r>
            <a:endParaRPr lang="en-US" sz="2400" dirty="0" smtClean="0">
              <a:solidFill>
                <a:srgbClr val="004990"/>
              </a:solidFill>
            </a:endParaRPr>
          </a:p>
          <a:p>
            <a:pPr lvl="1"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Variation of the execution time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46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107640" y="980640"/>
            <a:ext cx="8927280" cy="4536592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Four faulty nodes influence the performance of the cluster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Including all the nodes the execution time was between 75 and 330 seconds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Exclude the following nodes </a:t>
            </a:r>
            <a:br>
              <a:rPr lang="en-US" sz="2400" dirty="0" smtClean="0">
                <a:solidFill>
                  <a:srgbClr val="004990"/>
                </a:solidFill>
              </a:rPr>
            </a:br>
            <a:endParaRPr lang="en-US" sz="2400" dirty="0">
              <a:solidFill>
                <a:srgbClr val="004990"/>
              </a:solidFill>
            </a:endParaRPr>
          </a:p>
          <a:p>
            <a:r>
              <a:rPr lang="en-US" sz="2400" dirty="0">
                <a:solidFill>
                  <a:srgbClr val="004990"/>
                </a:solidFill>
              </a:rPr>
              <a:t>#BSUB –R “select[</a:t>
            </a:r>
            <a:r>
              <a:rPr lang="en-US" sz="2400" dirty="0" err="1">
                <a:solidFill>
                  <a:srgbClr val="004990"/>
                </a:solidFill>
              </a:rPr>
              <a:t>hname</a:t>
            </a:r>
            <a:r>
              <a:rPr lang="en-US" sz="2400" dirty="0">
                <a:solidFill>
                  <a:srgbClr val="004990"/>
                </a:solidFill>
              </a:rPr>
              <a:t>!=100</a:t>
            </a:r>
            <a:r>
              <a:rPr lang="en-US" sz="2400" dirty="0" smtClean="0">
                <a:solidFill>
                  <a:srgbClr val="004990"/>
                </a:solidFill>
              </a:rPr>
              <a:t>]”</a:t>
            </a:r>
            <a:r>
              <a:rPr lang="en-US" sz="2400" dirty="0">
                <a:solidFill>
                  <a:srgbClr val="004990"/>
                </a:solidFill>
              </a:rPr>
              <a:t> </a:t>
            </a:r>
            <a:endParaRPr lang="en-US" sz="2400" dirty="0" smtClean="0">
              <a:solidFill>
                <a:srgbClr val="004990"/>
              </a:solidFill>
            </a:endParaRPr>
          </a:p>
          <a:p>
            <a:r>
              <a:rPr lang="en-US" sz="2400" dirty="0" smtClean="0">
                <a:solidFill>
                  <a:srgbClr val="004990"/>
                </a:solidFill>
              </a:rPr>
              <a:t>#</a:t>
            </a:r>
            <a:r>
              <a:rPr lang="en-US" sz="2400" dirty="0">
                <a:solidFill>
                  <a:srgbClr val="004990"/>
                </a:solidFill>
              </a:rPr>
              <a:t>BSUB –R “select[</a:t>
            </a:r>
            <a:r>
              <a:rPr lang="en-US" sz="2400" dirty="0" err="1">
                <a:solidFill>
                  <a:srgbClr val="004990"/>
                </a:solidFill>
              </a:rPr>
              <a:t>hname</a:t>
            </a:r>
            <a:r>
              <a:rPr lang="en-US" sz="2400" dirty="0">
                <a:solidFill>
                  <a:srgbClr val="004990"/>
                </a:solidFill>
              </a:rPr>
              <a:t>!=</a:t>
            </a:r>
            <a:r>
              <a:rPr lang="en-US" sz="2400" dirty="0" smtClean="0">
                <a:solidFill>
                  <a:srgbClr val="004990"/>
                </a:solidFill>
              </a:rPr>
              <a:t>102]” </a:t>
            </a:r>
          </a:p>
          <a:p>
            <a:r>
              <a:rPr lang="en-US" sz="2400" dirty="0" smtClean="0">
                <a:solidFill>
                  <a:srgbClr val="004990"/>
                </a:solidFill>
              </a:rPr>
              <a:t>#</a:t>
            </a:r>
            <a:r>
              <a:rPr lang="en-US" sz="2400" dirty="0">
                <a:solidFill>
                  <a:srgbClr val="004990"/>
                </a:solidFill>
              </a:rPr>
              <a:t>BSUB –R “select[</a:t>
            </a:r>
            <a:r>
              <a:rPr lang="en-US" sz="2400" dirty="0" err="1">
                <a:solidFill>
                  <a:srgbClr val="004990"/>
                </a:solidFill>
              </a:rPr>
              <a:t>hname</a:t>
            </a:r>
            <a:r>
              <a:rPr lang="en-US" sz="2400" dirty="0">
                <a:solidFill>
                  <a:srgbClr val="004990"/>
                </a:solidFill>
              </a:rPr>
              <a:t>!=</a:t>
            </a:r>
            <a:r>
              <a:rPr lang="en-US" sz="2400" dirty="0" smtClean="0">
                <a:solidFill>
                  <a:srgbClr val="004990"/>
                </a:solidFill>
              </a:rPr>
              <a:t>104]” </a:t>
            </a:r>
          </a:p>
          <a:p>
            <a:r>
              <a:rPr lang="en-US" sz="2400" dirty="0" smtClean="0">
                <a:solidFill>
                  <a:srgbClr val="004990"/>
                </a:solidFill>
              </a:rPr>
              <a:t>#</a:t>
            </a:r>
            <a:r>
              <a:rPr lang="en-US" sz="2400" dirty="0">
                <a:solidFill>
                  <a:srgbClr val="004990"/>
                </a:solidFill>
              </a:rPr>
              <a:t>BSUB –R “select[</a:t>
            </a:r>
            <a:r>
              <a:rPr lang="en-US" sz="2400" dirty="0" err="1">
                <a:solidFill>
                  <a:srgbClr val="004990"/>
                </a:solidFill>
              </a:rPr>
              <a:t>hname</a:t>
            </a:r>
            <a:r>
              <a:rPr lang="en-US" sz="2400" dirty="0">
                <a:solidFill>
                  <a:srgbClr val="004990"/>
                </a:solidFill>
              </a:rPr>
              <a:t>!=</a:t>
            </a:r>
            <a:r>
              <a:rPr lang="en-US" sz="2400" dirty="0" smtClean="0">
                <a:solidFill>
                  <a:srgbClr val="004990"/>
                </a:solidFill>
              </a:rPr>
              <a:t>105]”</a:t>
            </a:r>
          </a:p>
          <a:p>
            <a:endParaRPr lang="en-US" sz="2400" dirty="0">
              <a:solidFill>
                <a:srgbClr val="004990"/>
              </a:solidFill>
            </a:endParaRPr>
          </a:p>
          <a:p>
            <a:r>
              <a:rPr lang="en-US" sz="2400" dirty="0" smtClean="0">
                <a:solidFill>
                  <a:srgbClr val="004990"/>
                </a:solidFill>
              </a:rPr>
              <a:t>The execution time without the above nodes is around to 75-90 seconds. The reboot of the nodes seems to solved the problem.</a:t>
            </a: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800" dirty="0">
                <a:solidFill>
                  <a:srgbClr val="004990"/>
                </a:solidFill>
              </a:rPr>
              <a:t>Using -O2 optimization flag</a:t>
            </a:r>
          </a:p>
          <a:p>
            <a:r>
              <a:rPr lang="en-US" sz="2800" dirty="0">
                <a:solidFill>
                  <a:srgbClr val="004990"/>
                </a:solidFill>
              </a:rPr>
              <a:t>Using -O2 optimization flag</a:t>
            </a:r>
          </a:p>
          <a:p>
            <a:r>
              <a:rPr lang="en-US" sz="2700" dirty="0" smtClean="0">
                <a:solidFill>
                  <a:srgbClr val="FFFFFF"/>
                </a:solidFill>
              </a:rPr>
              <a:t>Using -O2 optimization flag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47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107640" y="980640"/>
            <a:ext cx="8927280" cy="2664384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The usage of –O3 was crashing the model.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We added the –</a:t>
            </a:r>
            <a:r>
              <a:rPr lang="en-US" sz="2400" dirty="0" err="1" smtClean="0">
                <a:solidFill>
                  <a:srgbClr val="004990"/>
                </a:solidFill>
              </a:rPr>
              <a:t>fp</a:t>
            </a:r>
            <a:r>
              <a:rPr lang="en-US" sz="2400" dirty="0" smtClean="0">
                <a:solidFill>
                  <a:srgbClr val="004990"/>
                </a:solidFill>
              </a:rPr>
              <a:t>-model strict flag to take care the floating point operations and disable optimizations that can influence the results. </a:t>
            </a: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Using IBM MPI without efficient mapping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48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107640" y="980640"/>
            <a:ext cx="8927280" cy="2664384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FIX</a:t>
            </a: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Issues with the </a:t>
            </a:r>
            <a:r>
              <a:rPr lang="en-US" sz="2700" dirty="0" err="1" smtClean="0">
                <a:solidFill>
                  <a:srgbClr val="FFFFFF"/>
                </a:solidFill>
              </a:rPr>
              <a:t>filesystem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49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107640" y="980640"/>
            <a:ext cx="8927280" cy="2664384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In some cases no binary files are created with the output of the model</a:t>
            </a: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r>
              <a:rPr lang="en-US" sz="2400" dirty="0" smtClean="0">
                <a:solidFill>
                  <a:srgbClr val="004990"/>
                </a:solidFill>
              </a:rPr>
              <a:t>Error: </a:t>
            </a:r>
            <a:r>
              <a:rPr lang="en-US" sz="2400" dirty="0" err="1" smtClean="0">
                <a:solidFill>
                  <a:srgbClr val="004990"/>
                </a:solidFill>
              </a:rPr>
              <a:t>failed.LSF</a:t>
            </a:r>
            <a:r>
              <a:rPr lang="en-US" sz="2400" dirty="0" smtClean="0">
                <a:solidFill>
                  <a:srgbClr val="004990"/>
                </a:solidFill>
              </a:rPr>
              <a:t> error (res): Stale NFS file handle</a:t>
            </a:r>
          </a:p>
          <a:p>
            <a:endParaRPr lang="en-US" sz="2400" dirty="0">
              <a:solidFill>
                <a:srgbClr val="004990"/>
              </a:solidFill>
            </a:endParaRPr>
          </a:p>
          <a:p>
            <a:r>
              <a:rPr lang="en-US" sz="2400" dirty="0" smtClean="0">
                <a:solidFill>
                  <a:srgbClr val="004990"/>
                </a:solidFill>
              </a:rPr>
              <a:t>Think about automatic submit </a:t>
            </a:r>
            <a:r>
              <a:rPr lang="en-US" sz="2400" smtClean="0">
                <a:solidFill>
                  <a:srgbClr val="004990"/>
                </a:solidFill>
              </a:rPr>
              <a:t>of failed jobs?</a:t>
            </a: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8604360" y="6357600"/>
            <a:ext cx="441000" cy="4114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8D2B90E-D4EB-4599-8628-5932F67FE8C9}" type="slidenum">
              <a:rPr lang="en-US" sz="1100">
                <a:solidFill>
                  <a:srgbClr val="004990"/>
                </a:solidFill>
                <a:latin typeface="Arial"/>
              </a:rPr>
              <a:t>5</a:t>
            </a:fld>
            <a:endParaRPr/>
          </a:p>
        </p:txBody>
      </p:sp>
      <p:sp>
        <p:nvSpPr>
          <p:cNvPr id="510" name="CustomShape 2"/>
          <p:cNvSpPr/>
          <p:nvPr/>
        </p:nvSpPr>
        <p:spPr>
          <a:xfrm>
            <a:off x="107640" y="44640"/>
            <a:ext cx="8927640" cy="790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ts val="47"/>
              </a:lnSpc>
            </a:pPr>
            <a:r>
              <a:rPr lang="en-US" sz="2700">
                <a:solidFill>
                  <a:srgbClr val="FFFFFF"/>
                </a:solidFill>
                <a:latin typeface="Arial"/>
              </a:rPr>
              <a:t>Collaborations with Computer Sciences</a:t>
            </a:r>
            <a:endParaRPr/>
          </a:p>
        </p:txBody>
      </p:sp>
      <p:sp>
        <p:nvSpPr>
          <p:cNvPr id="511" name="CustomShape 3"/>
          <p:cNvSpPr/>
          <p:nvPr/>
        </p:nvSpPr>
        <p:spPr>
          <a:xfrm>
            <a:off x="107640" y="980640"/>
            <a:ext cx="8927640" cy="5648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dirty="0">
                <a:solidFill>
                  <a:srgbClr val="004990"/>
                </a:solidFill>
                <a:latin typeface="Arial"/>
              </a:rPr>
              <a:t>Use of </a:t>
            </a:r>
            <a:r>
              <a:rPr lang="en-US" dirty="0" err="1" smtClean="0">
                <a:solidFill>
                  <a:srgbClr val="004990"/>
                </a:solidFill>
                <a:latin typeface="Arial"/>
              </a:rPr>
              <a:t>CompSS</a:t>
            </a:r>
            <a:r>
              <a:rPr lang="en-US" dirty="0" smtClean="0">
                <a:solidFill>
                  <a:srgbClr val="004990"/>
                </a:solidFill>
                <a:latin typeface="Arial"/>
              </a:rPr>
              <a:t>: </a:t>
            </a:r>
            <a:endParaRPr lang="en-US" dirty="0"/>
          </a:p>
          <a:p>
            <a:pPr lvl="1">
              <a:buBlip>
                <a:blip r:embed="rId2"/>
              </a:buBlip>
            </a:pPr>
            <a:r>
              <a:rPr lang="en-US" dirty="0" smtClean="0">
                <a:solidFill>
                  <a:srgbClr val="004990"/>
                </a:solidFill>
                <a:latin typeface="Arial"/>
              </a:rPr>
              <a:t>Porting Model pre-processing to </a:t>
            </a:r>
            <a:r>
              <a:rPr lang="en-US" dirty="0" err="1" smtClean="0">
                <a:solidFill>
                  <a:srgbClr val="004990"/>
                </a:solidFill>
                <a:latin typeface="Arial"/>
              </a:rPr>
              <a:t>CompSs</a:t>
            </a:r>
            <a:endParaRPr lang="en-US" dirty="0"/>
          </a:p>
          <a:p>
            <a:pPr lvl="1">
              <a:buBlip>
                <a:blip r:embed="rId2"/>
              </a:buBlip>
            </a:pPr>
            <a:r>
              <a:rPr lang="en-US" dirty="0" smtClean="0">
                <a:solidFill>
                  <a:srgbClr val="004990"/>
                </a:solidFill>
                <a:latin typeface="Arial"/>
              </a:rPr>
              <a:t>Test </a:t>
            </a:r>
            <a:r>
              <a:rPr lang="en-US" dirty="0">
                <a:solidFill>
                  <a:srgbClr val="004990"/>
                </a:solidFill>
                <a:latin typeface="Arial"/>
              </a:rPr>
              <a:t>of the application at low and high </a:t>
            </a:r>
            <a:r>
              <a:rPr lang="en-US" dirty="0" smtClean="0">
                <a:solidFill>
                  <a:srgbClr val="004990"/>
                </a:solidFill>
                <a:latin typeface="Arial"/>
              </a:rPr>
              <a:t>resolution</a:t>
            </a:r>
            <a:endParaRPr lang="en-US" dirty="0"/>
          </a:p>
          <a:p>
            <a:pPr lvl="1">
              <a:buBlip>
                <a:blip r:embed="rId2"/>
              </a:buBlip>
            </a:pPr>
            <a:r>
              <a:rPr lang="en-US" dirty="0" smtClean="0">
                <a:solidFill>
                  <a:srgbClr val="004990"/>
                </a:solidFill>
                <a:latin typeface="Arial"/>
              </a:rPr>
              <a:t>Limitations </a:t>
            </a:r>
            <a:r>
              <a:rPr lang="en-US" dirty="0">
                <a:solidFill>
                  <a:srgbClr val="004990"/>
                </a:solidFill>
                <a:latin typeface="Arial"/>
              </a:rPr>
              <a:t>on the approach when dealing with high-resolution configurations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dirty="0">
                <a:solidFill>
                  <a:srgbClr val="004990"/>
                </a:solidFill>
                <a:latin typeface="Arial"/>
              </a:rPr>
              <a:t>Performance analysis: </a:t>
            </a:r>
            <a:endParaRPr lang="en-US" dirty="0"/>
          </a:p>
          <a:p>
            <a:pPr lvl="1">
              <a:buBlip>
                <a:blip r:embed="rId2"/>
              </a:buBlip>
            </a:pPr>
            <a:r>
              <a:rPr lang="en-US" dirty="0" smtClean="0">
                <a:solidFill>
                  <a:srgbClr val="004990"/>
                </a:solidFill>
                <a:latin typeface="Arial"/>
              </a:rPr>
              <a:t>Definition </a:t>
            </a:r>
            <a:r>
              <a:rPr lang="en-US" dirty="0">
                <a:solidFill>
                  <a:srgbClr val="004990"/>
                </a:solidFill>
                <a:latin typeface="Arial"/>
              </a:rPr>
              <a:t>of model </a:t>
            </a:r>
            <a:r>
              <a:rPr lang="en-US" dirty="0" smtClean="0">
                <a:solidFill>
                  <a:srgbClr val="004990"/>
                </a:solidFill>
                <a:latin typeface="Arial"/>
              </a:rPr>
              <a:t>configurations</a:t>
            </a:r>
            <a:endParaRPr lang="en-US" dirty="0"/>
          </a:p>
          <a:p>
            <a:pPr lvl="1">
              <a:buBlip>
                <a:blip r:embed="rId2"/>
              </a:buBlip>
            </a:pPr>
            <a:r>
              <a:rPr lang="en-US" dirty="0" smtClean="0">
                <a:solidFill>
                  <a:srgbClr val="004990"/>
                </a:solidFill>
                <a:latin typeface="Arial"/>
              </a:rPr>
              <a:t>Initial </a:t>
            </a:r>
            <a:r>
              <a:rPr lang="en-US" dirty="0">
                <a:solidFill>
                  <a:srgbClr val="004990"/>
                </a:solidFill>
                <a:latin typeface="Arial"/>
              </a:rPr>
              <a:t>extraction of traces – problems when using instrumented </a:t>
            </a:r>
            <a:r>
              <a:rPr lang="en-US" dirty="0" smtClean="0">
                <a:solidFill>
                  <a:srgbClr val="004990"/>
                </a:solidFill>
                <a:latin typeface="Arial"/>
              </a:rPr>
              <a:t>functions</a:t>
            </a:r>
            <a:endParaRPr lang="en-US" dirty="0"/>
          </a:p>
          <a:p>
            <a:pPr lvl="1">
              <a:buBlip>
                <a:blip r:embed="rId2"/>
              </a:buBlip>
            </a:pPr>
            <a:endParaRPr lang="en-US" dirty="0"/>
          </a:p>
          <a:p>
            <a:pPr>
              <a:buBlip>
                <a:blip r:embed="rId2"/>
              </a:buBlip>
            </a:pPr>
            <a:r>
              <a:rPr lang="en-US" dirty="0" smtClean="0"/>
              <a:t> Issues on the operational cluster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59510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Conclusions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50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107640" y="980640"/>
            <a:ext cx="8927280" cy="458196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The performance analysis of an application is a long and sometimes difficult task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We used </a:t>
            </a:r>
            <a:r>
              <a:rPr lang="en-US" sz="2400" dirty="0" err="1" smtClean="0">
                <a:solidFill>
                  <a:srgbClr val="004990"/>
                </a:solidFill>
              </a:rPr>
              <a:t>Extrae</a:t>
            </a:r>
            <a:r>
              <a:rPr lang="en-US" sz="2400" dirty="0" smtClean="0">
                <a:solidFill>
                  <a:srgbClr val="004990"/>
                </a:solidFill>
              </a:rPr>
              <a:t>/</a:t>
            </a:r>
            <a:r>
              <a:rPr lang="en-US" sz="2400" dirty="0" err="1" smtClean="0">
                <a:solidFill>
                  <a:srgbClr val="004990"/>
                </a:solidFill>
              </a:rPr>
              <a:t>Paraver</a:t>
            </a:r>
            <a:r>
              <a:rPr lang="en-US" sz="2400" dirty="0" smtClean="0">
                <a:solidFill>
                  <a:srgbClr val="004990"/>
                </a:solidFill>
              </a:rPr>
              <a:t> to analyze our model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Demonstration of the importance of processor affinity, mapping, and decomposition of the domain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Hardware counters are important to study the computation phases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Load imbalance issues are well known to the community but need to be studied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We identified some serialization issues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I/O maybe is not the most important issue now but it will be a significant one</a:t>
            </a: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Conclusions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51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107640" y="980640"/>
            <a:ext cx="8927280" cy="458196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We identified issues on the operational cluster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We improved the performance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Excluding faulty hardware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Using better optimization flags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Improving IBM MPI mapping</a:t>
            </a: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656184"/>
          </a:xfrm>
        </p:spPr>
        <p:txBody>
          <a:bodyPr>
            <a:normAutofit/>
          </a:bodyPr>
          <a:lstStyle/>
          <a:p>
            <a:r>
              <a:rPr lang="en-US" dirty="0" smtClean="0"/>
              <a:t>For further information please contact</a:t>
            </a:r>
          </a:p>
          <a:p>
            <a:r>
              <a:rPr lang="en-US" dirty="0" smtClean="0">
                <a:hlinkClick r:id="rId2"/>
              </a:rPr>
              <a:t>Georgios.markomanolis</a:t>
            </a:r>
            <a:r>
              <a:rPr lang="en-US" dirty="0" smtClean="0">
                <a:hlinkClick r:id="rId2"/>
              </a:rPr>
              <a:t>@bsc.es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01088" y="6357938"/>
            <a:ext cx="442912" cy="412750"/>
          </a:xfrm>
        </p:spPr>
        <p:txBody>
          <a:bodyPr/>
          <a:lstStyle/>
          <a:p>
            <a:fld id="{4A490C5D-AEA8-4823-B9B3-806910A0ECF7}" type="slidenum">
              <a:rPr lang="es-ES" smtClean="0"/>
              <a:pPr/>
              <a:t>52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24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722160" y="4371120"/>
            <a:ext cx="7770960" cy="13608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en-US" sz="2800" b="1">
                <a:solidFill>
                  <a:srgbClr val="FFFFFF"/>
                </a:solidFill>
              </a:rPr>
              <a:t>1. Use of COMPSs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107640" y="4800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>
                <a:solidFill>
                  <a:srgbClr val="FFFFFF"/>
                </a:solidFill>
              </a:rPr>
              <a:t>P</a:t>
            </a:r>
            <a:r>
              <a:rPr lang="en-US" sz="2700" dirty="0" smtClean="0">
                <a:solidFill>
                  <a:srgbClr val="FFFFFF"/>
                </a:solidFill>
              </a:rPr>
              <a:t>rogramming Model: Steps</a:t>
            </a:r>
            <a:endParaRPr dirty="0">
              <a:solidFill>
                <a:prstClr val="black"/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2286000" y="1066800"/>
            <a:ext cx="0" cy="6858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843808" y="6237312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Source: COMPSs Tutorial, July 2013, Barcelona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6" y="838200"/>
            <a:ext cx="8496808" cy="49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107640" y="4800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>
                <a:solidFill>
                  <a:srgbClr val="FFFFFF"/>
                </a:solidFill>
              </a:rPr>
              <a:t>P</a:t>
            </a:r>
            <a:r>
              <a:rPr lang="en-US" sz="2700" dirty="0" smtClean="0">
                <a:solidFill>
                  <a:srgbClr val="FFFFFF"/>
                </a:solidFill>
              </a:rPr>
              <a:t>rogramming Model: </a:t>
            </a:r>
            <a:r>
              <a:rPr lang="en-US" sz="2700" dirty="0" err="1" smtClean="0">
                <a:solidFill>
                  <a:srgbClr val="FFFFFF"/>
                </a:solidFill>
              </a:rPr>
              <a:t>Proeprties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43808" y="6237312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Source: COMPSs Tutorial, July 2013, Barcelona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5" y="838200"/>
            <a:ext cx="8256864" cy="53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107640" y="4800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>
                <a:solidFill>
                  <a:srgbClr val="FFFFFF"/>
                </a:solidFill>
              </a:rPr>
              <a:t>P</a:t>
            </a:r>
            <a:r>
              <a:rPr lang="en-US" sz="2700" dirty="0" smtClean="0">
                <a:solidFill>
                  <a:srgbClr val="FFFFFF"/>
                </a:solidFill>
              </a:rPr>
              <a:t>rogramming Model: Dependency detection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43808" y="6237312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Source: COMPSs Tutorial, July 2013, Barcelona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" y="838200"/>
            <a:ext cx="8748464" cy="539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RESENTACIONES BSC-CNS-06032012-v2">
  <a:themeElements>
    <a:clrScheme name="BSC-CNS">
      <a:dk1>
        <a:srgbClr val="0058A9"/>
      </a:dk1>
      <a:lt1>
        <a:sysClr val="window" lastClr="FFFFFF"/>
      </a:lt1>
      <a:dk2>
        <a:srgbClr val="5D91D1"/>
      </a:dk2>
      <a:lt2>
        <a:srgbClr val="DBE7F5"/>
      </a:lt2>
      <a:accent1>
        <a:srgbClr val="B4CCEA"/>
      </a:accent1>
      <a:accent2>
        <a:srgbClr val="87AEDD"/>
      </a:accent2>
      <a:accent3>
        <a:srgbClr val="5D91D1"/>
      </a:accent3>
      <a:accent4>
        <a:srgbClr val="326BB0"/>
      </a:accent4>
      <a:accent5>
        <a:srgbClr val="295993"/>
      </a:accent5>
      <a:accent6>
        <a:srgbClr val="004990"/>
      </a:accent6>
      <a:hlink>
        <a:srgbClr val="002E5C"/>
      </a:hlink>
      <a:folHlink>
        <a:srgbClr val="214775"/>
      </a:folHlink>
    </a:clrScheme>
    <a:fontScheme name="BSC-C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PRESENTACIONES BSC-CNS-23032012-v2EG</Template>
  <TotalTime>10771</TotalTime>
  <Words>2163</Words>
  <Application>Microsoft Office PowerPoint</Application>
  <PresentationFormat>On-screen Show (4:3)</PresentationFormat>
  <Paragraphs>787</Paragraphs>
  <Slides>52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PLANTILLA PRESENTACIONES BSC-CNS-06032012-v2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George Markomanolis</dc:creator>
  <cp:lastModifiedBy>gmarkoma</cp:lastModifiedBy>
  <cp:revision>40</cp:revision>
  <dcterms:created xsi:type="dcterms:W3CDTF">2014-09-16T13:07:33Z</dcterms:created>
  <dcterms:modified xsi:type="dcterms:W3CDTF">2014-09-24T20:52:07Z</dcterms:modified>
</cp:coreProperties>
</file>