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97" r:id="rId2"/>
  </p:sldMasterIdLst>
  <p:notesMasterIdLst>
    <p:notesMasterId r:id="rId50"/>
  </p:notesMasterIdLst>
  <p:handoutMasterIdLst>
    <p:handoutMasterId r:id="rId51"/>
  </p:handoutMasterIdLst>
  <p:sldIdLst>
    <p:sldId id="274" r:id="rId3"/>
    <p:sldId id="275" r:id="rId4"/>
    <p:sldId id="338" r:id="rId5"/>
    <p:sldId id="339" r:id="rId6"/>
    <p:sldId id="340" r:id="rId7"/>
    <p:sldId id="341" r:id="rId8"/>
    <p:sldId id="342" r:id="rId9"/>
    <p:sldId id="347" r:id="rId10"/>
    <p:sldId id="348" r:id="rId11"/>
    <p:sldId id="349" r:id="rId12"/>
    <p:sldId id="350" r:id="rId13"/>
    <p:sldId id="373" r:id="rId14"/>
    <p:sldId id="351" r:id="rId15"/>
    <p:sldId id="374" r:id="rId16"/>
    <p:sldId id="360" r:id="rId17"/>
    <p:sldId id="343" r:id="rId18"/>
    <p:sldId id="358" r:id="rId19"/>
    <p:sldId id="352" r:id="rId20"/>
    <p:sldId id="344" r:id="rId21"/>
    <p:sldId id="345" r:id="rId22"/>
    <p:sldId id="353" r:id="rId23"/>
    <p:sldId id="354" r:id="rId24"/>
    <p:sldId id="361" r:id="rId25"/>
    <p:sldId id="363" r:id="rId26"/>
    <p:sldId id="362" r:id="rId27"/>
    <p:sldId id="355" r:id="rId28"/>
    <p:sldId id="356" r:id="rId29"/>
    <p:sldId id="359" r:id="rId30"/>
    <p:sldId id="364" r:id="rId31"/>
    <p:sldId id="365" r:id="rId32"/>
    <p:sldId id="366" r:id="rId33"/>
    <p:sldId id="369" r:id="rId34"/>
    <p:sldId id="367" r:id="rId35"/>
    <p:sldId id="326" r:id="rId36"/>
    <p:sldId id="327" r:id="rId37"/>
    <p:sldId id="328" r:id="rId38"/>
    <p:sldId id="329" r:id="rId39"/>
    <p:sldId id="330" r:id="rId40"/>
    <p:sldId id="331" r:id="rId41"/>
    <p:sldId id="332" r:id="rId42"/>
    <p:sldId id="333" r:id="rId43"/>
    <p:sldId id="334" r:id="rId44"/>
    <p:sldId id="336" r:id="rId45"/>
    <p:sldId id="325" r:id="rId46"/>
    <p:sldId id="372" r:id="rId47"/>
    <p:sldId id="371" r:id="rId48"/>
    <p:sldId id="267" r:id="rId4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8219EC-0C25-42F8-ACAB-9891D741DBA4}">
          <p14:sldIdLst>
            <p14:sldId id="274"/>
            <p14:sldId id="275"/>
            <p14:sldId id="338"/>
            <p14:sldId id="339"/>
            <p14:sldId id="340"/>
            <p14:sldId id="341"/>
            <p14:sldId id="342"/>
            <p14:sldId id="347"/>
            <p14:sldId id="348"/>
            <p14:sldId id="349"/>
            <p14:sldId id="350"/>
            <p14:sldId id="373"/>
            <p14:sldId id="351"/>
            <p14:sldId id="374"/>
            <p14:sldId id="360"/>
            <p14:sldId id="343"/>
            <p14:sldId id="358"/>
            <p14:sldId id="352"/>
            <p14:sldId id="344"/>
            <p14:sldId id="345"/>
            <p14:sldId id="353"/>
            <p14:sldId id="354"/>
            <p14:sldId id="361"/>
            <p14:sldId id="363"/>
            <p14:sldId id="362"/>
            <p14:sldId id="355"/>
            <p14:sldId id="356"/>
            <p14:sldId id="359"/>
            <p14:sldId id="364"/>
            <p14:sldId id="365"/>
            <p14:sldId id="366"/>
            <p14:sldId id="369"/>
            <p14:sldId id="367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6"/>
          </p14:sldIdLst>
        </p14:section>
        <p14:section name="Department Presentation" id="{0114E59A-B021-4DEA-BDE4-BB6EC49C2F4D}">
          <p14:sldIdLst>
            <p14:sldId id="325"/>
            <p14:sldId id="372"/>
            <p14:sldId id="371"/>
          </p14:sldIdLst>
        </p14:section>
        <p14:section name="FUTURE PLANS" id="{3A9F34F7-DEB9-4A1B-A4A8-4366D924AAA6}">
          <p14:sldIdLst>
            <p14:sldId id="26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39" autoAdjust="0"/>
    <p:restoredTop sz="94660"/>
  </p:normalViewPr>
  <p:slideViewPr>
    <p:cSldViewPr>
      <p:cViewPr varScale="1">
        <p:scale>
          <a:sx n="111" d="100"/>
          <a:sy n="111" d="100"/>
        </p:scale>
        <p:origin x="-95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712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F4D8E-8FEE-4638-B4DB-EF63DA5419F0}" type="datetimeFigureOut">
              <a:rPr lang="es-ES" smtClean="0"/>
              <a:t>22/09/2014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A2F53-7943-49BE-8A9A-D20CA0C9A87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7022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DB71A-CD6A-4A37-8CFD-9BADD0848D77}" type="datetimeFigureOut">
              <a:rPr lang="es-ES" smtClean="0"/>
              <a:t>22/09/2014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99E72-CB38-4F12-87EF-E621BD19527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1306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068960"/>
            <a:ext cx="7772400" cy="747514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61048"/>
            <a:ext cx="6400800" cy="86409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067" y="1196752"/>
            <a:ext cx="4971941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251520" y="188640"/>
            <a:ext cx="3894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0" dirty="0" smtClean="0">
                <a:solidFill>
                  <a:schemeClr val="bg1"/>
                </a:solidFill>
              </a:rPr>
              <a:t>www.bsc.es</a:t>
            </a:r>
            <a:endParaRPr lang="es-ES" sz="2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040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685800" y="3069000"/>
            <a:ext cx="7772040" cy="747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5662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685800" y="3069000"/>
            <a:ext cx="7772040" cy="747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7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0833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685800" y="3069000"/>
            <a:ext cx="7772040" cy="747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926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subTitle"/>
          </p:nvPr>
        </p:nvSpPr>
        <p:spPr>
          <a:xfrm>
            <a:off x="685800" y="3069000"/>
            <a:ext cx="7772040" cy="2513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4004337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685800" y="3069000"/>
            <a:ext cx="7772040" cy="747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82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83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4897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685800" y="3069000"/>
            <a:ext cx="7772040" cy="747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8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87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2538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685800" y="3069000"/>
            <a:ext cx="7772040" cy="747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9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91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5160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685800" y="3069000"/>
            <a:ext cx="7772040" cy="747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94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2757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685800" y="3069000"/>
            <a:ext cx="7772040" cy="747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9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98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99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32529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title"/>
          </p:nvPr>
        </p:nvSpPr>
        <p:spPr>
          <a:xfrm>
            <a:off x="685800" y="3069000"/>
            <a:ext cx="7772040" cy="747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0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403" name="Picture 402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id="404" name="Picture 403"/>
          <p:cNvPicPr/>
          <p:nvPr/>
        </p:nvPicPr>
        <p:blipFill>
          <a:blip r:embed="rId2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716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5736" y="6356350"/>
            <a:ext cx="6336704" cy="414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448" y="6357553"/>
            <a:ext cx="442392" cy="412838"/>
          </a:xfrm>
          <a:prstGeom prst="rect">
            <a:avLst/>
          </a:prstGeom>
        </p:spPr>
        <p:txBody>
          <a:bodyPr anchor="b"/>
          <a:lstStyle>
            <a:lvl1pPr algn="r">
              <a:defRPr sz="1100">
                <a:solidFill>
                  <a:srgbClr val="004990"/>
                </a:solidFill>
              </a:defRPr>
            </a:lvl1pPr>
          </a:lstStyle>
          <a:p>
            <a:fld id="{4A490C5D-AEA8-4823-B9B3-806910A0ECF7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7920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ts val="3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95768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371181"/>
            <a:ext cx="7772400" cy="1362075"/>
          </a:xfrm>
        </p:spPr>
        <p:txBody>
          <a:bodyPr anchor="t">
            <a:normAutofit/>
          </a:bodyPr>
          <a:lstStyle>
            <a:lvl1pPr algn="r">
              <a:defRPr sz="2800" b="1" cap="all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321714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912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052736"/>
            <a:ext cx="4388296" cy="5112568"/>
          </a:xfrm>
        </p:spPr>
        <p:txBody>
          <a:bodyPr>
            <a:normAutofit/>
          </a:bodyPr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E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388296" cy="5112568"/>
          </a:xfrm>
        </p:spPr>
        <p:txBody>
          <a:bodyPr>
            <a:normAutofit/>
          </a:bodyPr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5736" y="6356350"/>
            <a:ext cx="6336704" cy="414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448" y="6357553"/>
            <a:ext cx="442392" cy="412838"/>
          </a:xfrm>
          <a:prstGeom prst="rect">
            <a:avLst/>
          </a:prstGeom>
        </p:spPr>
        <p:txBody>
          <a:bodyPr anchor="b"/>
          <a:lstStyle>
            <a:lvl1pPr algn="r">
              <a:defRPr sz="1100">
                <a:solidFill>
                  <a:srgbClr val="004990"/>
                </a:solidFill>
              </a:defRPr>
            </a:lvl1pPr>
          </a:lstStyle>
          <a:p>
            <a:fld id="{4A490C5D-AEA8-4823-B9B3-806910A0ECF7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7920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14002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 anchor="b"/>
          <a:lstStyle/>
          <a:p>
            <a:fld id="{4A490C5D-AEA8-4823-B9B3-806910A0ECF7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1457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5736" y="6356350"/>
            <a:ext cx="6336704" cy="414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448" y="6357553"/>
            <a:ext cx="442392" cy="412838"/>
          </a:xfrm>
          <a:prstGeom prst="rect">
            <a:avLst/>
          </a:prstGeom>
        </p:spPr>
        <p:txBody>
          <a:bodyPr anchor="b"/>
          <a:lstStyle>
            <a:lvl1pPr algn="r">
              <a:defRPr sz="1100">
                <a:solidFill>
                  <a:srgbClr val="004990"/>
                </a:solidFill>
              </a:defRPr>
            </a:lvl1pPr>
          </a:lstStyle>
          <a:p>
            <a:fld id="{4A490C5D-AEA8-4823-B9B3-806910A0ECF7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4524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 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068960"/>
            <a:ext cx="7772400" cy="747514"/>
          </a:xfrm>
        </p:spPr>
        <p:txBody>
          <a:bodyPr anchor="ctr">
            <a:normAutofit/>
          </a:bodyPr>
          <a:lstStyle>
            <a:lvl1pPr algn="ctr">
              <a:defRPr sz="3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61048"/>
            <a:ext cx="6400800" cy="86409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067" y="1196752"/>
            <a:ext cx="4971941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251520" y="188640"/>
            <a:ext cx="3894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0" dirty="0" smtClean="0">
                <a:solidFill>
                  <a:schemeClr val="bg1"/>
                </a:solidFill>
              </a:rPr>
              <a:t>www.bsc.es</a:t>
            </a:r>
            <a:endParaRPr lang="es-ES" sz="2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34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968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685800" y="3069000"/>
            <a:ext cx="7772040" cy="747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7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8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353453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286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7920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980728"/>
            <a:ext cx="8928992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5736" y="6356350"/>
            <a:ext cx="6336704" cy="414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448" y="6357553"/>
            <a:ext cx="442392" cy="412838"/>
          </a:xfrm>
          <a:prstGeom prst="rect">
            <a:avLst/>
          </a:prstGeom>
        </p:spPr>
        <p:txBody>
          <a:bodyPr anchor="b"/>
          <a:lstStyle>
            <a:lvl1pPr algn="r">
              <a:defRPr sz="1100">
                <a:solidFill>
                  <a:srgbClr val="004990"/>
                </a:solidFill>
              </a:defRPr>
            </a:lvl1pPr>
          </a:lstStyle>
          <a:p>
            <a:fld id="{4A490C5D-AEA8-4823-B9B3-806910A0ECF7}" type="slidenum">
              <a:rPr lang="es-ES" smtClean="0"/>
              <a:pPr/>
              <a:t>‹#›</a:t>
            </a:fld>
            <a:endParaRPr lang="es-E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09320"/>
            <a:ext cx="1878899" cy="461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430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7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1"/>
        </a:buBlip>
        <a:defRPr sz="2400" kern="1200">
          <a:solidFill>
            <a:srgbClr val="00499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499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0499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00499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rgbClr val="00499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Picture 9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1840" cy="826560"/>
          </a:xfrm>
          <a:prstGeom prst="rect">
            <a:avLst/>
          </a:prstGeom>
          <a:ln>
            <a:noFill/>
          </a:ln>
        </p:spPr>
      </p:pic>
      <p:pic>
        <p:nvPicPr>
          <p:cNvPr id="368" name="Picture 3"/>
          <p:cNvPicPr/>
          <p:nvPr/>
        </p:nvPicPr>
        <p:blipFill>
          <a:blip r:embed="rId15"/>
          <a:stretch>
            <a:fillRect/>
          </a:stretch>
        </p:blipFill>
        <p:spPr>
          <a:xfrm>
            <a:off x="228600" y="6309360"/>
            <a:ext cx="1876680" cy="459000"/>
          </a:xfrm>
          <a:prstGeom prst="rect">
            <a:avLst/>
          </a:prstGeom>
          <a:ln>
            <a:noFill/>
          </a:ln>
        </p:spPr>
      </p:pic>
      <p:sp>
        <p:nvSpPr>
          <p:cNvPr id="3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US"/>
              <a:t>Click to edit the title text format</a:t>
            </a:r>
            <a:endParaRPr/>
          </a:p>
        </p:txBody>
      </p:sp>
      <p:sp>
        <p:nvSpPr>
          <p:cNvPr id="3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7014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ustomShape 1"/>
          <p:cNvSpPr/>
          <p:nvPr/>
        </p:nvSpPr>
        <p:spPr>
          <a:xfrm>
            <a:off x="6121440" y="6450840"/>
            <a:ext cx="2878560" cy="3020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"/>
                <a:ea typeface="DejaVu Sans"/>
              </a:rPr>
              <a:t>Belgrade, 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ea typeface="DejaVu Sans"/>
              </a:rPr>
              <a:t>25 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ea typeface="DejaVu Sans"/>
              </a:rPr>
              <a:t>September </a:t>
            </a:r>
            <a:r>
              <a:rPr lang="en-US" sz="1400" dirty="0">
                <a:solidFill>
                  <a:srgbClr val="FFFFFF"/>
                </a:solidFill>
                <a:latin typeface="Arial"/>
                <a:ea typeface="DejaVu Sans"/>
              </a:rPr>
              <a:t>2014</a:t>
            </a:r>
            <a:endParaRPr dirty="0"/>
          </a:p>
        </p:txBody>
      </p:sp>
      <p:sp>
        <p:nvSpPr>
          <p:cNvPr id="411" name="CustomShape 2"/>
          <p:cNvSpPr/>
          <p:nvPr/>
        </p:nvSpPr>
        <p:spPr>
          <a:xfrm>
            <a:off x="304800" y="4824040"/>
            <a:ext cx="8610600" cy="6858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dirty="0">
                <a:solidFill>
                  <a:srgbClr val="FFFFFF"/>
                </a:solidFill>
                <a:latin typeface="Arial"/>
                <a:ea typeface="DejaVu Sans"/>
              </a:rPr>
              <a:t>George </a:t>
            </a:r>
            <a:r>
              <a:rPr lang="en-US" dirty="0" smtClean="0">
                <a:solidFill>
                  <a:srgbClr val="FFFFFF"/>
                </a:solidFill>
                <a:latin typeface="Arial"/>
                <a:ea typeface="DejaVu Sans"/>
              </a:rPr>
              <a:t>S. </a:t>
            </a:r>
            <a:r>
              <a:rPr lang="en-US" dirty="0" err="1" smtClean="0">
                <a:solidFill>
                  <a:srgbClr val="FFFFFF"/>
                </a:solidFill>
                <a:latin typeface="Arial"/>
                <a:ea typeface="DejaVu Sans"/>
              </a:rPr>
              <a:t>Markomanolis</a:t>
            </a:r>
            <a:r>
              <a:rPr lang="en-US" dirty="0" smtClean="0">
                <a:solidFill>
                  <a:srgbClr val="FFFFFF"/>
                </a:solidFill>
                <a:latin typeface="Arial"/>
                <a:ea typeface="DejaVu Sans"/>
              </a:rPr>
              <a:t>, </a:t>
            </a:r>
            <a:r>
              <a:rPr lang="en-US" dirty="0" err="1" smtClean="0">
                <a:solidFill>
                  <a:srgbClr val="FFFFFF"/>
                </a:solidFill>
                <a:latin typeface="Arial"/>
                <a:ea typeface="DejaVu Sans"/>
              </a:rPr>
              <a:t>Oriol</a:t>
            </a:r>
            <a:r>
              <a:rPr lang="en-US" dirty="0" smtClean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Arial"/>
                <a:ea typeface="DejaVu Sans"/>
              </a:rPr>
              <a:t>Jorba</a:t>
            </a:r>
            <a:r>
              <a:rPr lang="en-US" dirty="0" smtClean="0">
                <a:solidFill>
                  <a:srgbClr val="FFFFFF"/>
                </a:solidFill>
                <a:latin typeface="Arial"/>
                <a:ea typeface="DejaVu Sans"/>
              </a:rPr>
              <a:t>, Kim </a:t>
            </a:r>
            <a:r>
              <a:rPr lang="en-US" dirty="0" err="1" smtClean="0">
                <a:solidFill>
                  <a:srgbClr val="FFFFFF"/>
                </a:solidFill>
                <a:latin typeface="Arial"/>
                <a:ea typeface="DejaVu Sans"/>
              </a:rPr>
              <a:t>Serradell</a:t>
            </a:r>
            <a:r>
              <a:rPr lang="en-US" dirty="0" smtClean="0">
                <a:solidFill>
                  <a:srgbClr val="FFFFFF"/>
                </a:solidFill>
                <a:latin typeface="Arial"/>
                <a:ea typeface="DejaVu Sans"/>
              </a:rPr>
              <a:t>                                                        </a:t>
            </a:r>
          </a:p>
          <a:p>
            <a:pPr algn="ctr">
              <a:lnSpc>
                <a:spcPct val="100000"/>
              </a:lnSpc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2" name="CustomShape 3"/>
          <p:cNvSpPr/>
          <p:nvPr/>
        </p:nvSpPr>
        <p:spPr>
          <a:xfrm>
            <a:off x="685800" y="2996952"/>
            <a:ext cx="7770600" cy="1787208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en-US" sz="3200" b="1" dirty="0" smtClean="0">
                <a:solidFill>
                  <a:srgbClr val="FFFFFF"/>
                </a:solidFill>
                <a:latin typeface="Arial"/>
                <a:ea typeface="DejaVu Sans"/>
              </a:rPr>
              <a:t>Performance analysis Tools: a case study of NMMB on </a:t>
            </a:r>
            <a:r>
              <a:rPr lang="en-US" sz="3200" b="1" dirty="0" err="1" smtClean="0">
                <a:solidFill>
                  <a:srgbClr val="FFFFFF"/>
                </a:solidFill>
                <a:latin typeface="Arial"/>
                <a:ea typeface="DejaVu Sans"/>
              </a:rPr>
              <a:t>Marenostrum</a:t>
            </a:r>
            <a:r>
              <a:rPr lang="en-US" sz="3200" b="1" dirty="0" smtClean="0">
                <a:solidFill>
                  <a:srgbClr val="FFFFFF"/>
                </a:solidFill>
                <a:latin typeface="Arial"/>
                <a:ea typeface="DejaVu Sans"/>
              </a:rPr>
              <a:t> Supercomputer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41564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ustomShape 1"/>
          <p:cNvSpPr/>
          <p:nvPr/>
        </p:nvSpPr>
        <p:spPr>
          <a:xfrm>
            <a:off x="107640" y="44640"/>
            <a:ext cx="8927280" cy="790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US" sz="2400" dirty="0" err="1" smtClean="0">
                <a:solidFill>
                  <a:srgbClr val="FFFFFF"/>
                </a:solidFill>
                <a:latin typeface="Arial"/>
              </a:rPr>
              <a:t>Paraver</a:t>
            </a:r>
            <a:r>
              <a:rPr lang="en-US" sz="2400" dirty="0" smtClean="0">
                <a:solidFill>
                  <a:srgbClr val="FFFFFF"/>
                </a:solidFill>
                <a:latin typeface="Arial"/>
              </a:rPr>
              <a:t> – Menu (from BSC Tools presentation)</a:t>
            </a:r>
            <a:endParaRPr sz="2400" dirty="0"/>
          </a:p>
        </p:txBody>
      </p:sp>
      <p:sp>
        <p:nvSpPr>
          <p:cNvPr id="415" name="CustomShape 2"/>
          <p:cNvSpPr/>
          <p:nvPr/>
        </p:nvSpPr>
        <p:spPr>
          <a:xfrm>
            <a:off x="8604360" y="6357600"/>
            <a:ext cx="440640" cy="4111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F695E06-CEF3-43AA-BDD5-EE03BA18400E}" type="slidenum">
              <a:rPr lang="en-US" sz="1100">
                <a:solidFill>
                  <a:srgbClr val="004990"/>
                </a:solidFill>
                <a:latin typeface="Arial"/>
                <a:ea typeface="DejaVu Sans"/>
              </a:rPr>
              <a:t>10</a:t>
            </a:fld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10</a:t>
            </a:fld>
            <a:endParaRPr lang="es-E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1" y="1020852"/>
            <a:ext cx="9160889" cy="565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3705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ustomShape 1"/>
          <p:cNvSpPr/>
          <p:nvPr/>
        </p:nvSpPr>
        <p:spPr>
          <a:xfrm>
            <a:off x="107640" y="44640"/>
            <a:ext cx="8927280" cy="790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US" sz="2400" dirty="0" err="1" smtClean="0">
                <a:solidFill>
                  <a:srgbClr val="FFFFFF"/>
                </a:solidFill>
                <a:latin typeface="Arial"/>
              </a:rPr>
              <a:t>Paraver</a:t>
            </a:r>
            <a:r>
              <a:rPr lang="en-US" sz="2400" dirty="0" smtClean="0">
                <a:solidFill>
                  <a:srgbClr val="FFFFFF"/>
                </a:solidFill>
                <a:latin typeface="Arial"/>
              </a:rPr>
              <a:t> – Profiles (from BSC Tools presentation)</a:t>
            </a:r>
            <a:endParaRPr sz="2400" dirty="0"/>
          </a:p>
        </p:txBody>
      </p:sp>
      <p:sp>
        <p:nvSpPr>
          <p:cNvPr id="415" name="CustomShape 2"/>
          <p:cNvSpPr/>
          <p:nvPr/>
        </p:nvSpPr>
        <p:spPr>
          <a:xfrm>
            <a:off x="8604360" y="6357600"/>
            <a:ext cx="440640" cy="4111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F695E06-CEF3-43AA-BDD5-EE03BA18400E}" type="slidenum">
              <a:rPr lang="en-US" sz="1100">
                <a:solidFill>
                  <a:srgbClr val="004990"/>
                </a:solidFill>
                <a:latin typeface="Arial"/>
                <a:ea typeface="DejaVu Sans"/>
              </a:rPr>
              <a:t>11</a:t>
            </a:fld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11</a:t>
            </a:fld>
            <a:endParaRPr lang="es-E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32" y="980728"/>
            <a:ext cx="9023768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3970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ustomShape 1"/>
          <p:cNvSpPr/>
          <p:nvPr/>
        </p:nvSpPr>
        <p:spPr>
          <a:xfrm>
            <a:off x="107640" y="44640"/>
            <a:ext cx="8927280" cy="790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US" sz="2400" dirty="0" err="1" smtClean="0">
                <a:solidFill>
                  <a:srgbClr val="FFFFFF"/>
                </a:solidFill>
                <a:latin typeface="Arial"/>
              </a:rPr>
              <a:t>Paraver</a:t>
            </a:r>
            <a:r>
              <a:rPr lang="en-US" sz="2400" dirty="0" smtClean="0">
                <a:solidFill>
                  <a:srgbClr val="FFFFFF"/>
                </a:solidFill>
                <a:latin typeface="Arial"/>
              </a:rPr>
              <a:t> – </a:t>
            </a:r>
            <a:r>
              <a:rPr lang="en-US" sz="2400" dirty="0" smtClean="0">
                <a:solidFill>
                  <a:srgbClr val="FFFFFF"/>
                </a:solidFill>
                <a:latin typeface="Arial"/>
              </a:rPr>
              <a:t>Profiles</a:t>
            </a:r>
            <a:r>
              <a:rPr lang="en-US" sz="24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Arial"/>
              </a:rPr>
              <a:t>(from BSC Tools presentation)</a:t>
            </a:r>
            <a:endParaRPr sz="2400" dirty="0"/>
          </a:p>
        </p:txBody>
      </p:sp>
      <p:sp>
        <p:nvSpPr>
          <p:cNvPr id="415" name="CustomShape 2"/>
          <p:cNvSpPr/>
          <p:nvPr/>
        </p:nvSpPr>
        <p:spPr>
          <a:xfrm>
            <a:off x="8604360" y="6357600"/>
            <a:ext cx="440640" cy="4111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F695E06-CEF3-43AA-BDD5-EE03BA18400E}" type="slidenum">
              <a:rPr lang="en-US" sz="1100">
                <a:solidFill>
                  <a:srgbClr val="004990"/>
                </a:solidFill>
                <a:latin typeface="Arial"/>
                <a:ea typeface="DejaVu Sans"/>
              </a:rPr>
              <a:t>12</a:t>
            </a:fld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12</a:t>
            </a:fld>
            <a:endParaRPr lang="es-E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32" y="1108859"/>
            <a:ext cx="9023768" cy="564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3202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ustomShape 1"/>
          <p:cNvSpPr/>
          <p:nvPr/>
        </p:nvSpPr>
        <p:spPr>
          <a:xfrm>
            <a:off x="107640" y="44640"/>
            <a:ext cx="8927280" cy="790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US" sz="2400" dirty="0" err="1" smtClean="0">
                <a:solidFill>
                  <a:srgbClr val="FFFFFF"/>
                </a:solidFill>
                <a:latin typeface="Arial"/>
              </a:rPr>
              <a:t>Paraver</a:t>
            </a:r>
            <a:r>
              <a:rPr lang="en-US" sz="2400" dirty="0" smtClean="0">
                <a:solidFill>
                  <a:srgbClr val="FFFFFF"/>
                </a:solidFill>
                <a:latin typeface="Arial"/>
              </a:rPr>
              <a:t> – Histograms (from BSC Tools presentation)</a:t>
            </a:r>
            <a:endParaRPr sz="2400" dirty="0"/>
          </a:p>
        </p:txBody>
      </p:sp>
      <p:sp>
        <p:nvSpPr>
          <p:cNvPr id="415" name="CustomShape 2"/>
          <p:cNvSpPr/>
          <p:nvPr/>
        </p:nvSpPr>
        <p:spPr>
          <a:xfrm>
            <a:off x="8604360" y="6357600"/>
            <a:ext cx="440640" cy="4111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F695E06-CEF3-43AA-BDD5-EE03BA18400E}" type="slidenum">
              <a:rPr lang="en-US" sz="1100">
                <a:solidFill>
                  <a:srgbClr val="004990"/>
                </a:solidFill>
                <a:latin typeface="Arial"/>
                <a:ea typeface="DejaVu Sans"/>
              </a:rPr>
              <a:t>13</a:t>
            </a:fld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13</a:t>
            </a:fld>
            <a:endParaRPr lang="es-E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32" y="1097532"/>
            <a:ext cx="9023768" cy="567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1270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ustomShape 1"/>
          <p:cNvSpPr/>
          <p:nvPr/>
        </p:nvSpPr>
        <p:spPr>
          <a:xfrm>
            <a:off x="107640" y="44640"/>
            <a:ext cx="8927280" cy="790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US" sz="2400" dirty="0" err="1" smtClean="0">
                <a:solidFill>
                  <a:srgbClr val="FFFFFF"/>
                </a:solidFill>
                <a:latin typeface="Arial"/>
              </a:rPr>
              <a:t>Paraver</a:t>
            </a:r>
            <a:r>
              <a:rPr lang="en-US" sz="2400" dirty="0" smtClean="0">
                <a:solidFill>
                  <a:srgbClr val="FFFFFF"/>
                </a:solidFill>
                <a:latin typeface="Arial"/>
              </a:rPr>
              <a:t> – Histograms (from BSC Tools presentation)</a:t>
            </a:r>
            <a:endParaRPr sz="2400" dirty="0"/>
          </a:p>
        </p:txBody>
      </p:sp>
      <p:sp>
        <p:nvSpPr>
          <p:cNvPr id="415" name="CustomShape 2"/>
          <p:cNvSpPr/>
          <p:nvPr/>
        </p:nvSpPr>
        <p:spPr>
          <a:xfrm>
            <a:off x="8604360" y="6357600"/>
            <a:ext cx="440640" cy="4111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F695E06-CEF3-43AA-BDD5-EE03BA18400E}" type="slidenum">
              <a:rPr lang="en-US" sz="1100">
                <a:solidFill>
                  <a:srgbClr val="004990"/>
                </a:solidFill>
                <a:latin typeface="Arial"/>
                <a:ea typeface="DejaVu Sans"/>
              </a:rPr>
              <a:t>14</a:t>
            </a:fld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14</a:t>
            </a:fld>
            <a:endParaRPr lang="es-E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0" y="1097532"/>
            <a:ext cx="8913332" cy="567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4204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ustomShape 1"/>
          <p:cNvSpPr/>
          <p:nvPr/>
        </p:nvSpPr>
        <p:spPr>
          <a:xfrm>
            <a:off x="107640" y="44640"/>
            <a:ext cx="8927280" cy="790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US" sz="2700" dirty="0" err="1" smtClean="0">
                <a:solidFill>
                  <a:srgbClr val="FFFFFF"/>
                </a:solidFill>
                <a:latin typeface="Arial"/>
              </a:rPr>
              <a:t>Paraver</a:t>
            </a:r>
            <a:r>
              <a:rPr lang="en-US" sz="2700" dirty="0" smtClean="0">
                <a:solidFill>
                  <a:srgbClr val="FFFFFF"/>
                </a:solidFill>
                <a:latin typeface="Arial"/>
              </a:rPr>
              <a:t> –View</a:t>
            </a:r>
            <a:endParaRPr dirty="0"/>
          </a:p>
        </p:txBody>
      </p:sp>
      <p:sp>
        <p:nvSpPr>
          <p:cNvPr id="415" name="CustomShape 2"/>
          <p:cNvSpPr/>
          <p:nvPr/>
        </p:nvSpPr>
        <p:spPr>
          <a:xfrm>
            <a:off x="8604360" y="6357600"/>
            <a:ext cx="440640" cy="4111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F695E06-CEF3-43AA-BDD5-EE03BA18400E}" type="slidenum">
              <a:rPr lang="en-US" sz="1100">
                <a:solidFill>
                  <a:srgbClr val="004990"/>
                </a:solidFill>
                <a:latin typeface="Arial"/>
                <a:ea typeface="DejaVu Sans"/>
              </a:rPr>
              <a:t>15</a:t>
            </a:fld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15</a:t>
            </a:fld>
            <a:endParaRPr lang="es-ES" dirty="0"/>
          </a:p>
        </p:txBody>
      </p:sp>
      <p:sp>
        <p:nvSpPr>
          <p:cNvPr id="8" name="CustomShape 3"/>
          <p:cNvSpPr/>
          <p:nvPr/>
        </p:nvSpPr>
        <p:spPr>
          <a:xfrm>
            <a:off x="107640" y="838440"/>
            <a:ext cx="8927280" cy="51829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000" dirty="0">
                <a:solidFill>
                  <a:srgbClr val="004990"/>
                </a:solidFill>
                <a:latin typeface="Arial"/>
                <a:ea typeface="DejaVu Sans"/>
              </a:rPr>
              <a:t> </a:t>
            </a:r>
            <a:r>
              <a:rPr lang="en-US" sz="2000" dirty="0" smtClean="0">
                <a:solidFill>
                  <a:srgbClr val="004990"/>
                </a:solidFill>
                <a:latin typeface="Arial"/>
                <a:ea typeface="DejaVu Sans"/>
              </a:rPr>
              <a:t>Running and observing the events</a:t>
            </a: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000" dirty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000" dirty="0" smtClean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000" dirty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000" dirty="0" smtClean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000" dirty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000" dirty="0" smtClean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000" dirty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000" dirty="0" smtClean="0">
                <a:solidFill>
                  <a:srgbClr val="004990"/>
                </a:solidFill>
                <a:latin typeface="Arial"/>
                <a:ea typeface="DejaVu Sans"/>
              </a:rPr>
              <a:t>Computation </a:t>
            </a:r>
          </a:p>
          <a:p>
            <a:pPr>
              <a:lnSpc>
                <a:spcPct val="100000"/>
              </a:lnSpc>
            </a:pPr>
            <a:endParaRPr lang="en-US" sz="2000" dirty="0" smtClean="0">
              <a:solidFill>
                <a:srgbClr val="004990"/>
              </a:solidFill>
              <a:latin typeface="Arial"/>
              <a:ea typeface="DejaVu San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78"/>
          <a:stretch/>
        </p:blipFill>
        <p:spPr>
          <a:xfrm>
            <a:off x="891405" y="4005064"/>
            <a:ext cx="6912768" cy="13386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74"/>
          <a:stretch/>
        </p:blipFill>
        <p:spPr>
          <a:xfrm>
            <a:off x="917396" y="1556792"/>
            <a:ext cx="6860787" cy="134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5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ustomShape 1"/>
          <p:cNvSpPr/>
          <p:nvPr/>
        </p:nvSpPr>
        <p:spPr>
          <a:xfrm>
            <a:off x="107640" y="44640"/>
            <a:ext cx="8927280" cy="790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US" sz="2700" dirty="0" err="1" smtClean="0">
                <a:solidFill>
                  <a:srgbClr val="FFFFFF"/>
                </a:solidFill>
                <a:latin typeface="Arial"/>
              </a:rPr>
              <a:t>Paraver</a:t>
            </a:r>
            <a:r>
              <a:rPr lang="en-US" sz="2700" dirty="0" smtClean="0">
                <a:solidFill>
                  <a:srgbClr val="FFFFFF"/>
                </a:solidFill>
                <a:latin typeface="Arial"/>
              </a:rPr>
              <a:t> – Computation View</a:t>
            </a:r>
            <a:endParaRPr dirty="0"/>
          </a:p>
        </p:txBody>
      </p:sp>
      <p:sp>
        <p:nvSpPr>
          <p:cNvPr id="415" name="CustomShape 2"/>
          <p:cNvSpPr/>
          <p:nvPr/>
        </p:nvSpPr>
        <p:spPr>
          <a:xfrm>
            <a:off x="8604360" y="6357600"/>
            <a:ext cx="440640" cy="4111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F695E06-CEF3-43AA-BDD5-EE03BA18400E}" type="slidenum">
              <a:rPr lang="en-US" sz="1100">
                <a:solidFill>
                  <a:srgbClr val="004990"/>
                </a:solidFill>
                <a:latin typeface="Arial"/>
                <a:ea typeface="DejaVu Sans"/>
              </a:rPr>
              <a:t>16</a:t>
            </a:fld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16</a:t>
            </a:fld>
            <a:endParaRPr lang="es-ES" dirty="0"/>
          </a:p>
        </p:txBody>
      </p:sp>
      <p:sp>
        <p:nvSpPr>
          <p:cNvPr id="8" name="CustomShape 3"/>
          <p:cNvSpPr/>
          <p:nvPr/>
        </p:nvSpPr>
        <p:spPr>
          <a:xfrm>
            <a:off x="107640" y="838440"/>
            <a:ext cx="8927280" cy="51829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000" dirty="0">
                <a:solidFill>
                  <a:srgbClr val="004990"/>
                </a:solidFill>
                <a:latin typeface="Arial"/>
                <a:ea typeface="DejaVu Sans"/>
              </a:rPr>
              <a:t> </a:t>
            </a:r>
            <a:r>
              <a:rPr lang="en-US" sz="2000" dirty="0" smtClean="0">
                <a:solidFill>
                  <a:srgbClr val="004990"/>
                </a:solidFill>
                <a:latin typeface="Arial"/>
                <a:ea typeface="DejaVu Sans"/>
              </a:rPr>
              <a:t>Create a profile view for the following part of the trace </a:t>
            </a:r>
          </a:p>
          <a:p>
            <a:pPr>
              <a:lnSpc>
                <a:spcPct val="100000"/>
              </a:lnSpc>
            </a:pPr>
            <a:endParaRPr lang="en-US" sz="2000" dirty="0" smtClean="0">
              <a:solidFill>
                <a:srgbClr val="004990"/>
              </a:solidFill>
              <a:latin typeface="Arial"/>
              <a:ea typeface="DejaVu San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96" y="1340768"/>
            <a:ext cx="6912768" cy="1520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96" y="3243252"/>
            <a:ext cx="6912768" cy="15208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68" y="5042352"/>
            <a:ext cx="6896396" cy="152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ustomShape 1"/>
          <p:cNvSpPr/>
          <p:nvPr/>
        </p:nvSpPr>
        <p:spPr>
          <a:xfrm>
            <a:off x="107640" y="44640"/>
            <a:ext cx="8927280" cy="790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US" sz="2700" dirty="0" err="1" smtClean="0">
                <a:solidFill>
                  <a:srgbClr val="FFFFFF"/>
                </a:solidFill>
                <a:latin typeface="Arial"/>
              </a:rPr>
              <a:t>Paraver</a:t>
            </a:r>
            <a:r>
              <a:rPr lang="en-US" sz="2700" dirty="0" smtClean="0">
                <a:solidFill>
                  <a:srgbClr val="FFFFFF"/>
                </a:solidFill>
                <a:latin typeface="Arial"/>
              </a:rPr>
              <a:t> – Profile View</a:t>
            </a:r>
            <a:endParaRPr dirty="0"/>
          </a:p>
        </p:txBody>
      </p:sp>
      <p:sp>
        <p:nvSpPr>
          <p:cNvPr id="415" name="CustomShape 2"/>
          <p:cNvSpPr/>
          <p:nvPr/>
        </p:nvSpPr>
        <p:spPr>
          <a:xfrm>
            <a:off x="8604360" y="6357600"/>
            <a:ext cx="440640" cy="4111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F695E06-CEF3-43AA-BDD5-EE03BA18400E}" type="slidenum">
              <a:rPr lang="en-US" sz="1100">
                <a:solidFill>
                  <a:srgbClr val="004990"/>
                </a:solidFill>
                <a:latin typeface="Arial"/>
                <a:ea typeface="DejaVu Sans"/>
              </a:rPr>
              <a:t>17</a:t>
            </a:fld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17</a:t>
            </a:fld>
            <a:endParaRPr lang="es-ES" dirty="0"/>
          </a:p>
        </p:txBody>
      </p:sp>
      <p:sp>
        <p:nvSpPr>
          <p:cNvPr id="8" name="CustomShape 3"/>
          <p:cNvSpPr/>
          <p:nvPr/>
        </p:nvSpPr>
        <p:spPr>
          <a:xfrm>
            <a:off x="107640" y="838440"/>
            <a:ext cx="8927280" cy="51829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000" dirty="0">
                <a:solidFill>
                  <a:srgbClr val="004990"/>
                </a:solidFill>
                <a:latin typeface="Arial"/>
                <a:ea typeface="DejaVu Sans"/>
              </a:rPr>
              <a:t> </a:t>
            </a:r>
            <a:r>
              <a:rPr lang="en-US" sz="2000" dirty="0" smtClean="0">
                <a:solidFill>
                  <a:srgbClr val="004990"/>
                </a:solidFill>
                <a:latin typeface="Arial"/>
                <a:ea typeface="DejaVu Sans"/>
              </a:rPr>
              <a:t>Create a profile view for the following part of the trace </a:t>
            </a:r>
          </a:p>
          <a:p>
            <a:pPr>
              <a:lnSpc>
                <a:spcPct val="100000"/>
              </a:lnSpc>
            </a:pPr>
            <a:endParaRPr lang="en-US" sz="2000" dirty="0" smtClean="0">
              <a:solidFill>
                <a:srgbClr val="004990"/>
              </a:solidFill>
              <a:latin typeface="Arial"/>
              <a:ea typeface="DejaVu San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575559"/>
            <a:ext cx="6912768" cy="161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8850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859" y="3861049"/>
            <a:ext cx="4968552" cy="2702111"/>
          </a:xfrm>
          <a:prstGeom prst="rect">
            <a:avLst/>
          </a:prstGeom>
        </p:spPr>
      </p:pic>
      <p:sp>
        <p:nvSpPr>
          <p:cNvPr id="414" name="CustomShape 1"/>
          <p:cNvSpPr/>
          <p:nvPr/>
        </p:nvSpPr>
        <p:spPr>
          <a:xfrm>
            <a:off x="107640" y="44640"/>
            <a:ext cx="8927280" cy="790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US" sz="2700" dirty="0" err="1" smtClean="0">
                <a:solidFill>
                  <a:srgbClr val="FFFFFF"/>
                </a:solidFill>
                <a:latin typeface="Arial"/>
              </a:rPr>
              <a:t>Paraver</a:t>
            </a:r>
            <a:r>
              <a:rPr lang="en-US" sz="2700" dirty="0" smtClean="0">
                <a:solidFill>
                  <a:srgbClr val="FFFFFF"/>
                </a:solidFill>
                <a:latin typeface="Arial"/>
              </a:rPr>
              <a:t> – Profile View</a:t>
            </a:r>
            <a:endParaRPr dirty="0"/>
          </a:p>
        </p:txBody>
      </p:sp>
      <p:sp>
        <p:nvSpPr>
          <p:cNvPr id="415" name="CustomShape 2"/>
          <p:cNvSpPr/>
          <p:nvPr/>
        </p:nvSpPr>
        <p:spPr>
          <a:xfrm>
            <a:off x="8604360" y="6357600"/>
            <a:ext cx="440640" cy="4111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F695E06-CEF3-43AA-BDD5-EE03BA18400E}" type="slidenum">
              <a:rPr lang="en-US" sz="1100">
                <a:solidFill>
                  <a:srgbClr val="004990"/>
                </a:solidFill>
                <a:latin typeface="Arial"/>
                <a:ea typeface="DejaVu Sans"/>
              </a:rPr>
              <a:t>18</a:t>
            </a:fld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18</a:t>
            </a:fld>
            <a:endParaRPr lang="es-ES" dirty="0"/>
          </a:p>
        </p:txBody>
      </p:sp>
      <p:sp>
        <p:nvSpPr>
          <p:cNvPr id="8" name="CustomShape 3"/>
          <p:cNvSpPr/>
          <p:nvPr/>
        </p:nvSpPr>
        <p:spPr>
          <a:xfrm>
            <a:off x="107640" y="838440"/>
            <a:ext cx="8927280" cy="51829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Blip>
                <a:blip r:embed="rId3"/>
              </a:buBlip>
            </a:pPr>
            <a:r>
              <a:rPr lang="en-US" sz="2400" dirty="0">
                <a:solidFill>
                  <a:srgbClr val="004990"/>
                </a:solidFill>
                <a:latin typeface="Arial"/>
                <a:ea typeface="DejaVu Sans"/>
              </a:rPr>
              <a:t> </a:t>
            </a:r>
            <a:r>
              <a:rPr lang="en-US" sz="2000" dirty="0" smtClean="0">
                <a:solidFill>
                  <a:srgbClr val="004990"/>
                </a:solidFill>
                <a:latin typeface="Arial"/>
                <a:ea typeface="DejaVu Sans"/>
              </a:rPr>
              <a:t>Percentage of MPI calls</a:t>
            </a:r>
          </a:p>
          <a:p>
            <a:pPr>
              <a:lnSpc>
                <a:spcPct val="100000"/>
              </a:lnSpc>
              <a:buBlip>
                <a:blip r:embed="rId3"/>
              </a:buBlip>
            </a:pPr>
            <a:r>
              <a:rPr lang="en-US" sz="2000" dirty="0" smtClean="0">
                <a:solidFill>
                  <a:srgbClr val="004990"/>
                </a:solidFill>
                <a:latin typeface="Arial"/>
                <a:ea typeface="DejaVu Sans"/>
              </a:rPr>
              <a:t>Average=98.7% is the </a:t>
            </a:r>
            <a:br>
              <a:rPr lang="en-US" sz="2000" dirty="0" smtClean="0">
                <a:solidFill>
                  <a:srgbClr val="004990"/>
                </a:solidFill>
                <a:latin typeface="Arial"/>
                <a:ea typeface="DejaVu Sans"/>
              </a:rPr>
            </a:br>
            <a:r>
              <a:rPr lang="en-US" sz="2000" dirty="0" smtClean="0">
                <a:solidFill>
                  <a:srgbClr val="004990"/>
                </a:solidFill>
                <a:latin typeface="Arial"/>
                <a:ea typeface="DejaVu Sans"/>
              </a:rPr>
              <a:t>parallel efficiency </a:t>
            </a:r>
          </a:p>
          <a:p>
            <a:pPr>
              <a:lnSpc>
                <a:spcPct val="100000"/>
              </a:lnSpc>
              <a:buBlip>
                <a:blip r:embed="rId3"/>
              </a:buBlip>
            </a:pPr>
            <a:r>
              <a:rPr lang="en-US" sz="2000" dirty="0" smtClean="0">
                <a:solidFill>
                  <a:srgbClr val="004990"/>
                </a:solidFill>
                <a:latin typeface="Arial"/>
                <a:ea typeface="DejaVu Sans"/>
              </a:rPr>
              <a:t>Maximum = 99.98% is the</a:t>
            </a:r>
            <a:r>
              <a:rPr lang="en-US" sz="2000" dirty="0">
                <a:solidFill>
                  <a:srgbClr val="004990"/>
                </a:solidFill>
                <a:latin typeface="Arial"/>
                <a:ea typeface="DejaVu Sans"/>
              </a:rPr>
              <a:t/>
            </a:r>
            <a:br>
              <a:rPr lang="en-US" sz="2000" dirty="0">
                <a:solidFill>
                  <a:srgbClr val="004990"/>
                </a:solidFill>
                <a:latin typeface="Arial"/>
                <a:ea typeface="DejaVu Sans"/>
              </a:rPr>
            </a:br>
            <a:r>
              <a:rPr lang="en-US" sz="2000" dirty="0" smtClean="0">
                <a:solidFill>
                  <a:srgbClr val="004990"/>
                </a:solidFill>
                <a:latin typeface="Arial"/>
                <a:ea typeface="DejaVu Sans"/>
              </a:rPr>
              <a:t>communication efficiency</a:t>
            </a:r>
          </a:p>
          <a:p>
            <a:pPr>
              <a:lnSpc>
                <a:spcPct val="100000"/>
              </a:lnSpc>
              <a:buBlip>
                <a:blip r:embed="rId3"/>
              </a:buBlip>
            </a:pPr>
            <a:r>
              <a:rPr lang="en-US" sz="2000" dirty="0" err="1" smtClean="0">
                <a:solidFill>
                  <a:srgbClr val="004990"/>
                </a:solidFill>
                <a:latin typeface="Arial"/>
                <a:ea typeface="DejaVu Sans"/>
              </a:rPr>
              <a:t>Avg</a:t>
            </a:r>
            <a:r>
              <a:rPr lang="en-US" sz="2000" dirty="0" smtClean="0">
                <a:solidFill>
                  <a:srgbClr val="004990"/>
                </a:solidFill>
                <a:latin typeface="Arial"/>
                <a:ea typeface="DejaVu Sans"/>
              </a:rPr>
              <a:t>/max = 0.99 is perfect</a:t>
            </a:r>
            <a:br>
              <a:rPr lang="en-US" sz="2000" dirty="0" smtClean="0">
                <a:solidFill>
                  <a:srgbClr val="004990"/>
                </a:solidFill>
                <a:latin typeface="Arial"/>
                <a:ea typeface="DejaVu Sans"/>
              </a:rPr>
            </a:br>
            <a:r>
              <a:rPr lang="en-US" sz="2000" dirty="0" smtClean="0">
                <a:solidFill>
                  <a:srgbClr val="004990"/>
                </a:solidFill>
                <a:latin typeface="Arial"/>
                <a:ea typeface="DejaVu Sans"/>
              </a:rPr>
              <a:t>load balanced only for this</a:t>
            </a:r>
            <a:br>
              <a:rPr lang="en-US" sz="2000" dirty="0" smtClean="0">
                <a:solidFill>
                  <a:srgbClr val="004990"/>
                </a:solidFill>
                <a:latin typeface="Arial"/>
                <a:ea typeface="DejaVu Sans"/>
              </a:rPr>
            </a:br>
            <a:r>
              <a:rPr lang="en-US" sz="2000" dirty="0" smtClean="0">
                <a:solidFill>
                  <a:srgbClr val="004990"/>
                </a:solidFill>
                <a:latin typeface="Arial"/>
                <a:ea typeface="DejaVu Sans"/>
              </a:rPr>
              <a:t>part of the trace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949595"/>
            <a:ext cx="5327015" cy="283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0202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ustomShape 1"/>
          <p:cNvSpPr/>
          <p:nvPr/>
        </p:nvSpPr>
        <p:spPr>
          <a:xfrm>
            <a:off x="107640" y="44640"/>
            <a:ext cx="8927280" cy="790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US" sz="2700" dirty="0" err="1" smtClean="0">
                <a:solidFill>
                  <a:srgbClr val="FFFFFF"/>
                </a:solidFill>
                <a:latin typeface="Arial"/>
              </a:rPr>
              <a:t>Paraver</a:t>
            </a:r>
            <a:r>
              <a:rPr lang="en-US" sz="2700" dirty="0" smtClean="0">
                <a:solidFill>
                  <a:srgbClr val="FFFFFF"/>
                </a:solidFill>
                <a:latin typeface="Arial"/>
              </a:rPr>
              <a:t> – Useful Duration</a:t>
            </a:r>
            <a:endParaRPr dirty="0"/>
          </a:p>
        </p:txBody>
      </p:sp>
      <p:sp>
        <p:nvSpPr>
          <p:cNvPr id="415" name="CustomShape 2"/>
          <p:cNvSpPr/>
          <p:nvPr/>
        </p:nvSpPr>
        <p:spPr>
          <a:xfrm>
            <a:off x="8604360" y="6357600"/>
            <a:ext cx="440640" cy="4111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F695E06-CEF3-43AA-BDD5-EE03BA18400E}" type="slidenum">
              <a:rPr lang="en-US" sz="1100">
                <a:solidFill>
                  <a:srgbClr val="004990"/>
                </a:solidFill>
                <a:latin typeface="Arial"/>
                <a:ea typeface="DejaVu Sans"/>
              </a:rPr>
              <a:t>19</a:t>
            </a:fld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19</a:t>
            </a:fld>
            <a:endParaRPr lang="es-E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575559"/>
            <a:ext cx="6912768" cy="1612206"/>
          </a:xfrm>
          <a:prstGeom prst="rect">
            <a:avLst/>
          </a:prstGeom>
        </p:spPr>
      </p:pic>
      <p:sp>
        <p:nvSpPr>
          <p:cNvPr id="8" name="CustomShape 3"/>
          <p:cNvSpPr/>
          <p:nvPr/>
        </p:nvSpPr>
        <p:spPr>
          <a:xfrm>
            <a:off x="107640" y="838440"/>
            <a:ext cx="8927280" cy="51829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Blip>
                <a:blip r:embed="rId3"/>
              </a:buBlip>
            </a:pPr>
            <a:r>
              <a:rPr lang="en-US" sz="2400" dirty="0">
                <a:solidFill>
                  <a:srgbClr val="004990"/>
                </a:solidFill>
                <a:latin typeface="Arial"/>
                <a:ea typeface="DejaVu Sans"/>
              </a:rPr>
              <a:t> </a:t>
            </a:r>
            <a: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  <a:t>Part of the timeline</a:t>
            </a:r>
          </a:p>
          <a:p>
            <a:pPr>
              <a:lnSpc>
                <a:spcPct val="100000"/>
              </a:lnSpc>
              <a:buBlip>
                <a:blip r:embed="rId3"/>
              </a:buBlip>
            </a:pPr>
            <a: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  <a:t> 1 hour global domain, 24km, 64 layers, </a:t>
            </a:r>
            <a:r>
              <a:rPr lang="en-US" sz="2400" dirty="0" err="1" smtClean="0">
                <a:solidFill>
                  <a:srgbClr val="004990"/>
                </a:solidFill>
                <a:latin typeface="Arial"/>
                <a:ea typeface="DejaVu Sans"/>
              </a:rPr>
              <a:t>meteo</a:t>
            </a:r>
            <a: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  <a:t> configuration</a:t>
            </a:r>
          </a:p>
          <a:p>
            <a:pPr>
              <a:lnSpc>
                <a:spcPct val="100000"/>
              </a:lnSpc>
              <a:buBlip>
                <a:blip r:embed="rId3"/>
              </a:buBlip>
            </a:pPr>
            <a:r>
              <a:rPr lang="en-US" sz="2400" dirty="0">
                <a:solidFill>
                  <a:srgbClr val="004990"/>
                </a:solidFill>
                <a:latin typeface="Arial"/>
                <a:ea typeface="DejaVu Sans"/>
              </a:rPr>
              <a:t> </a:t>
            </a:r>
            <a: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  <a:t>Green low computation, blue significant computation (useful duration view)</a:t>
            </a:r>
            <a:b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</a:br>
            <a:endParaRPr lang="en-US" sz="2400" dirty="0" smtClean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293096"/>
            <a:ext cx="6912768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1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ustomShape 1"/>
          <p:cNvSpPr/>
          <p:nvPr/>
        </p:nvSpPr>
        <p:spPr>
          <a:xfrm>
            <a:off x="107640" y="44640"/>
            <a:ext cx="8927280" cy="790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US" sz="2700" dirty="0" smtClean="0">
                <a:solidFill>
                  <a:srgbClr val="FFFFFF"/>
                </a:solidFill>
                <a:latin typeface="Arial"/>
                <a:ea typeface="DejaVu Sans"/>
              </a:rPr>
              <a:t>Outline</a:t>
            </a:r>
            <a:endParaRPr dirty="0"/>
          </a:p>
        </p:txBody>
      </p:sp>
      <p:sp>
        <p:nvSpPr>
          <p:cNvPr id="415" name="CustomShape 2"/>
          <p:cNvSpPr/>
          <p:nvPr/>
        </p:nvSpPr>
        <p:spPr>
          <a:xfrm>
            <a:off x="8604360" y="6357600"/>
            <a:ext cx="440640" cy="4111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F695E06-CEF3-43AA-BDD5-EE03BA18400E}" type="slidenum">
              <a:rPr lang="en-US" sz="1100">
                <a:solidFill>
                  <a:srgbClr val="004990"/>
                </a:solidFill>
                <a:latin typeface="Arial"/>
                <a:ea typeface="DejaVu Sans"/>
              </a:rPr>
              <a:t>2</a:t>
            </a:fld>
            <a:endParaRPr/>
          </a:p>
        </p:txBody>
      </p:sp>
      <p:sp>
        <p:nvSpPr>
          <p:cNvPr id="416" name="CustomShape 3"/>
          <p:cNvSpPr/>
          <p:nvPr/>
        </p:nvSpPr>
        <p:spPr>
          <a:xfrm>
            <a:off x="107640" y="838440"/>
            <a:ext cx="8927280" cy="51829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>
                <a:solidFill>
                  <a:srgbClr val="004990"/>
                </a:solidFill>
                <a:latin typeface="Arial"/>
                <a:ea typeface="DejaVu Sans"/>
              </a:rPr>
              <a:t> </a:t>
            </a:r>
            <a: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  <a:t>Introduction to </a:t>
            </a:r>
            <a:r>
              <a:rPr lang="en-US" sz="2400" dirty="0" err="1" smtClean="0">
                <a:solidFill>
                  <a:srgbClr val="004990"/>
                </a:solidFill>
                <a:latin typeface="Arial"/>
                <a:ea typeface="DejaVu Sans"/>
              </a:rPr>
              <a:t>Paraver</a:t>
            </a:r>
            <a:endParaRPr lang="en-US" dirty="0"/>
          </a:p>
          <a:p>
            <a:pPr lvl="1"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  <a:t>Examples with NMMB/BSC-CTM</a:t>
            </a:r>
            <a:endParaRPr lang="en-US" dirty="0"/>
          </a:p>
          <a:p>
            <a:pPr lvl="1"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  <a:latin typeface="Arial"/>
              </a:rPr>
              <a:t>Various </a:t>
            </a:r>
            <a:r>
              <a:rPr lang="en-US" sz="2400" dirty="0" err="1" smtClean="0">
                <a:solidFill>
                  <a:srgbClr val="004990"/>
                </a:solidFill>
                <a:latin typeface="Arial"/>
              </a:rPr>
              <a:t>Paraver</a:t>
            </a:r>
            <a:r>
              <a:rPr lang="en-US" sz="2400" dirty="0" smtClean="0">
                <a:solidFill>
                  <a:srgbClr val="004990"/>
                </a:solidFill>
                <a:latin typeface="Arial"/>
              </a:rPr>
              <a:t> views</a:t>
            </a:r>
            <a:endParaRPr lang="en-US" dirty="0"/>
          </a:p>
          <a:p>
            <a:pPr lvl="1"/>
            <a:r>
              <a:rPr lang="en-US" dirty="0"/>
              <a:t/>
            </a:r>
            <a:br>
              <a:rPr lang="en-US" dirty="0"/>
            </a:br>
            <a:endParaRPr dirty="0"/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  <a:t>Configuration of </a:t>
            </a:r>
            <a:r>
              <a:rPr lang="en-US" sz="2400" dirty="0" err="1" smtClean="0">
                <a:solidFill>
                  <a:srgbClr val="004990"/>
                </a:solidFill>
                <a:latin typeface="Arial"/>
                <a:ea typeface="DejaVu Sans"/>
              </a:rPr>
              <a:t>Extrae</a:t>
            </a:r>
            <a: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  <a:t> tool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  <a:t>Summary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0505423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ustomShape 1"/>
          <p:cNvSpPr/>
          <p:nvPr/>
        </p:nvSpPr>
        <p:spPr>
          <a:xfrm>
            <a:off x="107640" y="44640"/>
            <a:ext cx="8927280" cy="790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US" sz="2700" dirty="0" err="1" smtClean="0">
                <a:solidFill>
                  <a:srgbClr val="FFFFFF"/>
                </a:solidFill>
                <a:latin typeface="Arial"/>
              </a:rPr>
              <a:t>Paraver</a:t>
            </a:r>
            <a:r>
              <a:rPr lang="en-US" sz="2700" dirty="0" smtClean="0">
                <a:solidFill>
                  <a:srgbClr val="FFFFFF"/>
                </a:solidFill>
                <a:latin typeface="Arial"/>
              </a:rPr>
              <a:t> – Time histogram</a:t>
            </a:r>
            <a:endParaRPr dirty="0"/>
          </a:p>
        </p:txBody>
      </p:sp>
      <p:sp>
        <p:nvSpPr>
          <p:cNvPr id="415" name="CustomShape 2"/>
          <p:cNvSpPr/>
          <p:nvPr/>
        </p:nvSpPr>
        <p:spPr>
          <a:xfrm>
            <a:off x="8604360" y="6357600"/>
            <a:ext cx="440640" cy="4111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F695E06-CEF3-43AA-BDD5-EE03BA18400E}" type="slidenum">
              <a:rPr lang="en-US" sz="1100">
                <a:solidFill>
                  <a:srgbClr val="004990"/>
                </a:solidFill>
                <a:latin typeface="Arial"/>
                <a:ea typeface="DejaVu Sans"/>
              </a:rPr>
              <a:t>20</a:t>
            </a:fld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20</a:t>
            </a:fld>
            <a:endParaRPr lang="es-ES" dirty="0"/>
          </a:p>
        </p:txBody>
      </p:sp>
      <p:sp>
        <p:nvSpPr>
          <p:cNvPr id="8" name="CustomShape 3"/>
          <p:cNvSpPr/>
          <p:nvPr/>
        </p:nvSpPr>
        <p:spPr>
          <a:xfrm>
            <a:off x="107640" y="838440"/>
            <a:ext cx="8927280" cy="51829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>
                <a:solidFill>
                  <a:srgbClr val="004990"/>
                </a:solidFill>
                <a:latin typeface="Arial"/>
                <a:ea typeface="DejaVu Sans"/>
              </a:rPr>
              <a:t> </a:t>
            </a:r>
            <a: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  <a:t>For better load balancing is needed to have vertical lines </a:t>
            </a:r>
            <a:b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</a:br>
            <a:endParaRPr lang="en-US" sz="2400" dirty="0" smtClean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7636623" cy="424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89720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ustomShape 1"/>
          <p:cNvSpPr/>
          <p:nvPr/>
        </p:nvSpPr>
        <p:spPr>
          <a:xfrm>
            <a:off x="107640" y="44640"/>
            <a:ext cx="8927280" cy="790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US" sz="2700" dirty="0" err="1" smtClean="0">
                <a:solidFill>
                  <a:srgbClr val="FFFFFF"/>
                </a:solidFill>
                <a:latin typeface="Arial"/>
              </a:rPr>
              <a:t>Paraver</a:t>
            </a:r>
            <a:r>
              <a:rPr lang="en-US" sz="2700" dirty="0" smtClean="0">
                <a:solidFill>
                  <a:srgbClr val="FFFFFF"/>
                </a:solidFill>
                <a:latin typeface="Arial"/>
              </a:rPr>
              <a:t> – Instructions histogram</a:t>
            </a:r>
            <a:endParaRPr dirty="0"/>
          </a:p>
        </p:txBody>
      </p:sp>
      <p:sp>
        <p:nvSpPr>
          <p:cNvPr id="415" name="CustomShape 2"/>
          <p:cNvSpPr/>
          <p:nvPr/>
        </p:nvSpPr>
        <p:spPr>
          <a:xfrm>
            <a:off x="8604360" y="6357600"/>
            <a:ext cx="440640" cy="4111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F695E06-CEF3-43AA-BDD5-EE03BA18400E}" type="slidenum">
              <a:rPr lang="en-US" sz="1100">
                <a:solidFill>
                  <a:srgbClr val="004990"/>
                </a:solidFill>
                <a:latin typeface="Arial"/>
                <a:ea typeface="DejaVu Sans"/>
              </a:rPr>
              <a:t>21</a:t>
            </a:fld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21</a:t>
            </a:fld>
            <a:endParaRPr lang="es-ES" dirty="0"/>
          </a:p>
        </p:txBody>
      </p:sp>
      <p:sp>
        <p:nvSpPr>
          <p:cNvPr id="8" name="CustomShape 3"/>
          <p:cNvSpPr/>
          <p:nvPr/>
        </p:nvSpPr>
        <p:spPr>
          <a:xfrm>
            <a:off x="107640" y="838440"/>
            <a:ext cx="8927280" cy="51829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>
                <a:solidFill>
                  <a:srgbClr val="004990"/>
                </a:solidFill>
                <a:latin typeface="Arial"/>
                <a:ea typeface="DejaVu Sans"/>
              </a:rPr>
              <a:t> </a:t>
            </a:r>
            <a: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  <a:t>The computation is not uniform </a:t>
            </a:r>
            <a:b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</a:br>
            <a:endParaRPr lang="en-US" sz="2400" dirty="0" smtClean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7636623" cy="424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356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ustomShape 1"/>
          <p:cNvSpPr/>
          <p:nvPr/>
        </p:nvSpPr>
        <p:spPr>
          <a:xfrm>
            <a:off x="107640" y="44640"/>
            <a:ext cx="8927280" cy="790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US" sz="2700" dirty="0" err="1" smtClean="0">
                <a:solidFill>
                  <a:srgbClr val="FFFFFF"/>
                </a:solidFill>
                <a:latin typeface="Arial"/>
              </a:rPr>
              <a:t>Paraver</a:t>
            </a:r>
            <a:r>
              <a:rPr lang="en-US" sz="2700" dirty="0" smtClean="0">
                <a:solidFill>
                  <a:srgbClr val="FFFFFF"/>
                </a:solidFill>
                <a:latin typeface="Arial"/>
              </a:rPr>
              <a:t> – Instructions per cycle (IPC)</a:t>
            </a:r>
            <a:endParaRPr dirty="0"/>
          </a:p>
        </p:txBody>
      </p:sp>
      <p:sp>
        <p:nvSpPr>
          <p:cNvPr id="415" name="CustomShape 2"/>
          <p:cNvSpPr/>
          <p:nvPr/>
        </p:nvSpPr>
        <p:spPr>
          <a:xfrm>
            <a:off x="8604360" y="6357600"/>
            <a:ext cx="440640" cy="4111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F695E06-CEF3-43AA-BDD5-EE03BA18400E}" type="slidenum">
              <a:rPr lang="en-US" sz="1100">
                <a:solidFill>
                  <a:srgbClr val="004990"/>
                </a:solidFill>
                <a:latin typeface="Arial"/>
                <a:ea typeface="DejaVu Sans"/>
              </a:rPr>
              <a:t>22</a:t>
            </a:fld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22</a:t>
            </a:fld>
            <a:endParaRPr lang="es-ES" dirty="0"/>
          </a:p>
        </p:txBody>
      </p:sp>
      <p:sp>
        <p:nvSpPr>
          <p:cNvPr id="8" name="CustomShape 3"/>
          <p:cNvSpPr/>
          <p:nvPr/>
        </p:nvSpPr>
        <p:spPr>
          <a:xfrm>
            <a:off x="107640" y="838440"/>
            <a:ext cx="8927280" cy="51829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>
                <a:solidFill>
                  <a:srgbClr val="004990"/>
                </a:solidFill>
                <a:latin typeface="Arial"/>
                <a:ea typeface="DejaVu Sans"/>
              </a:rPr>
              <a:t> </a:t>
            </a:r>
            <a: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  <a:t>Efficient computation</a:t>
            </a: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  <a:t>Useful efficient computation </a:t>
            </a:r>
            <a:b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</a:br>
            <a:endParaRPr lang="en-US" sz="2400" dirty="0" smtClean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52" y="1484784"/>
            <a:ext cx="7636623" cy="16800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221088"/>
            <a:ext cx="770485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95784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ustomShape 1"/>
          <p:cNvSpPr/>
          <p:nvPr/>
        </p:nvSpPr>
        <p:spPr>
          <a:xfrm>
            <a:off x="107640" y="44640"/>
            <a:ext cx="8927280" cy="790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US" sz="2700" dirty="0" err="1" smtClean="0">
                <a:solidFill>
                  <a:srgbClr val="FFFFFF"/>
                </a:solidFill>
                <a:latin typeface="Arial"/>
              </a:rPr>
              <a:t>Paraver</a:t>
            </a:r>
            <a:r>
              <a:rPr lang="en-US" sz="2700" dirty="0" smtClean="0">
                <a:solidFill>
                  <a:srgbClr val="FFFFFF"/>
                </a:solidFill>
                <a:latin typeface="Arial"/>
              </a:rPr>
              <a:t> – Useful computation histogram</a:t>
            </a:r>
            <a:endParaRPr dirty="0"/>
          </a:p>
        </p:txBody>
      </p:sp>
      <p:sp>
        <p:nvSpPr>
          <p:cNvPr id="415" name="CustomShape 2"/>
          <p:cNvSpPr/>
          <p:nvPr/>
        </p:nvSpPr>
        <p:spPr>
          <a:xfrm>
            <a:off x="8604360" y="6357600"/>
            <a:ext cx="440640" cy="4111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F695E06-CEF3-43AA-BDD5-EE03BA18400E}" type="slidenum">
              <a:rPr lang="en-US" sz="1100">
                <a:solidFill>
                  <a:srgbClr val="004990"/>
                </a:solidFill>
                <a:latin typeface="Arial"/>
                <a:ea typeface="DejaVu Sans"/>
              </a:rPr>
              <a:t>23</a:t>
            </a:fld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23</a:t>
            </a:fld>
            <a:endParaRPr lang="es-ES" dirty="0"/>
          </a:p>
        </p:txBody>
      </p:sp>
      <p:sp>
        <p:nvSpPr>
          <p:cNvPr id="8" name="CustomShape 3"/>
          <p:cNvSpPr/>
          <p:nvPr/>
        </p:nvSpPr>
        <p:spPr>
          <a:xfrm>
            <a:off x="107640" y="838440"/>
            <a:ext cx="8927280" cy="51829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11" y="1484856"/>
            <a:ext cx="6167137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8454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ustomShape 1"/>
          <p:cNvSpPr/>
          <p:nvPr/>
        </p:nvSpPr>
        <p:spPr>
          <a:xfrm>
            <a:off x="107640" y="44640"/>
            <a:ext cx="8927280" cy="790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US" sz="2700" dirty="0" err="1" smtClean="0">
                <a:solidFill>
                  <a:srgbClr val="FFFFFF"/>
                </a:solidFill>
                <a:latin typeface="Arial"/>
              </a:rPr>
              <a:t>Paraver</a:t>
            </a:r>
            <a:r>
              <a:rPr lang="en-US" sz="2700" dirty="0" smtClean="0">
                <a:solidFill>
                  <a:srgbClr val="FFFFFF"/>
                </a:solidFill>
                <a:latin typeface="Arial"/>
              </a:rPr>
              <a:t> – Useful time histogram</a:t>
            </a:r>
            <a:endParaRPr dirty="0"/>
          </a:p>
        </p:txBody>
      </p:sp>
      <p:sp>
        <p:nvSpPr>
          <p:cNvPr id="415" name="CustomShape 2"/>
          <p:cNvSpPr/>
          <p:nvPr/>
        </p:nvSpPr>
        <p:spPr>
          <a:xfrm>
            <a:off x="8604360" y="6357600"/>
            <a:ext cx="440640" cy="4111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F695E06-CEF3-43AA-BDD5-EE03BA18400E}" type="slidenum">
              <a:rPr lang="en-US" sz="1100">
                <a:solidFill>
                  <a:srgbClr val="004990"/>
                </a:solidFill>
                <a:latin typeface="Arial"/>
                <a:ea typeface="DejaVu Sans"/>
              </a:rPr>
              <a:t>24</a:t>
            </a:fld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24</a:t>
            </a:fld>
            <a:endParaRPr lang="es-ES" dirty="0"/>
          </a:p>
        </p:txBody>
      </p:sp>
      <p:sp>
        <p:nvSpPr>
          <p:cNvPr id="8" name="CustomShape 3"/>
          <p:cNvSpPr/>
          <p:nvPr/>
        </p:nvSpPr>
        <p:spPr>
          <a:xfrm>
            <a:off x="107640" y="838440"/>
            <a:ext cx="8927280" cy="51829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02" y="1556792"/>
            <a:ext cx="7248199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9468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ustomShape 1"/>
          <p:cNvSpPr/>
          <p:nvPr/>
        </p:nvSpPr>
        <p:spPr>
          <a:xfrm>
            <a:off x="107640" y="44640"/>
            <a:ext cx="8927280" cy="790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US" sz="2700" dirty="0" err="1" smtClean="0">
                <a:solidFill>
                  <a:srgbClr val="FFFFFF"/>
                </a:solidFill>
                <a:latin typeface="Arial"/>
              </a:rPr>
              <a:t>Paraver</a:t>
            </a:r>
            <a:r>
              <a:rPr lang="en-US" sz="2700" dirty="0" smtClean="0">
                <a:solidFill>
                  <a:srgbClr val="FFFFFF"/>
                </a:solidFill>
                <a:latin typeface="Arial"/>
              </a:rPr>
              <a:t> – Useful IPC histogram</a:t>
            </a:r>
            <a:endParaRPr dirty="0"/>
          </a:p>
        </p:txBody>
      </p:sp>
      <p:sp>
        <p:nvSpPr>
          <p:cNvPr id="415" name="CustomShape 2"/>
          <p:cNvSpPr/>
          <p:nvPr/>
        </p:nvSpPr>
        <p:spPr>
          <a:xfrm>
            <a:off x="8604360" y="6357600"/>
            <a:ext cx="440640" cy="4111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F695E06-CEF3-43AA-BDD5-EE03BA18400E}" type="slidenum">
              <a:rPr lang="en-US" sz="1100">
                <a:solidFill>
                  <a:srgbClr val="004990"/>
                </a:solidFill>
                <a:latin typeface="Arial"/>
                <a:ea typeface="DejaVu Sans"/>
              </a:rPr>
              <a:t>25</a:t>
            </a:fld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25</a:t>
            </a:fld>
            <a:endParaRPr lang="es-ES" dirty="0"/>
          </a:p>
        </p:txBody>
      </p:sp>
      <p:sp>
        <p:nvSpPr>
          <p:cNvPr id="8" name="CustomShape 3"/>
          <p:cNvSpPr/>
          <p:nvPr/>
        </p:nvSpPr>
        <p:spPr>
          <a:xfrm>
            <a:off x="107640" y="838440"/>
            <a:ext cx="8927280" cy="51829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28800"/>
            <a:ext cx="7243732" cy="402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61834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ustomShape 1"/>
          <p:cNvSpPr/>
          <p:nvPr/>
        </p:nvSpPr>
        <p:spPr>
          <a:xfrm>
            <a:off x="107640" y="44640"/>
            <a:ext cx="8927280" cy="790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US" sz="2700" dirty="0" err="1" smtClean="0">
                <a:solidFill>
                  <a:srgbClr val="FFFFFF"/>
                </a:solidFill>
                <a:latin typeface="Arial"/>
              </a:rPr>
              <a:t>Paraver</a:t>
            </a:r>
            <a:r>
              <a:rPr lang="en-US" sz="2700" dirty="0" smtClean="0">
                <a:solidFill>
                  <a:srgbClr val="FFFFFF"/>
                </a:solidFill>
                <a:latin typeface="Arial"/>
              </a:rPr>
              <a:t> – Useful L2 cache miss hit ratio</a:t>
            </a:r>
            <a:endParaRPr dirty="0"/>
          </a:p>
        </p:txBody>
      </p:sp>
      <p:sp>
        <p:nvSpPr>
          <p:cNvPr id="415" name="CustomShape 2"/>
          <p:cNvSpPr/>
          <p:nvPr/>
        </p:nvSpPr>
        <p:spPr>
          <a:xfrm>
            <a:off x="8604360" y="6357600"/>
            <a:ext cx="440640" cy="4111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F695E06-CEF3-43AA-BDD5-EE03BA18400E}" type="slidenum">
              <a:rPr lang="en-US" sz="1100">
                <a:solidFill>
                  <a:srgbClr val="004990"/>
                </a:solidFill>
                <a:latin typeface="Arial"/>
                <a:ea typeface="DejaVu Sans"/>
              </a:rPr>
              <a:t>26</a:t>
            </a:fld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26</a:t>
            </a:fld>
            <a:endParaRPr lang="es-ES" dirty="0"/>
          </a:p>
        </p:txBody>
      </p:sp>
      <p:sp>
        <p:nvSpPr>
          <p:cNvPr id="8" name="CustomShape 3"/>
          <p:cNvSpPr/>
          <p:nvPr/>
        </p:nvSpPr>
        <p:spPr>
          <a:xfrm>
            <a:off x="107640" y="838440"/>
            <a:ext cx="8927280" cy="51829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>
                <a:solidFill>
                  <a:srgbClr val="004990"/>
                </a:solidFill>
                <a:latin typeface="Arial"/>
                <a:ea typeface="DejaVu Sans"/>
              </a:rPr>
              <a:t> </a:t>
            </a:r>
            <a: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  <a:t>Per user function</a:t>
            </a: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  <a:t> Table </a:t>
            </a:r>
            <a:b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</a:br>
            <a:endParaRPr lang="en-US" sz="2400" dirty="0" smtClean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42" y="1484784"/>
            <a:ext cx="6672643" cy="16800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49" y="4198412"/>
            <a:ext cx="6662835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28246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ustomShape 1"/>
          <p:cNvSpPr/>
          <p:nvPr/>
        </p:nvSpPr>
        <p:spPr>
          <a:xfrm>
            <a:off x="107640" y="44640"/>
            <a:ext cx="8927280" cy="790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US" sz="2700" dirty="0" err="1" smtClean="0">
                <a:solidFill>
                  <a:srgbClr val="FFFFFF"/>
                </a:solidFill>
                <a:latin typeface="Arial"/>
              </a:rPr>
              <a:t>Paraver</a:t>
            </a:r>
            <a:r>
              <a:rPr lang="en-US" sz="2700" dirty="0" smtClean="0">
                <a:solidFill>
                  <a:srgbClr val="FFFFFF"/>
                </a:solidFill>
                <a:latin typeface="Arial"/>
              </a:rPr>
              <a:t> – MPI calls</a:t>
            </a:r>
            <a:endParaRPr dirty="0"/>
          </a:p>
        </p:txBody>
      </p:sp>
      <p:sp>
        <p:nvSpPr>
          <p:cNvPr id="415" name="CustomShape 2"/>
          <p:cNvSpPr/>
          <p:nvPr/>
        </p:nvSpPr>
        <p:spPr>
          <a:xfrm>
            <a:off x="8604360" y="6357600"/>
            <a:ext cx="440640" cy="4111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F695E06-CEF3-43AA-BDD5-EE03BA18400E}" type="slidenum">
              <a:rPr lang="en-US" sz="1100">
                <a:solidFill>
                  <a:srgbClr val="004990"/>
                </a:solidFill>
                <a:latin typeface="Arial"/>
                <a:ea typeface="DejaVu Sans"/>
              </a:rPr>
              <a:t>27</a:t>
            </a:fld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27</a:t>
            </a:fld>
            <a:endParaRPr lang="es-ES" dirty="0"/>
          </a:p>
        </p:txBody>
      </p:sp>
      <p:sp>
        <p:nvSpPr>
          <p:cNvPr id="8" name="CustomShape 3"/>
          <p:cNvSpPr/>
          <p:nvPr/>
        </p:nvSpPr>
        <p:spPr>
          <a:xfrm>
            <a:off x="107640" y="838440"/>
            <a:ext cx="8927280" cy="51829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  <a:t> MPI calls excluding computation</a:t>
            </a: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  <a:t> MPI calls with partial communication visualization </a:t>
            </a:r>
            <a:b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</a:br>
            <a:endParaRPr lang="en-US" sz="2400" dirty="0" smtClean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42" y="1590822"/>
            <a:ext cx="6672643" cy="14679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49" y="4257588"/>
            <a:ext cx="6662835" cy="146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597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ustomShape 1"/>
          <p:cNvSpPr/>
          <p:nvPr/>
        </p:nvSpPr>
        <p:spPr>
          <a:xfrm>
            <a:off x="107640" y="44640"/>
            <a:ext cx="8927280" cy="790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US" sz="2700" dirty="0" err="1" smtClean="0">
                <a:solidFill>
                  <a:srgbClr val="FFFFFF"/>
                </a:solidFill>
                <a:latin typeface="Arial"/>
              </a:rPr>
              <a:t>Paraver</a:t>
            </a:r>
            <a:r>
              <a:rPr lang="en-US" sz="2700" dirty="0" smtClean="0">
                <a:solidFill>
                  <a:srgbClr val="FFFFFF"/>
                </a:solidFill>
                <a:latin typeface="Arial"/>
              </a:rPr>
              <a:t> – Total bytes sent</a:t>
            </a:r>
            <a:endParaRPr dirty="0"/>
          </a:p>
        </p:txBody>
      </p:sp>
      <p:sp>
        <p:nvSpPr>
          <p:cNvPr id="415" name="CustomShape 2"/>
          <p:cNvSpPr/>
          <p:nvPr/>
        </p:nvSpPr>
        <p:spPr>
          <a:xfrm>
            <a:off x="8604360" y="6357600"/>
            <a:ext cx="440640" cy="4111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F695E06-CEF3-43AA-BDD5-EE03BA18400E}" type="slidenum">
              <a:rPr lang="en-US" sz="1100">
                <a:solidFill>
                  <a:srgbClr val="004990"/>
                </a:solidFill>
                <a:latin typeface="Arial"/>
                <a:ea typeface="DejaVu Sans"/>
              </a:rPr>
              <a:t>28</a:t>
            </a:fld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28</a:t>
            </a:fld>
            <a:endParaRPr lang="es-ES" dirty="0"/>
          </a:p>
        </p:txBody>
      </p:sp>
      <p:sp>
        <p:nvSpPr>
          <p:cNvPr id="8" name="CustomShape 3"/>
          <p:cNvSpPr/>
          <p:nvPr/>
        </p:nvSpPr>
        <p:spPr>
          <a:xfrm>
            <a:off x="107640" y="838440"/>
            <a:ext cx="8927280" cy="51829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US" sz="2400" dirty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endParaRPr lang="en-US" sz="2400" dirty="0" smtClean="0">
              <a:solidFill>
                <a:srgbClr val="004990"/>
              </a:solidFill>
              <a:latin typeface="Arial"/>
              <a:ea typeface="DejaVu San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124744"/>
            <a:ext cx="8522345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8175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ustomShape 1"/>
          <p:cNvSpPr/>
          <p:nvPr/>
        </p:nvSpPr>
        <p:spPr>
          <a:xfrm>
            <a:off x="107640" y="44640"/>
            <a:ext cx="8927280" cy="790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US" sz="2700" dirty="0" err="1" smtClean="0">
                <a:solidFill>
                  <a:srgbClr val="FFFFFF"/>
                </a:solidFill>
                <a:latin typeface="Arial"/>
              </a:rPr>
              <a:t>Paraver</a:t>
            </a:r>
            <a:r>
              <a:rPr lang="en-US" sz="2700" dirty="0" smtClean="0">
                <a:solidFill>
                  <a:srgbClr val="FFFFFF"/>
                </a:solidFill>
                <a:latin typeface="Arial"/>
              </a:rPr>
              <a:t> – Max bytes sent</a:t>
            </a:r>
            <a:endParaRPr dirty="0"/>
          </a:p>
        </p:txBody>
      </p:sp>
      <p:sp>
        <p:nvSpPr>
          <p:cNvPr id="415" name="CustomShape 2"/>
          <p:cNvSpPr/>
          <p:nvPr/>
        </p:nvSpPr>
        <p:spPr>
          <a:xfrm>
            <a:off x="8604360" y="6357600"/>
            <a:ext cx="440640" cy="4111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F695E06-CEF3-43AA-BDD5-EE03BA18400E}" type="slidenum">
              <a:rPr lang="en-US" sz="1100">
                <a:solidFill>
                  <a:srgbClr val="004990"/>
                </a:solidFill>
                <a:latin typeface="Arial"/>
                <a:ea typeface="DejaVu Sans"/>
              </a:rPr>
              <a:t>29</a:t>
            </a:fld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29</a:t>
            </a:fld>
            <a:endParaRPr lang="es-ES" dirty="0"/>
          </a:p>
        </p:txBody>
      </p:sp>
      <p:sp>
        <p:nvSpPr>
          <p:cNvPr id="8" name="CustomShape 3"/>
          <p:cNvSpPr/>
          <p:nvPr/>
        </p:nvSpPr>
        <p:spPr>
          <a:xfrm>
            <a:off x="107640" y="838440"/>
            <a:ext cx="8927280" cy="51829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US" sz="2400" dirty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endParaRPr lang="en-US" sz="2400" dirty="0" smtClean="0">
              <a:solidFill>
                <a:srgbClr val="004990"/>
              </a:solidFill>
              <a:latin typeface="Arial"/>
              <a:ea typeface="DejaVu San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4" y="1289315"/>
            <a:ext cx="8522345" cy="428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12971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ustomShape 1"/>
          <p:cNvSpPr/>
          <p:nvPr/>
        </p:nvSpPr>
        <p:spPr>
          <a:xfrm>
            <a:off x="107640" y="44640"/>
            <a:ext cx="8927280" cy="790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US" sz="2700" dirty="0">
                <a:solidFill>
                  <a:srgbClr val="FFFFFF"/>
                </a:solidFill>
                <a:latin typeface="Arial"/>
                <a:ea typeface="DejaVu Sans"/>
              </a:rPr>
              <a:t>T</a:t>
            </a:r>
            <a:r>
              <a:rPr lang="en-US" sz="2700" dirty="0" smtClean="0">
                <a:solidFill>
                  <a:srgbClr val="FFFFFF"/>
                </a:solidFill>
                <a:latin typeface="Arial"/>
                <a:ea typeface="DejaVu Sans"/>
              </a:rPr>
              <a:t>ools</a:t>
            </a:r>
            <a:endParaRPr dirty="0"/>
          </a:p>
        </p:txBody>
      </p:sp>
      <p:sp>
        <p:nvSpPr>
          <p:cNvPr id="415" name="CustomShape 2"/>
          <p:cNvSpPr/>
          <p:nvPr/>
        </p:nvSpPr>
        <p:spPr>
          <a:xfrm>
            <a:off x="8604360" y="6357600"/>
            <a:ext cx="440640" cy="4111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F695E06-CEF3-43AA-BDD5-EE03BA18400E}" type="slidenum">
              <a:rPr lang="en-US" sz="1100">
                <a:solidFill>
                  <a:srgbClr val="004990"/>
                </a:solidFill>
                <a:latin typeface="Arial"/>
                <a:ea typeface="DejaVu Sans"/>
              </a:rPr>
              <a:t>3</a:t>
            </a:fld>
            <a:endParaRPr/>
          </a:p>
        </p:txBody>
      </p:sp>
      <p:sp>
        <p:nvSpPr>
          <p:cNvPr id="416" name="CustomShape 3"/>
          <p:cNvSpPr/>
          <p:nvPr/>
        </p:nvSpPr>
        <p:spPr>
          <a:xfrm>
            <a:off x="107640" y="838440"/>
            <a:ext cx="8927280" cy="51829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>
                <a:solidFill>
                  <a:srgbClr val="004990"/>
                </a:solidFill>
                <a:latin typeface="Arial"/>
                <a:ea typeface="DejaVu Sans"/>
              </a:rPr>
              <a:t> </a:t>
            </a:r>
            <a: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  <a:t>Since 1991</a:t>
            </a:r>
            <a:b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</a:br>
            <a:endParaRPr lang="en-US" sz="2400" dirty="0" smtClean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  <a:t>Based on traces</a:t>
            </a:r>
            <a:b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</a:br>
            <a:endParaRPr lang="en-US" sz="2400" dirty="0" smtClean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  <a:t>Open source: http//:www.bsc.es/</a:t>
            </a:r>
            <a:r>
              <a:rPr lang="en-US" sz="2400" dirty="0" err="1" smtClean="0">
                <a:solidFill>
                  <a:srgbClr val="004990"/>
                </a:solidFill>
                <a:latin typeface="Arial"/>
                <a:ea typeface="DejaVu Sans"/>
              </a:rPr>
              <a:t>paraver</a:t>
            </a:r>
            <a: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  <a:t/>
            </a:r>
            <a:b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</a:br>
            <a:endParaRPr lang="en-US" sz="2400" dirty="0" smtClean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  <a:latin typeface="Arial"/>
              </a:rPr>
              <a:t>Core tools:</a:t>
            </a:r>
            <a:endParaRPr lang="en-US" dirty="0"/>
          </a:p>
          <a:p>
            <a:pPr lvl="1">
              <a:buBlip>
                <a:blip r:embed="rId2"/>
              </a:buBlip>
            </a:pPr>
            <a:r>
              <a:rPr lang="en-US" sz="2400" dirty="0" err="1" smtClean="0">
                <a:solidFill>
                  <a:srgbClr val="004990"/>
                </a:solidFill>
                <a:latin typeface="Arial"/>
                <a:ea typeface="DejaVu Sans"/>
              </a:rPr>
              <a:t>Paraver</a:t>
            </a:r>
            <a:endParaRPr lang="en-US" dirty="0"/>
          </a:p>
          <a:p>
            <a:pPr lvl="1">
              <a:buBlip>
                <a:blip r:embed="rId2"/>
              </a:buBlip>
            </a:pPr>
            <a:r>
              <a:rPr lang="en-US" sz="2400" dirty="0" err="1" smtClean="0">
                <a:solidFill>
                  <a:srgbClr val="004990"/>
                </a:solidFill>
                <a:latin typeface="Arial"/>
                <a:ea typeface="DejaVu Sans"/>
              </a:rPr>
              <a:t>Extrae</a:t>
            </a:r>
            <a: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  <a:t> </a:t>
            </a:r>
            <a:endParaRPr lang="en-US" dirty="0"/>
          </a:p>
          <a:p>
            <a:pPr lvl="1">
              <a:buBlip>
                <a:blip r:embed="rId2"/>
              </a:buBlip>
            </a:pPr>
            <a:r>
              <a:rPr lang="en-US" sz="2400" dirty="0" err="1" smtClean="0">
                <a:solidFill>
                  <a:srgbClr val="004990"/>
                </a:solidFill>
                <a:latin typeface="Arial"/>
                <a:ea typeface="DejaVu Sans"/>
              </a:rPr>
              <a:t>Dimemas</a:t>
            </a:r>
            <a:r>
              <a:rPr lang="en-US" dirty="0"/>
              <a:t/>
            </a:r>
            <a:br>
              <a:rPr lang="en-US" dirty="0"/>
            </a:b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2524290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ustomShape 1"/>
          <p:cNvSpPr/>
          <p:nvPr/>
        </p:nvSpPr>
        <p:spPr>
          <a:xfrm>
            <a:off x="107640" y="44640"/>
            <a:ext cx="8927280" cy="790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US" sz="2700" dirty="0" err="1" smtClean="0">
                <a:solidFill>
                  <a:srgbClr val="FFFFFF"/>
                </a:solidFill>
                <a:latin typeface="Arial"/>
              </a:rPr>
              <a:t>Paraver</a:t>
            </a:r>
            <a:r>
              <a:rPr lang="en-US" sz="2700" dirty="0" smtClean="0">
                <a:solidFill>
                  <a:srgbClr val="FFFFFF"/>
                </a:solidFill>
                <a:latin typeface="Arial"/>
              </a:rPr>
              <a:t> – Percentage of MPI time per user function</a:t>
            </a:r>
            <a:endParaRPr dirty="0"/>
          </a:p>
        </p:txBody>
      </p:sp>
      <p:sp>
        <p:nvSpPr>
          <p:cNvPr id="415" name="CustomShape 2"/>
          <p:cNvSpPr/>
          <p:nvPr/>
        </p:nvSpPr>
        <p:spPr>
          <a:xfrm>
            <a:off x="8604360" y="6357600"/>
            <a:ext cx="440640" cy="4111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F695E06-CEF3-43AA-BDD5-EE03BA18400E}" type="slidenum">
              <a:rPr lang="en-US" sz="1100">
                <a:solidFill>
                  <a:srgbClr val="004990"/>
                </a:solidFill>
                <a:latin typeface="Arial"/>
                <a:ea typeface="DejaVu Sans"/>
              </a:rPr>
              <a:t>30</a:t>
            </a:fld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30</a:t>
            </a:fld>
            <a:endParaRPr lang="es-ES" dirty="0"/>
          </a:p>
        </p:txBody>
      </p:sp>
      <p:sp>
        <p:nvSpPr>
          <p:cNvPr id="8" name="CustomShape 3"/>
          <p:cNvSpPr/>
          <p:nvPr/>
        </p:nvSpPr>
        <p:spPr>
          <a:xfrm>
            <a:off x="107640" y="838440"/>
            <a:ext cx="8927280" cy="51829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US" sz="2400" dirty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endParaRPr lang="en-US" sz="2400" dirty="0" smtClean="0">
              <a:solidFill>
                <a:srgbClr val="004990"/>
              </a:solidFill>
              <a:latin typeface="Arial"/>
              <a:ea typeface="DejaVu San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4" y="2090107"/>
            <a:ext cx="8522345" cy="292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9801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ustomShape 1"/>
          <p:cNvSpPr/>
          <p:nvPr/>
        </p:nvSpPr>
        <p:spPr>
          <a:xfrm>
            <a:off x="107640" y="44640"/>
            <a:ext cx="8927280" cy="790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US" sz="2700" dirty="0" err="1" smtClean="0">
                <a:solidFill>
                  <a:srgbClr val="FFFFFF"/>
                </a:solidFill>
                <a:latin typeface="Arial"/>
              </a:rPr>
              <a:t>Paraver</a:t>
            </a:r>
            <a:r>
              <a:rPr lang="en-US" sz="2700" dirty="0" smtClean="0">
                <a:solidFill>
                  <a:srgbClr val="FFFFFF"/>
                </a:solidFill>
                <a:latin typeface="Arial"/>
              </a:rPr>
              <a:t> – Communication matrix</a:t>
            </a:r>
            <a:endParaRPr dirty="0"/>
          </a:p>
        </p:txBody>
      </p:sp>
      <p:sp>
        <p:nvSpPr>
          <p:cNvPr id="415" name="CustomShape 2"/>
          <p:cNvSpPr/>
          <p:nvPr/>
        </p:nvSpPr>
        <p:spPr>
          <a:xfrm>
            <a:off x="8604360" y="6357600"/>
            <a:ext cx="440640" cy="4111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F695E06-CEF3-43AA-BDD5-EE03BA18400E}" type="slidenum">
              <a:rPr lang="en-US" sz="1100">
                <a:solidFill>
                  <a:srgbClr val="004990"/>
                </a:solidFill>
                <a:latin typeface="Arial"/>
                <a:ea typeface="DejaVu Sans"/>
              </a:rPr>
              <a:t>31</a:t>
            </a:fld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31</a:t>
            </a:fld>
            <a:endParaRPr lang="es-ES" dirty="0"/>
          </a:p>
        </p:txBody>
      </p:sp>
      <p:sp>
        <p:nvSpPr>
          <p:cNvPr id="8" name="CustomShape 3"/>
          <p:cNvSpPr/>
          <p:nvPr/>
        </p:nvSpPr>
        <p:spPr>
          <a:xfrm>
            <a:off x="107640" y="838440"/>
            <a:ext cx="8927280" cy="51829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US" sz="2400" dirty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endParaRPr lang="en-US" sz="2400" dirty="0" smtClean="0">
              <a:solidFill>
                <a:srgbClr val="004990"/>
              </a:solidFill>
              <a:latin typeface="Arial"/>
              <a:ea typeface="DejaVu San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8242083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324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ustomShape 1"/>
          <p:cNvSpPr/>
          <p:nvPr/>
        </p:nvSpPr>
        <p:spPr>
          <a:xfrm>
            <a:off x="107640" y="44640"/>
            <a:ext cx="8927280" cy="790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US" sz="2700" dirty="0" smtClean="0">
                <a:solidFill>
                  <a:srgbClr val="FFFFFF"/>
                </a:solidFill>
                <a:latin typeface="Arial"/>
              </a:rPr>
              <a:t>MPI – Send a message </a:t>
            </a:r>
            <a:endParaRPr dirty="0"/>
          </a:p>
        </p:txBody>
      </p:sp>
      <p:sp>
        <p:nvSpPr>
          <p:cNvPr id="415" name="CustomShape 2"/>
          <p:cNvSpPr/>
          <p:nvPr/>
        </p:nvSpPr>
        <p:spPr>
          <a:xfrm>
            <a:off x="8604360" y="6357600"/>
            <a:ext cx="440640" cy="4111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F695E06-CEF3-43AA-BDD5-EE03BA18400E}" type="slidenum">
              <a:rPr lang="en-US" sz="1100">
                <a:solidFill>
                  <a:srgbClr val="004990"/>
                </a:solidFill>
                <a:latin typeface="Arial"/>
                <a:ea typeface="DejaVu Sans"/>
              </a:rPr>
              <a:t>32</a:t>
            </a:fld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32</a:t>
            </a:fld>
            <a:endParaRPr lang="es-ES" dirty="0"/>
          </a:p>
        </p:txBody>
      </p:sp>
      <p:sp>
        <p:nvSpPr>
          <p:cNvPr id="8" name="CustomShape 3"/>
          <p:cNvSpPr/>
          <p:nvPr/>
        </p:nvSpPr>
        <p:spPr>
          <a:xfrm>
            <a:off x="107640" y="838440"/>
            <a:ext cx="8927280" cy="51829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US" sz="2400" dirty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endParaRPr lang="en-US" sz="2400" dirty="0" smtClean="0">
              <a:solidFill>
                <a:srgbClr val="004990"/>
              </a:solidFill>
              <a:latin typeface="Arial"/>
              <a:ea typeface="DejaVu San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46" y="1268760"/>
            <a:ext cx="7444894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507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ustomShape 1"/>
          <p:cNvSpPr/>
          <p:nvPr/>
        </p:nvSpPr>
        <p:spPr>
          <a:xfrm>
            <a:off x="107640" y="44640"/>
            <a:ext cx="8927280" cy="790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US" sz="2700" dirty="0" err="1" smtClean="0">
                <a:solidFill>
                  <a:srgbClr val="FFFFFF"/>
                </a:solidFill>
                <a:latin typeface="Arial"/>
              </a:rPr>
              <a:t>Paraver</a:t>
            </a:r>
            <a:r>
              <a:rPr lang="en-US" sz="2700" dirty="0" smtClean="0">
                <a:solidFill>
                  <a:srgbClr val="FFFFFF"/>
                </a:solidFill>
                <a:latin typeface="Arial"/>
              </a:rPr>
              <a:t> – User functions</a:t>
            </a:r>
            <a:endParaRPr dirty="0"/>
          </a:p>
        </p:txBody>
      </p:sp>
      <p:sp>
        <p:nvSpPr>
          <p:cNvPr id="415" name="CustomShape 2"/>
          <p:cNvSpPr/>
          <p:nvPr/>
        </p:nvSpPr>
        <p:spPr>
          <a:xfrm>
            <a:off x="8604360" y="6357600"/>
            <a:ext cx="440640" cy="4111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F695E06-CEF3-43AA-BDD5-EE03BA18400E}" type="slidenum">
              <a:rPr lang="en-US" sz="1100">
                <a:solidFill>
                  <a:srgbClr val="004990"/>
                </a:solidFill>
                <a:latin typeface="Arial"/>
                <a:ea typeface="DejaVu Sans"/>
              </a:rPr>
              <a:t>33</a:t>
            </a:fld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33</a:t>
            </a:fld>
            <a:endParaRPr lang="es-ES" dirty="0"/>
          </a:p>
        </p:txBody>
      </p:sp>
      <p:sp>
        <p:nvSpPr>
          <p:cNvPr id="8" name="CustomShape 3"/>
          <p:cNvSpPr/>
          <p:nvPr/>
        </p:nvSpPr>
        <p:spPr>
          <a:xfrm>
            <a:off x="107640" y="838440"/>
            <a:ext cx="8927280" cy="51829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US" sz="2400" dirty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endParaRPr lang="en-US" sz="2400" dirty="0" smtClean="0">
              <a:solidFill>
                <a:srgbClr val="004990"/>
              </a:solidFill>
              <a:latin typeface="Arial"/>
              <a:ea typeface="DejaVu San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34" y="1772816"/>
            <a:ext cx="8242083" cy="18132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34" y="4208102"/>
            <a:ext cx="8183646" cy="1813258"/>
          </a:xfrm>
          <a:prstGeom prst="rect">
            <a:avLst/>
          </a:prstGeom>
        </p:spPr>
      </p:pic>
      <p:sp>
        <p:nvSpPr>
          <p:cNvPr id="9" name="CustomShape 3"/>
          <p:cNvSpPr/>
          <p:nvPr/>
        </p:nvSpPr>
        <p:spPr>
          <a:xfrm>
            <a:off x="260040" y="990840"/>
            <a:ext cx="8927280" cy="51829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  <a:t> User functions</a:t>
            </a: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  <a:t> Useful user functions </a:t>
            </a:r>
            <a:b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</a:br>
            <a:endParaRPr lang="en-US" sz="2400" dirty="0" smtClean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601592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8" name="Picture 827"/>
          <p:cNvPicPr/>
          <p:nvPr/>
        </p:nvPicPr>
        <p:blipFill>
          <a:blip r:embed="rId2"/>
          <a:stretch>
            <a:fillRect/>
          </a:stretch>
        </p:blipFill>
        <p:spPr>
          <a:xfrm>
            <a:off x="216000" y="834480"/>
            <a:ext cx="7524352" cy="4898776"/>
          </a:xfrm>
          <a:prstGeom prst="rect">
            <a:avLst/>
          </a:prstGeom>
          <a:ln>
            <a:noFill/>
          </a:ln>
        </p:spPr>
      </p:pic>
      <p:sp>
        <p:nvSpPr>
          <p:cNvPr id="829" name="CustomShape 1"/>
          <p:cNvSpPr/>
          <p:nvPr/>
        </p:nvSpPr>
        <p:spPr>
          <a:xfrm>
            <a:off x="108000" y="44640"/>
            <a:ext cx="8926920" cy="78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r>
              <a:rPr lang="es-ES" sz="2700">
                <a:solidFill>
                  <a:srgbClr val="FFFFFF"/>
                </a:solidFill>
              </a:rPr>
              <a:t>Paraver – Global – 24km - Meteo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830" name="TextShape 2"/>
          <p:cNvSpPr txBox="1"/>
          <p:nvPr/>
        </p:nvSpPr>
        <p:spPr>
          <a:xfrm>
            <a:off x="6372200" y="5949280"/>
            <a:ext cx="1500120" cy="6022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s-ES" dirty="0" err="1">
                <a:solidFill>
                  <a:prstClr val="black"/>
                </a:solidFill>
              </a:rPr>
              <a:t>Simulation</a:t>
            </a:r>
            <a:r>
              <a:rPr lang="es-ES" dirty="0">
                <a:solidFill>
                  <a:prstClr val="black"/>
                </a:solidFill>
              </a:rPr>
              <a:t>: 02/12/2005</a:t>
            </a:r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8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Picture 830"/>
          <p:cNvPicPr/>
          <p:nvPr/>
        </p:nvPicPr>
        <p:blipFill>
          <a:blip r:embed="rId2"/>
          <a:stretch>
            <a:fillRect/>
          </a:stretch>
        </p:blipFill>
        <p:spPr>
          <a:xfrm>
            <a:off x="1551600" y="864000"/>
            <a:ext cx="7088400" cy="5904000"/>
          </a:xfrm>
          <a:prstGeom prst="rect">
            <a:avLst/>
          </a:prstGeom>
          <a:ln>
            <a:noFill/>
          </a:ln>
        </p:spPr>
      </p:pic>
      <p:sp>
        <p:nvSpPr>
          <p:cNvPr id="832" name="CustomShape 1"/>
          <p:cNvSpPr/>
          <p:nvPr/>
        </p:nvSpPr>
        <p:spPr>
          <a:xfrm>
            <a:off x="108360" y="44640"/>
            <a:ext cx="8926920" cy="78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r>
              <a:rPr lang="es-ES" sz="2700">
                <a:solidFill>
                  <a:srgbClr val="FFFFFF"/>
                </a:solidFill>
              </a:rPr>
              <a:t>Paraver – Global – 24km – Meteo – between radiations</a:t>
            </a:r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53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3" name="Picture 832"/>
          <p:cNvPicPr/>
          <p:nvPr/>
        </p:nvPicPr>
        <p:blipFill>
          <a:blip r:embed="rId2"/>
          <a:stretch>
            <a:fillRect/>
          </a:stretch>
        </p:blipFill>
        <p:spPr>
          <a:xfrm>
            <a:off x="1064520" y="936000"/>
            <a:ext cx="6783480" cy="5392440"/>
          </a:xfrm>
          <a:prstGeom prst="rect">
            <a:avLst/>
          </a:prstGeom>
          <a:ln>
            <a:noFill/>
          </a:ln>
        </p:spPr>
      </p:pic>
      <p:sp>
        <p:nvSpPr>
          <p:cNvPr id="834" name="CustomShape 1"/>
          <p:cNvSpPr/>
          <p:nvPr/>
        </p:nvSpPr>
        <p:spPr>
          <a:xfrm>
            <a:off x="108720" y="44640"/>
            <a:ext cx="8926920" cy="78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r>
              <a:rPr lang="es-ES" sz="2700">
                <a:solidFill>
                  <a:srgbClr val="FFFFFF"/>
                </a:solidFill>
              </a:rPr>
              <a:t>Paraver – Global – 24km – Meteo – radiation</a:t>
            </a:r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87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5" name="Picture 834"/>
          <p:cNvPicPr/>
          <p:nvPr/>
        </p:nvPicPr>
        <p:blipFill>
          <a:blip r:embed="rId2"/>
          <a:stretch>
            <a:fillRect/>
          </a:stretch>
        </p:blipFill>
        <p:spPr>
          <a:xfrm>
            <a:off x="216000" y="694080"/>
            <a:ext cx="8496000" cy="5497920"/>
          </a:xfrm>
          <a:prstGeom prst="rect">
            <a:avLst/>
          </a:prstGeom>
          <a:ln>
            <a:noFill/>
          </a:ln>
        </p:spPr>
      </p:pic>
      <p:sp>
        <p:nvSpPr>
          <p:cNvPr id="836" name="CustomShape 1"/>
          <p:cNvSpPr/>
          <p:nvPr/>
        </p:nvSpPr>
        <p:spPr>
          <a:xfrm>
            <a:off x="109080" y="44640"/>
            <a:ext cx="8926920" cy="78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r>
              <a:rPr lang="es-ES" sz="2700">
                <a:solidFill>
                  <a:srgbClr val="FFFFFF"/>
                </a:solidFill>
              </a:rPr>
              <a:t>Communication matrix</a:t>
            </a:r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18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7" name="Picture 836"/>
          <p:cNvPicPr/>
          <p:nvPr/>
        </p:nvPicPr>
        <p:blipFill>
          <a:blip r:embed="rId2"/>
          <a:stretch>
            <a:fillRect/>
          </a:stretch>
        </p:blipFill>
        <p:spPr>
          <a:xfrm>
            <a:off x="119520" y="897840"/>
            <a:ext cx="7584480" cy="5726160"/>
          </a:xfrm>
          <a:prstGeom prst="rect">
            <a:avLst/>
          </a:prstGeom>
          <a:ln>
            <a:noFill/>
          </a:ln>
        </p:spPr>
      </p:pic>
      <p:sp>
        <p:nvSpPr>
          <p:cNvPr id="838" name="CustomShape 1"/>
          <p:cNvSpPr/>
          <p:nvPr/>
        </p:nvSpPr>
        <p:spPr>
          <a:xfrm>
            <a:off x="109080" y="44640"/>
            <a:ext cx="8926920" cy="78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r>
              <a:rPr lang="es-ES" sz="2700">
                <a:solidFill>
                  <a:srgbClr val="FFFFFF"/>
                </a:solidFill>
              </a:rPr>
              <a:t>Paraver – Global – 24km – Meteo/Dust/Chem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839" name="TextShape 2"/>
          <p:cNvSpPr txBox="1"/>
          <p:nvPr/>
        </p:nvSpPr>
        <p:spPr>
          <a:xfrm>
            <a:off x="7643880" y="1197720"/>
            <a:ext cx="1500120" cy="6742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s-ES" dirty="0" err="1">
                <a:solidFill>
                  <a:prstClr val="black"/>
                </a:solidFill>
              </a:rPr>
              <a:t>Simulation</a:t>
            </a:r>
            <a:r>
              <a:rPr lang="es-ES" dirty="0" smtClean="0">
                <a:solidFill>
                  <a:prstClr val="black"/>
                </a:solidFill>
              </a:rPr>
              <a:t>:</a:t>
            </a:r>
            <a:br>
              <a:rPr lang="es-ES" dirty="0" smtClean="0">
                <a:solidFill>
                  <a:prstClr val="black"/>
                </a:solidFill>
              </a:rPr>
            </a:br>
            <a:r>
              <a:rPr lang="es-ES" dirty="0" smtClean="0">
                <a:solidFill>
                  <a:prstClr val="black"/>
                </a:solidFill>
              </a:rPr>
              <a:t> </a:t>
            </a:r>
            <a:r>
              <a:rPr lang="es-ES" dirty="0">
                <a:solidFill>
                  <a:prstClr val="black"/>
                </a:solidFill>
              </a:rPr>
              <a:t>21/05/2010</a:t>
            </a:r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6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0" name="Picture 839"/>
          <p:cNvPicPr/>
          <p:nvPr/>
        </p:nvPicPr>
        <p:blipFill>
          <a:blip r:embed="rId2"/>
          <a:stretch>
            <a:fillRect/>
          </a:stretch>
        </p:blipFill>
        <p:spPr>
          <a:xfrm>
            <a:off x="119520" y="897840"/>
            <a:ext cx="7584480" cy="5726160"/>
          </a:xfrm>
          <a:prstGeom prst="rect">
            <a:avLst/>
          </a:prstGeom>
          <a:ln>
            <a:noFill/>
          </a:ln>
        </p:spPr>
      </p:pic>
      <p:sp>
        <p:nvSpPr>
          <p:cNvPr id="841" name="CustomShape 1"/>
          <p:cNvSpPr/>
          <p:nvPr/>
        </p:nvSpPr>
        <p:spPr>
          <a:xfrm>
            <a:off x="109080" y="44640"/>
            <a:ext cx="8926920" cy="78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r>
              <a:rPr lang="es-ES" sz="2700">
                <a:solidFill>
                  <a:srgbClr val="FFFFFF"/>
                </a:solidFill>
              </a:rPr>
              <a:t>Paraver – Global – 24km – Meteo/Dust/Chem</a:t>
            </a:r>
            <a:endParaRPr>
              <a:solidFill>
                <a:prstClr val="black"/>
              </a:solidFill>
            </a:endParaRPr>
          </a:p>
        </p:txBody>
      </p:sp>
      <p:pic>
        <p:nvPicPr>
          <p:cNvPr id="842" name="Picture 841"/>
          <p:cNvPicPr/>
          <p:nvPr/>
        </p:nvPicPr>
        <p:blipFill>
          <a:blip r:embed="rId3"/>
          <a:stretch>
            <a:fillRect/>
          </a:stretch>
        </p:blipFill>
        <p:spPr>
          <a:xfrm>
            <a:off x="-120240" y="625680"/>
            <a:ext cx="8064000" cy="2371272"/>
          </a:xfrm>
          <a:prstGeom prst="rect">
            <a:avLst/>
          </a:prstGeom>
          <a:ln>
            <a:noFill/>
          </a:ln>
        </p:spPr>
      </p:pic>
      <p:sp>
        <p:nvSpPr>
          <p:cNvPr id="843" name="TextShape 2"/>
          <p:cNvSpPr txBox="1"/>
          <p:nvPr/>
        </p:nvSpPr>
        <p:spPr>
          <a:xfrm>
            <a:off x="7643880" y="1197720"/>
            <a:ext cx="1500120" cy="6022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s-ES" dirty="0" err="1">
                <a:solidFill>
                  <a:prstClr val="black"/>
                </a:solidFill>
              </a:rPr>
              <a:t>Simulation</a:t>
            </a:r>
            <a:r>
              <a:rPr lang="es-ES" dirty="0">
                <a:solidFill>
                  <a:prstClr val="black"/>
                </a:solidFill>
              </a:rPr>
              <a:t>: </a:t>
            </a:r>
            <a:r>
              <a:rPr lang="es-ES" dirty="0" smtClean="0">
                <a:solidFill>
                  <a:prstClr val="black"/>
                </a:solidFill>
              </a:rPr>
              <a:t/>
            </a:r>
            <a:br>
              <a:rPr lang="es-ES" dirty="0" smtClean="0">
                <a:solidFill>
                  <a:prstClr val="black"/>
                </a:solidFill>
              </a:rPr>
            </a:br>
            <a:r>
              <a:rPr lang="es-ES" dirty="0" smtClean="0">
                <a:solidFill>
                  <a:prstClr val="black"/>
                </a:solidFill>
              </a:rPr>
              <a:t> 21/09/2010</a:t>
            </a:r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11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ustomShape 1"/>
          <p:cNvSpPr/>
          <p:nvPr/>
        </p:nvSpPr>
        <p:spPr>
          <a:xfrm>
            <a:off x="107640" y="44640"/>
            <a:ext cx="8927280" cy="790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US" sz="2700" dirty="0" err="1" smtClean="0">
                <a:solidFill>
                  <a:srgbClr val="FFFFFF"/>
                </a:solidFill>
                <a:latin typeface="Arial"/>
                <a:ea typeface="DejaVu Sans"/>
              </a:rPr>
              <a:t>Paraver</a:t>
            </a:r>
            <a:endParaRPr dirty="0"/>
          </a:p>
        </p:txBody>
      </p:sp>
      <p:sp>
        <p:nvSpPr>
          <p:cNvPr id="415" name="CustomShape 2"/>
          <p:cNvSpPr/>
          <p:nvPr/>
        </p:nvSpPr>
        <p:spPr>
          <a:xfrm>
            <a:off x="8604360" y="6357600"/>
            <a:ext cx="440640" cy="4111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F695E06-CEF3-43AA-BDD5-EE03BA18400E}" type="slidenum">
              <a:rPr lang="en-US" sz="1100">
                <a:solidFill>
                  <a:srgbClr val="004990"/>
                </a:solidFill>
                <a:latin typeface="Arial"/>
                <a:ea typeface="DejaVu Sans"/>
              </a:rPr>
              <a:t>4</a:t>
            </a:fld>
            <a:endParaRPr/>
          </a:p>
        </p:txBody>
      </p:sp>
      <p:sp>
        <p:nvSpPr>
          <p:cNvPr id="416" name="CustomShape 3"/>
          <p:cNvSpPr/>
          <p:nvPr/>
        </p:nvSpPr>
        <p:spPr>
          <a:xfrm>
            <a:off x="107640" y="838440"/>
            <a:ext cx="8927280" cy="51829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>
                <a:solidFill>
                  <a:srgbClr val="004990"/>
                </a:solidFill>
                <a:latin typeface="Arial"/>
                <a:ea typeface="DejaVu Sans"/>
              </a:rPr>
              <a:t> </a:t>
            </a:r>
            <a: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  <a:t>Every behavioral aspect/metric described as a function of time</a:t>
            </a:r>
            <a:b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</a:br>
            <a: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  <a:t/>
            </a:r>
            <a:b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</a:br>
            <a:endParaRPr lang="en-US" sz="2400" dirty="0" smtClean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  <a:t>Those functions of time can be rendered into a 2D image</a:t>
            </a:r>
            <a:b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</a:br>
            <a: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  <a:t/>
            </a:r>
            <a:b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</a:br>
            <a:endParaRPr lang="en-US" sz="2400" dirty="0" smtClean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  <a:t>Statistics can be computed for each possible value or range of values of that function of time</a:t>
            </a:r>
            <a:b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</a:br>
            <a:endParaRPr lang="en-US" sz="2400" dirty="0" smtClean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100246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4" name="Picture 843"/>
          <p:cNvPicPr/>
          <p:nvPr/>
        </p:nvPicPr>
        <p:blipFill>
          <a:blip r:embed="rId2"/>
          <a:stretch>
            <a:fillRect/>
          </a:stretch>
        </p:blipFill>
        <p:spPr>
          <a:xfrm>
            <a:off x="144000" y="960840"/>
            <a:ext cx="5112000" cy="2567160"/>
          </a:xfrm>
          <a:prstGeom prst="rect">
            <a:avLst/>
          </a:prstGeom>
          <a:ln>
            <a:noFill/>
          </a:ln>
        </p:spPr>
      </p:pic>
      <p:pic>
        <p:nvPicPr>
          <p:cNvPr id="845" name="Picture 844"/>
          <p:cNvPicPr/>
          <p:nvPr/>
        </p:nvPicPr>
        <p:blipFill>
          <a:blip r:embed="rId3"/>
          <a:stretch>
            <a:fillRect/>
          </a:stretch>
        </p:blipFill>
        <p:spPr>
          <a:xfrm>
            <a:off x="216000" y="3409200"/>
            <a:ext cx="8784000" cy="2782800"/>
          </a:xfrm>
          <a:prstGeom prst="rect">
            <a:avLst/>
          </a:prstGeom>
          <a:ln>
            <a:noFill/>
          </a:ln>
        </p:spPr>
      </p:pic>
      <p:sp>
        <p:nvSpPr>
          <p:cNvPr id="846" name="CustomShape 1"/>
          <p:cNvSpPr/>
          <p:nvPr/>
        </p:nvSpPr>
        <p:spPr>
          <a:xfrm>
            <a:off x="109440" y="44640"/>
            <a:ext cx="8926920" cy="78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r>
              <a:rPr lang="es-ES" sz="2700">
                <a:solidFill>
                  <a:srgbClr val="FFFFFF"/>
                </a:solidFill>
              </a:rPr>
              <a:t>Paraver – (useful) user functions </a:t>
            </a:r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85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7" name="Picture 846"/>
          <p:cNvPicPr/>
          <p:nvPr/>
        </p:nvPicPr>
        <p:blipFill>
          <a:blip r:embed="rId2"/>
          <a:stretch>
            <a:fillRect/>
          </a:stretch>
        </p:blipFill>
        <p:spPr>
          <a:xfrm>
            <a:off x="209979" y="934135"/>
            <a:ext cx="5112000" cy="2567160"/>
          </a:xfrm>
          <a:prstGeom prst="rect">
            <a:avLst/>
          </a:prstGeom>
          <a:ln>
            <a:noFill/>
          </a:ln>
        </p:spPr>
      </p:pic>
      <p:pic>
        <p:nvPicPr>
          <p:cNvPr id="848" name="Picture 847"/>
          <p:cNvPicPr/>
          <p:nvPr/>
        </p:nvPicPr>
        <p:blipFill>
          <a:blip r:embed="rId3"/>
          <a:stretch>
            <a:fillRect/>
          </a:stretch>
        </p:blipFill>
        <p:spPr>
          <a:xfrm>
            <a:off x="216000" y="3409200"/>
            <a:ext cx="8784000" cy="2782800"/>
          </a:xfrm>
          <a:prstGeom prst="rect">
            <a:avLst/>
          </a:prstGeom>
          <a:ln>
            <a:noFill/>
          </a:ln>
        </p:spPr>
      </p:pic>
      <p:pic>
        <p:nvPicPr>
          <p:cNvPr id="849" name="Picture 848"/>
          <p:cNvPicPr/>
          <p:nvPr/>
        </p:nvPicPr>
        <p:blipFill>
          <a:blip r:embed="rId4"/>
          <a:stretch>
            <a:fillRect/>
          </a:stretch>
        </p:blipFill>
        <p:spPr>
          <a:xfrm>
            <a:off x="216000" y="3409200"/>
            <a:ext cx="8784000" cy="2782800"/>
          </a:xfrm>
          <a:prstGeom prst="rect">
            <a:avLst/>
          </a:prstGeom>
          <a:ln>
            <a:noFill/>
          </a:ln>
        </p:spPr>
      </p:pic>
      <p:sp>
        <p:nvSpPr>
          <p:cNvPr id="850" name="CustomShape 1"/>
          <p:cNvSpPr/>
          <p:nvPr/>
        </p:nvSpPr>
        <p:spPr>
          <a:xfrm>
            <a:off x="109440" y="44640"/>
            <a:ext cx="8926920" cy="78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r>
              <a:rPr lang="es-ES" sz="2700">
                <a:solidFill>
                  <a:srgbClr val="FFFFFF"/>
                </a:solidFill>
              </a:rPr>
              <a:t>Paraver – (useful) user functions </a:t>
            </a:r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26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CustomShape 1"/>
          <p:cNvSpPr/>
          <p:nvPr/>
        </p:nvSpPr>
        <p:spPr>
          <a:xfrm>
            <a:off x="109800" y="44640"/>
            <a:ext cx="8926920" cy="78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r>
              <a:rPr lang="es-ES" sz="2700" dirty="0" err="1">
                <a:solidFill>
                  <a:srgbClr val="FFFFFF"/>
                </a:solidFill>
              </a:rPr>
              <a:t>Computation</a:t>
            </a:r>
            <a:r>
              <a:rPr lang="es-ES" sz="2700" dirty="0">
                <a:solidFill>
                  <a:srgbClr val="FFFFFF"/>
                </a:solidFill>
              </a:rPr>
              <a:t> load </a:t>
            </a:r>
            <a:r>
              <a:rPr lang="es-ES" sz="2700" dirty="0" err="1" smtClean="0">
                <a:solidFill>
                  <a:srgbClr val="FFFFFF"/>
                </a:solidFill>
              </a:rPr>
              <a:t>imbalance</a:t>
            </a:r>
            <a:endParaRPr dirty="0">
              <a:solidFill>
                <a:prstClr val="black"/>
              </a:solidFill>
            </a:endParaRPr>
          </a:p>
        </p:txBody>
      </p:sp>
      <p:pic>
        <p:nvPicPr>
          <p:cNvPr id="852" name="Picture 851"/>
          <p:cNvPicPr/>
          <p:nvPr/>
        </p:nvPicPr>
        <p:blipFill>
          <a:blip r:embed="rId2"/>
          <a:stretch>
            <a:fillRect/>
          </a:stretch>
        </p:blipFill>
        <p:spPr>
          <a:xfrm>
            <a:off x="530280" y="936000"/>
            <a:ext cx="7965720" cy="3504960"/>
          </a:xfrm>
          <a:prstGeom prst="rect">
            <a:avLst/>
          </a:prstGeom>
          <a:ln>
            <a:noFill/>
          </a:ln>
        </p:spPr>
      </p:pic>
      <p:pic>
        <p:nvPicPr>
          <p:cNvPr id="853" name="Picture 852"/>
          <p:cNvPicPr/>
          <p:nvPr/>
        </p:nvPicPr>
        <p:blipFill>
          <a:blip r:embed="rId3"/>
          <a:stretch>
            <a:fillRect/>
          </a:stretch>
        </p:blipFill>
        <p:spPr>
          <a:xfrm>
            <a:off x="1440000" y="4536000"/>
            <a:ext cx="6375600" cy="2285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531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7" name="Picture 856"/>
          <p:cNvPicPr/>
          <p:nvPr/>
        </p:nvPicPr>
        <p:blipFill>
          <a:blip r:embed="rId2"/>
          <a:stretch>
            <a:fillRect/>
          </a:stretch>
        </p:blipFill>
        <p:spPr>
          <a:xfrm>
            <a:off x="360" y="792000"/>
            <a:ext cx="9143640" cy="6066000"/>
          </a:xfrm>
          <a:prstGeom prst="rect">
            <a:avLst/>
          </a:prstGeom>
          <a:ln>
            <a:noFill/>
          </a:ln>
        </p:spPr>
      </p:pic>
      <p:sp>
        <p:nvSpPr>
          <p:cNvPr id="858" name="CustomShape 1"/>
          <p:cNvSpPr/>
          <p:nvPr/>
        </p:nvSpPr>
        <p:spPr>
          <a:xfrm>
            <a:off x="110160" y="44640"/>
            <a:ext cx="8926920" cy="78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r>
              <a:rPr lang="es-ES" sz="2700">
                <a:solidFill>
                  <a:srgbClr val="FFFFFF"/>
                </a:solidFill>
              </a:rPr>
              <a:t>Zoom between radiation calls for dust/sea-salt</a:t>
            </a:r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03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640" y="3140968"/>
            <a:ext cx="8352792" cy="194421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979712" y="1772816"/>
            <a:ext cx="4896544" cy="432048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8" name="CustomShape 1"/>
          <p:cNvSpPr/>
          <p:nvPr/>
        </p:nvSpPr>
        <p:spPr>
          <a:xfrm>
            <a:off x="107640" y="44640"/>
            <a:ext cx="8927280" cy="790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r>
              <a:rPr lang="en-US" sz="2700" dirty="0" err="1" smtClean="0">
                <a:solidFill>
                  <a:srgbClr val="FFFFFF"/>
                </a:solidFill>
              </a:rPr>
              <a:t>Extrae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539" name="CustomShape 2"/>
          <p:cNvSpPr/>
          <p:nvPr/>
        </p:nvSpPr>
        <p:spPr>
          <a:xfrm>
            <a:off x="8604360" y="6357600"/>
            <a:ext cx="440640" cy="4111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/>
            <a:fld id="{A52A1997-4005-4790-94C3-3A204B658AF9}" type="slidenum">
              <a:rPr lang="en-US" sz="1100">
                <a:solidFill>
                  <a:srgbClr val="004990"/>
                </a:solidFill>
              </a:rPr>
              <a:pPr algn="r"/>
              <a:t>44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40" name="CustomShape 3"/>
          <p:cNvSpPr/>
          <p:nvPr/>
        </p:nvSpPr>
        <p:spPr>
          <a:xfrm>
            <a:off x="107640" y="980640"/>
            <a:ext cx="8927280" cy="4581960"/>
          </a:xfrm>
          <a:prstGeom prst="rect">
            <a:avLst/>
          </a:prstGeom>
        </p:spPr>
        <p:txBody>
          <a:bodyPr lIns="90000" tIns="45000" rIns="90000" bIns="45000">
            <a:normAutofit/>
          </a:bodyPr>
          <a:lstStyle/>
          <a:p>
            <a:pPr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</a:rPr>
              <a:t>How to use:</a:t>
            </a: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r>
              <a:rPr lang="en-US" sz="2400" dirty="0" smtClean="0">
                <a:solidFill>
                  <a:srgbClr val="004990"/>
                </a:solidFill>
              </a:rPr>
              <a:t>                       </a:t>
            </a:r>
            <a:r>
              <a:rPr lang="en-US" sz="2400" dirty="0" err="1" smtClean="0">
                <a:solidFill>
                  <a:srgbClr val="004990"/>
                </a:solidFill>
              </a:rPr>
              <a:t>mpirun</a:t>
            </a:r>
            <a:r>
              <a:rPr lang="en-US" sz="2400" dirty="0" smtClean="0">
                <a:solidFill>
                  <a:srgbClr val="004990"/>
                </a:solidFill>
              </a:rPr>
              <a:t> … wrapper.sh /path/</a:t>
            </a:r>
            <a:r>
              <a:rPr lang="en-US" sz="2400" dirty="0" err="1" smtClean="0">
                <a:solidFill>
                  <a:srgbClr val="004990"/>
                </a:solidFill>
              </a:rPr>
              <a:t>umo.x</a:t>
            </a:r>
            <a:r>
              <a:rPr lang="en-US" sz="2400" dirty="0" smtClean="0">
                <a:solidFill>
                  <a:srgbClr val="004990"/>
                </a:solidFill>
              </a:rPr>
              <a:t/>
            </a:r>
            <a:br>
              <a:rPr lang="en-US" sz="2400" dirty="0" smtClean="0">
                <a:solidFill>
                  <a:srgbClr val="004990"/>
                </a:solidFill>
              </a:rPr>
            </a:br>
            <a:endParaRPr lang="en-US" sz="24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</a:rPr>
              <a:t>Contents of wrapper.sh </a:t>
            </a:r>
            <a:r>
              <a:rPr lang="en-US" sz="2400" dirty="0">
                <a:solidFill>
                  <a:srgbClr val="004990"/>
                </a:solidFill>
              </a:rPr>
              <a:t>f</a:t>
            </a:r>
            <a:r>
              <a:rPr lang="en-US" sz="2400" dirty="0" smtClean="0">
                <a:solidFill>
                  <a:srgbClr val="004990"/>
                </a:solidFill>
              </a:rPr>
              <a:t>ile:</a:t>
            </a:r>
          </a:p>
          <a:p>
            <a:r>
              <a:rPr lang="en-US" sz="2000" dirty="0" smtClean="0">
                <a:solidFill>
                  <a:srgbClr val="004990"/>
                </a:solidFill>
              </a:rPr>
              <a:t/>
            </a:r>
            <a:br>
              <a:rPr lang="en-US" sz="2000" dirty="0" smtClean="0">
                <a:solidFill>
                  <a:srgbClr val="004990"/>
                </a:solidFill>
              </a:rPr>
            </a:br>
            <a:r>
              <a:rPr lang="en-US" sz="2000" dirty="0" smtClean="0">
                <a:solidFill>
                  <a:srgbClr val="004990"/>
                </a:solidFill>
              </a:rPr>
              <a:t>export EXTRAE_HOME=/</a:t>
            </a:r>
            <a:r>
              <a:rPr lang="en-US" sz="2000" dirty="0" err="1" smtClean="0">
                <a:solidFill>
                  <a:srgbClr val="004990"/>
                </a:solidFill>
              </a:rPr>
              <a:t>installation_path</a:t>
            </a:r>
            <a:r>
              <a:rPr lang="en-US" sz="2000" dirty="0" smtClean="0">
                <a:solidFill>
                  <a:srgbClr val="004990"/>
                </a:solidFill>
              </a:rPr>
              <a:t>/</a:t>
            </a:r>
            <a:br>
              <a:rPr lang="en-US" sz="2000" dirty="0" smtClean="0">
                <a:solidFill>
                  <a:srgbClr val="004990"/>
                </a:solidFill>
              </a:rPr>
            </a:br>
            <a:r>
              <a:rPr lang="en-US" sz="2000" dirty="0" smtClean="0">
                <a:solidFill>
                  <a:srgbClr val="004990"/>
                </a:solidFill>
              </a:rPr>
              <a:t>export LD_PRELOAD=/installation_path/lib/libmpitrace.so</a:t>
            </a:r>
            <a:br>
              <a:rPr lang="en-US" sz="2000" dirty="0" smtClean="0">
                <a:solidFill>
                  <a:srgbClr val="004990"/>
                </a:solidFill>
              </a:rPr>
            </a:br>
            <a:r>
              <a:rPr lang="en-US" sz="2000" dirty="0" smtClean="0">
                <a:solidFill>
                  <a:srgbClr val="004990"/>
                </a:solidFill>
              </a:rPr>
              <a:t>export LD_LIBRARY_PATH=$LD_LIBRARY_PATH:/</a:t>
            </a:r>
            <a:r>
              <a:rPr lang="en-US" sz="2000" dirty="0" err="1" smtClean="0">
                <a:solidFill>
                  <a:srgbClr val="004990"/>
                </a:solidFill>
              </a:rPr>
              <a:t>installation_path</a:t>
            </a:r>
            <a:r>
              <a:rPr lang="en-US" sz="2000" dirty="0" smtClean="0">
                <a:solidFill>
                  <a:srgbClr val="004990"/>
                </a:solidFill>
              </a:rPr>
              <a:t>/lib</a:t>
            </a:r>
          </a:p>
          <a:p>
            <a:r>
              <a:rPr lang="en-US" sz="2000" dirty="0">
                <a:solidFill>
                  <a:srgbClr val="004990"/>
                </a:solidFill>
              </a:rPr>
              <a:t>s</a:t>
            </a:r>
            <a:r>
              <a:rPr lang="en-US" sz="2000" dirty="0" smtClean="0">
                <a:solidFill>
                  <a:srgbClr val="004990"/>
                </a:solidFill>
              </a:rPr>
              <a:t>ource ${EXTRAE_HOME}/etc/extrae.sh</a:t>
            </a:r>
          </a:p>
          <a:p>
            <a:r>
              <a:rPr lang="en-US" sz="2000" dirty="0">
                <a:solidFill>
                  <a:srgbClr val="004990"/>
                </a:solidFill>
              </a:rPr>
              <a:t>e</a:t>
            </a:r>
            <a:r>
              <a:rPr lang="en-US" sz="2000" dirty="0" smtClean="0">
                <a:solidFill>
                  <a:srgbClr val="004990"/>
                </a:solidFill>
              </a:rPr>
              <a:t>xport EXTRAE_CONFIG_FILE=/path/extrae_config.xml</a:t>
            </a:r>
            <a:br>
              <a:rPr lang="en-US" sz="2000" dirty="0" smtClean="0">
                <a:solidFill>
                  <a:srgbClr val="004990"/>
                </a:solidFill>
              </a:rPr>
            </a:br>
            <a:r>
              <a:rPr lang="en-US" sz="2000" dirty="0" smtClean="0">
                <a:solidFill>
                  <a:srgbClr val="004990"/>
                </a:solidFill>
              </a:rPr>
              <a:t>$*</a:t>
            </a: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endParaRPr lang="en-US" sz="24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91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CustomShape 3"/>
          <p:cNvSpPr/>
          <p:nvPr/>
        </p:nvSpPr>
        <p:spPr>
          <a:xfrm>
            <a:off x="107640" y="1052736"/>
            <a:ext cx="8927280" cy="5040560"/>
          </a:xfrm>
          <a:prstGeom prst="rect">
            <a:avLst/>
          </a:prstGeom>
        </p:spPr>
        <p:txBody>
          <a:bodyPr lIns="90000" tIns="45000" rIns="90000" bIns="45000">
            <a:normAutofit fontScale="55000" lnSpcReduction="20000"/>
          </a:bodyPr>
          <a:lstStyle/>
          <a:p>
            <a:r>
              <a:rPr lang="en-US" sz="2400" dirty="0" smtClean="0">
                <a:solidFill>
                  <a:srgbClr val="004990"/>
                </a:solidFill>
              </a:rPr>
              <a:t>&lt;?xml version=‘1.0’?&gt;</a:t>
            </a:r>
          </a:p>
          <a:p>
            <a:r>
              <a:rPr lang="en-US" sz="2400" dirty="0" smtClean="0">
                <a:solidFill>
                  <a:srgbClr val="004990"/>
                </a:solidFill>
              </a:rPr>
              <a:t>&lt;/trace enabled=“yes”</a:t>
            </a:r>
          </a:p>
          <a:p>
            <a:r>
              <a:rPr lang="en-US" sz="2400" dirty="0" smtClean="0">
                <a:solidFill>
                  <a:srgbClr val="004990"/>
                </a:solidFill>
              </a:rPr>
              <a:t>…</a:t>
            </a:r>
            <a:br>
              <a:rPr lang="en-US" sz="2400" dirty="0" smtClean="0">
                <a:solidFill>
                  <a:srgbClr val="004990"/>
                </a:solidFill>
              </a:rPr>
            </a:br>
            <a:r>
              <a:rPr lang="en-US" sz="2400" dirty="0" smtClean="0">
                <a:solidFill>
                  <a:srgbClr val="004990"/>
                </a:solidFill>
              </a:rPr>
              <a:t/>
            </a:r>
            <a:br>
              <a:rPr lang="en-US" sz="2400" dirty="0" smtClean="0">
                <a:solidFill>
                  <a:srgbClr val="004990"/>
                </a:solidFill>
              </a:rPr>
            </a:br>
            <a:r>
              <a:rPr lang="en-US" sz="2400" dirty="0" smtClean="0">
                <a:solidFill>
                  <a:srgbClr val="004990"/>
                </a:solidFill>
              </a:rPr>
              <a:t>&lt;</a:t>
            </a:r>
            <a:r>
              <a:rPr lang="en-US" sz="2400" dirty="0" err="1" smtClean="0">
                <a:solidFill>
                  <a:srgbClr val="004990"/>
                </a:solidFill>
              </a:rPr>
              <a:t>mpi</a:t>
            </a:r>
            <a:r>
              <a:rPr lang="en-US" sz="2400" dirty="0" smtClean="0">
                <a:solidFill>
                  <a:srgbClr val="004990"/>
                </a:solidFill>
              </a:rPr>
              <a:t> enabled=“yes”&gt;</a:t>
            </a:r>
            <a:br>
              <a:rPr lang="en-US" sz="2400" dirty="0" smtClean="0">
                <a:solidFill>
                  <a:srgbClr val="004990"/>
                </a:solidFill>
              </a:rPr>
            </a:br>
            <a:r>
              <a:rPr lang="en-US" sz="2400" dirty="0" smtClean="0">
                <a:solidFill>
                  <a:srgbClr val="004990"/>
                </a:solidFill>
              </a:rPr>
              <a:t>   &lt;counters enabled=“no”/&gt;</a:t>
            </a:r>
            <a:br>
              <a:rPr lang="en-US" sz="2400" dirty="0" smtClean="0">
                <a:solidFill>
                  <a:srgbClr val="004990"/>
                </a:solidFill>
              </a:rPr>
            </a:br>
            <a:r>
              <a:rPr lang="en-US" sz="2400" dirty="0" smtClean="0">
                <a:solidFill>
                  <a:srgbClr val="004990"/>
                </a:solidFill>
              </a:rPr>
              <a:t>&lt;/</a:t>
            </a:r>
            <a:r>
              <a:rPr lang="en-US" sz="2400" dirty="0" err="1" smtClean="0">
                <a:solidFill>
                  <a:srgbClr val="004990"/>
                </a:solidFill>
              </a:rPr>
              <a:t>mpi</a:t>
            </a:r>
            <a:r>
              <a:rPr lang="en-US" sz="2400" dirty="0" smtClean="0">
                <a:solidFill>
                  <a:srgbClr val="004990"/>
                </a:solidFill>
              </a:rPr>
              <a:t>&gt;</a:t>
            </a:r>
          </a:p>
          <a:p>
            <a:r>
              <a:rPr lang="en-US" sz="2400" dirty="0" smtClean="0">
                <a:solidFill>
                  <a:srgbClr val="004990"/>
                </a:solidFill>
              </a:rPr>
              <a:t>&lt;user-functions enabled=“yes” list=“/path/fucntions_list.txt”&gt;</a:t>
            </a:r>
          </a:p>
          <a:p>
            <a:r>
              <a:rPr lang="en-US" sz="2400" dirty="0">
                <a:solidFill>
                  <a:srgbClr val="004990"/>
                </a:solidFill>
              </a:rPr>
              <a:t> </a:t>
            </a:r>
            <a:r>
              <a:rPr lang="en-US" sz="2400" dirty="0" smtClean="0">
                <a:solidFill>
                  <a:srgbClr val="004990"/>
                </a:solidFill>
              </a:rPr>
              <a:t>     &lt;counters enabled=“yes”/&gt;</a:t>
            </a:r>
          </a:p>
          <a:p>
            <a:r>
              <a:rPr lang="en-US" sz="2400" dirty="0" smtClean="0">
                <a:solidFill>
                  <a:srgbClr val="004990"/>
                </a:solidFill>
              </a:rPr>
              <a:t>&lt;user-functions&gt;</a:t>
            </a:r>
          </a:p>
          <a:p>
            <a:endParaRPr lang="en-US" sz="2400" dirty="0">
              <a:solidFill>
                <a:srgbClr val="004990"/>
              </a:solidFill>
            </a:endParaRPr>
          </a:p>
          <a:p>
            <a:r>
              <a:rPr lang="en-US" sz="2400" dirty="0" smtClean="0">
                <a:solidFill>
                  <a:srgbClr val="004990"/>
                </a:solidFill>
              </a:rPr>
              <a:t>&lt;counters </a:t>
            </a:r>
            <a:r>
              <a:rPr lang="en-US" sz="2400" dirty="0" smtClean="0">
                <a:solidFill>
                  <a:srgbClr val="004990"/>
                </a:solidFill>
              </a:rPr>
              <a:t>enabled=“</a:t>
            </a:r>
            <a:r>
              <a:rPr lang="en-US" sz="2400" dirty="0" smtClean="0">
                <a:solidFill>
                  <a:srgbClr val="004990"/>
                </a:solidFill>
              </a:rPr>
              <a:t>yes”&gt;</a:t>
            </a:r>
          </a:p>
          <a:p>
            <a:r>
              <a:rPr lang="en-US" sz="2400" dirty="0">
                <a:solidFill>
                  <a:srgbClr val="004990"/>
                </a:solidFill>
              </a:rPr>
              <a:t> </a:t>
            </a:r>
            <a:r>
              <a:rPr lang="en-US" sz="2400" dirty="0" smtClean="0">
                <a:solidFill>
                  <a:srgbClr val="004990"/>
                </a:solidFill>
              </a:rPr>
              <a:t>  &lt;</a:t>
            </a:r>
            <a:r>
              <a:rPr lang="en-US" sz="2400" dirty="0" err="1" smtClean="0">
                <a:solidFill>
                  <a:srgbClr val="004990"/>
                </a:solidFill>
              </a:rPr>
              <a:t>cpu</a:t>
            </a:r>
            <a:r>
              <a:rPr lang="en-US" sz="2400" dirty="0" smtClean="0">
                <a:solidFill>
                  <a:srgbClr val="004990"/>
                </a:solidFill>
              </a:rPr>
              <a:t> enabled=“yes” starting-set-distribution=“1”&gt;</a:t>
            </a:r>
          </a:p>
          <a:p>
            <a:r>
              <a:rPr lang="en-US" sz="2400" dirty="0">
                <a:solidFill>
                  <a:srgbClr val="004990"/>
                </a:solidFill>
              </a:rPr>
              <a:t> </a:t>
            </a:r>
            <a:r>
              <a:rPr lang="en-US" sz="2400" dirty="0" smtClean="0">
                <a:solidFill>
                  <a:srgbClr val="004990"/>
                </a:solidFill>
              </a:rPr>
              <a:t>      &lt;set enabled=“yes” domain=“user” </a:t>
            </a:r>
            <a:r>
              <a:rPr lang="en-US" sz="2400" dirty="0" err="1" smtClean="0">
                <a:solidFill>
                  <a:srgbClr val="004990"/>
                </a:solidFill>
              </a:rPr>
              <a:t>changeat-globalops</a:t>
            </a:r>
            <a:r>
              <a:rPr lang="en-US" sz="2400" dirty="0" smtClean="0">
                <a:solidFill>
                  <a:srgbClr val="004990"/>
                </a:solidFill>
              </a:rPr>
              <a:t>=“0”&gt;</a:t>
            </a:r>
          </a:p>
          <a:p>
            <a:r>
              <a:rPr lang="en-US" sz="2400" dirty="0">
                <a:solidFill>
                  <a:srgbClr val="004990"/>
                </a:solidFill>
              </a:rPr>
              <a:t> </a:t>
            </a:r>
            <a:r>
              <a:rPr lang="en-US" sz="2400" dirty="0" smtClean="0">
                <a:solidFill>
                  <a:srgbClr val="004990"/>
                </a:solidFill>
              </a:rPr>
              <a:t>             PAPI_TOT_INS,PAPI_TOT_CYC</a:t>
            </a:r>
          </a:p>
          <a:p>
            <a:r>
              <a:rPr lang="en-US" sz="2400" dirty="0">
                <a:solidFill>
                  <a:srgbClr val="004990"/>
                </a:solidFill>
              </a:rPr>
              <a:t> </a:t>
            </a:r>
            <a:r>
              <a:rPr lang="en-US" sz="2400" dirty="0" smtClean="0">
                <a:solidFill>
                  <a:srgbClr val="004990"/>
                </a:solidFill>
              </a:rPr>
              <a:t>      &lt;/set&gt;</a:t>
            </a:r>
          </a:p>
          <a:p>
            <a:r>
              <a:rPr lang="en-US" sz="2400" dirty="0">
                <a:solidFill>
                  <a:srgbClr val="004990"/>
                </a:solidFill>
              </a:rPr>
              <a:t> </a:t>
            </a:r>
            <a:r>
              <a:rPr lang="en-US" sz="2400" dirty="0" smtClean="0">
                <a:solidFill>
                  <a:srgbClr val="004990"/>
                </a:solidFill>
              </a:rPr>
              <a:t>  &lt;/</a:t>
            </a:r>
            <a:r>
              <a:rPr lang="en-US" sz="2400" dirty="0" err="1" smtClean="0">
                <a:solidFill>
                  <a:srgbClr val="004990"/>
                </a:solidFill>
              </a:rPr>
              <a:t>cpu</a:t>
            </a:r>
            <a:r>
              <a:rPr lang="en-US" sz="2400" dirty="0" smtClean="0">
                <a:solidFill>
                  <a:srgbClr val="004990"/>
                </a:solidFill>
              </a:rPr>
              <a:t>&gt;</a:t>
            </a:r>
          </a:p>
          <a:p>
            <a:endParaRPr lang="en-US" sz="2400" dirty="0">
              <a:solidFill>
                <a:srgbClr val="004990"/>
              </a:solidFill>
            </a:endParaRPr>
          </a:p>
          <a:p>
            <a:r>
              <a:rPr lang="en-US" sz="2400" dirty="0" smtClean="0">
                <a:solidFill>
                  <a:srgbClr val="004990"/>
                </a:solidFill>
              </a:rPr>
              <a:t>&lt;buffer enabled=“yes”&gt;</a:t>
            </a:r>
          </a:p>
          <a:p>
            <a:r>
              <a:rPr lang="en-US" sz="2400" dirty="0">
                <a:solidFill>
                  <a:srgbClr val="004990"/>
                </a:solidFill>
              </a:rPr>
              <a:t> </a:t>
            </a:r>
            <a:r>
              <a:rPr lang="en-US" sz="2400" dirty="0" smtClean="0">
                <a:solidFill>
                  <a:srgbClr val="004990"/>
                </a:solidFill>
              </a:rPr>
              <a:t>  &lt;size enabled=“yes”&gt; 1000000&lt;/size&gt;</a:t>
            </a:r>
          </a:p>
          <a:p>
            <a:r>
              <a:rPr lang="en-US" sz="2400" dirty="0">
                <a:solidFill>
                  <a:srgbClr val="004990"/>
                </a:solidFill>
              </a:rPr>
              <a:t> </a:t>
            </a:r>
            <a:r>
              <a:rPr lang="en-US" sz="2400" dirty="0" smtClean="0">
                <a:solidFill>
                  <a:srgbClr val="004990"/>
                </a:solidFill>
              </a:rPr>
              <a:t>  &lt;circular </a:t>
            </a:r>
            <a:r>
              <a:rPr lang="en-US" sz="2400" dirty="0" smtClean="0">
                <a:solidFill>
                  <a:srgbClr val="004990"/>
                </a:solidFill>
              </a:rPr>
              <a:t>enabled=“</a:t>
            </a:r>
            <a:r>
              <a:rPr lang="en-US" sz="2400" dirty="0" smtClean="0">
                <a:solidFill>
                  <a:srgbClr val="004990"/>
                </a:solidFill>
              </a:rPr>
              <a:t>no”&gt;</a:t>
            </a:r>
          </a:p>
          <a:p>
            <a:r>
              <a:rPr lang="en-US" sz="2400" dirty="0" smtClean="0">
                <a:solidFill>
                  <a:srgbClr val="004990"/>
                </a:solidFill>
              </a:rPr>
              <a:t>&lt;/buffer&gt;</a:t>
            </a:r>
          </a:p>
          <a:p>
            <a:endParaRPr lang="en-US" sz="2400" dirty="0">
              <a:solidFill>
                <a:srgbClr val="004990"/>
              </a:solidFill>
            </a:endParaRPr>
          </a:p>
          <a:p>
            <a:r>
              <a:rPr lang="en-US" sz="2400" dirty="0" smtClean="0">
                <a:solidFill>
                  <a:srgbClr val="004990"/>
                </a:solidFill>
              </a:rPr>
              <a:t>…</a:t>
            </a:r>
          </a:p>
          <a:p>
            <a:r>
              <a:rPr lang="en-US" sz="2400" dirty="0" smtClean="0">
                <a:solidFill>
                  <a:srgbClr val="004990"/>
                </a:solidFill>
              </a:rPr>
              <a:t>&lt;merge enabled=“yes”</a:t>
            </a:r>
          </a:p>
          <a:p>
            <a:r>
              <a:rPr lang="en-US" sz="2400" dirty="0" smtClean="0">
                <a:solidFill>
                  <a:srgbClr val="004990"/>
                </a:solidFill>
              </a:rPr>
              <a:t>…</a:t>
            </a:r>
          </a:p>
          <a:p>
            <a:r>
              <a:rPr lang="en-US" sz="2400" dirty="0" smtClean="0">
                <a:solidFill>
                  <a:srgbClr val="004990"/>
                </a:solidFill>
              </a:rPr>
              <a:t>&gt;</a:t>
            </a:r>
          </a:p>
          <a:p>
            <a:r>
              <a:rPr lang="en-US" sz="2400" dirty="0" smtClean="0">
                <a:solidFill>
                  <a:srgbClr val="004990"/>
                </a:solidFill>
              </a:rPr>
              <a:t>$TRACE_NAME$</a:t>
            </a:r>
          </a:p>
          <a:p>
            <a:r>
              <a:rPr lang="en-US" sz="2400" dirty="0" smtClean="0">
                <a:solidFill>
                  <a:srgbClr val="004990"/>
                </a:solidFill>
              </a:rPr>
              <a:t>&lt;/merge&gt;</a:t>
            </a:r>
          </a:p>
          <a:p>
            <a:r>
              <a:rPr lang="en-US" sz="2400" dirty="0" smtClean="0">
                <a:solidFill>
                  <a:srgbClr val="004990"/>
                </a:solidFill>
              </a:rPr>
              <a:t>&lt;/trace&gt;</a:t>
            </a:r>
          </a:p>
          <a:p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538" name="CustomShape 1"/>
          <p:cNvSpPr/>
          <p:nvPr/>
        </p:nvSpPr>
        <p:spPr>
          <a:xfrm>
            <a:off x="107640" y="44640"/>
            <a:ext cx="8927280" cy="790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r>
              <a:rPr lang="en-US" sz="2700" dirty="0" err="1" smtClean="0">
                <a:solidFill>
                  <a:srgbClr val="FFFFFF"/>
                </a:solidFill>
              </a:rPr>
              <a:t>Extrae</a:t>
            </a:r>
            <a:r>
              <a:rPr lang="en-US" sz="2700" dirty="0" smtClean="0">
                <a:solidFill>
                  <a:srgbClr val="FFFFFF"/>
                </a:solidFill>
              </a:rPr>
              <a:t> – XML file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539" name="CustomShape 2"/>
          <p:cNvSpPr/>
          <p:nvPr/>
        </p:nvSpPr>
        <p:spPr>
          <a:xfrm>
            <a:off x="8604360" y="6357600"/>
            <a:ext cx="440640" cy="4111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/>
            <a:fld id="{A52A1997-4005-4790-94C3-3A204B658AF9}" type="slidenum">
              <a:rPr lang="en-US" sz="1100">
                <a:solidFill>
                  <a:srgbClr val="004990"/>
                </a:solidFill>
              </a:rPr>
              <a:pPr algn="r"/>
              <a:t>45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59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CustomShape 1"/>
          <p:cNvSpPr/>
          <p:nvPr/>
        </p:nvSpPr>
        <p:spPr>
          <a:xfrm>
            <a:off x="107640" y="44640"/>
            <a:ext cx="8927280" cy="790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r>
              <a:rPr lang="en-US" sz="2700" dirty="0" smtClean="0">
                <a:solidFill>
                  <a:srgbClr val="FFFFFF"/>
                </a:solidFill>
              </a:rPr>
              <a:t>Summary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539" name="CustomShape 2"/>
          <p:cNvSpPr/>
          <p:nvPr/>
        </p:nvSpPr>
        <p:spPr>
          <a:xfrm>
            <a:off x="8604360" y="6357600"/>
            <a:ext cx="440640" cy="4111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/>
            <a:fld id="{A52A1997-4005-4790-94C3-3A204B658AF9}" type="slidenum">
              <a:rPr lang="en-US" sz="1100">
                <a:solidFill>
                  <a:srgbClr val="004990"/>
                </a:solidFill>
              </a:rPr>
              <a:pPr algn="r"/>
              <a:t>46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40" name="CustomShape 3"/>
          <p:cNvSpPr/>
          <p:nvPr/>
        </p:nvSpPr>
        <p:spPr>
          <a:xfrm>
            <a:off x="107640" y="980640"/>
            <a:ext cx="8927280" cy="4581960"/>
          </a:xfrm>
          <a:prstGeom prst="rect">
            <a:avLst/>
          </a:prstGeom>
        </p:spPr>
        <p:txBody>
          <a:bodyPr lIns="90000" tIns="45000" rIns="90000" bIns="45000">
            <a:normAutofit/>
          </a:bodyPr>
          <a:lstStyle/>
          <a:p>
            <a:pPr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</a:rPr>
              <a:t>The performance analysis of an application is a long and sometimes difficult task</a:t>
            </a:r>
          </a:p>
          <a:p>
            <a:pPr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</a:rPr>
              <a:t>We used </a:t>
            </a:r>
            <a:r>
              <a:rPr lang="en-US" sz="2400" dirty="0" err="1" smtClean="0">
                <a:solidFill>
                  <a:srgbClr val="004990"/>
                </a:solidFill>
              </a:rPr>
              <a:t>Extrae</a:t>
            </a:r>
            <a:r>
              <a:rPr lang="en-US" sz="2400" dirty="0" smtClean="0">
                <a:solidFill>
                  <a:srgbClr val="004990"/>
                </a:solidFill>
              </a:rPr>
              <a:t>/</a:t>
            </a:r>
            <a:r>
              <a:rPr lang="en-US" sz="2400" dirty="0" err="1" smtClean="0">
                <a:solidFill>
                  <a:srgbClr val="004990"/>
                </a:solidFill>
              </a:rPr>
              <a:t>Paraver</a:t>
            </a:r>
            <a:r>
              <a:rPr lang="en-US" sz="2400" dirty="0" smtClean="0">
                <a:solidFill>
                  <a:srgbClr val="004990"/>
                </a:solidFill>
              </a:rPr>
              <a:t> to analyze our model</a:t>
            </a:r>
          </a:p>
          <a:p>
            <a:pPr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</a:rPr>
              <a:t>Performance tools are needed more and more!</a:t>
            </a:r>
          </a:p>
          <a:p>
            <a:pPr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</a:rPr>
              <a:t>Hardware counters are important to study the computation phases</a:t>
            </a:r>
          </a:p>
          <a:p>
            <a:pPr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</a:rPr>
              <a:t>Load imbalance issues are well known to the community but need to be studied</a:t>
            </a:r>
          </a:p>
          <a:p>
            <a:pPr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</a:rPr>
              <a:t>We identified some serialization issues</a:t>
            </a:r>
          </a:p>
          <a:p>
            <a:pPr>
              <a:buFontTx/>
              <a:buBlip>
                <a:blip r:embed="rId2"/>
              </a:buBlip>
            </a:pPr>
            <a:r>
              <a:rPr lang="en-US" sz="2400" dirty="0" err="1" smtClean="0">
                <a:solidFill>
                  <a:srgbClr val="004990"/>
                </a:solidFill>
              </a:rPr>
              <a:t>Extrae</a:t>
            </a:r>
            <a:r>
              <a:rPr lang="en-US" sz="2400" dirty="0" smtClean="0">
                <a:solidFill>
                  <a:srgbClr val="004990"/>
                </a:solidFill>
              </a:rPr>
              <a:t> needs to be properly configured</a:t>
            </a:r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</a:endParaRPr>
          </a:p>
          <a:p>
            <a:endParaRPr lang="en-US" sz="2400" dirty="0" smtClean="0">
              <a:solidFill>
                <a:srgbClr val="004990"/>
              </a:solidFill>
            </a:endParaRPr>
          </a:p>
          <a:p>
            <a:endParaRPr lang="en-US" sz="2400" dirty="0">
              <a:solidFill>
                <a:srgbClr val="004990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>
              <a:solidFill>
                <a:prstClr val="black"/>
              </a:solidFill>
            </a:endParaRPr>
          </a:p>
          <a:p>
            <a:pPr>
              <a:buFontTx/>
              <a:buBlip>
                <a:blip r:embed="rId2"/>
              </a:buBlip>
            </a:pPr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87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3861048"/>
            <a:ext cx="6400800" cy="1656184"/>
          </a:xfrm>
        </p:spPr>
        <p:txBody>
          <a:bodyPr>
            <a:normAutofit/>
          </a:bodyPr>
          <a:lstStyle/>
          <a:p>
            <a:r>
              <a:rPr lang="en-US" dirty="0"/>
              <a:t>Q</a:t>
            </a:r>
            <a:r>
              <a:rPr lang="en-US" dirty="0" smtClean="0"/>
              <a:t>uestions?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01088" y="6357938"/>
            <a:ext cx="442912" cy="412750"/>
          </a:xfrm>
        </p:spPr>
        <p:txBody>
          <a:bodyPr/>
          <a:lstStyle/>
          <a:p>
            <a:fld id="{4A490C5D-AEA8-4823-B9B3-806910A0ECF7}" type="slidenum">
              <a:rPr lang="es-ES" smtClean="0"/>
              <a:pPr/>
              <a:t>47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2241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ustomShape 1"/>
          <p:cNvSpPr/>
          <p:nvPr/>
        </p:nvSpPr>
        <p:spPr>
          <a:xfrm>
            <a:off x="107640" y="44640"/>
            <a:ext cx="8927280" cy="790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US" sz="2700" dirty="0" err="1" smtClean="0">
                <a:solidFill>
                  <a:srgbClr val="FFFFFF"/>
                </a:solidFill>
                <a:latin typeface="Arial"/>
                <a:ea typeface="DejaVu Sans"/>
              </a:rPr>
              <a:t>Extrae</a:t>
            </a:r>
            <a:endParaRPr dirty="0"/>
          </a:p>
        </p:txBody>
      </p:sp>
      <p:sp>
        <p:nvSpPr>
          <p:cNvPr id="415" name="CustomShape 2"/>
          <p:cNvSpPr/>
          <p:nvPr/>
        </p:nvSpPr>
        <p:spPr>
          <a:xfrm>
            <a:off x="8604360" y="6357600"/>
            <a:ext cx="440640" cy="4111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F695E06-CEF3-43AA-BDD5-EE03BA18400E}" type="slidenum">
              <a:rPr lang="en-US" sz="1100">
                <a:solidFill>
                  <a:srgbClr val="004990"/>
                </a:solidFill>
                <a:latin typeface="Arial"/>
                <a:ea typeface="DejaVu Sans"/>
              </a:rPr>
              <a:t>5</a:t>
            </a:fld>
            <a:endParaRPr/>
          </a:p>
        </p:txBody>
      </p:sp>
      <p:sp>
        <p:nvSpPr>
          <p:cNvPr id="416" name="CustomShape 3"/>
          <p:cNvSpPr/>
          <p:nvPr/>
        </p:nvSpPr>
        <p:spPr>
          <a:xfrm>
            <a:off x="107640" y="838440"/>
            <a:ext cx="8927280" cy="51829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>
                <a:solidFill>
                  <a:srgbClr val="004990"/>
                </a:solidFill>
                <a:latin typeface="Arial"/>
                <a:ea typeface="DejaVu Sans"/>
              </a:rPr>
              <a:t> </a:t>
            </a:r>
            <a: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  <a:t>BSC instrumentation package</a:t>
            </a:r>
            <a:b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</a:br>
            <a: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  <a:t/>
            </a:r>
            <a:b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</a:br>
            <a:endParaRPr lang="en-US" sz="2400" dirty="0" smtClean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  <a:t>When/Where</a:t>
            </a:r>
          </a:p>
          <a:p>
            <a:pPr lvl="1"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  <a:t>Parallel programming model runtime</a:t>
            </a:r>
          </a:p>
          <a:p>
            <a:pPr lvl="1"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  <a:t>Selected user functions</a:t>
            </a:r>
          </a:p>
          <a:p>
            <a:pPr lvl="1"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  <a:t>Periodic samples</a:t>
            </a:r>
          </a:p>
          <a:p>
            <a:pPr lvl="1"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  <a:t>User events</a:t>
            </a:r>
            <a:b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</a:br>
            <a: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  <a:t/>
            </a:r>
            <a:b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</a:br>
            <a:endParaRPr lang="en-US" sz="2400" dirty="0" smtClean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  <a:t>Additional information </a:t>
            </a:r>
          </a:p>
          <a:p>
            <a:pPr lvl="1"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  <a:t>Counters</a:t>
            </a:r>
            <a:b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</a:br>
            <a:endParaRPr lang="en-US" sz="2400" dirty="0" smtClean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562993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ustomShape 1"/>
          <p:cNvSpPr/>
          <p:nvPr/>
        </p:nvSpPr>
        <p:spPr>
          <a:xfrm>
            <a:off x="107640" y="44640"/>
            <a:ext cx="8927280" cy="790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US" sz="2700" dirty="0" smtClean="0">
                <a:solidFill>
                  <a:srgbClr val="FFFFFF"/>
                </a:solidFill>
                <a:latin typeface="Arial"/>
              </a:rPr>
              <a:t>Timelines</a:t>
            </a:r>
            <a:endParaRPr dirty="0"/>
          </a:p>
        </p:txBody>
      </p:sp>
      <p:sp>
        <p:nvSpPr>
          <p:cNvPr id="415" name="CustomShape 2"/>
          <p:cNvSpPr/>
          <p:nvPr/>
        </p:nvSpPr>
        <p:spPr>
          <a:xfrm>
            <a:off x="8604360" y="6357600"/>
            <a:ext cx="440640" cy="4111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F695E06-CEF3-43AA-BDD5-EE03BA18400E}" type="slidenum">
              <a:rPr lang="en-US" sz="1100">
                <a:solidFill>
                  <a:srgbClr val="004990"/>
                </a:solidFill>
                <a:latin typeface="Arial"/>
                <a:ea typeface="DejaVu Sans"/>
              </a:rPr>
              <a:t>6</a:t>
            </a:fld>
            <a:endParaRPr/>
          </a:p>
        </p:txBody>
      </p:sp>
      <p:sp>
        <p:nvSpPr>
          <p:cNvPr id="416" name="CustomShape 3"/>
          <p:cNvSpPr/>
          <p:nvPr/>
        </p:nvSpPr>
        <p:spPr>
          <a:xfrm>
            <a:off x="107640" y="838440"/>
            <a:ext cx="8927280" cy="51829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>
                <a:solidFill>
                  <a:srgbClr val="004990"/>
                </a:solidFill>
                <a:latin typeface="Arial"/>
                <a:ea typeface="DejaVu Sans"/>
              </a:rPr>
              <a:t> </a:t>
            </a:r>
            <a: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  <a:t>Representation </a:t>
            </a:r>
          </a:p>
          <a:p>
            <a:pPr>
              <a:lnSpc>
                <a:spcPct val="100000"/>
              </a:lnSpc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  <a:latin typeface="Arial"/>
              <a:ea typeface="DejaVu Sans"/>
            </a:endParaRPr>
          </a:p>
          <a:p>
            <a:pPr lvl="1">
              <a:buBlip>
                <a:blip r:embed="rId2"/>
              </a:buBlip>
            </a:pPr>
            <a: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  <a:t>Function of time                </a:t>
            </a:r>
          </a:p>
          <a:p>
            <a:pPr lvl="1">
              <a:buBlip>
                <a:blip r:embed="rId2"/>
              </a:buBlip>
            </a:pPr>
            <a:endParaRPr lang="en-US" sz="2400" dirty="0">
              <a:solidFill>
                <a:srgbClr val="004990"/>
              </a:solidFill>
              <a:latin typeface="Arial"/>
              <a:ea typeface="DejaVu Sans"/>
            </a:endParaRPr>
          </a:p>
          <a:p>
            <a:pPr lvl="1">
              <a:buBlip>
                <a:blip r:embed="rId2"/>
              </a:buBlip>
            </a:pPr>
            <a:endParaRPr lang="en-US" sz="2400" dirty="0" smtClean="0">
              <a:solidFill>
                <a:srgbClr val="004990"/>
              </a:solidFill>
              <a:latin typeface="Arial"/>
              <a:ea typeface="DejaVu Sans"/>
            </a:endParaRPr>
          </a:p>
          <a:p>
            <a:pPr lvl="1">
              <a:buBlip>
                <a:blip r:embed="rId2"/>
              </a:buBlip>
            </a:pPr>
            <a:r>
              <a:rPr lang="en-US" sz="2400" dirty="0" err="1" smtClean="0">
                <a:solidFill>
                  <a:srgbClr val="004990"/>
                </a:solidFill>
                <a:latin typeface="Arial"/>
                <a:ea typeface="DejaVu Sans"/>
              </a:rPr>
              <a:t>Colour</a:t>
            </a:r>
            <a: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  <a:t> encoding</a:t>
            </a:r>
            <a:b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</a:br>
            <a:endParaRPr lang="en-US" sz="2400" dirty="0" smtClean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6</a:t>
            </a:fld>
            <a:endParaRPr lang="es-E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254" y="1052736"/>
            <a:ext cx="5832495" cy="521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2485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ustomShape 1"/>
          <p:cNvSpPr/>
          <p:nvPr/>
        </p:nvSpPr>
        <p:spPr>
          <a:xfrm>
            <a:off x="107640" y="44640"/>
            <a:ext cx="8927280" cy="790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US" sz="2700" dirty="0" err="1" smtClean="0">
                <a:solidFill>
                  <a:srgbClr val="FFFFFF"/>
                </a:solidFill>
                <a:latin typeface="Arial"/>
              </a:rPr>
              <a:t>Paraver</a:t>
            </a:r>
            <a:r>
              <a:rPr lang="en-US" sz="2700" dirty="0" smtClean="0">
                <a:solidFill>
                  <a:srgbClr val="FFFFFF"/>
                </a:solidFill>
                <a:latin typeface="Arial"/>
              </a:rPr>
              <a:t> – Generic View</a:t>
            </a:r>
            <a:endParaRPr dirty="0"/>
          </a:p>
        </p:txBody>
      </p:sp>
      <p:sp>
        <p:nvSpPr>
          <p:cNvPr id="415" name="CustomShape 2"/>
          <p:cNvSpPr/>
          <p:nvPr/>
        </p:nvSpPr>
        <p:spPr>
          <a:xfrm>
            <a:off x="8604360" y="6357600"/>
            <a:ext cx="440640" cy="4111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F695E06-CEF3-43AA-BDD5-EE03BA18400E}" type="slidenum">
              <a:rPr lang="en-US" sz="1100">
                <a:solidFill>
                  <a:srgbClr val="004990"/>
                </a:solidFill>
                <a:latin typeface="Arial"/>
                <a:ea typeface="DejaVu Sans"/>
              </a:rPr>
              <a:t>7</a:t>
            </a:fld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7</a:t>
            </a:fld>
            <a:endParaRPr lang="es-E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80928"/>
            <a:ext cx="7273110" cy="1612206"/>
          </a:xfrm>
          <a:prstGeom prst="rect">
            <a:avLst/>
          </a:prstGeom>
        </p:spPr>
      </p:pic>
      <p:sp>
        <p:nvSpPr>
          <p:cNvPr id="8" name="CustomShape 3"/>
          <p:cNvSpPr/>
          <p:nvPr/>
        </p:nvSpPr>
        <p:spPr>
          <a:xfrm>
            <a:off x="107640" y="838440"/>
            <a:ext cx="8927280" cy="51829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Blip>
                <a:blip r:embed="rId3"/>
              </a:buBlip>
            </a:pPr>
            <a:r>
              <a:rPr lang="en-US" sz="2400" dirty="0">
                <a:solidFill>
                  <a:srgbClr val="004990"/>
                </a:solidFill>
                <a:latin typeface="Arial"/>
                <a:ea typeface="DejaVu Sans"/>
              </a:rPr>
              <a:t> </a:t>
            </a:r>
            <a: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  <a:t>Part of the timeline</a:t>
            </a:r>
          </a:p>
          <a:p>
            <a:pPr>
              <a:lnSpc>
                <a:spcPct val="100000"/>
              </a:lnSpc>
              <a:buBlip>
                <a:blip r:embed="rId3"/>
              </a:buBlip>
            </a:pPr>
            <a: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  <a:t> </a:t>
            </a:r>
            <a:r>
              <a:rPr lang="en-US" sz="2400" dirty="0" err="1" smtClean="0">
                <a:solidFill>
                  <a:srgbClr val="004990"/>
                </a:solidFill>
                <a:latin typeface="Arial"/>
                <a:ea typeface="DejaVu Sans"/>
              </a:rPr>
              <a:t>Colours</a:t>
            </a:r>
            <a: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  <a:t> for different events</a:t>
            </a:r>
          </a:p>
          <a:p>
            <a:pPr>
              <a:lnSpc>
                <a:spcPct val="100000"/>
              </a:lnSpc>
              <a:buBlip>
                <a:blip r:embed="rId3"/>
              </a:buBlip>
            </a:pPr>
            <a: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  <a:t> Example for 68 MPI processes</a:t>
            </a:r>
          </a:p>
          <a:p>
            <a:pPr>
              <a:lnSpc>
                <a:spcPct val="100000"/>
              </a:lnSpc>
              <a:buBlip>
                <a:blip r:embed="rId3"/>
              </a:buBlip>
            </a:pPr>
            <a: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  <a:t> 1 hour global domain, 24km, 64 layers, </a:t>
            </a:r>
            <a:r>
              <a:rPr lang="en-US" sz="2400" dirty="0" err="1" smtClean="0">
                <a:solidFill>
                  <a:srgbClr val="004990"/>
                </a:solidFill>
                <a:latin typeface="Arial"/>
                <a:ea typeface="DejaVu Sans"/>
              </a:rPr>
              <a:t>meteo</a:t>
            </a:r>
            <a: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  <a:t> configuration</a:t>
            </a:r>
            <a:br>
              <a:rPr lang="en-US" sz="2400" dirty="0" smtClean="0">
                <a:solidFill>
                  <a:srgbClr val="004990"/>
                </a:solidFill>
                <a:latin typeface="Arial"/>
                <a:ea typeface="DejaVu Sans"/>
              </a:rPr>
            </a:br>
            <a:endParaRPr lang="en-US" sz="2400" dirty="0" smtClean="0">
              <a:solidFill>
                <a:srgbClr val="00499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065285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ustomShape 1"/>
          <p:cNvSpPr/>
          <p:nvPr/>
        </p:nvSpPr>
        <p:spPr>
          <a:xfrm>
            <a:off x="107640" y="44640"/>
            <a:ext cx="8927280" cy="790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US" sz="2700" dirty="0" err="1" smtClean="0">
                <a:solidFill>
                  <a:srgbClr val="FFFFFF"/>
                </a:solidFill>
                <a:latin typeface="Arial"/>
              </a:rPr>
              <a:t>Paraver</a:t>
            </a:r>
            <a:r>
              <a:rPr lang="en-US" sz="2700" dirty="0" smtClean="0">
                <a:solidFill>
                  <a:srgbClr val="FFFFFF"/>
                </a:solidFill>
                <a:latin typeface="Arial"/>
              </a:rPr>
              <a:t> – Menu (from BSC Tools presentation)</a:t>
            </a:r>
            <a:endParaRPr dirty="0"/>
          </a:p>
        </p:txBody>
      </p:sp>
      <p:sp>
        <p:nvSpPr>
          <p:cNvPr id="415" name="CustomShape 2"/>
          <p:cNvSpPr/>
          <p:nvPr/>
        </p:nvSpPr>
        <p:spPr>
          <a:xfrm>
            <a:off x="8604360" y="6357600"/>
            <a:ext cx="440640" cy="4111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F695E06-CEF3-43AA-BDD5-EE03BA18400E}" type="slidenum">
              <a:rPr lang="en-US" sz="1100">
                <a:solidFill>
                  <a:srgbClr val="004990"/>
                </a:solidFill>
                <a:latin typeface="Arial"/>
                <a:ea typeface="DejaVu Sans"/>
              </a:rPr>
              <a:t>8</a:t>
            </a:fld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8</a:t>
            </a:fld>
            <a:endParaRPr lang="es-E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" y="932961"/>
            <a:ext cx="9144000" cy="582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3795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ustomShape 1"/>
          <p:cNvSpPr/>
          <p:nvPr/>
        </p:nvSpPr>
        <p:spPr>
          <a:xfrm>
            <a:off x="107640" y="44640"/>
            <a:ext cx="8927280" cy="7902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US" sz="2400" dirty="0" err="1" smtClean="0">
                <a:solidFill>
                  <a:srgbClr val="FFFFFF"/>
                </a:solidFill>
                <a:latin typeface="Arial"/>
              </a:rPr>
              <a:t>Paraver</a:t>
            </a:r>
            <a:r>
              <a:rPr lang="en-US" sz="2400" dirty="0" smtClean="0">
                <a:solidFill>
                  <a:srgbClr val="FFFFFF"/>
                </a:solidFill>
                <a:latin typeface="Arial"/>
              </a:rPr>
              <a:t> – Load configuration (from BSC Tools presentation)</a:t>
            </a:r>
            <a:endParaRPr sz="2400" dirty="0"/>
          </a:p>
        </p:txBody>
      </p:sp>
      <p:sp>
        <p:nvSpPr>
          <p:cNvPr id="415" name="CustomShape 2"/>
          <p:cNvSpPr/>
          <p:nvPr/>
        </p:nvSpPr>
        <p:spPr>
          <a:xfrm>
            <a:off x="8604360" y="6357600"/>
            <a:ext cx="440640" cy="4111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F695E06-CEF3-43AA-BDD5-EE03BA18400E}" type="slidenum">
              <a:rPr lang="en-US" sz="1100">
                <a:solidFill>
                  <a:srgbClr val="004990"/>
                </a:solidFill>
                <a:latin typeface="Arial"/>
                <a:ea typeface="DejaVu Sans"/>
              </a:rPr>
              <a:t>9</a:t>
            </a:fld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490C5D-AEA8-4823-B9B3-806910A0ECF7}" type="slidenum">
              <a:rPr lang="es-ES" smtClean="0"/>
              <a:pPr/>
              <a:t>9</a:t>
            </a:fld>
            <a:endParaRPr lang="es-E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1" y="932961"/>
            <a:ext cx="9160889" cy="583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9929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LANTILLA PRESENTACIONES BSC-CNS-06032012-v2">
  <a:themeElements>
    <a:clrScheme name="BSC-CNS">
      <a:dk1>
        <a:srgbClr val="0058A9"/>
      </a:dk1>
      <a:lt1>
        <a:sysClr val="window" lastClr="FFFFFF"/>
      </a:lt1>
      <a:dk2>
        <a:srgbClr val="5D91D1"/>
      </a:dk2>
      <a:lt2>
        <a:srgbClr val="DBE7F5"/>
      </a:lt2>
      <a:accent1>
        <a:srgbClr val="B4CCEA"/>
      </a:accent1>
      <a:accent2>
        <a:srgbClr val="87AEDD"/>
      </a:accent2>
      <a:accent3>
        <a:srgbClr val="5D91D1"/>
      </a:accent3>
      <a:accent4>
        <a:srgbClr val="326BB0"/>
      </a:accent4>
      <a:accent5>
        <a:srgbClr val="295993"/>
      </a:accent5>
      <a:accent6>
        <a:srgbClr val="004990"/>
      </a:accent6>
      <a:hlink>
        <a:srgbClr val="002E5C"/>
      </a:hlink>
      <a:folHlink>
        <a:srgbClr val="214775"/>
      </a:folHlink>
    </a:clrScheme>
    <a:fontScheme name="BSC-C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PRESENTACIONES BSC-CNS-23032012-v2EG</Template>
  <TotalTime>10832</TotalTime>
  <Words>612</Words>
  <Application>Microsoft Office PowerPoint</Application>
  <PresentationFormat>On-screen Show (4:3)</PresentationFormat>
  <Paragraphs>324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PLANTILLA PRESENTACIONES BSC-CNS-06032012-v2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George Markomanolis</dc:creator>
  <cp:lastModifiedBy>gmarkoma</cp:lastModifiedBy>
  <cp:revision>87</cp:revision>
  <dcterms:created xsi:type="dcterms:W3CDTF">2014-09-16T13:07:33Z</dcterms:created>
  <dcterms:modified xsi:type="dcterms:W3CDTF">2014-09-24T21:57:16Z</dcterms:modified>
</cp:coreProperties>
</file>