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614" r:id="rId2"/>
    <p:sldId id="532" r:id="rId3"/>
    <p:sldId id="536" r:id="rId4"/>
    <p:sldId id="538" r:id="rId5"/>
    <p:sldId id="539" r:id="rId6"/>
    <p:sldId id="584" r:id="rId7"/>
    <p:sldId id="586" r:id="rId8"/>
    <p:sldId id="606" r:id="rId9"/>
    <p:sldId id="607" r:id="rId10"/>
    <p:sldId id="612" r:id="rId11"/>
    <p:sldId id="610" r:id="rId12"/>
    <p:sldId id="609" r:id="rId13"/>
    <p:sldId id="608" r:id="rId14"/>
    <p:sldId id="543" r:id="rId15"/>
    <p:sldId id="591" r:id="rId16"/>
    <p:sldId id="542" r:id="rId17"/>
    <p:sldId id="544" r:id="rId18"/>
    <p:sldId id="592" r:id="rId19"/>
    <p:sldId id="598" r:id="rId20"/>
    <p:sldId id="599" r:id="rId21"/>
    <p:sldId id="605" r:id="rId22"/>
    <p:sldId id="545" r:id="rId23"/>
    <p:sldId id="603" r:id="rId24"/>
    <p:sldId id="604" r:id="rId25"/>
    <p:sldId id="589" r:id="rId26"/>
    <p:sldId id="590" r:id="rId27"/>
    <p:sldId id="615" r:id="rId28"/>
    <p:sldId id="593" r:id="rId29"/>
    <p:sldId id="594" r:id="rId30"/>
    <p:sldId id="585" r:id="rId31"/>
    <p:sldId id="587" r:id="rId32"/>
    <p:sldId id="588" r:id="rId33"/>
    <p:sldId id="601" r:id="rId34"/>
    <p:sldId id="602" r:id="rId35"/>
    <p:sldId id="613" r:id="rId3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ssion 1 - Introduction HPC Environment" id="{5840A2B0-32C2-3D40-884E-71677615A339}">
          <p14:sldIdLst>
            <p14:sldId id="614"/>
            <p14:sldId id="532"/>
            <p14:sldId id="536"/>
            <p14:sldId id="538"/>
            <p14:sldId id="539"/>
            <p14:sldId id="584"/>
            <p14:sldId id="586"/>
            <p14:sldId id="606"/>
            <p14:sldId id="607"/>
            <p14:sldId id="612"/>
            <p14:sldId id="610"/>
            <p14:sldId id="609"/>
            <p14:sldId id="608"/>
            <p14:sldId id="543"/>
            <p14:sldId id="591"/>
            <p14:sldId id="542"/>
            <p14:sldId id="544"/>
            <p14:sldId id="592"/>
            <p14:sldId id="598"/>
            <p14:sldId id="599"/>
            <p14:sldId id="605"/>
            <p14:sldId id="545"/>
            <p14:sldId id="603"/>
            <p14:sldId id="604"/>
            <p14:sldId id="589"/>
            <p14:sldId id="590"/>
            <p14:sldId id="615"/>
            <p14:sldId id="593"/>
            <p14:sldId id="594"/>
            <p14:sldId id="585"/>
            <p14:sldId id="587"/>
            <p14:sldId id="588"/>
            <p14:sldId id="601"/>
            <p14:sldId id="602"/>
            <p14:sldId id="6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04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46" autoAdjust="0"/>
    <p:restoredTop sz="94660"/>
  </p:normalViewPr>
  <p:slideViewPr>
    <p:cSldViewPr>
      <p:cViewPr varScale="1">
        <p:scale>
          <a:sx n="57" d="100"/>
          <a:sy n="57" d="100"/>
        </p:scale>
        <p:origin x="190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936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F4D8E-8FEE-4638-B4DB-EF63DA5419F0}" type="datetimeFigureOut">
              <a:rPr lang="es-ES" smtClean="0"/>
              <a:t>24/09/2014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A2F53-7943-49BE-8A9A-D20CA0C9A8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7022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DB71A-CD6A-4A37-8CFD-9BADD0848D77}" type="datetimeFigureOut">
              <a:rPr lang="es-ES" smtClean="0"/>
              <a:t>24/09/2014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99E72-CB38-4F12-87EF-E621BD1952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1306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068960"/>
            <a:ext cx="7772400" cy="747514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61048"/>
            <a:ext cx="6400800" cy="86409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067" y="1196752"/>
            <a:ext cx="4971941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251520" y="188640"/>
            <a:ext cx="3894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0" dirty="0" smtClean="0">
                <a:solidFill>
                  <a:schemeClr val="bg1"/>
                </a:solidFill>
              </a:rPr>
              <a:t>www.bsc.es</a:t>
            </a:r>
            <a:endParaRPr lang="es-ES" sz="2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040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5736" y="6356350"/>
            <a:ext cx="6336704" cy="414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448" y="6357553"/>
            <a:ext cx="442392" cy="412838"/>
          </a:xfrm>
          <a:prstGeom prst="rect">
            <a:avLst/>
          </a:prstGeom>
        </p:spPr>
        <p:txBody>
          <a:bodyPr anchor="b"/>
          <a:lstStyle>
            <a:lvl1pPr algn="r">
              <a:defRPr sz="1100">
                <a:solidFill>
                  <a:srgbClr val="004990"/>
                </a:solidFill>
              </a:defRPr>
            </a:lvl1pPr>
          </a:lstStyle>
          <a:p>
            <a:fld id="{4A490C5D-AEA8-4823-B9B3-806910A0ECF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7920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ts val="3000"/>
              </a:lnSpc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95768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371181"/>
            <a:ext cx="7772400" cy="1362075"/>
          </a:xfrm>
        </p:spPr>
        <p:txBody>
          <a:bodyPr anchor="t">
            <a:normAutofit/>
          </a:bodyPr>
          <a:lstStyle>
            <a:lvl1pPr algn="r">
              <a:defRPr sz="2800" b="1" cap="all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321714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912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052736"/>
            <a:ext cx="4388296" cy="5112568"/>
          </a:xfrm>
        </p:spPr>
        <p:txBody>
          <a:bodyPr>
            <a:normAutofit/>
          </a:bodyPr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388296" cy="5112568"/>
          </a:xfrm>
        </p:spPr>
        <p:txBody>
          <a:bodyPr>
            <a:normAutofit/>
          </a:bodyPr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5736" y="6356350"/>
            <a:ext cx="6336704" cy="414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448" y="6357553"/>
            <a:ext cx="442392" cy="412838"/>
          </a:xfrm>
          <a:prstGeom prst="rect">
            <a:avLst/>
          </a:prstGeom>
        </p:spPr>
        <p:txBody>
          <a:bodyPr anchor="b"/>
          <a:lstStyle>
            <a:lvl1pPr algn="r">
              <a:defRPr sz="1100">
                <a:solidFill>
                  <a:srgbClr val="004990"/>
                </a:solidFill>
              </a:defRPr>
            </a:lvl1pPr>
          </a:lstStyle>
          <a:p>
            <a:fld id="{4A490C5D-AEA8-4823-B9B3-806910A0ECF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7920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14002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 anchor="b"/>
          <a:lstStyle/>
          <a:p>
            <a:fld id="{4A490C5D-AEA8-4823-B9B3-806910A0ECF7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1457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5736" y="6356350"/>
            <a:ext cx="6336704" cy="414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448" y="6357553"/>
            <a:ext cx="442392" cy="412838"/>
          </a:xfrm>
          <a:prstGeom prst="rect">
            <a:avLst/>
          </a:prstGeom>
        </p:spPr>
        <p:txBody>
          <a:bodyPr anchor="b"/>
          <a:lstStyle>
            <a:lvl1pPr algn="r">
              <a:defRPr sz="1100">
                <a:solidFill>
                  <a:srgbClr val="004990"/>
                </a:solidFill>
              </a:defRPr>
            </a:lvl1pPr>
          </a:lstStyle>
          <a:p>
            <a:fld id="{4A490C5D-AEA8-4823-B9B3-806910A0ECF7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4524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 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068960"/>
            <a:ext cx="7772400" cy="747514"/>
          </a:xfrm>
        </p:spPr>
        <p:txBody>
          <a:bodyPr anchor="ctr">
            <a:normAutofit/>
          </a:bodyPr>
          <a:lstStyle>
            <a:lvl1pPr algn="ctr">
              <a:defRPr sz="3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61048"/>
            <a:ext cx="6400800" cy="86409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067" y="1196752"/>
            <a:ext cx="4971941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251520" y="188640"/>
            <a:ext cx="3894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0" dirty="0" smtClean="0">
                <a:solidFill>
                  <a:schemeClr val="bg1"/>
                </a:solidFill>
              </a:rPr>
              <a:t>www.bsc.es</a:t>
            </a:r>
            <a:endParaRPr lang="es-ES" sz="2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34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286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7920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980728"/>
            <a:ext cx="8928992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5736" y="6356350"/>
            <a:ext cx="6336704" cy="414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448" y="6357553"/>
            <a:ext cx="442392" cy="412838"/>
          </a:xfrm>
          <a:prstGeom prst="rect">
            <a:avLst/>
          </a:prstGeom>
        </p:spPr>
        <p:txBody>
          <a:bodyPr anchor="b"/>
          <a:lstStyle>
            <a:lvl1pPr algn="r">
              <a:defRPr sz="1100">
                <a:solidFill>
                  <a:srgbClr val="004990"/>
                </a:solidFill>
              </a:defRPr>
            </a:lvl1pPr>
          </a:lstStyle>
          <a:p>
            <a:fld id="{4A490C5D-AEA8-4823-B9B3-806910A0ECF7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09320"/>
            <a:ext cx="1878899" cy="461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430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7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1"/>
        </a:buBlip>
        <a:defRPr sz="2400" kern="1200">
          <a:solidFill>
            <a:srgbClr val="00499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499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0499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00499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rgbClr val="00499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ustomShape 1"/>
          <p:cNvSpPr/>
          <p:nvPr/>
        </p:nvSpPr>
        <p:spPr>
          <a:xfrm>
            <a:off x="6121440" y="6450840"/>
            <a:ext cx="2878560" cy="3020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"/>
                <a:ea typeface="DejaVu Sans"/>
              </a:rPr>
              <a:t>Belgrade, 24 September 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DejaVu Sans"/>
              </a:rPr>
              <a:t>2014</a:t>
            </a:r>
            <a:endParaRPr dirty="0"/>
          </a:p>
        </p:txBody>
      </p:sp>
      <p:sp>
        <p:nvSpPr>
          <p:cNvPr id="411" name="CustomShape 2"/>
          <p:cNvSpPr/>
          <p:nvPr/>
        </p:nvSpPr>
        <p:spPr>
          <a:xfrm>
            <a:off x="304800" y="4824040"/>
            <a:ext cx="8610600" cy="6858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dirty="0">
                <a:solidFill>
                  <a:srgbClr val="FFFFFF"/>
                </a:solidFill>
                <a:latin typeface="Arial"/>
                <a:ea typeface="DejaVu Sans"/>
              </a:rPr>
              <a:t>George </a:t>
            </a:r>
            <a:r>
              <a:rPr lang="en-US" dirty="0" smtClean="0">
                <a:solidFill>
                  <a:srgbClr val="FFFFFF"/>
                </a:solidFill>
                <a:latin typeface="Arial"/>
                <a:ea typeface="DejaVu Sans"/>
              </a:rPr>
              <a:t>S. </a:t>
            </a:r>
            <a:r>
              <a:rPr lang="en-US" dirty="0" err="1" smtClean="0">
                <a:solidFill>
                  <a:srgbClr val="FFFFFF"/>
                </a:solidFill>
                <a:latin typeface="Arial"/>
                <a:ea typeface="DejaVu Sans"/>
              </a:rPr>
              <a:t>Markomanolis</a:t>
            </a:r>
            <a:r>
              <a:rPr lang="en-US" dirty="0" smtClean="0">
                <a:solidFill>
                  <a:srgbClr val="FFFFFF"/>
                </a:solidFill>
                <a:latin typeface="Arial"/>
                <a:ea typeface="DejaVu Sans"/>
              </a:rPr>
              <a:t>, </a:t>
            </a:r>
            <a:r>
              <a:rPr lang="en-US" dirty="0" err="1" smtClean="0">
                <a:solidFill>
                  <a:srgbClr val="FFFFFF"/>
                </a:solidFill>
                <a:latin typeface="Arial"/>
                <a:ea typeface="DejaVu Sans"/>
              </a:rPr>
              <a:t>Oriol</a:t>
            </a:r>
            <a:r>
              <a:rPr lang="en-US" dirty="0" smtClean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Arial"/>
                <a:ea typeface="DejaVu Sans"/>
              </a:rPr>
              <a:t>Jorba</a:t>
            </a:r>
            <a:r>
              <a:rPr lang="en-US" dirty="0" smtClean="0">
                <a:solidFill>
                  <a:srgbClr val="FFFFFF"/>
                </a:solidFill>
                <a:latin typeface="Arial"/>
                <a:ea typeface="DejaVu Sans"/>
              </a:rPr>
              <a:t>, Kim </a:t>
            </a:r>
            <a:r>
              <a:rPr lang="en-US" dirty="0" err="1" smtClean="0">
                <a:solidFill>
                  <a:srgbClr val="FFFFFF"/>
                </a:solidFill>
                <a:latin typeface="Arial"/>
                <a:ea typeface="DejaVu Sans"/>
              </a:rPr>
              <a:t>Serradell</a:t>
            </a:r>
            <a:r>
              <a:rPr lang="en-US" dirty="0" smtClean="0">
                <a:solidFill>
                  <a:srgbClr val="FFFFFF"/>
                </a:solidFill>
                <a:latin typeface="Arial"/>
                <a:ea typeface="DejaVu Sans"/>
              </a:rPr>
              <a:t>                                                        </a:t>
            </a:r>
          </a:p>
          <a:p>
            <a:pPr algn="ctr">
              <a:lnSpc>
                <a:spcPct val="100000"/>
              </a:lnSpc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2" name="CustomShape 3"/>
          <p:cNvSpPr/>
          <p:nvPr/>
        </p:nvSpPr>
        <p:spPr>
          <a:xfrm>
            <a:off x="724800" y="2566332"/>
            <a:ext cx="7770600" cy="11507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en-US" sz="3200" b="1" dirty="0" smtClean="0">
                <a:solidFill>
                  <a:srgbClr val="FFFFFF"/>
                </a:solidFill>
                <a:ea typeface="DejaVu Sans"/>
              </a:rPr>
              <a:t>Introduction </a:t>
            </a:r>
            <a:r>
              <a:rPr lang="en-US" sz="3200" b="1" dirty="0">
                <a:solidFill>
                  <a:srgbClr val="FFFFFF"/>
                </a:solidFill>
                <a:ea typeface="DejaVu Sans"/>
              </a:rPr>
              <a:t>to </a:t>
            </a:r>
            <a:r>
              <a:rPr lang="en-US" sz="3200" b="1" dirty="0" smtClean="0">
                <a:solidFill>
                  <a:srgbClr val="FFFFFF"/>
                </a:solidFill>
                <a:ea typeface="DejaVu Sans"/>
              </a:rPr>
              <a:t>an HPC environment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77658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10</a:t>
            </a:fld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Queue</a:t>
            </a:r>
            <a:r>
              <a:rPr lang="es-ES" dirty="0" smtClean="0"/>
              <a:t> and </a:t>
            </a:r>
            <a:r>
              <a:rPr lang="es-ES" dirty="0" err="1" smtClean="0"/>
              <a:t>Scheduling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07504" y="980727"/>
            <a:ext cx="8928992" cy="2828019"/>
          </a:xfrm>
        </p:spPr>
        <p:txBody>
          <a:bodyPr>
            <a:normAutofit/>
          </a:bodyPr>
          <a:lstStyle/>
          <a:p>
            <a:r>
              <a:rPr lang="es-ES" dirty="0" smtClean="0"/>
              <a:t>In Mare </a:t>
            </a:r>
            <a:r>
              <a:rPr lang="es-ES" dirty="0" err="1" smtClean="0"/>
              <a:t>Nostrum</a:t>
            </a:r>
            <a:r>
              <a:rPr lang="es-ES" dirty="0" smtClean="0"/>
              <a:t> 3, LSF 9.1.1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queue</a:t>
            </a:r>
            <a:r>
              <a:rPr lang="es-ES" dirty="0" smtClean="0"/>
              <a:t> </a:t>
            </a:r>
            <a:r>
              <a:rPr lang="es-ES" dirty="0" err="1" smtClean="0"/>
              <a:t>managing</a:t>
            </a:r>
            <a:r>
              <a:rPr lang="es-ES" dirty="0" smtClean="0"/>
              <a:t> </a:t>
            </a:r>
            <a:r>
              <a:rPr lang="es-ES" dirty="0" err="1" smtClean="0"/>
              <a:t>system</a:t>
            </a:r>
            <a:endParaRPr lang="es-ES" dirty="0" smtClean="0"/>
          </a:p>
          <a:p>
            <a:pPr lvl="1"/>
            <a:r>
              <a:rPr lang="es-ES" dirty="0" err="1" smtClean="0"/>
              <a:t>Distributes</a:t>
            </a:r>
            <a:r>
              <a:rPr lang="es-ES" dirty="0" smtClean="0"/>
              <a:t> </a:t>
            </a:r>
            <a:r>
              <a:rPr lang="es-ES" dirty="0" err="1" smtClean="0"/>
              <a:t>work</a:t>
            </a:r>
            <a:r>
              <a:rPr lang="es-ES" dirty="0" smtClean="0"/>
              <a:t> </a:t>
            </a:r>
            <a:r>
              <a:rPr lang="es-ES" dirty="0" err="1" smtClean="0"/>
              <a:t>through</a:t>
            </a:r>
            <a:r>
              <a:rPr lang="es-ES" dirty="0" smtClean="0"/>
              <a:t> </a:t>
            </a:r>
            <a:r>
              <a:rPr lang="es-ES" dirty="0" err="1" smtClean="0"/>
              <a:t>nodes</a:t>
            </a:r>
            <a:endParaRPr lang="es-ES" dirty="0" smtClean="0"/>
          </a:p>
          <a:p>
            <a:pPr lvl="1"/>
            <a:r>
              <a:rPr lang="es-ES" dirty="0" smtClean="0"/>
              <a:t>Balances load </a:t>
            </a:r>
          </a:p>
          <a:p>
            <a:pPr lvl="1"/>
            <a:r>
              <a:rPr lang="es-ES" dirty="0" err="1" smtClean="0"/>
              <a:t>Manages</a:t>
            </a:r>
            <a:r>
              <a:rPr lang="es-ES" dirty="0" smtClean="0"/>
              <a:t> Jobs (id, status…)</a:t>
            </a:r>
          </a:p>
          <a:p>
            <a:pPr lvl="1"/>
            <a:r>
              <a:rPr lang="es-ES" dirty="0" err="1" smtClean="0"/>
              <a:t>Detects</a:t>
            </a:r>
            <a:r>
              <a:rPr lang="es-ES" dirty="0" smtClean="0"/>
              <a:t> </a:t>
            </a:r>
            <a:r>
              <a:rPr lang="es-ES" dirty="0" err="1" smtClean="0"/>
              <a:t>faulty</a:t>
            </a:r>
            <a:r>
              <a:rPr lang="es-ES" dirty="0" smtClean="0"/>
              <a:t> </a:t>
            </a:r>
            <a:r>
              <a:rPr lang="es-ES" dirty="0" err="1" smtClean="0"/>
              <a:t>nodes</a:t>
            </a:r>
            <a:endParaRPr lang="es-ES" dirty="0" smtClean="0"/>
          </a:p>
          <a:p>
            <a:pPr lvl="1"/>
            <a:r>
              <a:rPr lang="es-ES" dirty="0" err="1" smtClean="0"/>
              <a:t>Manages</a:t>
            </a:r>
            <a:r>
              <a:rPr lang="es-ES" dirty="0" smtClean="0"/>
              <a:t> </a:t>
            </a:r>
            <a:r>
              <a:rPr lang="es-ES" dirty="0" err="1" smtClean="0"/>
              <a:t>queues</a:t>
            </a:r>
            <a:r>
              <a:rPr lang="es-ES" dirty="0" smtClean="0"/>
              <a:t>, </a:t>
            </a:r>
            <a:r>
              <a:rPr lang="es-ES" dirty="0" err="1" smtClean="0"/>
              <a:t>reservations</a:t>
            </a:r>
            <a:r>
              <a:rPr lang="es-ES" dirty="0" smtClean="0"/>
              <a:t>, </a:t>
            </a:r>
            <a:r>
              <a:rPr lang="es-ES" dirty="0" err="1" smtClean="0"/>
              <a:t>downtimes</a:t>
            </a:r>
            <a:r>
              <a:rPr lang="es-ES" dirty="0" smtClean="0"/>
              <a:t>…</a:t>
            </a:r>
          </a:p>
          <a:p>
            <a:pPr lvl="1"/>
            <a:r>
              <a:rPr lang="es-ES" dirty="0" err="1" smtClean="0"/>
              <a:t>Administration</a:t>
            </a:r>
            <a:r>
              <a:rPr lang="es-ES" dirty="0" smtClean="0"/>
              <a:t> done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Operations</a:t>
            </a:r>
            <a:r>
              <a:rPr lang="es-ES" dirty="0" smtClean="0"/>
              <a:t> </a:t>
            </a:r>
            <a:r>
              <a:rPr lang="es-ES" dirty="0" err="1" smtClean="0"/>
              <a:t>Team</a:t>
            </a:r>
            <a:r>
              <a:rPr lang="es-ES" dirty="0" smtClean="0"/>
              <a:t> at BSC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769793" y="3928988"/>
            <a:ext cx="7843700" cy="230832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tabLst>
                <a:tab pos="1065213" algn="l"/>
              </a:tabLst>
            </a:pPr>
            <a:r>
              <a:rPr lang="es-ES" sz="1200" dirty="0">
                <a:latin typeface="Courier New" pitchFamily="49" charset="0"/>
              </a:rPr>
              <a:t>[bsc32359@login2 ~]$ </a:t>
            </a:r>
            <a:r>
              <a:rPr lang="es-ES" sz="1200" dirty="0" err="1">
                <a:latin typeface="Courier New" pitchFamily="49" charset="0"/>
              </a:rPr>
              <a:t>bjobs</a:t>
            </a:r>
            <a:endParaRPr lang="es-ES" sz="1200" dirty="0">
              <a:latin typeface="Courier New" pitchFamily="49" charset="0"/>
            </a:endParaRPr>
          </a:p>
          <a:p>
            <a:pPr>
              <a:tabLst>
                <a:tab pos="1065213" algn="l"/>
              </a:tabLst>
            </a:pPr>
            <a:r>
              <a:rPr lang="es-ES" sz="1200" dirty="0">
                <a:latin typeface="Courier New" pitchFamily="49" charset="0"/>
              </a:rPr>
              <a:t>JOBID   USER    STAT  QUEUE      FROM_HOST   EXEC_HOST   JOB_NAME   SUBMIT_TIME</a:t>
            </a:r>
          </a:p>
          <a:p>
            <a:pPr>
              <a:tabLst>
                <a:tab pos="1065213" algn="l"/>
              </a:tabLst>
            </a:pPr>
            <a:r>
              <a:rPr lang="es-ES" sz="1200" dirty="0">
                <a:latin typeface="Courier New" pitchFamily="49" charset="0"/>
              </a:rPr>
              <a:t>649736  bsc3235 RUN   </a:t>
            </a:r>
            <a:r>
              <a:rPr lang="es-ES" sz="1200" dirty="0" err="1">
                <a:latin typeface="Courier New" pitchFamily="49" charset="0"/>
              </a:rPr>
              <a:t>bsc_es</a:t>
            </a:r>
            <a:r>
              <a:rPr lang="es-ES" sz="1200" dirty="0">
                <a:latin typeface="Courier New" pitchFamily="49" charset="0"/>
              </a:rPr>
              <a:t>     s16r2b45    s11         *AG_AND1km </a:t>
            </a:r>
            <a:r>
              <a:rPr lang="es-ES" sz="1200" dirty="0" err="1">
                <a:latin typeface="Courier New" pitchFamily="49" charset="0"/>
              </a:rPr>
              <a:t>Dec</a:t>
            </a:r>
            <a:r>
              <a:rPr lang="es-ES" sz="1200" dirty="0">
                <a:latin typeface="Courier New" pitchFamily="49" charset="0"/>
              </a:rPr>
              <a:t>  4 06:17</a:t>
            </a:r>
          </a:p>
          <a:p>
            <a:pPr>
              <a:tabLst>
                <a:tab pos="1065213" algn="l"/>
              </a:tabLst>
            </a:pPr>
            <a:r>
              <a:rPr lang="es-ES" sz="1200" dirty="0">
                <a:latin typeface="Courier New" pitchFamily="49" charset="0"/>
              </a:rPr>
              <a:t>649782  bsc3235 RUN   </a:t>
            </a:r>
            <a:r>
              <a:rPr lang="es-ES" sz="1200" dirty="0" err="1">
                <a:latin typeface="Courier New" pitchFamily="49" charset="0"/>
              </a:rPr>
              <a:t>bsc_es</a:t>
            </a:r>
            <a:r>
              <a:rPr lang="es-ES" sz="1200" dirty="0">
                <a:latin typeface="Courier New" pitchFamily="49" charset="0"/>
              </a:rPr>
              <a:t>     s16r2b45    s16         IMAG_CAT   </a:t>
            </a:r>
            <a:r>
              <a:rPr lang="es-ES" sz="1200" dirty="0" err="1">
                <a:latin typeface="Courier New" pitchFamily="49" charset="0"/>
              </a:rPr>
              <a:t>Dec</a:t>
            </a:r>
            <a:r>
              <a:rPr lang="es-ES" sz="1200" dirty="0">
                <a:latin typeface="Courier New" pitchFamily="49" charset="0"/>
              </a:rPr>
              <a:t>  4 07:30</a:t>
            </a:r>
          </a:p>
          <a:p>
            <a:pPr>
              <a:tabLst>
                <a:tab pos="1065213" algn="l"/>
              </a:tabLst>
            </a:pPr>
            <a:r>
              <a:rPr lang="es-ES" sz="1200" dirty="0">
                <a:latin typeface="Courier New" pitchFamily="49" charset="0"/>
              </a:rPr>
              <a:t>649830  bsc3235 RUN   </a:t>
            </a:r>
            <a:r>
              <a:rPr lang="es-ES" sz="1200" dirty="0" err="1">
                <a:latin typeface="Courier New" pitchFamily="49" charset="0"/>
              </a:rPr>
              <a:t>xlarge</a:t>
            </a:r>
            <a:r>
              <a:rPr lang="es-ES" sz="1200" dirty="0">
                <a:latin typeface="Courier New" pitchFamily="49" charset="0"/>
              </a:rPr>
              <a:t>     login2      s10         WRF-TEST   </a:t>
            </a:r>
            <a:r>
              <a:rPr lang="es-ES" sz="1200" dirty="0" err="1">
                <a:latin typeface="Courier New" pitchFamily="49" charset="0"/>
              </a:rPr>
              <a:t>Dec</a:t>
            </a:r>
            <a:r>
              <a:rPr lang="es-ES" sz="1200" dirty="0">
                <a:latin typeface="Courier New" pitchFamily="49" charset="0"/>
              </a:rPr>
              <a:t>  4 08:38</a:t>
            </a:r>
          </a:p>
          <a:p>
            <a:pPr>
              <a:tabLst>
                <a:tab pos="1065213" algn="l"/>
              </a:tabLst>
            </a:pPr>
            <a:r>
              <a:rPr lang="es-ES" sz="1200" dirty="0">
                <a:latin typeface="Courier New" pitchFamily="49" charset="0"/>
              </a:rPr>
              <a:t>649831  bsc3235 RUN   </a:t>
            </a:r>
            <a:r>
              <a:rPr lang="es-ES" sz="1200" dirty="0" err="1">
                <a:latin typeface="Courier New" pitchFamily="49" charset="0"/>
              </a:rPr>
              <a:t>xlarge</a:t>
            </a:r>
            <a:r>
              <a:rPr lang="es-ES" sz="1200" dirty="0">
                <a:latin typeface="Courier New" pitchFamily="49" charset="0"/>
              </a:rPr>
              <a:t>     login2      s03         *-WRF-2013 </a:t>
            </a:r>
            <a:r>
              <a:rPr lang="es-ES" sz="1200" dirty="0" err="1">
                <a:latin typeface="Courier New" pitchFamily="49" charset="0"/>
              </a:rPr>
              <a:t>Dec</a:t>
            </a:r>
            <a:r>
              <a:rPr lang="es-ES" sz="1200" dirty="0">
                <a:latin typeface="Courier New" pitchFamily="49" charset="0"/>
              </a:rPr>
              <a:t>  4 08:39</a:t>
            </a:r>
          </a:p>
          <a:p>
            <a:pPr>
              <a:tabLst>
                <a:tab pos="1065213" algn="l"/>
              </a:tabLst>
            </a:pPr>
            <a:r>
              <a:rPr lang="es-ES" sz="1200" dirty="0">
                <a:latin typeface="Courier New" pitchFamily="49" charset="0"/>
              </a:rPr>
              <a:t>649841  bsc3235 RUN   </a:t>
            </a:r>
            <a:r>
              <a:rPr lang="es-ES" sz="1200" dirty="0" err="1">
                <a:latin typeface="Courier New" pitchFamily="49" charset="0"/>
              </a:rPr>
              <a:t>bsc_es</a:t>
            </a:r>
            <a:r>
              <a:rPr lang="es-ES" sz="1200" dirty="0">
                <a:latin typeface="Courier New" pitchFamily="49" charset="0"/>
              </a:rPr>
              <a:t>     login2      s15         *GE-NETCDF </a:t>
            </a:r>
            <a:r>
              <a:rPr lang="es-ES" sz="1200" dirty="0" err="1">
                <a:latin typeface="Courier New" pitchFamily="49" charset="0"/>
              </a:rPr>
              <a:t>Dec</a:t>
            </a:r>
            <a:r>
              <a:rPr lang="es-ES" sz="1200" dirty="0">
                <a:latin typeface="Courier New" pitchFamily="49" charset="0"/>
              </a:rPr>
              <a:t>  4 08:56</a:t>
            </a:r>
          </a:p>
          <a:p>
            <a:pPr>
              <a:tabLst>
                <a:tab pos="1065213" algn="l"/>
              </a:tabLst>
            </a:pPr>
            <a:r>
              <a:rPr lang="es-ES" sz="1200" dirty="0">
                <a:latin typeface="Courier New" pitchFamily="49" charset="0"/>
              </a:rPr>
              <a:t>649852  bsc3235 RUN   </a:t>
            </a:r>
            <a:r>
              <a:rPr lang="es-ES" sz="1200" dirty="0" err="1">
                <a:latin typeface="Courier New" pitchFamily="49" charset="0"/>
              </a:rPr>
              <a:t>bsc_es</a:t>
            </a:r>
            <a:r>
              <a:rPr lang="es-ES" sz="1200" dirty="0">
                <a:latin typeface="Courier New" pitchFamily="49" charset="0"/>
              </a:rPr>
              <a:t>     login1      s15         KRIGING_AM </a:t>
            </a:r>
            <a:r>
              <a:rPr lang="es-ES" sz="1200" dirty="0" err="1">
                <a:latin typeface="Courier New" pitchFamily="49" charset="0"/>
              </a:rPr>
              <a:t>Dec</a:t>
            </a:r>
            <a:r>
              <a:rPr lang="es-ES" sz="1200" dirty="0">
                <a:latin typeface="Courier New" pitchFamily="49" charset="0"/>
              </a:rPr>
              <a:t>  4 09:14</a:t>
            </a:r>
          </a:p>
          <a:p>
            <a:pPr>
              <a:tabLst>
                <a:tab pos="1065213" algn="l"/>
              </a:tabLst>
            </a:pPr>
            <a:r>
              <a:rPr lang="es-ES" sz="1200" dirty="0">
                <a:latin typeface="Courier New" pitchFamily="49" charset="0"/>
              </a:rPr>
              <a:t>649850  bsc3235 RUN   </a:t>
            </a:r>
            <a:r>
              <a:rPr lang="es-ES" sz="1200" dirty="0" err="1">
                <a:latin typeface="Courier New" pitchFamily="49" charset="0"/>
              </a:rPr>
              <a:t>xlarge</a:t>
            </a:r>
            <a:r>
              <a:rPr lang="es-ES" sz="1200" dirty="0">
                <a:latin typeface="Courier New" pitchFamily="49" charset="0"/>
              </a:rPr>
              <a:t>     s10r1b29    s03         *OPE-</a:t>
            </a:r>
            <a:r>
              <a:rPr lang="es-ES" sz="1200" dirty="0" err="1">
                <a:latin typeface="Courier New" pitchFamily="49" charset="0"/>
              </a:rPr>
              <a:t>CAN_t</a:t>
            </a:r>
            <a:r>
              <a:rPr lang="es-ES" sz="1200" dirty="0">
                <a:latin typeface="Courier New" pitchFamily="49" charset="0"/>
              </a:rPr>
              <a:t> </a:t>
            </a:r>
            <a:r>
              <a:rPr lang="es-ES" sz="1200" dirty="0" err="1">
                <a:latin typeface="Courier New" pitchFamily="49" charset="0"/>
              </a:rPr>
              <a:t>Dec</a:t>
            </a:r>
            <a:r>
              <a:rPr lang="es-ES" sz="1200" dirty="0">
                <a:latin typeface="Courier New" pitchFamily="49" charset="0"/>
              </a:rPr>
              <a:t>  4 09:12</a:t>
            </a:r>
          </a:p>
          <a:p>
            <a:pPr>
              <a:tabLst>
                <a:tab pos="1065213" algn="l"/>
              </a:tabLst>
            </a:pPr>
            <a:r>
              <a:rPr lang="es-ES" sz="1200" dirty="0">
                <a:latin typeface="Courier New" pitchFamily="49" charset="0"/>
              </a:rPr>
              <a:t>649854  bsc3235 RUN   </a:t>
            </a:r>
            <a:r>
              <a:rPr lang="es-ES" sz="1200" dirty="0" err="1">
                <a:latin typeface="Courier New" pitchFamily="49" charset="0"/>
              </a:rPr>
              <a:t>xlarge</a:t>
            </a:r>
            <a:r>
              <a:rPr lang="es-ES" sz="1200" dirty="0">
                <a:latin typeface="Courier New" pitchFamily="49" charset="0"/>
              </a:rPr>
              <a:t>     s03r1b15    s08         *LIOPE-CAN </a:t>
            </a:r>
            <a:r>
              <a:rPr lang="es-ES" sz="1200" dirty="0" err="1">
                <a:latin typeface="Courier New" pitchFamily="49" charset="0"/>
              </a:rPr>
              <a:t>Dec</a:t>
            </a:r>
            <a:r>
              <a:rPr lang="es-ES" sz="1200" dirty="0">
                <a:latin typeface="Courier New" pitchFamily="49" charset="0"/>
              </a:rPr>
              <a:t>  4 09:15</a:t>
            </a:r>
          </a:p>
          <a:p>
            <a:pPr>
              <a:tabLst>
                <a:tab pos="1065213" algn="l"/>
              </a:tabLst>
            </a:pPr>
            <a:r>
              <a:rPr lang="es-ES" sz="1200" dirty="0">
                <a:latin typeface="Courier New" pitchFamily="49" charset="0"/>
              </a:rPr>
              <a:t>649858  bsc3235 RUN   </a:t>
            </a:r>
            <a:r>
              <a:rPr lang="es-ES" sz="1200" dirty="0" err="1">
                <a:latin typeface="Courier New" pitchFamily="49" charset="0"/>
              </a:rPr>
              <a:t>bsc_es</a:t>
            </a:r>
            <a:r>
              <a:rPr lang="es-ES" sz="1200" dirty="0">
                <a:latin typeface="Courier New" pitchFamily="49" charset="0"/>
              </a:rPr>
              <a:t>     s03r1b15    16*s16      NDOWN_IP   </a:t>
            </a:r>
            <a:r>
              <a:rPr lang="es-ES" sz="1200" dirty="0" err="1">
                <a:latin typeface="Courier New" pitchFamily="49" charset="0"/>
              </a:rPr>
              <a:t>Dec</a:t>
            </a:r>
            <a:r>
              <a:rPr lang="es-ES" sz="1200" dirty="0">
                <a:latin typeface="Courier New" pitchFamily="49" charset="0"/>
              </a:rPr>
              <a:t>  4 09:17</a:t>
            </a:r>
          </a:p>
          <a:p>
            <a:pPr>
              <a:tabLst>
                <a:tab pos="1065213" algn="l"/>
              </a:tabLst>
            </a:pPr>
            <a:r>
              <a:rPr lang="es-ES" sz="1200" dirty="0">
                <a:latin typeface="Courier New" pitchFamily="49" charset="0"/>
              </a:rPr>
              <a:t>                                             </a:t>
            </a:r>
            <a:r>
              <a:rPr lang="es-ES" sz="1200" dirty="0" smtClean="0">
                <a:latin typeface="Courier New" pitchFamily="49" charset="0"/>
              </a:rPr>
              <a:t>16*s02</a:t>
            </a:r>
            <a:endParaRPr lang="es-ES" sz="12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575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11</a:t>
            </a:fld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Workflow</a:t>
            </a: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107504" y="4437112"/>
            <a:ext cx="8928992" cy="2160240"/>
          </a:xfrm>
        </p:spPr>
        <p:txBody>
          <a:bodyPr/>
          <a:lstStyle/>
          <a:p>
            <a:r>
              <a:rPr lang="es-ES" dirty="0" err="1" smtClean="0"/>
              <a:t>Two</a:t>
            </a:r>
            <a:r>
              <a:rPr lang="es-ES" dirty="0" smtClean="0"/>
              <a:t> </a:t>
            </a:r>
            <a:r>
              <a:rPr lang="es-ES" dirty="0" err="1" smtClean="0"/>
              <a:t>ways</a:t>
            </a:r>
            <a:r>
              <a:rPr lang="es-ES" dirty="0" smtClean="0"/>
              <a:t> to </a:t>
            </a:r>
            <a:r>
              <a:rPr lang="es-ES" dirty="0" err="1" smtClean="0"/>
              <a:t>manage</a:t>
            </a:r>
            <a:r>
              <a:rPr lang="es-ES" dirty="0" smtClean="0"/>
              <a:t> a </a:t>
            </a:r>
            <a:r>
              <a:rPr lang="es-ES" dirty="0" err="1" smtClean="0"/>
              <a:t>workflow</a:t>
            </a:r>
            <a:endParaRPr lang="es-ES" dirty="0" smtClean="0"/>
          </a:p>
          <a:p>
            <a:pPr lvl="1"/>
            <a:r>
              <a:rPr lang="es-ES" dirty="0" err="1" smtClean="0"/>
              <a:t>Using</a:t>
            </a:r>
            <a:r>
              <a:rPr lang="es-ES" dirty="0" smtClean="0"/>
              <a:t> a script </a:t>
            </a:r>
            <a:r>
              <a:rPr lang="es-ES" dirty="0" err="1" smtClean="0"/>
              <a:t>language</a:t>
            </a:r>
            <a:endParaRPr lang="es-ES" dirty="0" smtClean="0"/>
          </a:p>
          <a:p>
            <a:pPr lvl="2"/>
            <a:r>
              <a:rPr lang="es-ES" dirty="0" err="1" smtClean="0"/>
              <a:t>Then</a:t>
            </a:r>
            <a:r>
              <a:rPr lang="es-ES" dirty="0" smtClean="0"/>
              <a:t> </a:t>
            </a:r>
            <a:r>
              <a:rPr lang="es-ES" dirty="0" err="1" smtClean="0"/>
              <a:t>waiting</a:t>
            </a:r>
            <a:r>
              <a:rPr lang="es-ES" dirty="0" smtClean="0"/>
              <a:t> files, </a:t>
            </a:r>
            <a:r>
              <a:rPr lang="es-ES" dirty="0" err="1" smtClean="0"/>
              <a:t>executions</a:t>
            </a:r>
            <a:r>
              <a:rPr lang="es-ES" dirty="0" smtClean="0"/>
              <a:t>…</a:t>
            </a:r>
          </a:p>
          <a:p>
            <a:pPr lvl="1"/>
            <a:r>
              <a:rPr lang="es-ES" dirty="0" err="1" smtClean="0"/>
              <a:t>Using</a:t>
            </a:r>
            <a:r>
              <a:rPr lang="es-ES" dirty="0" smtClean="0"/>
              <a:t> </a:t>
            </a:r>
            <a:r>
              <a:rPr lang="es-ES" dirty="0" err="1" smtClean="0"/>
              <a:t>dependences</a:t>
            </a:r>
            <a:r>
              <a:rPr lang="es-ES" dirty="0" smtClean="0"/>
              <a:t> in </a:t>
            </a:r>
            <a:r>
              <a:rPr lang="es-ES" dirty="0" err="1" smtClean="0"/>
              <a:t>queues</a:t>
            </a:r>
            <a:endParaRPr lang="es-ES" dirty="0" smtClean="0"/>
          </a:p>
          <a:p>
            <a:pPr lvl="2"/>
            <a:r>
              <a:rPr lang="es-ES" dirty="0" err="1" smtClean="0"/>
              <a:t>With</a:t>
            </a:r>
            <a:r>
              <a:rPr lang="es-ES" dirty="0" smtClean="0"/>
              <a:t> LSF: </a:t>
            </a:r>
            <a:r>
              <a:rPr lang="es-ES" dirty="0" err="1" smtClean="0"/>
              <a:t>bsub</a:t>
            </a:r>
            <a:r>
              <a:rPr lang="es-ES" dirty="0" smtClean="0"/>
              <a:t> -w </a:t>
            </a:r>
            <a:r>
              <a:rPr lang="es-ES" dirty="0" err="1" smtClean="0"/>
              <a:t>ended</a:t>
            </a:r>
            <a:r>
              <a:rPr lang="es-ES" dirty="0" smtClean="0"/>
              <a:t>(</a:t>
            </a:r>
            <a:r>
              <a:rPr lang="es-ES" dirty="0" err="1" smtClean="0"/>
              <a:t>jobid</a:t>
            </a:r>
            <a:r>
              <a:rPr lang="es-ES" dirty="0" smtClean="0"/>
              <a:t>) &lt; </a:t>
            </a:r>
            <a:r>
              <a:rPr lang="es-ES" dirty="0" err="1" smtClean="0"/>
              <a:t>job_command</a:t>
            </a:r>
            <a:endParaRPr lang="es-ES" dirty="0"/>
          </a:p>
        </p:txBody>
      </p:sp>
      <p:pic>
        <p:nvPicPr>
          <p:cNvPr id="7" name="Marcador de contenido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13" y="933749"/>
            <a:ext cx="7380374" cy="340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56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12</a:t>
            </a:fld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NMMB/BSC </a:t>
            </a:r>
            <a:r>
              <a:rPr lang="es-ES" dirty="0" err="1" smtClean="0"/>
              <a:t>Forecasts</a:t>
            </a:r>
            <a:r>
              <a:rPr lang="es-ES" dirty="0" smtClean="0"/>
              <a:t> at </a:t>
            </a:r>
            <a:r>
              <a:rPr lang="es-ES" dirty="0" err="1" smtClean="0"/>
              <a:t>Earth</a:t>
            </a:r>
            <a:r>
              <a:rPr lang="es-ES" dirty="0" smtClean="0"/>
              <a:t> </a:t>
            </a:r>
            <a:r>
              <a:rPr lang="es-ES" dirty="0" err="1" smtClean="0"/>
              <a:t>Sciences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Three</a:t>
            </a:r>
            <a:r>
              <a:rPr lang="es-ES" dirty="0" smtClean="0"/>
              <a:t> </a:t>
            </a:r>
            <a:r>
              <a:rPr lang="es-ES" dirty="0" err="1" smtClean="0"/>
              <a:t>operational</a:t>
            </a:r>
            <a:r>
              <a:rPr lang="es-ES" dirty="0" smtClean="0"/>
              <a:t> and </a:t>
            </a:r>
            <a:r>
              <a:rPr lang="es-ES" dirty="0" err="1" smtClean="0"/>
              <a:t>daily</a:t>
            </a:r>
            <a:r>
              <a:rPr lang="es-ES" dirty="0" smtClean="0"/>
              <a:t> </a:t>
            </a:r>
            <a:r>
              <a:rPr lang="es-ES" dirty="0" err="1" smtClean="0"/>
              <a:t>forecasts</a:t>
            </a:r>
            <a:endParaRPr lang="es-ES" dirty="0" smtClean="0"/>
          </a:p>
          <a:p>
            <a:pPr lvl="1"/>
            <a:r>
              <a:rPr lang="es-ES" dirty="0" smtClean="0"/>
              <a:t>Global (1.4ºx1º horizontal </a:t>
            </a:r>
            <a:r>
              <a:rPr lang="es-ES" dirty="0" err="1" smtClean="0"/>
              <a:t>resolution</a:t>
            </a:r>
            <a:r>
              <a:rPr lang="es-ES" dirty="0" smtClean="0"/>
              <a:t>) </a:t>
            </a:r>
            <a:r>
              <a:rPr lang="es-ES" dirty="0" err="1" smtClean="0"/>
              <a:t>for</a:t>
            </a:r>
            <a:r>
              <a:rPr lang="es-ES" dirty="0" smtClean="0"/>
              <a:t> 120h </a:t>
            </a:r>
          </a:p>
          <a:p>
            <a:pPr lvl="2"/>
            <a:r>
              <a:rPr lang="es-ES" dirty="0" smtClean="0"/>
              <a:t>GFS 00h</a:t>
            </a:r>
          </a:p>
          <a:p>
            <a:pPr lvl="2"/>
            <a:r>
              <a:rPr lang="es-ES" dirty="0" err="1" smtClean="0"/>
              <a:t>Meteo</a:t>
            </a:r>
            <a:r>
              <a:rPr lang="es-ES" dirty="0" smtClean="0"/>
              <a:t>, </a:t>
            </a:r>
            <a:r>
              <a:rPr lang="es-ES" dirty="0" err="1" smtClean="0"/>
              <a:t>Dust</a:t>
            </a:r>
            <a:r>
              <a:rPr lang="es-ES" dirty="0" smtClean="0"/>
              <a:t> and Sea </a:t>
            </a:r>
            <a:r>
              <a:rPr lang="es-ES" dirty="0" smtClean="0"/>
              <a:t>Salt</a:t>
            </a:r>
          </a:p>
          <a:p>
            <a:pPr lvl="2"/>
            <a:r>
              <a:rPr lang="es-ES" dirty="0" smtClean="0"/>
              <a:t>49 minutes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model</a:t>
            </a:r>
            <a:r>
              <a:rPr lang="es-ES" dirty="0" smtClean="0"/>
              <a:t> </a:t>
            </a:r>
            <a:r>
              <a:rPr lang="es-ES" dirty="0" err="1" smtClean="0"/>
              <a:t>execution</a:t>
            </a:r>
            <a:endParaRPr lang="es-ES" dirty="0" smtClean="0"/>
          </a:p>
          <a:p>
            <a:pPr lvl="2"/>
            <a:endParaRPr lang="es-ES" dirty="0"/>
          </a:p>
          <a:p>
            <a:pPr lvl="1"/>
            <a:r>
              <a:rPr lang="es-ES" dirty="0" smtClean="0"/>
              <a:t>Regional </a:t>
            </a:r>
            <a:r>
              <a:rPr lang="es-ES" dirty="0" err="1" smtClean="0"/>
              <a:t>over</a:t>
            </a:r>
            <a:r>
              <a:rPr lang="es-ES" dirty="0" smtClean="0"/>
              <a:t> NA-ME-E (0.33º x 0.33º) </a:t>
            </a:r>
            <a:r>
              <a:rPr lang="es-ES" dirty="0" err="1" smtClean="0"/>
              <a:t>for</a:t>
            </a:r>
            <a:r>
              <a:rPr lang="es-ES" dirty="0" smtClean="0"/>
              <a:t> 72h</a:t>
            </a:r>
          </a:p>
          <a:p>
            <a:pPr lvl="2"/>
            <a:r>
              <a:rPr lang="es-ES" dirty="0" smtClean="0"/>
              <a:t>GFS 12h</a:t>
            </a:r>
          </a:p>
          <a:p>
            <a:pPr lvl="2"/>
            <a:r>
              <a:rPr lang="es-ES" dirty="0" err="1" smtClean="0"/>
              <a:t>Meteo</a:t>
            </a:r>
            <a:r>
              <a:rPr lang="es-ES" dirty="0" smtClean="0"/>
              <a:t> and </a:t>
            </a:r>
            <a:r>
              <a:rPr lang="es-ES" dirty="0" err="1" smtClean="0"/>
              <a:t>Dust</a:t>
            </a:r>
            <a:endParaRPr lang="es-ES" dirty="0" smtClean="0"/>
          </a:p>
          <a:p>
            <a:pPr lvl="2"/>
            <a:r>
              <a:rPr lang="es-ES" dirty="0" smtClean="0"/>
              <a:t>71 minutes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model</a:t>
            </a:r>
            <a:r>
              <a:rPr lang="es-ES" dirty="0" smtClean="0"/>
              <a:t> </a:t>
            </a:r>
            <a:r>
              <a:rPr lang="es-ES" dirty="0" err="1" smtClean="0"/>
              <a:t>execution</a:t>
            </a:r>
            <a:endParaRPr lang="es-ES" dirty="0" smtClean="0"/>
          </a:p>
          <a:p>
            <a:pPr lvl="2"/>
            <a:endParaRPr lang="es-ES" dirty="0"/>
          </a:p>
          <a:p>
            <a:pPr lvl="1"/>
            <a:r>
              <a:rPr lang="es-ES" dirty="0" smtClean="0"/>
              <a:t>Regional </a:t>
            </a:r>
            <a:r>
              <a:rPr lang="es-ES" dirty="0" err="1" smtClean="0"/>
              <a:t>over</a:t>
            </a:r>
            <a:r>
              <a:rPr lang="es-ES" dirty="0" smtClean="0"/>
              <a:t> NA-ME-E (0.1ºx0.1º) </a:t>
            </a:r>
            <a:r>
              <a:rPr lang="es-ES" dirty="0" err="1" smtClean="0"/>
              <a:t>for</a:t>
            </a:r>
            <a:r>
              <a:rPr lang="es-ES" dirty="0" smtClean="0"/>
              <a:t> 72h</a:t>
            </a:r>
          </a:p>
          <a:p>
            <a:pPr lvl="2"/>
            <a:r>
              <a:rPr lang="es-ES" dirty="0" smtClean="0"/>
              <a:t>GFS 12h</a:t>
            </a:r>
          </a:p>
          <a:p>
            <a:pPr lvl="2"/>
            <a:r>
              <a:rPr lang="es-ES" dirty="0" err="1" smtClean="0"/>
              <a:t>Meteo</a:t>
            </a:r>
            <a:r>
              <a:rPr lang="es-ES" dirty="0" smtClean="0"/>
              <a:t> and </a:t>
            </a:r>
            <a:r>
              <a:rPr lang="es-ES" dirty="0" err="1" smtClean="0"/>
              <a:t>Dust</a:t>
            </a:r>
            <a:endParaRPr lang="es-ES" dirty="0" smtClean="0"/>
          </a:p>
          <a:p>
            <a:pPr lvl="2"/>
            <a:r>
              <a:rPr lang="es-ES" dirty="0" smtClean="0"/>
              <a:t>51 minutes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model</a:t>
            </a:r>
            <a:r>
              <a:rPr lang="es-ES" dirty="0" smtClean="0"/>
              <a:t> </a:t>
            </a:r>
            <a:r>
              <a:rPr lang="es-ES" dirty="0" err="1" smtClean="0"/>
              <a:t>execution</a:t>
            </a:r>
            <a:endParaRPr lang="es-ES" dirty="0"/>
          </a:p>
        </p:txBody>
      </p:sp>
      <p:sp>
        <p:nvSpPr>
          <p:cNvPr id="5" name="Cerrar llave 4"/>
          <p:cNvSpPr/>
          <p:nvPr/>
        </p:nvSpPr>
        <p:spPr>
          <a:xfrm>
            <a:off x="6156176" y="1412776"/>
            <a:ext cx="504056" cy="3168352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errar llave 5"/>
          <p:cNvSpPr/>
          <p:nvPr/>
        </p:nvSpPr>
        <p:spPr>
          <a:xfrm>
            <a:off x="6156176" y="4725144"/>
            <a:ext cx="504056" cy="187220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6768244" y="2372687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/>
              <a:t>Using</a:t>
            </a:r>
            <a:r>
              <a:rPr lang="es-ES" dirty="0" smtClean="0"/>
              <a:t> a </a:t>
            </a:r>
            <a:r>
              <a:rPr lang="es-ES" dirty="0" err="1" smtClean="0"/>
              <a:t>dedicated</a:t>
            </a:r>
            <a:r>
              <a:rPr lang="es-ES" dirty="0" smtClean="0"/>
              <a:t> </a:t>
            </a:r>
            <a:r>
              <a:rPr lang="es-ES" dirty="0" err="1" smtClean="0"/>
              <a:t>cluster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16 </a:t>
            </a:r>
            <a:r>
              <a:rPr lang="es-ES" dirty="0" err="1" smtClean="0"/>
              <a:t>cpu’s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6768244" y="5199583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/>
              <a:t>Using</a:t>
            </a:r>
            <a:r>
              <a:rPr lang="es-ES" dirty="0" smtClean="0"/>
              <a:t> 256 </a:t>
            </a:r>
            <a:r>
              <a:rPr lang="es-ES" dirty="0" err="1" smtClean="0"/>
              <a:t>cpu’s</a:t>
            </a:r>
            <a:r>
              <a:rPr lang="es-ES" dirty="0" smtClean="0"/>
              <a:t> in Mare </a:t>
            </a:r>
            <a:r>
              <a:rPr lang="es-ES" dirty="0" err="1" smtClean="0"/>
              <a:t>Nostrum</a:t>
            </a:r>
            <a:r>
              <a:rPr lang="es-ES" dirty="0" smtClean="0"/>
              <a:t> 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8236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13</a:t>
            </a:fld>
            <a:endParaRPr lang="es-E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Manage</a:t>
            </a:r>
            <a:r>
              <a:rPr lang="es-ES" dirty="0" smtClean="0"/>
              <a:t> data</a:t>
            </a:r>
            <a:endParaRPr lang="es-E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7504" y="980727"/>
            <a:ext cx="8928992" cy="5376825"/>
          </a:xfrm>
        </p:spPr>
        <p:txBody>
          <a:bodyPr>
            <a:normAutofit/>
          </a:bodyPr>
          <a:lstStyle/>
          <a:p>
            <a:r>
              <a:rPr lang="es-ES" dirty="0" smtClean="0"/>
              <a:t>In </a:t>
            </a:r>
            <a:r>
              <a:rPr lang="es-ES" dirty="0" err="1" smtClean="0"/>
              <a:t>Earth</a:t>
            </a:r>
            <a:r>
              <a:rPr lang="es-ES" dirty="0" smtClean="0"/>
              <a:t> </a:t>
            </a:r>
            <a:r>
              <a:rPr lang="es-ES" dirty="0" err="1" smtClean="0"/>
              <a:t>Sciences</a:t>
            </a:r>
            <a:r>
              <a:rPr lang="es-ES" dirty="0" smtClean="0"/>
              <a:t> </a:t>
            </a:r>
            <a:r>
              <a:rPr lang="es-ES" dirty="0" err="1" smtClean="0"/>
              <a:t>community</a:t>
            </a:r>
            <a:r>
              <a:rPr lang="es-ES" dirty="0" smtClean="0"/>
              <a:t>, HUGE </a:t>
            </a:r>
            <a:r>
              <a:rPr lang="es-ES" dirty="0" err="1" smtClean="0"/>
              <a:t>size</a:t>
            </a:r>
            <a:r>
              <a:rPr lang="es-ES" dirty="0" smtClean="0"/>
              <a:t> of data can be </a:t>
            </a:r>
            <a:r>
              <a:rPr lang="es-ES" dirty="0" err="1" smtClean="0"/>
              <a:t>generated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need</a:t>
            </a:r>
            <a:r>
              <a:rPr lang="es-ES" dirty="0" smtClean="0"/>
              <a:t> </a:t>
            </a:r>
            <a:r>
              <a:rPr lang="es-ES" dirty="0" err="1" smtClean="0"/>
              <a:t>different</a:t>
            </a:r>
            <a:r>
              <a:rPr lang="es-ES" dirty="0" smtClean="0"/>
              <a:t> </a:t>
            </a:r>
            <a:r>
              <a:rPr lang="es-ES" dirty="0" err="1" smtClean="0"/>
              <a:t>filesystems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work</a:t>
            </a:r>
            <a:r>
              <a:rPr lang="es-ES" dirty="0" smtClean="0"/>
              <a:t> and </a:t>
            </a:r>
            <a:r>
              <a:rPr lang="es-ES" dirty="0" err="1" smtClean="0"/>
              <a:t>store</a:t>
            </a:r>
            <a:r>
              <a:rPr lang="es-ES" dirty="0" smtClean="0"/>
              <a:t> </a:t>
            </a:r>
            <a:r>
              <a:rPr lang="es-ES" dirty="0" err="1" smtClean="0"/>
              <a:t>this</a:t>
            </a:r>
            <a:r>
              <a:rPr lang="es-ES" dirty="0" smtClean="0"/>
              <a:t> data.</a:t>
            </a:r>
          </a:p>
          <a:p>
            <a:pPr lvl="1"/>
            <a:r>
              <a:rPr lang="es-ES" u="sng" dirty="0" err="1" smtClean="0"/>
              <a:t>Immediate</a:t>
            </a:r>
            <a:r>
              <a:rPr lang="es-ES" u="sng" dirty="0" smtClean="0"/>
              <a:t> disk</a:t>
            </a:r>
            <a:r>
              <a:rPr lang="es-ES" dirty="0" smtClean="0"/>
              <a:t>: disk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supercomputer</a:t>
            </a:r>
            <a:r>
              <a:rPr lang="es-ES" dirty="0" smtClean="0"/>
              <a:t> </a:t>
            </a:r>
            <a:r>
              <a:rPr lang="es-ES" dirty="0" err="1" smtClean="0"/>
              <a:t>where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model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run</a:t>
            </a:r>
            <a:r>
              <a:rPr lang="es-ES" dirty="0" smtClean="0"/>
              <a:t>. </a:t>
            </a:r>
            <a:r>
              <a:rPr lang="es-ES" dirty="0" err="1" smtClean="0"/>
              <a:t>Very</a:t>
            </a:r>
            <a:r>
              <a:rPr lang="es-ES" dirty="0" smtClean="0"/>
              <a:t> </a:t>
            </a:r>
            <a:r>
              <a:rPr lang="es-ES" dirty="0" err="1" smtClean="0"/>
              <a:t>fast</a:t>
            </a:r>
            <a:r>
              <a:rPr lang="es-ES" dirty="0" smtClean="0"/>
              <a:t> disk.</a:t>
            </a:r>
          </a:p>
          <a:p>
            <a:pPr lvl="1"/>
            <a:r>
              <a:rPr lang="es-ES" u="sng" dirty="0" smtClean="0"/>
              <a:t>Medium </a:t>
            </a:r>
            <a:r>
              <a:rPr lang="es-ES" u="sng" dirty="0" err="1" smtClean="0"/>
              <a:t>term</a:t>
            </a:r>
            <a:r>
              <a:rPr lang="es-ES" u="sng" dirty="0" smtClean="0"/>
              <a:t> disk</a:t>
            </a:r>
            <a:r>
              <a:rPr lang="es-ES" dirty="0" smtClean="0"/>
              <a:t>: </a:t>
            </a:r>
            <a:r>
              <a:rPr lang="es-ES" dirty="0" err="1" smtClean="0"/>
              <a:t>one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data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generated</a:t>
            </a:r>
            <a:r>
              <a:rPr lang="es-ES" dirty="0" smtClean="0"/>
              <a:t>,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need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work</a:t>
            </a:r>
            <a:r>
              <a:rPr lang="es-ES" dirty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data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analyse</a:t>
            </a:r>
            <a:r>
              <a:rPr lang="es-ES" dirty="0" smtClean="0"/>
              <a:t> </a:t>
            </a:r>
            <a:r>
              <a:rPr lang="es-ES" dirty="0" err="1" smtClean="0"/>
              <a:t>it</a:t>
            </a:r>
            <a:r>
              <a:rPr lang="es-ES" dirty="0" smtClean="0"/>
              <a:t>.</a:t>
            </a:r>
          </a:p>
          <a:p>
            <a:pPr lvl="1"/>
            <a:r>
              <a:rPr lang="es-ES" u="sng" dirty="0" smtClean="0"/>
              <a:t>Long </a:t>
            </a:r>
            <a:r>
              <a:rPr lang="es-ES" u="sng" dirty="0" err="1" smtClean="0"/>
              <a:t>term</a:t>
            </a:r>
            <a:r>
              <a:rPr lang="es-ES" u="sng" dirty="0" smtClean="0"/>
              <a:t> </a:t>
            </a:r>
            <a:r>
              <a:rPr lang="es-ES" u="sng" dirty="0" err="1" smtClean="0"/>
              <a:t>storage</a:t>
            </a:r>
            <a:r>
              <a:rPr lang="es-ES" dirty="0" smtClean="0"/>
              <a:t>: </a:t>
            </a:r>
            <a:r>
              <a:rPr lang="es-ES" dirty="0" err="1" smtClean="0"/>
              <a:t>store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data, in case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reuse</a:t>
            </a:r>
            <a:r>
              <a:rPr lang="es-ES" dirty="0" smtClean="0"/>
              <a:t> </a:t>
            </a:r>
            <a:r>
              <a:rPr lang="es-ES" dirty="0" err="1" smtClean="0"/>
              <a:t>later</a:t>
            </a:r>
            <a:r>
              <a:rPr lang="es-ES" dirty="0" smtClean="0"/>
              <a:t>. </a:t>
            </a:r>
            <a:r>
              <a:rPr lang="es-ES" dirty="0" err="1" smtClean="0"/>
              <a:t>Usually</a:t>
            </a:r>
            <a:r>
              <a:rPr lang="es-ES" dirty="0" smtClean="0"/>
              <a:t> tapes, </a:t>
            </a:r>
            <a:r>
              <a:rPr lang="es-ES" dirty="0" err="1" smtClean="0"/>
              <a:t>speed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not</a:t>
            </a:r>
            <a:r>
              <a:rPr lang="es-ES" dirty="0" smtClean="0"/>
              <a:t> a </a:t>
            </a:r>
            <a:r>
              <a:rPr lang="es-ES" dirty="0" err="1" smtClean="0"/>
              <a:t>constraint</a:t>
            </a:r>
            <a:r>
              <a:rPr lang="es-ES" dirty="0" smtClean="0"/>
              <a:t>.</a:t>
            </a:r>
          </a:p>
          <a:p>
            <a:pPr lvl="1"/>
            <a:endParaRPr lang="es-ES" dirty="0" smtClean="0"/>
          </a:p>
          <a:p>
            <a:r>
              <a:rPr lang="es-ES" dirty="0" smtClean="0"/>
              <a:t>Data </a:t>
            </a:r>
            <a:r>
              <a:rPr lang="es-ES" dirty="0" err="1" smtClean="0"/>
              <a:t>storage</a:t>
            </a:r>
            <a:r>
              <a:rPr lang="es-ES" dirty="0" smtClean="0"/>
              <a:t> </a:t>
            </a:r>
            <a:r>
              <a:rPr lang="es-ES" dirty="0" err="1" smtClean="0"/>
              <a:t>costs</a:t>
            </a:r>
            <a:r>
              <a:rPr lang="es-ES" dirty="0" smtClean="0"/>
              <a:t> </a:t>
            </a:r>
            <a:r>
              <a:rPr lang="es-ES" dirty="0" err="1" smtClean="0"/>
              <a:t>money</a:t>
            </a:r>
            <a:r>
              <a:rPr lang="es-ES" dirty="0" smtClean="0"/>
              <a:t> !!!</a:t>
            </a:r>
          </a:p>
          <a:p>
            <a:r>
              <a:rPr lang="es-ES" dirty="0" err="1" smtClean="0"/>
              <a:t>Before</a:t>
            </a:r>
            <a:r>
              <a:rPr lang="es-ES" dirty="0" smtClean="0"/>
              <a:t> </a:t>
            </a:r>
            <a:r>
              <a:rPr lang="es-ES" dirty="0" err="1" smtClean="0"/>
              <a:t>running</a:t>
            </a:r>
            <a:r>
              <a:rPr lang="es-ES" dirty="0" smtClean="0"/>
              <a:t> a </a:t>
            </a:r>
            <a:r>
              <a:rPr lang="es-ES" dirty="0" err="1" smtClean="0"/>
              <a:t>simulation</a:t>
            </a:r>
            <a:r>
              <a:rPr lang="es-ES" dirty="0" smtClean="0"/>
              <a:t>, do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analysis</a:t>
            </a:r>
            <a:r>
              <a:rPr lang="es-ES" dirty="0" smtClean="0"/>
              <a:t> </a:t>
            </a:r>
            <a:r>
              <a:rPr lang="es-ES" dirty="0" err="1" smtClean="0"/>
              <a:t>about</a:t>
            </a:r>
            <a:r>
              <a:rPr lang="es-ES" dirty="0" smtClean="0"/>
              <a:t> </a:t>
            </a:r>
            <a:r>
              <a:rPr lang="es-ES" dirty="0" err="1" smtClean="0"/>
              <a:t>which</a:t>
            </a:r>
            <a:r>
              <a:rPr lang="es-ES" dirty="0" smtClean="0"/>
              <a:t> variables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need</a:t>
            </a:r>
            <a:r>
              <a:rPr lang="es-ES" dirty="0" smtClean="0"/>
              <a:t> </a:t>
            </a:r>
            <a:r>
              <a:rPr lang="es-ES" dirty="0" err="1" smtClean="0"/>
              <a:t>later</a:t>
            </a:r>
            <a:r>
              <a:rPr lang="es-ES" dirty="0"/>
              <a:t>.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425201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14</a:t>
            </a:fld>
            <a:endParaRPr lang="es-E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Compilers</a:t>
            </a:r>
            <a:endParaRPr lang="es-E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need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pass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codes</a:t>
            </a:r>
            <a:r>
              <a:rPr lang="es-ES" dirty="0" smtClean="0"/>
              <a:t> </a:t>
            </a:r>
            <a:r>
              <a:rPr lang="es-ES" dirty="0" err="1" smtClean="0"/>
              <a:t>written</a:t>
            </a:r>
            <a:r>
              <a:rPr lang="es-ES" dirty="0" smtClean="0"/>
              <a:t> in </a:t>
            </a:r>
            <a:r>
              <a:rPr lang="es-ES" dirty="0" err="1" smtClean="0"/>
              <a:t>languages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understand</a:t>
            </a:r>
            <a:r>
              <a:rPr lang="es-ES" dirty="0" smtClean="0"/>
              <a:t> (Fortran, C, C++,…)</a:t>
            </a:r>
          </a:p>
          <a:p>
            <a:r>
              <a:rPr lang="es-ES" dirty="0" smtClean="0"/>
              <a:t>In a </a:t>
            </a:r>
            <a:r>
              <a:rPr lang="es-ES" dirty="0" err="1" smtClean="0"/>
              <a:t>code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machine can </a:t>
            </a:r>
            <a:r>
              <a:rPr lang="es-ES" dirty="0" err="1" smtClean="0"/>
              <a:t>understand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  <a:p>
            <a:r>
              <a:rPr lang="es-ES" dirty="0" err="1" smtClean="0"/>
              <a:t>Each</a:t>
            </a:r>
            <a:r>
              <a:rPr lang="es-ES" dirty="0" smtClean="0"/>
              <a:t> final </a:t>
            </a:r>
            <a:r>
              <a:rPr lang="es-ES" dirty="0" err="1" smtClean="0"/>
              <a:t>executable</a:t>
            </a:r>
            <a:r>
              <a:rPr lang="es-ES" dirty="0" smtClean="0"/>
              <a:t>, </a:t>
            </a:r>
            <a:r>
              <a:rPr lang="es-ES" dirty="0" err="1" smtClean="0"/>
              <a:t>will</a:t>
            </a:r>
            <a:r>
              <a:rPr lang="es-ES" dirty="0" smtClean="0"/>
              <a:t> be </a:t>
            </a:r>
            <a:r>
              <a:rPr lang="es-ES" dirty="0" err="1" smtClean="0"/>
              <a:t>different</a:t>
            </a:r>
            <a:r>
              <a:rPr lang="es-ES" dirty="0" smtClean="0"/>
              <a:t> in </a:t>
            </a:r>
            <a:r>
              <a:rPr lang="es-ES" dirty="0" err="1" smtClean="0"/>
              <a:t>each</a:t>
            </a:r>
            <a:r>
              <a:rPr lang="es-ES" dirty="0" smtClean="0"/>
              <a:t> machine.</a:t>
            </a:r>
          </a:p>
          <a:p>
            <a:pPr lvl="1"/>
            <a:r>
              <a:rPr lang="es-ES" dirty="0" err="1" smtClean="0"/>
              <a:t>Sometimes</a:t>
            </a:r>
            <a:r>
              <a:rPr lang="es-ES" dirty="0" smtClean="0"/>
              <a:t> compatible, </a:t>
            </a:r>
            <a:r>
              <a:rPr lang="es-ES" dirty="0" err="1" smtClean="0"/>
              <a:t>sometimes</a:t>
            </a:r>
            <a:r>
              <a:rPr lang="es-ES" dirty="0" smtClean="0"/>
              <a:t> </a:t>
            </a:r>
            <a:r>
              <a:rPr lang="es-ES" dirty="0" err="1" smtClean="0"/>
              <a:t>not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676" y="2370537"/>
            <a:ext cx="3686919" cy="268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69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15</a:t>
            </a:fld>
            <a:endParaRPr lang="es-E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Compilers</a:t>
            </a:r>
            <a:r>
              <a:rPr lang="es-ES" dirty="0" smtClean="0"/>
              <a:t> (II)</a:t>
            </a:r>
            <a:endParaRPr lang="es-E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Differents</a:t>
            </a:r>
            <a:r>
              <a:rPr lang="es-ES" dirty="0" smtClean="0"/>
              <a:t> </a:t>
            </a:r>
            <a:r>
              <a:rPr lang="es-ES" dirty="0" err="1" smtClean="0"/>
              <a:t>compilers</a:t>
            </a:r>
            <a:endParaRPr lang="es-ES" dirty="0" smtClean="0"/>
          </a:p>
          <a:p>
            <a:pPr lvl="1"/>
            <a:r>
              <a:rPr lang="es-ES" dirty="0" smtClean="0"/>
              <a:t>GNU </a:t>
            </a:r>
            <a:r>
              <a:rPr lang="es-ES" dirty="0" err="1" smtClean="0"/>
              <a:t>Compilers</a:t>
            </a:r>
            <a:r>
              <a:rPr lang="es-ES" dirty="0" smtClean="0"/>
              <a:t>: </a:t>
            </a:r>
            <a:r>
              <a:rPr lang="es-ES" dirty="0" err="1" smtClean="0"/>
              <a:t>gcc</a:t>
            </a:r>
            <a:r>
              <a:rPr lang="es-ES" dirty="0" smtClean="0"/>
              <a:t>, </a:t>
            </a:r>
            <a:r>
              <a:rPr lang="es-ES" dirty="0" err="1" smtClean="0"/>
              <a:t>gfortran</a:t>
            </a:r>
            <a:endParaRPr lang="es-ES" dirty="0" smtClean="0"/>
          </a:p>
          <a:p>
            <a:pPr lvl="1"/>
            <a:r>
              <a:rPr lang="es-ES" dirty="0" err="1" smtClean="0"/>
              <a:t>Licensed</a:t>
            </a:r>
            <a:r>
              <a:rPr lang="es-ES" dirty="0" smtClean="0"/>
              <a:t> </a:t>
            </a:r>
            <a:r>
              <a:rPr lang="es-ES" dirty="0" err="1" smtClean="0"/>
              <a:t>Compilers</a:t>
            </a:r>
            <a:endParaRPr lang="es-ES" dirty="0" smtClean="0"/>
          </a:p>
          <a:p>
            <a:pPr lvl="2"/>
            <a:r>
              <a:rPr lang="es-ES" dirty="0" smtClean="0"/>
              <a:t>Intel </a:t>
            </a:r>
            <a:r>
              <a:rPr lang="es-ES" dirty="0" err="1" smtClean="0"/>
              <a:t>Compilers</a:t>
            </a:r>
            <a:endParaRPr lang="es-ES" dirty="0" smtClean="0"/>
          </a:p>
          <a:p>
            <a:pPr lvl="2"/>
            <a:r>
              <a:rPr lang="es-ES" dirty="0" smtClean="0"/>
              <a:t>PGI </a:t>
            </a:r>
            <a:r>
              <a:rPr lang="es-ES" dirty="0" err="1" smtClean="0"/>
              <a:t>Compilers</a:t>
            </a:r>
            <a:endParaRPr lang="es-ES" dirty="0" smtClean="0"/>
          </a:p>
          <a:p>
            <a:pPr lvl="2"/>
            <a:endParaRPr lang="es-ES" dirty="0"/>
          </a:p>
          <a:p>
            <a:r>
              <a:rPr lang="es-ES" dirty="0" err="1" smtClean="0"/>
              <a:t>Diferent</a:t>
            </a:r>
            <a:r>
              <a:rPr lang="es-ES" dirty="0" smtClean="0"/>
              <a:t> </a:t>
            </a:r>
            <a:r>
              <a:rPr lang="es-ES" dirty="0" err="1" smtClean="0"/>
              <a:t>results</a:t>
            </a:r>
            <a:r>
              <a:rPr lang="es-ES" dirty="0" smtClean="0"/>
              <a:t> and </a:t>
            </a:r>
            <a:r>
              <a:rPr lang="es-ES" dirty="0" err="1" smtClean="0"/>
              <a:t>behaviours</a:t>
            </a:r>
            <a:r>
              <a:rPr lang="es-ES" dirty="0" smtClean="0"/>
              <a:t> !!!</a:t>
            </a:r>
          </a:p>
          <a:p>
            <a:endParaRPr lang="es-ES" dirty="0"/>
          </a:p>
          <a:p>
            <a:r>
              <a:rPr lang="es-ES" dirty="0" err="1" smtClean="0"/>
              <a:t>Usually</a:t>
            </a:r>
            <a:r>
              <a:rPr lang="es-ES" dirty="0" smtClean="0"/>
              <a:t>, Intel </a:t>
            </a:r>
            <a:r>
              <a:rPr lang="es-ES" dirty="0" err="1" smtClean="0"/>
              <a:t>compilers</a:t>
            </a:r>
            <a:r>
              <a:rPr lang="es-ES" dirty="0" smtClean="0"/>
              <a:t> </a:t>
            </a:r>
            <a:r>
              <a:rPr lang="es-ES" dirty="0" err="1" smtClean="0"/>
              <a:t>perform</a:t>
            </a:r>
            <a:r>
              <a:rPr lang="es-ES" dirty="0" smtClean="0"/>
              <a:t> </a:t>
            </a:r>
            <a:r>
              <a:rPr lang="es-ES" dirty="0" err="1" smtClean="0"/>
              <a:t>much</a:t>
            </a:r>
            <a:r>
              <a:rPr lang="es-ES" dirty="0" smtClean="0"/>
              <a:t> </a:t>
            </a:r>
            <a:r>
              <a:rPr lang="es-ES" dirty="0" err="1" smtClean="0"/>
              <a:t>better</a:t>
            </a:r>
            <a:r>
              <a:rPr lang="es-ES" dirty="0" smtClean="0"/>
              <a:t> tan </a:t>
            </a:r>
            <a:r>
              <a:rPr lang="es-ES" dirty="0" err="1" smtClean="0"/>
              <a:t>others</a:t>
            </a:r>
            <a:r>
              <a:rPr lang="es-ES" dirty="0" smtClean="0"/>
              <a:t> in Intel </a:t>
            </a:r>
            <a:r>
              <a:rPr lang="es-ES" dirty="0" err="1" smtClean="0"/>
              <a:t>architectures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6850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16</a:t>
            </a:fld>
            <a:endParaRPr lang="es-E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Different</a:t>
            </a:r>
            <a:r>
              <a:rPr lang="es-ES" dirty="0" smtClean="0"/>
              <a:t> </a:t>
            </a:r>
            <a:r>
              <a:rPr lang="es-ES" dirty="0" err="1" smtClean="0"/>
              <a:t>Architectures</a:t>
            </a:r>
            <a:endParaRPr lang="es-E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1584176"/>
          </a:xfrm>
        </p:spPr>
        <p:txBody>
          <a:bodyPr>
            <a:normAutofit/>
          </a:bodyPr>
          <a:lstStyle/>
          <a:p>
            <a:r>
              <a:rPr lang="es-ES" dirty="0" err="1"/>
              <a:t>Distributed</a:t>
            </a:r>
            <a:r>
              <a:rPr lang="es-ES" dirty="0"/>
              <a:t> </a:t>
            </a:r>
            <a:r>
              <a:rPr lang="es-ES" dirty="0" err="1" smtClean="0"/>
              <a:t>Memory</a:t>
            </a:r>
            <a:endParaRPr lang="es-ES" dirty="0" smtClean="0"/>
          </a:p>
          <a:p>
            <a:pPr lvl="1"/>
            <a:r>
              <a:rPr lang="es-ES" dirty="0" smtClean="0"/>
              <a:t>MPI, </a:t>
            </a:r>
            <a:r>
              <a:rPr lang="es-ES" dirty="0" err="1" smtClean="0"/>
              <a:t>OpenMP</a:t>
            </a:r>
            <a:endParaRPr lang="es-ES" dirty="0" smtClean="0"/>
          </a:p>
          <a:p>
            <a:pPr lvl="1"/>
            <a:endParaRPr lang="es-ES" dirty="0" smtClean="0"/>
          </a:p>
          <a:p>
            <a:pPr lvl="1"/>
            <a:endParaRPr lang="es-ES" dirty="0" smtClean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87"/>
          <a:stretch/>
        </p:blipFill>
        <p:spPr>
          <a:xfrm>
            <a:off x="4211960" y="2780928"/>
            <a:ext cx="4327024" cy="1473075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38" b="1"/>
          <a:stretch/>
        </p:blipFill>
        <p:spPr>
          <a:xfrm>
            <a:off x="4211960" y="908720"/>
            <a:ext cx="4327024" cy="1552766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38" r="33176" b="1"/>
          <a:stretch/>
        </p:blipFill>
        <p:spPr>
          <a:xfrm>
            <a:off x="4211960" y="4972578"/>
            <a:ext cx="2891484" cy="1552766"/>
          </a:xfrm>
          <a:prstGeom prst="rect">
            <a:avLst/>
          </a:prstGeom>
        </p:spPr>
      </p:pic>
      <p:sp>
        <p:nvSpPr>
          <p:cNvPr id="4" name="3 Rectángulo redondeado"/>
          <p:cNvSpPr/>
          <p:nvPr/>
        </p:nvSpPr>
        <p:spPr>
          <a:xfrm>
            <a:off x="4355976" y="4581128"/>
            <a:ext cx="720080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b="1" dirty="0" smtClean="0">
                <a:solidFill>
                  <a:schemeClr val="tx1">
                    <a:lumMod val="75000"/>
                  </a:schemeClr>
                </a:solidFill>
              </a:rPr>
              <a:t>GPU1</a:t>
            </a:r>
            <a:endParaRPr lang="es-ES" sz="105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5263205" y="4581128"/>
            <a:ext cx="720080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b="1" dirty="0" smtClean="0">
                <a:solidFill>
                  <a:schemeClr val="tx1">
                    <a:lumMod val="75000"/>
                  </a:schemeClr>
                </a:solidFill>
              </a:rPr>
              <a:t>GPU1</a:t>
            </a:r>
            <a:endParaRPr lang="es-ES" sz="105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6156176" y="4581128"/>
            <a:ext cx="720080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b="1" dirty="0" smtClean="0">
                <a:solidFill>
                  <a:schemeClr val="tx1">
                    <a:lumMod val="75000"/>
                  </a:schemeClr>
                </a:solidFill>
              </a:rPr>
              <a:t>GPU1</a:t>
            </a:r>
            <a:endParaRPr lang="es-ES" sz="1050" b="1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4706391" y="4912293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5608987" y="49076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6516216" y="4912293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Content Placeholder 9"/>
          <p:cNvSpPr txBox="1">
            <a:spLocks/>
          </p:cNvSpPr>
          <p:nvPr/>
        </p:nvSpPr>
        <p:spPr>
          <a:xfrm>
            <a:off x="107504" y="2852936"/>
            <a:ext cx="8928992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rgbClr val="00499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499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499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00499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rgbClr val="00499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err="1" smtClean="0"/>
              <a:t>Shared</a:t>
            </a:r>
            <a:r>
              <a:rPr lang="es-ES" dirty="0" smtClean="0"/>
              <a:t> </a:t>
            </a:r>
            <a:r>
              <a:rPr lang="es-ES" dirty="0" err="1" smtClean="0"/>
              <a:t>Memory</a:t>
            </a:r>
            <a:endParaRPr lang="es-ES" dirty="0" smtClean="0"/>
          </a:p>
          <a:p>
            <a:pPr lvl="1"/>
            <a:r>
              <a:rPr lang="es-ES" dirty="0" err="1" smtClean="0"/>
              <a:t>OpenMP</a:t>
            </a:r>
            <a:endParaRPr lang="es-ES" dirty="0" smtClean="0"/>
          </a:p>
          <a:p>
            <a:pPr lvl="1"/>
            <a:endParaRPr lang="es-ES" dirty="0" smtClean="0"/>
          </a:p>
        </p:txBody>
      </p:sp>
      <p:sp>
        <p:nvSpPr>
          <p:cNvPr id="17" name="Content Placeholder 9"/>
          <p:cNvSpPr txBox="1">
            <a:spLocks/>
          </p:cNvSpPr>
          <p:nvPr/>
        </p:nvSpPr>
        <p:spPr>
          <a:xfrm>
            <a:off x="107504" y="4629361"/>
            <a:ext cx="8928992" cy="1535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rgbClr val="00499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499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499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00499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rgbClr val="00499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err="1" smtClean="0"/>
              <a:t>Accelerators</a:t>
            </a:r>
            <a:endParaRPr lang="es-ES" dirty="0" smtClean="0"/>
          </a:p>
          <a:p>
            <a:pPr lvl="1"/>
            <a:r>
              <a:rPr lang="es-ES" dirty="0" smtClean="0"/>
              <a:t>CUDA, </a:t>
            </a:r>
            <a:r>
              <a:rPr lang="es-ES" dirty="0" err="1" smtClean="0"/>
              <a:t>OpenGL</a:t>
            </a:r>
            <a:r>
              <a:rPr lang="es-ES" dirty="0" smtClean="0"/>
              <a:t>, </a:t>
            </a:r>
            <a:r>
              <a:rPr lang="es-ES" dirty="0" err="1" smtClean="0"/>
              <a:t>Cell</a:t>
            </a:r>
            <a:r>
              <a:rPr lang="es-ES" dirty="0" smtClean="0"/>
              <a:t>, </a:t>
            </a:r>
          </a:p>
          <a:p>
            <a:pPr marL="457200" lvl="1" indent="0">
              <a:buFont typeface="Arial" pitchFamily="34" charset="0"/>
              <a:buNone/>
            </a:pPr>
            <a:r>
              <a:rPr lang="es-ES" dirty="0" err="1" smtClean="0"/>
              <a:t>Xeon</a:t>
            </a:r>
            <a:r>
              <a:rPr lang="es-ES" dirty="0" smtClean="0"/>
              <a:t> </a:t>
            </a:r>
            <a:r>
              <a:rPr lang="es-ES" dirty="0" err="1" smtClean="0"/>
              <a:t>Phy</a:t>
            </a:r>
            <a:r>
              <a:rPr lang="es-ES" dirty="0" smtClean="0"/>
              <a:t>...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044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4" grpId="0" animBg="1"/>
      <p:bldP spid="12" grpId="0" animBg="1"/>
      <p:bldP spid="13" grpId="0" animBg="1"/>
      <p:bldP spid="14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17</a:t>
            </a:fld>
            <a:endParaRPr lang="es-E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Programming</a:t>
            </a:r>
            <a:r>
              <a:rPr lang="es-ES" dirty="0"/>
              <a:t> </a:t>
            </a:r>
            <a:r>
              <a:rPr lang="es-ES" dirty="0" err="1"/>
              <a:t>Models</a:t>
            </a:r>
            <a:endParaRPr lang="es-E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Message</a:t>
            </a:r>
            <a:r>
              <a:rPr lang="es-ES" dirty="0" smtClean="0"/>
              <a:t> </a:t>
            </a:r>
            <a:r>
              <a:rPr lang="es-ES" dirty="0" err="1"/>
              <a:t>Passing</a:t>
            </a:r>
            <a:r>
              <a:rPr lang="es-ES" dirty="0"/>
              <a:t> (MPI)</a:t>
            </a:r>
          </a:p>
          <a:p>
            <a:r>
              <a:rPr lang="es-ES" dirty="0" err="1" smtClean="0"/>
              <a:t>Shared</a:t>
            </a:r>
            <a:r>
              <a:rPr lang="es-ES" dirty="0" smtClean="0"/>
              <a:t> </a:t>
            </a:r>
            <a:r>
              <a:rPr lang="es-ES" dirty="0" err="1"/>
              <a:t>Memory</a:t>
            </a:r>
            <a:r>
              <a:rPr lang="es-ES" dirty="0"/>
              <a:t> (</a:t>
            </a:r>
            <a:r>
              <a:rPr lang="es-ES" dirty="0" err="1"/>
              <a:t>OpenMP</a:t>
            </a:r>
            <a:r>
              <a:rPr lang="es-ES" dirty="0"/>
              <a:t>)</a:t>
            </a:r>
          </a:p>
          <a:p>
            <a:r>
              <a:rPr lang="es-ES" dirty="0" err="1" smtClean="0"/>
              <a:t>Partitioned</a:t>
            </a:r>
            <a:r>
              <a:rPr lang="es-ES" dirty="0" smtClean="0"/>
              <a:t> </a:t>
            </a:r>
            <a:r>
              <a:rPr lang="es-ES" dirty="0"/>
              <a:t>Global </a:t>
            </a:r>
            <a:r>
              <a:rPr lang="es-ES" dirty="0" err="1"/>
              <a:t>Address</a:t>
            </a:r>
            <a:r>
              <a:rPr lang="es-ES" dirty="0"/>
              <a:t> </a:t>
            </a:r>
            <a:r>
              <a:rPr lang="es-ES" dirty="0" err="1"/>
              <a:t>Space</a:t>
            </a:r>
            <a:r>
              <a:rPr lang="es-ES" dirty="0"/>
              <a:t> </a:t>
            </a:r>
            <a:r>
              <a:rPr lang="es-ES" dirty="0" err="1"/>
              <a:t>Programming</a:t>
            </a:r>
            <a:r>
              <a:rPr lang="es-ES" dirty="0"/>
              <a:t> (PGAS) </a:t>
            </a:r>
            <a:r>
              <a:rPr lang="es-ES" dirty="0" err="1"/>
              <a:t>Languages</a:t>
            </a:r>
            <a:endParaRPr lang="es-ES" dirty="0"/>
          </a:p>
          <a:p>
            <a:pPr lvl="1"/>
            <a:r>
              <a:rPr lang="es-ES" dirty="0" smtClean="0"/>
              <a:t>UPC</a:t>
            </a:r>
            <a:r>
              <a:rPr lang="es-ES" dirty="0"/>
              <a:t>, </a:t>
            </a:r>
            <a:r>
              <a:rPr lang="es-ES" dirty="0" err="1"/>
              <a:t>Coarray</a:t>
            </a:r>
            <a:r>
              <a:rPr lang="es-ES" dirty="0"/>
              <a:t> Fortran, </a:t>
            </a:r>
            <a:r>
              <a:rPr lang="es-ES" dirty="0" err="1"/>
              <a:t>Titanium</a:t>
            </a:r>
            <a:endParaRPr lang="es-ES" dirty="0"/>
          </a:p>
          <a:p>
            <a:r>
              <a:rPr lang="es-ES" dirty="0" err="1" smtClean="0"/>
              <a:t>Next</a:t>
            </a:r>
            <a:r>
              <a:rPr lang="es-ES" dirty="0" smtClean="0"/>
              <a:t> </a:t>
            </a:r>
            <a:r>
              <a:rPr lang="es-ES" dirty="0" err="1"/>
              <a:t>Generation</a:t>
            </a:r>
            <a:r>
              <a:rPr lang="es-ES" dirty="0"/>
              <a:t> </a:t>
            </a:r>
            <a:r>
              <a:rPr lang="es-ES" dirty="0" err="1"/>
              <a:t>Programming</a:t>
            </a:r>
            <a:r>
              <a:rPr lang="es-ES" dirty="0"/>
              <a:t> </a:t>
            </a:r>
            <a:r>
              <a:rPr lang="es-ES" dirty="0" err="1"/>
              <a:t>Languages</a:t>
            </a:r>
            <a:r>
              <a:rPr lang="es-ES" dirty="0"/>
              <a:t> and </a:t>
            </a:r>
            <a:r>
              <a:rPr lang="es-ES" dirty="0" err="1"/>
              <a:t>Models</a:t>
            </a:r>
            <a:endParaRPr lang="es-ES" dirty="0"/>
          </a:p>
          <a:p>
            <a:pPr lvl="1"/>
            <a:r>
              <a:rPr lang="es-ES" dirty="0" err="1" smtClean="0"/>
              <a:t>Chapel</a:t>
            </a:r>
            <a:r>
              <a:rPr lang="es-ES" dirty="0"/>
              <a:t>, X10, </a:t>
            </a:r>
            <a:r>
              <a:rPr lang="es-ES" dirty="0" err="1" smtClean="0"/>
              <a:t>Fortress</a:t>
            </a:r>
            <a:r>
              <a:rPr lang="es-ES" dirty="0" smtClean="0"/>
              <a:t>, </a:t>
            </a:r>
            <a:r>
              <a:rPr lang="es-ES" dirty="0" err="1" smtClean="0"/>
              <a:t>ompSs</a:t>
            </a:r>
            <a:endParaRPr lang="es-ES" dirty="0"/>
          </a:p>
          <a:p>
            <a:r>
              <a:rPr lang="es-ES" dirty="0" err="1" smtClean="0"/>
              <a:t>Languages</a:t>
            </a:r>
            <a:r>
              <a:rPr lang="es-ES" dirty="0" smtClean="0"/>
              <a:t> </a:t>
            </a:r>
            <a:r>
              <a:rPr lang="es-ES" dirty="0"/>
              <a:t>and </a:t>
            </a:r>
            <a:r>
              <a:rPr lang="es-ES" dirty="0" err="1"/>
              <a:t>Paradigm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Hardware </a:t>
            </a:r>
            <a:r>
              <a:rPr lang="es-ES" dirty="0" err="1"/>
              <a:t>Accelerators</a:t>
            </a:r>
            <a:endParaRPr lang="es-ES" dirty="0"/>
          </a:p>
          <a:p>
            <a:pPr lvl="1"/>
            <a:r>
              <a:rPr lang="es-ES" dirty="0" smtClean="0"/>
              <a:t>CUDA</a:t>
            </a:r>
            <a:r>
              <a:rPr lang="es-ES" dirty="0"/>
              <a:t>, </a:t>
            </a:r>
            <a:r>
              <a:rPr lang="es-ES" dirty="0" err="1"/>
              <a:t>OpenCL</a:t>
            </a:r>
            <a:endParaRPr lang="es-ES" dirty="0"/>
          </a:p>
          <a:p>
            <a:r>
              <a:rPr lang="es-ES" dirty="0" err="1" smtClean="0"/>
              <a:t>Hybrid</a:t>
            </a:r>
            <a:r>
              <a:rPr lang="es-ES" dirty="0"/>
              <a:t>: MPI + </a:t>
            </a:r>
            <a:r>
              <a:rPr lang="es-ES" dirty="0" err="1"/>
              <a:t>OpenMP</a:t>
            </a:r>
            <a:r>
              <a:rPr lang="es-ES" dirty="0"/>
              <a:t> + </a:t>
            </a:r>
            <a:r>
              <a:rPr lang="es-ES" dirty="0" smtClean="0"/>
              <a:t>CUDA/</a:t>
            </a:r>
            <a:r>
              <a:rPr lang="es-ES" dirty="0" err="1" smtClean="0"/>
              <a:t>OpenCL</a:t>
            </a:r>
            <a:endParaRPr lang="es-ES" dirty="0" smtClean="0"/>
          </a:p>
          <a:p>
            <a:r>
              <a:rPr lang="es-ES" dirty="0" smtClean="0"/>
              <a:t>New </a:t>
            </a:r>
            <a:r>
              <a:rPr lang="es-ES" dirty="0" err="1" smtClean="0"/>
              <a:t>Xeon</a:t>
            </a:r>
            <a:r>
              <a:rPr lang="es-ES" dirty="0" smtClean="0"/>
              <a:t> </a:t>
            </a:r>
            <a:r>
              <a:rPr lang="es-ES" dirty="0" err="1" smtClean="0"/>
              <a:t>Phy</a:t>
            </a:r>
            <a:r>
              <a:rPr lang="es-ES" dirty="0" smtClean="0"/>
              <a:t> Co-</a:t>
            </a:r>
            <a:r>
              <a:rPr lang="es-ES" dirty="0" err="1" smtClean="0"/>
              <a:t>processors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52706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18</a:t>
            </a:fld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BSC </a:t>
            </a:r>
            <a:r>
              <a:rPr lang="es-ES" dirty="0" err="1" smtClean="0"/>
              <a:t>Programming</a:t>
            </a:r>
            <a:r>
              <a:rPr lang="es-ES" dirty="0" smtClean="0"/>
              <a:t> </a:t>
            </a:r>
            <a:r>
              <a:rPr lang="es-ES" dirty="0" err="1" smtClean="0"/>
              <a:t>Model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472608"/>
          </a:xfrm>
        </p:spPr>
        <p:txBody>
          <a:bodyPr>
            <a:normAutofit/>
          </a:bodyPr>
          <a:lstStyle/>
          <a:p>
            <a:r>
              <a:rPr lang="es-ES" dirty="0" err="1" smtClean="0"/>
              <a:t>OmpSs</a:t>
            </a:r>
            <a:endParaRPr lang="es-ES" dirty="0" smtClean="0"/>
          </a:p>
          <a:p>
            <a:pPr lvl="1"/>
            <a:r>
              <a:rPr lang="es-ES" dirty="0" err="1" smtClean="0"/>
              <a:t>Focused</a:t>
            </a:r>
            <a:r>
              <a:rPr lang="es-ES" dirty="0" smtClean="0"/>
              <a:t> in </a:t>
            </a:r>
            <a:r>
              <a:rPr lang="en-US" dirty="0"/>
              <a:t>extend </a:t>
            </a:r>
            <a:r>
              <a:rPr lang="en-US" dirty="0" err="1"/>
              <a:t>OpenMP</a:t>
            </a:r>
            <a:r>
              <a:rPr lang="en-US" dirty="0"/>
              <a:t> with new directives to support asynchronous parallelism and heterogeneity (devices like GPUs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r>
              <a:rPr lang="en-US" dirty="0" smtClean="0"/>
              <a:t>Exploit data dependencies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Heterogeneity</a:t>
            </a:r>
          </a:p>
          <a:p>
            <a:pPr lvl="1"/>
            <a:r>
              <a:rPr lang="en-US" dirty="0" smtClean="0"/>
              <a:t>Make reduce the complexity on working with new devices and technologies.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48" y="2420888"/>
            <a:ext cx="4499992" cy="292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9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</a:t>
            </a:r>
            <a:r>
              <a:rPr lang="en-US" dirty="0"/>
              <a:t>need to be able to run this models in Multi-core architectures.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Model domain is decomposed in patches</a:t>
            </a:r>
          </a:p>
          <a:p>
            <a:endParaRPr lang="en-US" dirty="0"/>
          </a:p>
          <a:p>
            <a:r>
              <a:rPr lang="en-US" dirty="0"/>
              <a:t>Patch: portion of the model domain allocated to a distributed/shared memory node.</a:t>
            </a:r>
          </a:p>
          <a:p>
            <a:endParaRPr lang="es-E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19</a:t>
            </a:fld>
            <a:endParaRPr lang="es-E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Parallelizing</a:t>
            </a:r>
            <a:r>
              <a:rPr lang="es-ES" dirty="0"/>
              <a:t> </a:t>
            </a:r>
            <a:r>
              <a:rPr lang="es-ES" dirty="0" err="1"/>
              <a:t>Atmospheric</a:t>
            </a:r>
            <a:r>
              <a:rPr lang="es-ES" dirty="0"/>
              <a:t> </a:t>
            </a:r>
            <a:r>
              <a:rPr lang="es-ES" dirty="0" err="1" smtClean="0"/>
              <a:t>Models</a:t>
            </a:r>
            <a:endParaRPr lang="es-ES" dirty="0"/>
          </a:p>
        </p:txBody>
      </p:sp>
      <p:cxnSp>
        <p:nvCxnSpPr>
          <p:cNvPr id="6" name="5 Conector recto de flecha"/>
          <p:cNvCxnSpPr>
            <a:cxnSpLocks noChangeShapeType="1"/>
          </p:cNvCxnSpPr>
          <p:nvPr/>
        </p:nvCxnSpPr>
        <p:spPr bwMode="auto">
          <a:xfrm flipV="1">
            <a:off x="3803650" y="6026150"/>
            <a:ext cx="965200" cy="11113"/>
          </a:xfrm>
          <a:prstGeom prst="straightConnector1">
            <a:avLst/>
          </a:prstGeom>
          <a:noFill/>
          <a:ln w="31750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" name="6 CuadroTexto"/>
          <p:cNvSpPr txBox="1"/>
          <p:nvPr/>
        </p:nvSpPr>
        <p:spPr>
          <a:xfrm>
            <a:off x="4841875" y="5653088"/>
            <a:ext cx="41973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s-ES" dirty="0" smtClean="0">
                <a:solidFill>
                  <a:schemeClr val="tx2"/>
                </a:solidFill>
                <a:latin typeface="Century Gothic" pitchFamily="34" charset="0"/>
              </a:rPr>
              <a:t>MPI/</a:t>
            </a:r>
            <a:r>
              <a:rPr lang="es-ES" dirty="0" err="1" smtClean="0">
                <a:solidFill>
                  <a:schemeClr val="tx2"/>
                </a:solidFill>
                <a:latin typeface="Century Gothic" pitchFamily="34" charset="0"/>
              </a:rPr>
              <a:t>OpenMP</a:t>
            </a:r>
            <a:r>
              <a:rPr lang="es-ES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s-ES" dirty="0" err="1">
                <a:solidFill>
                  <a:schemeClr val="tx2"/>
                </a:solidFill>
                <a:latin typeface="Century Gothic" pitchFamily="34" charset="0"/>
              </a:rPr>
              <a:t>Communication</a:t>
            </a:r>
            <a:r>
              <a:rPr lang="es-ES" dirty="0">
                <a:solidFill>
                  <a:schemeClr val="tx2"/>
                </a:solidFill>
                <a:latin typeface="Century Gothic" pitchFamily="34" charset="0"/>
              </a:rPr>
              <a:t> </a:t>
            </a:r>
          </a:p>
          <a:p>
            <a:pPr algn="l">
              <a:defRPr/>
            </a:pPr>
            <a:r>
              <a:rPr lang="es-ES" dirty="0" err="1">
                <a:solidFill>
                  <a:schemeClr val="tx2"/>
                </a:solidFill>
                <a:latin typeface="Century Gothic" pitchFamily="34" charset="0"/>
              </a:rPr>
              <a:t>with</a:t>
            </a:r>
            <a:r>
              <a:rPr lang="es-ES" dirty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s-ES" dirty="0" err="1">
                <a:solidFill>
                  <a:schemeClr val="tx2"/>
                </a:solidFill>
                <a:latin typeface="Century Gothic" pitchFamily="34" charset="0"/>
              </a:rPr>
              <a:t>neighbours</a:t>
            </a:r>
            <a:endParaRPr lang="es-ES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3927475" y="4437063"/>
            <a:ext cx="790575" cy="654050"/>
          </a:xfrm>
          <a:prstGeom prst="rect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4900613" y="4527550"/>
            <a:ext cx="36369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s-ES" dirty="0" err="1">
                <a:solidFill>
                  <a:schemeClr val="tx2"/>
                </a:solidFill>
                <a:latin typeface="Century Gothic" pitchFamily="34" charset="0"/>
              </a:rPr>
              <a:t>Patch</a:t>
            </a:r>
            <a:endParaRPr lang="es-ES" dirty="0">
              <a:solidFill>
                <a:schemeClr val="tx2"/>
              </a:solidFill>
              <a:latin typeface="Century Gothic" pitchFamily="34" charset="0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209550" y="4048125"/>
            <a:ext cx="3521075" cy="2651125"/>
            <a:chOff x="209550" y="4048125"/>
            <a:chExt cx="3521075" cy="2651125"/>
          </a:xfrm>
        </p:grpSpPr>
        <p:pic>
          <p:nvPicPr>
            <p:cNvPr id="5" name="4 Imagen" descr="full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550" y="4048125"/>
              <a:ext cx="3521075" cy="265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9 Conector recto"/>
            <p:cNvCxnSpPr>
              <a:cxnSpLocks noChangeShapeType="1"/>
            </p:cNvCxnSpPr>
            <p:nvPr/>
          </p:nvCxnSpPr>
          <p:spPr bwMode="auto">
            <a:xfrm rot="5400000">
              <a:off x="1252538" y="5522913"/>
              <a:ext cx="633412" cy="61912"/>
            </a:xfrm>
            <a:prstGeom prst="line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" name="11 Conector recto"/>
            <p:cNvCxnSpPr>
              <a:cxnSpLocks noChangeShapeType="1"/>
            </p:cNvCxnSpPr>
            <p:nvPr/>
          </p:nvCxnSpPr>
          <p:spPr bwMode="auto">
            <a:xfrm>
              <a:off x="1568450" y="5246688"/>
              <a:ext cx="500063" cy="0"/>
            </a:xfrm>
            <a:prstGeom prst="line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" name="12 Conector recto"/>
            <p:cNvCxnSpPr>
              <a:cxnSpLocks noChangeShapeType="1"/>
            </p:cNvCxnSpPr>
            <p:nvPr/>
          </p:nvCxnSpPr>
          <p:spPr bwMode="auto">
            <a:xfrm>
              <a:off x="1544638" y="5867400"/>
              <a:ext cx="498475" cy="0"/>
            </a:xfrm>
            <a:prstGeom prst="line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" name="13 Conector recto"/>
            <p:cNvCxnSpPr>
              <a:cxnSpLocks noChangeShapeType="1"/>
            </p:cNvCxnSpPr>
            <p:nvPr/>
          </p:nvCxnSpPr>
          <p:spPr bwMode="auto">
            <a:xfrm rot="16200000" flipH="1">
              <a:off x="1758157" y="5550693"/>
              <a:ext cx="615950" cy="23813"/>
            </a:xfrm>
            <a:prstGeom prst="line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5" name="14 Conector recto de flecha"/>
            <p:cNvCxnSpPr>
              <a:cxnSpLocks noChangeShapeType="1"/>
            </p:cNvCxnSpPr>
            <p:nvPr/>
          </p:nvCxnSpPr>
          <p:spPr bwMode="auto">
            <a:xfrm flipV="1">
              <a:off x="1943100" y="5548313"/>
              <a:ext cx="384175" cy="20637"/>
            </a:xfrm>
            <a:prstGeom prst="straightConnector1">
              <a:avLst/>
            </a:prstGeom>
            <a:noFill/>
            <a:ln w="31750" algn="ctr">
              <a:solidFill>
                <a:srgbClr val="00B05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6" name="15 Conector recto de flecha"/>
            <p:cNvCxnSpPr>
              <a:cxnSpLocks noChangeShapeType="1"/>
            </p:cNvCxnSpPr>
            <p:nvPr/>
          </p:nvCxnSpPr>
          <p:spPr bwMode="auto">
            <a:xfrm rot="5400000" flipH="1" flipV="1">
              <a:off x="1620045" y="5171281"/>
              <a:ext cx="392112" cy="3175"/>
            </a:xfrm>
            <a:prstGeom prst="straightConnector1">
              <a:avLst/>
            </a:prstGeom>
            <a:noFill/>
            <a:ln w="31750" algn="ctr">
              <a:solidFill>
                <a:srgbClr val="00B05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" name="16 Conector recto de flecha"/>
            <p:cNvCxnSpPr>
              <a:cxnSpLocks noChangeShapeType="1"/>
            </p:cNvCxnSpPr>
            <p:nvPr/>
          </p:nvCxnSpPr>
          <p:spPr bwMode="auto">
            <a:xfrm rot="10800000">
              <a:off x="1298575" y="5507038"/>
              <a:ext cx="395288" cy="31750"/>
            </a:xfrm>
            <a:prstGeom prst="straightConnector1">
              <a:avLst/>
            </a:prstGeom>
            <a:noFill/>
            <a:ln w="31750" algn="ctr">
              <a:solidFill>
                <a:srgbClr val="00B05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" name="17 Conector recto de flecha"/>
            <p:cNvCxnSpPr>
              <a:cxnSpLocks noChangeShapeType="1"/>
            </p:cNvCxnSpPr>
            <p:nvPr/>
          </p:nvCxnSpPr>
          <p:spPr bwMode="auto">
            <a:xfrm rot="16200000" flipH="1">
              <a:off x="1583531" y="5926932"/>
              <a:ext cx="442913" cy="6350"/>
            </a:xfrm>
            <a:prstGeom prst="straightConnector1">
              <a:avLst/>
            </a:prstGeom>
            <a:noFill/>
            <a:ln w="31750" algn="ctr">
              <a:solidFill>
                <a:srgbClr val="00B05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8751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2</a:t>
            </a:fld>
            <a:endParaRPr lang="es-E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Objectives</a:t>
            </a:r>
            <a:endParaRPr lang="es-E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Overview</a:t>
            </a:r>
            <a:r>
              <a:rPr lang="es-ES" dirty="0" smtClean="0"/>
              <a:t> of </a:t>
            </a:r>
            <a:r>
              <a:rPr lang="es-ES" dirty="0" err="1" smtClean="0"/>
              <a:t>an</a:t>
            </a:r>
            <a:r>
              <a:rPr lang="es-ES" dirty="0" smtClean="0"/>
              <a:t> HPC </a:t>
            </a:r>
            <a:r>
              <a:rPr lang="es-ES" dirty="0" err="1" smtClean="0"/>
              <a:t>environnement</a:t>
            </a:r>
            <a:endParaRPr lang="es-ES" dirty="0" smtClean="0"/>
          </a:p>
          <a:p>
            <a:r>
              <a:rPr lang="es-ES" dirty="0" err="1" smtClean="0"/>
              <a:t>Present</a:t>
            </a:r>
            <a:r>
              <a:rPr lang="es-ES" dirty="0" smtClean="0"/>
              <a:t> </a:t>
            </a:r>
            <a:r>
              <a:rPr lang="es-ES" dirty="0" err="1" smtClean="0"/>
              <a:t>some</a:t>
            </a:r>
            <a:r>
              <a:rPr lang="es-ES" dirty="0" smtClean="0"/>
              <a:t> High Performance Computing </a:t>
            </a:r>
            <a:r>
              <a:rPr lang="es-ES" dirty="0" err="1" smtClean="0"/>
              <a:t>topics</a:t>
            </a:r>
            <a:endParaRPr lang="es-ES" dirty="0" smtClean="0"/>
          </a:p>
          <a:p>
            <a:r>
              <a:rPr lang="es-ES" dirty="0" smtClean="0"/>
              <a:t>Describe </a:t>
            </a:r>
            <a:r>
              <a:rPr lang="es-ES" dirty="0" err="1" smtClean="0"/>
              <a:t>tools</a:t>
            </a:r>
            <a:r>
              <a:rPr lang="es-ES" dirty="0" smtClean="0"/>
              <a:t>, </a:t>
            </a:r>
            <a:r>
              <a:rPr lang="es-ES" dirty="0" err="1" smtClean="0"/>
              <a:t>options</a:t>
            </a:r>
            <a:r>
              <a:rPr lang="es-ES" dirty="0" smtClean="0"/>
              <a:t> and </a:t>
            </a:r>
            <a:r>
              <a:rPr lang="es-ES" dirty="0" err="1" smtClean="0"/>
              <a:t>techniques</a:t>
            </a:r>
            <a:r>
              <a:rPr lang="es-ES" dirty="0" smtClean="0"/>
              <a:t> to </a:t>
            </a:r>
            <a:r>
              <a:rPr lang="es-ES" dirty="0" err="1" smtClean="0"/>
              <a:t>get</a:t>
            </a:r>
            <a:r>
              <a:rPr lang="es-ES" dirty="0" smtClean="0"/>
              <a:t> </a:t>
            </a:r>
            <a:r>
              <a:rPr lang="es-ES" dirty="0" err="1" smtClean="0"/>
              <a:t>better</a:t>
            </a:r>
            <a:r>
              <a:rPr lang="es-ES" dirty="0" smtClean="0"/>
              <a:t> performance in </a:t>
            </a:r>
            <a:r>
              <a:rPr lang="es-ES" dirty="0" err="1" smtClean="0"/>
              <a:t>your</a:t>
            </a:r>
            <a:r>
              <a:rPr lang="es-ES" dirty="0" smtClean="0"/>
              <a:t> </a:t>
            </a:r>
            <a:r>
              <a:rPr lang="es-ES" dirty="0" err="1" smtClean="0"/>
              <a:t>simulations</a:t>
            </a:r>
            <a:endParaRPr lang="es-ES" dirty="0" smtClean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r>
              <a:rPr lang="es-ES" i="1" dirty="0" err="1" smtClean="0"/>
              <a:t>Feel</a:t>
            </a:r>
            <a:r>
              <a:rPr lang="es-ES" i="1" dirty="0" smtClean="0"/>
              <a:t> free </a:t>
            </a:r>
            <a:r>
              <a:rPr lang="es-ES" i="1" dirty="0" err="1" smtClean="0"/>
              <a:t>to</a:t>
            </a:r>
            <a:r>
              <a:rPr lang="es-ES" i="1" dirty="0" smtClean="0"/>
              <a:t> </a:t>
            </a:r>
            <a:r>
              <a:rPr lang="es-ES" i="1" dirty="0" err="1" smtClean="0"/>
              <a:t>ask</a:t>
            </a:r>
            <a:r>
              <a:rPr lang="es-ES" i="1" dirty="0" smtClean="0"/>
              <a:t> </a:t>
            </a:r>
            <a:r>
              <a:rPr lang="es-ES" i="1" dirty="0" err="1" smtClean="0"/>
              <a:t>whenever</a:t>
            </a:r>
            <a:r>
              <a:rPr lang="es-ES" i="1" dirty="0" smtClean="0"/>
              <a:t> </a:t>
            </a:r>
            <a:r>
              <a:rPr lang="es-ES" i="1" dirty="0" err="1" smtClean="0"/>
              <a:t>you</a:t>
            </a:r>
            <a:r>
              <a:rPr lang="es-ES" i="1" dirty="0" smtClean="0"/>
              <a:t> </a:t>
            </a:r>
            <a:r>
              <a:rPr lang="es-ES" i="1" dirty="0" err="1" smtClean="0"/>
              <a:t>want</a:t>
            </a:r>
            <a:r>
              <a:rPr lang="es-ES" i="1" dirty="0" smtClean="0"/>
              <a:t>…</a:t>
            </a:r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val="355724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20</a:t>
            </a:fld>
            <a:endParaRPr lang="es-E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Parallelizing</a:t>
            </a:r>
            <a:r>
              <a:rPr lang="es-ES" dirty="0"/>
              <a:t> </a:t>
            </a:r>
            <a:r>
              <a:rPr lang="es-ES" dirty="0" err="1"/>
              <a:t>Atmospheric</a:t>
            </a:r>
            <a:r>
              <a:rPr lang="es-ES" dirty="0"/>
              <a:t> </a:t>
            </a:r>
            <a:r>
              <a:rPr lang="es-ES" dirty="0" err="1"/>
              <a:t>Models</a:t>
            </a:r>
            <a:endParaRPr lang="es-ES" dirty="0"/>
          </a:p>
        </p:txBody>
      </p:sp>
      <p:pic>
        <p:nvPicPr>
          <p:cNvPr id="5" name="16 Imagen" descr="grid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7307"/>
            <a:ext cx="6984776" cy="462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3 Marcador de contenido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184576"/>
          </a:xfrm>
        </p:spPr>
        <p:txBody>
          <a:bodyPr/>
          <a:lstStyle/>
          <a:p>
            <a:r>
              <a:rPr lang="en-US" dirty="0" smtClean="0"/>
              <a:t>Halo exchange</a:t>
            </a:r>
            <a:endParaRPr lang="en-U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4691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21</a:t>
            </a:fld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Parallelizing</a:t>
            </a:r>
            <a:r>
              <a:rPr lang="es-ES" dirty="0"/>
              <a:t> </a:t>
            </a:r>
            <a:r>
              <a:rPr lang="es-ES" dirty="0" err="1"/>
              <a:t>Atmospheric</a:t>
            </a:r>
            <a:r>
              <a:rPr lang="es-ES" dirty="0"/>
              <a:t> </a:t>
            </a:r>
            <a:r>
              <a:rPr lang="es-ES" dirty="0" err="1"/>
              <a:t>Models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Use a “</a:t>
            </a:r>
            <a:r>
              <a:rPr lang="es-ES" dirty="0" err="1" smtClean="0"/>
              <a:t>smart</a:t>
            </a:r>
            <a:r>
              <a:rPr lang="es-ES" dirty="0" smtClean="0"/>
              <a:t>” </a:t>
            </a:r>
            <a:r>
              <a:rPr lang="es-ES" dirty="0" err="1" smtClean="0"/>
              <a:t>domain</a:t>
            </a:r>
            <a:r>
              <a:rPr lang="es-ES" dirty="0" smtClean="0"/>
              <a:t> </a:t>
            </a:r>
            <a:r>
              <a:rPr lang="es-ES" dirty="0" err="1" smtClean="0"/>
              <a:t>decomposition</a:t>
            </a:r>
            <a:endParaRPr lang="es-ES" dirty="0" smtClean="0"/>
          </a:p>
          <a:p>
            <a:pPr lvl="1"/>
            <a:r>
              <a:rPr lang="es-ES" dirty="0" err="1" smtClean="0"/>
              <a:t>Cores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X and Y axis</a:t>
            </a:r>
          </a:p>
          <a:p>
            <a:pPr lvl="1"/>
            <a:r>
              <a:rPr lang="es-ES" dirty="0" smtClean="0"/>
              <a:t>Try to </a:t>
            </a:r>
            <a:r>
              <a:rPr lang="es-ES" dirty="0" err="1" smtClean="0"/>
              <a:t>follow</a:t>
            </a:r>
            <a:r>
              <a:rPr lang="es-ES" dirty="0" smtClean="0"/>
              <a:t> Y &gt; X</a:t>
            </a:r>
          </a:p>
          <a:p>
            <a:pPr lvl="1"/>
            <a:r>
              <a:rPr lang="es-ES" u="sng" dirty="0" smtClean="0"/>
              <a:t>Ex</a:t>
            </a:r>
            <a:r>
              <a:rPr lang="es-ES" dirty="0" smtClean="0"/>
              <a:t>: </a:t>
            </a:r>
            <a:r>
              <a:rPr lang="es-ES" dirty="0" err="1" smtClean="0"/>
              <a:t>if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60 </a:t>
            </a:r>
            <a:r>
              <a:rPr lang="es-ES" dirty="0" err="1" smtClean="0"/>
              <a:t>cores</a:t>
            </a:r>
            <a:r>
              <a:rPr lang="es-ES" dirty="0" smtClean="0"/>
              <a:t>, X=6 and Y=10</a:t>
            </a:r>
          </a:p>
          <a:p>
            <a:endParaRPr lang="es-ES" dirty="0"/>
          </a:p>
          <a:p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want</a:t>
            </a:r>
            <a:r>
              <a:rPr lang="es-ES" dirty="0" smtClean="0"/>
              <a:t> to </a:t>
            </a:r>
            <a:r>
              <a:rPr lang="es-ES" dirty="0" err="1" smtClean="0"/>
              <a:t>increase</a:t>
            </a:r>
            <a:r>
              <a:rPr lang="es-ES" dirty="0" smtClean="0"/>
              <a:t> </a:t>
            </a:r>
            <a:r>
              <a:rPr lang="es-ES" dirty="0" err="1" smtClean="0"/>
              <a:t>computation</a:t>
            </a:r>
            <a:r>
              <a:rPr lang="es-ES" dirty="0" smtClean="0"/>
              <a:t> and reduce </a:t>
            </a:r>
            <a:r>
              <a:rPr lang="es-ES" dirty="0" err="1" smtClean="0"/>
              <a:t>communication</a:t>
            </a:r>
            <a:r>
              <a:rPr lang="es-ES" dirty="0" smtClean="0"/>
              <a:t> time</a:t>
            </a:r>
          </a:p>
          <a:p>
            <a:endParaRPr lang="es-ES" dirty="0"/>
          </a:p>
          <a:p>
            <a:r>
              <a:rPr lang="es-ES" dirty="0" err="1" smtClean="0"/>
              <a:t>If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communication</a:t>
            </a:r>
            <a:r>
              <a:rPr lang="es-ES" dirty="0" smtClean="0"/>
              <a:t> </a:t>
            </a:r>
            <a:r>
              <a:rPr lang="es-ES" dirty="0" err="1" smtClean="0"/>
              <a:t>pattern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weak</a:t>
            </a:r>
            <a:r>
              <a:rPr lang="es-ES" dirty="0" smtClean="0"/>
              <a:t>,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application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</a:t>
            </a:r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perform</a:t>
            </a:r>
            <a:r>
              <a:rPr lang="es-ES" dirty="0" smtClean="0"/>
              <a:t> </a:t>
            </a:r>
            <a:r>
              <a:rPr lang="es-ES" dirty="0" err="1" smtClean="0"/>
              <a:t>well</a:t>
            </a:r>
            <a:r>
              <a:rPr lang="es-ES" dirty="0" smtClean="0"/>
              <a:t> and </a:t>
            </a:r>
            <a:r>
              <a:rPr lang="es-ES" dirty="0" err="1" smtClean="0"/>
              <a:t>will</a:t>
            </a:r>
            <a:r>
              <a:rPr lang="es-ES" dirty="0" smtClean="0"/>
              <a:t> </a:t>
            </a:r>
            <a:r>
              <a:rPr lang="es-ES" dirty="0" err="1" smtClean="0"/>
              <a:t>scale</a:t>
            </a:r>
            <a:r>
              <a:rPr lang="es-ES" dirty="0" smtClean="0"/>
              <a:t> </a:t>
            </a:r>
            <a:r>
              <a:rPr lang="es-ES" dirty="0" err="1" smtClean="0"/>
              <a:t>poorly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  <p:grpSp>
        <p:nvGrpSpPr>
          <p:cNvPr id="5" name="2 Grupo"/>
          <p:cNvGrpSpPr/>
          <p:nvPr/>
        </p:nvGrpSpPr>
        <p:grpSpPr>
          <a:xfrm>
            <a:off x="6551426" y="1124744"/>
            <a:ext cx="2274218" cy="1469107"/>
            <a:chOff x="209550" y="4048125"/>
            <a:chExt cx="3521075" cy="2651125"/>
          </a:xfrm>
        </p:grpSpPr>
        <p:pic>
          <p:nvPicPr>
            <p:cNvPr id="6" name="4 Imagen" descr="full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550" y="4048125"/>
              <a:ext cx="3521075" cy="265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9 Conector recto"/>
            <p:cNvCxnSpPr>
              <a:cxnSpLocks noChangeShapeType="1"/>
            </p:cNvCxnSpPr>
            <p:nvPr/>
          </p:nvCxnSpPr>
          <p:spPr bwMode="auto">
            <a:xfrm rot="5400000">
              <a:off x="1252538" y="5522913"/>
              <a:ext cx="633412" cy="61912"/>
            </a:xfrm>
            <a:prstGeom prst="line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" name="11 Conector recto"/>
            <p:cNvCxnSpPr>
              <a:cxnSpLocks noChangeShapeType="1"/>
            </p:cNvCxnSpPr>
            <p:nvPr/>
          </p:nvCxnSpPr>
          <p:spPr bwMode="auto">
            <a:xfrm>
              <a:off x="1568450" y="5246688"/>
              <a:ext cx="500063" cy="0"/>
            </a:xfrm>
            <a:prstGeom prst="line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" name="12 Conector recto"/>
            <p:cNvCxnSpPr>
              <a:cxnSpLocks noChangeShapeType="1"/>
            </p:cNvCxnSpPr>
            <p:nvPr/>
          </p:nvCxnSpPr>
          <p:spPr bwMode="auto">
            <a:xfrm>
              <a:off x="1544638" y="5867400"/>
              <a:ext cx="498475" cy="0"/>
            </a:xfrm>
            <a:prstGeom prst="line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" name="13 Conector recto"/>
            <p:cNvCxnSpPr>
              <a:cxnSpLocks noChangeShapeType="1"/>
            </p:cNvCxnSpPr>
            <p:nvPr/>
          </p:nvCxnSpPr>
          <p:spPr bwMode="auto">
            <a:xfrm rot="16200000" flipH="1">
              <a:off x="1758157" y="5550693"/>
              <a:ext cx="615950" cy="23813"/>
            </a:xfrm>
            <a:prstGeom prst="line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" name="14 Conector recto de flecha"/>
            <p:cNvCxnSpPr>
              <a:cxnSpLocks noChangeShapeType="1"/>
            </p:cNvCxnSpPr>
            <p:nvPr/>
          </p:nvCxnSpPr>
          <p:spPr bwMode="auto">
            <a:xfrm flipV="1">
              <a:off x="1943100" y="5548313"/>
              <a:ext cx="384175" cy="20637"/>
            </a:xfrm>
            <a:prstGeom prst="straightConnector1">
              <a:avLst/>
            </a:prstGeom>
            <a:noFill/>
            <a:ln w="31750" algn="ctr">
              <a:solidFill>
                <a:srgbClr val="00B05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" name="15 Conector recto de flecha"/>
            <p:cNvCxnSpPr>
              <a:cxnSpLocks noChangeShapeType="1"/>
            </p:cNvCxnSpPr>
            <p:nvPr/>
          </p:nvCxnSpPr>
          <p:spPr bwMode="auto">
            <a:xfrm rot="5400000" flipH="1" flipV="1">
              <a:off x="1620045" y="5171281"/>
              <a:ext cx="392112" cy="3175"/>
            </a:xfrm>
            <a:prstGeom prst="straightConnector1">
              <a:avLst/>
            </a:prstGeom>
            <a:noFill/>
            <a:ln w="31750" algn="ctr">
              <a:solidFill>
                <a:srgbClr val="00B05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" name="16 Conector recto de flecha"/>
            <p:cNvCxnSpPr>
              <a:cxnSpLocks noChangeShapeType="1"/>
            </p:cNvCxnSpPr>
            <p:nvPr/>
          </p:nvCxnSpPr>
          <p:spPr bwMode="auto">
            <a:xfrm rot="10800000">
              <a:off x="1298575" y="5507038"/>
              <a:ext cx="395288" cy="31750"/>
            </a:xfrm>
            <a:prstGeom prst="straightConnector1">
              <a:avLst/>
            </a:prstGeom>
            <a:noFill/>
            <a:ln w="31750" algn="ctr">
              <a:solidFill>
                <a:srgbClr val="00B05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" name="17 Conector recto de flecha"/>
            <p:cNvCxnSpPr>
              <a:cxnSpLocks noChangeShapeType="1"/>
            </p:cNvCxnSpPr>
            <p:nvPr/>
          </p:nvCxnSpPr>
          <p:spPr bwMode="auto">
            <a:xfrm rot="16200000" flipH="1">
              <a:off x="1583531" y="5926932"/>
              <a:ext cx="442913" cy="6350"/>
            </a:xfrm>
            <a:prstGeom prst="straightConnector1">
              <a:avLst/>
            </a:prstGeom>
            <a:noFill/>
            <a:ln w="31750" algn="ctr">
              <a:solidFill>
                <a:srgbClr val="00B05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5" name="CuadroTexto 14"/>
          <p:cNvSpPr txBox="1"/>
          <p:nvPr/>
        </p:nvSpPr>
        <p:spPr>
          <a:xfrm>
            <a:off x="6203132" y="163937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Y</a:t>
            </a:r>
            <a:endParaRPr lang="es-ES" dirty="0"/>
          </a:p>
        </p:txBody>
      </p:sp>
      <p:sp>
        <p:nvSpPr>
          <p:cNvPr id="16" name="CuadroTexto 15"/>
          <p:cNvSpPr txBox="1"/>
          <p:nvPr/>
        </p:nvSpPr>
        <p:spPr>
          <a:xfrm>
            <a:off x="7574722" y="82806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X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109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22</a:t>
            </a:fld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Optimizing</a:t>
            </a:r>
            <a:r>
              <a:rPr lang="es-ES" dirty="0" smtClean="0"/>
              <a:t> </a:t>
            </a:r>
            <a:r>
              <a:rPr lang="es-ES" dirty="0" err="1" smtClean="0"/>
              <a:t>your</a:t>
            </a:r>
            <a:r>
              <a:rPr lang="es-ES" dirty="0" smtClean="0"/>
              <a:t> </a:t>
            </a:r>
            <a:r>
              <a:rPr lang="es-ES" dirty="0" err="1" smtClean="0"/>
              <a:t>code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Optimizing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code</a:t>
            </a:r>
            <a:endParaRPr lang="es-ES" dirty="0"/>
          </a:p>
          <a:p>
            <a:pPr lvl="1"/>
            <a:r>
              <a:rPr lang="es-ES" dirty="0" err="1" smtClean="0"/>
              <a:t>Getting</a:t>
            </a:r>
            <a:r>
              <a:rPr lang="es-ES" dirty="0" smtClean="0"/>
              <a:t> </a:t>
            </a:r>
            <a:r>
              <a:rPr lang="es-ES" dirty="0" err="1" smtClean="0"/>
              <a:t>better</a:t>
            </a:r>
            <a:r>
              <a:rPr lang="es-ES" dirty="0" smtClean="0"/>
              <a:t> performances to run </a:t>
            </a:r>
            <a:r>
              <a:rPr lang="es-ES" dirty="0" err="1" smtClean="0"/>
              <a:t>faster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models</a:t>
            </a:r>
            <a:r>
              <a:rPr lang="es-ES" dirty="0" smtClean="0"/>
              <a:t>.</a:t>
            </a:r>
          </a:p>
          <a:p>
            <a:pPr lvl="1"/>
            <a:endParaRPr lang="es-ES" dirty="0" smtClean="0"/>
          </a:p>
          <a:p>
            <a:r>
              <a:rPr lang="es-ES" dirty="0" err="1" smtClean="0"/>
              <a:t>Many</a:t>
            </a:r>
            <a:r>
              <a:rPr lang="es-ES" dirty="0" smtClean="0"/>
              <a:t> </a:t>
            </a:r>
            <a:r>
              <a:rPr lang="es-ES" dirty="0" err="1" smtClean="0"/>
              <a:t>optimizations</a:t>
            </a:r>
            <a:r>
              <a:rPr lang="es-ES" dirty="0" smtClean="0"/>
              <a:t> can be done</a:t>
            </a:r>
          </a:p>
          <a:p>
            <a:pPr lvl="1"/>
            <a:r>
              <a:rPr lang="es-ES" dirty="0" err="1" smtClean="0"/>
              <a:t>Take</a:t>
            </a:r>
            <a:r>
              <a:rPr lang="es-ES" dirty="0" smtClean="0"/>
              <a:t> time to </a:t>
            </a:r>
            <a:r>
              <a:rPr lang="es-ES" dirty="0" err="1" smtClean="0"/>
              <a:t>write</a:t>
            </a:r>
            <a:r>
              <a:rPr lang="es-ES" dirty="0" smtClean="0"/>
              <a:t>/</a:t>
            </a:r>
            <a:r>
              <a:rPr lang="es-ES" dirty="0" err="1" smtClean="0"/>
              <a:t>learn</a:t>
            </a:r>
            <a:r>
              <a:rPr lang="es-ES" dirty="0" smtClean="0"/>
              <a:t> </a:t>
            </a:r>
            <a:r>
              <a:rPr lang="es-ES" dirty="0" err="1" smtClean="0"/>
              <a:t>your</a:t>
            </a:r>
            <a:r>
              <a:rPr lang="es-ES" dirty="0" smtClean="0"/>
              <a:t> </a:t>
            </a:r>
            <a:r>
              <a:rPr lang="es-ES" dirty="0" err="1" smtClean="0"/>
              <a:t>code</a:t>
            </a:r>
            <a:r>
              <a:rPr lang="es-ES" dirty="0" smtClean="0"/>
              <a:t>. Ask </a:t>
            </a:r>
            <a:r>
              <a:rPr lang="es-ES" dirty="0" err="1" smtClean="0"/>
              <a:t>engineers</a:t>
            </a:r>
            <a:r>
              <a:rPr lang="es-ES" dirty="0"/>
              <a:t>.</a:t>
            </a:r>
          </a:p>
          <a:p>
            <a:pPr lvl="1"/>
            <a:r>
              <a:rPr lang="es-ES" dirty="0" smtClean="0"/>
              <a:t>In </a:t>
            </a:r>
            <a:r>
              <a:rPr lang="es-ES" dirty="0" err="1" smtClean="0"/>
              <a:t>compilation</a:t>
            </a:r>
            <a:r>
              <a:rPr lang="es-ES" dirty="0" smtClean="0"/>
              <a:t> time, </a:t>
            </a:r>
            <a:r>
              <a:rPr lang="es-ES" dirty="0" err="1" smtClean="0"/>
              <a:t>ask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usual </a:t>
            </a:r>
            <a:r>
              <a:rPr lang="es-ES" dirty="0" err="1" smtClean="0"/>
              <a:t>compilations</a:t>
            </a:r>
            <a:r>
              <a:rPr lang="es-ES" dirty="0" smtClean="0"/>
              <a:t> </a:t>
            </a:r>
            <a:r>
              <a:rPr lang="es-ES" dirty="0" err="1" smtClean="0"/>
              <a:t>flags</a:t>
            </a:r>
            <a:r>
              <a:rPr lang="es-ES" dirty="0" smtClean="0"/>
              <a:t> in </a:t>
            </a:r>
            <a:r>
              <a:rPr lang="es-ES" dirty="0" err="1" smtClean="0"/>
              <a:t>your</a:t>
            </a:r>
            <a:r>
              <a:rPr lang="es-ES" dirty="0" smtClean="0"/>
              <a:t> machine.</a:t>
            </a:r>
          </a:p>
          <a:p>
            <a:pPr lvl="2"/>
            <a:r>
              <a:rPr lang="es-ES" dirty="0" err="1" smtClean="0"/>
              <a:t>But</a:t>
            </a:r>
            <a:r>
              <a:rPr lang="es-ES" dirty="0" smtClean="0"/>
              <a:t> be </a:t>
            </a:r>
            <a:r>
              <a:rPr lang="es-ES" dirty="0" err="1" smtClean="0"/>
              <a:t>careful</a:t>
            </a:r>
            <a:r>
              <a:rPr lang="es-ES" dirty="0" smtClean="0"/>
              <a:t>. </a:t>
            </a:r>
            <a:r>
              <a:rPr lang="es-ES" dirty="0" err="1" smtClean="0"/>
              <a:t>Optimizations</a:t>
            </a:r>
            <a:r>
              <a:rPr lang="es-ES" dirty="0" smtClean="0"/>
              <a:t> </a:t>
            </a:r>
            <a:r>
              <a:rPr lang="es-ES" dirty="0" err="1" smtClean="0"/>
              <a:t>sometimes</a:t>
            </a:r>
            <a:r>
              <a:rPr lang="es-ES" dirty="0" smtClean="0"/>
              <a:t> are no </a:t>
            </a:r>
            <a:r>
              <a:rPr lang="es-ES" dirty="0" err="1" smtClean="0"/>
              <a:t>for</a:t>
            </a:r>
            <a:r>
              <a:rPr lang="es-ES" dirty="0" smtClean="0"/>
              <a:t> free:</a:t>
            </a:r>
          </a:p>
          <a:p>
            <a:pPr lvl="3"/>
            <a:r>
              <a:rPr lang="es-ES" dirty="0" err="1" smtClean="0"/>
              <a:t>Compilation</a:t>
            </a:r>
            <a:r>
              <a:rPr lang="es-ES" dirty="0" smtClean="0"/>
              <a:t> time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increased</a:t>
            </a:r>
            <a:endParaRPr lang="es-ES" dirty="0" smtClean="0"/>
          </a:p>
          <a:p>
            <a:pPr lvl="3"/>
            <a:r>
              <a:rPr lang="es-ES" dirty="0" err="1" smtClean="0"/>
              <a:t>It’s</a:t>
            </a:r>
            <a:r>
              <a:rPr lang="es-ES" dirty="0" smtClean="0"/>
              <a:t> a </a:t>
            </a:r>
            <a:r>
              <a:rPr lang="es-ES" dirty="0" err="1" smtClean="0"/>
              <a:t>tradeoff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precision</a:t>
            </a:r>
            <a:r>
              <a:rPr lang="es-ES" dirty="0" smtClean="0"/>
              <a:t>. </a:t>
            </a:r>
          </a:p>
          <a:p>
            <a:pPr lvl="1"/>
            <a:r>
              <a:rPr lang="es-ES" dirty="0" smtClean="0"/>
              <a:t>Use </a:t>
            </a:r>
            <a:r>
              <a:rPr lang="es-ES" dirty="0" err="1" smtClean="0"/>
              <a:t>tools</a:t>
            </a:r>
            <a:r>
              <a:rPr lang="es-ES" dirty="0" smtClean="0"/>
              <a:t> to </a:t>
            </a:r>
            <a:r>
              <a:rPr lang="es-ES" dirty="0" err="1" smtClean="0"/>
              <a:t>improve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analysis</a:t>
            </a:r>
            <a:r>
              <a:rPr lang="es-ES" dirty="0" smtClean="0"/>
              <a:t> and </a:t>
            </a:r>
            <a:r>
              <a:rPr lang="es-ES" dirty="0" err="1" smtClean="0"/>
              <a:t>get</a:t>
            </a:r>
            <a:r>
              <a:rPr lang="es-ES" dirty="0" smtClean="0"/>
              <a:t> </a:t>
            </a:r>
            <a:r>
              <a:rPr lang="es-ES" dirty="0" err="1" smtClean="0"/>
              <a:t>better</a:t>
            </a:r>
            <a:r>
              <a:rPr lang="es-ES" dirty="0" smtClean="0"/>
              <a:t> performance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4678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23</a:t>
            </a:fld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Analyze</a:t>
            </a:r>
            <a:r>
              <a:rPr lang="es-ES" dirty="0" smtClean="0"/>
              <a:t> </a:t>
            </a:r>
            <a:r>
              <a:rPr lang="es-ES" dirty="0" err="1" smtClean="0"/>
              <a:t>your</a:t>
            </a:r>
            <a:r>
              <a:rPr lang="es-ES" dirty="0" smtClean="0"/>
              <a:t> </a:t>
            </a:r>
            <a:r>
              <a:rPr lang="es-ES" dirty="0" err="1" smtClean="0"/>
              <a:t>code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Seems</a:t>
            </a:r>
            <a:r>
              <a:rPr lang="es-ES" dirty="0" smtClean="0"/>
              <a:t> </a:t>
            </a:r>
            <a:r>
              <a:rPr lang="es-ES" dirty="0" err="1" smtClean="0"/>
              <a:t>obvious</a:t>
            </a:r>
            <a:r>
              <a:rPr lang="es-ES" dirty="0" smtClean="0"/>
              <a:t>, </a:t>
            </a:r>
            <a:r>
              <a:rPr lang="es-ES" dirty="0" err="1" smtClean="0"/>
              <a:t>but</a:t>
            </a:r>
            <a:r>
              <a:rPr lang="es-ES" dirty="0" smtClean="0"/>
              <a:t> </a:t>
            </a:r>
            <a:r>
              <a:rPr lang="es-ES" dirty="0" err="1" smtClean="0"/>
              <a:t>it’s</a:t>
            </a:r>
            <a:r>
              <a:rPr lang="es-ES" dirty="0" smtClean="0"/>
              <a:t> </a:t>
            </a:r>
            <a:r>
              <a:rPr lang="es-ES" dirty="0" err="1" smtClean="0"/>
              <a:t>important</a:t>
            </a:r>
            <a:r>
              <a:rPr lang="es-ES" dirty="0" smtClean="0"/>
              <a:t> to </a:t>
            </a:r>
            <a:r>
              <a:rPr lang="es-ES" dirty="0" err="1" smtClean="0"/>
              <a:t>know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structure</a:t>
            </a:r>
            <a:r>
              <a:rPr lang="es-ES" dirty="0" smtClean="0"/>
              <a:t> of </a:t>
            </a:r>
            <a:r>
              <a:rPr lang="es-ES" dirty="0" err="1" smtClean="0"/>
              <a:t>your</a:t>
            </a:r>
            <a:r>
              <a:rPr lang="es-ES" dirty="0" smtClean="0"/>
              <a:t> </a:t>
            </a:r>
            <a:r>
              <a:rPr lang="es-ES" dirty="0" err="1" smtClean="0"/>
              <a:t>code</a:t>
            </a:r>
            <a:endParaRPr lang="es-ES" dirty="0" smtClean="0"/>
          </a:p>
          <a:p>
            <a:r>
              <a:rPr lang="es-ES" dirty="0" smtClean="0"/>
              <a:t>In NMMB,</a:t>
            </a:r>
          </a:p>
          <a:p>
            <a:pPr lvl="1"/>
            <a:r>
              <a:rPr lang="es-ES" dirty="0" err="1" smtClean="0"/>
              <a:t>Main</a:t>
            </a:r>
            <a:r>
              <a:rPr lang="es-ES" dirty="0" smtClean="0"/>
              <a:t> </a:t>
            </a:r>
            <a:r>
              <a:rPr lang="es-ES" dirty="0" err="1" smtClean="0"/>
              <a:t>Structure</a:t>
            </a:r>
            <a:r>
              <a:rPr lang="es-ES" dirty="0" smtClean="0"/>
              <a:t>: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924944"/>
            <a:ext cx="7200800" cy="270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1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24</a:t>
            </a:fld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Analyze</a:t>
            </a:r>
            <a:r>
              <a:rPr lang="es-ES" dirty="0" smtClean="0"/>
              <a:t> </a:t>
            </a:r>
            <a:r>
              <a:rPr lang="es-ES" dirty="0" err="1" smtClean="0"/>
              <a:t>your</a:t>
            </a:r>
            <a:r>
              <a:rPr lang="es-ES" dirty="0" smtClean="0"/>
              <a:t> </a:t>
            </a:r>
            <a:r>
              <a:rPr lang="es-ES" dirty="0" err="1" smtClean="0"/>
              <a:t>code</a:t>
            </a:r>
            <a:r>
              <a:rPr lang="es-ES" dirty="0" smtClean="0"/>
              <a:t> (II)</a:t>
            </a:r>
            <a:endParaRPr lang="es-ES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00137"/>
            <a:ext cx="7566012" cy="5770254"/>
          </a:xfrm>
        </p:spPr>
      </p:pic>
    </p:spTree>
    <p:extLst>
      <p:ext uri="{BB962C8B-B14F-4D97-AF65-F5344CB8AC3E}">
        <p14:creationId xmlns:p14="http://schemas.microsoft.com/office/powerpoint/2010/main" val="95656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25</a:t>
            </a:fld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Optimization</a:t>
            </a:r>
            <a:r>
              <a:rPr lang="es-ES" dirty="0" smtClean="0"/>
              <a:t> </a:t>
            </a:r>
            <a:r>
              <a:rPr lang="es-ES" dirty="0" err="1" smtClean="0"/>
              <a:t>flags</a:t>
            </a:r>
            <a:r>
              <a:rPr lang="es-ES" dirty="0" smtClean="0"/>
              <a:t> in Intel Fortran </a:t>
            </a:r>
            <a:r>
              <a:rPr lang="es-ES" dirty="0" err="1" smtClean="0"/>
              <a:t>Compiler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Take</a:t>
            </a:r>
            <a:r>
              <a:rPr lang="es-ES" dirty="0" smtClean="0"/>
              <a:t> a look to “</a:t>
            </a:r>
            <a:r>
              <a:rPr lang="en-US" i="1" dirty="0" smtClean="0"/>
              <a:t>Quick </a:t>
            </a:r>
            <a:r>
              <a:rPr lang="en-US" i="1" dirty="0"/>
              <a:t>reference guide to optimization with </a:t>
            </a:r>
            <a:r>
              <a:rPr lang="en-US" i="1" dirty="0" smtClean="0"/>
              <a:t>Intel </a:t>
            </a:r>
            <a:r>
              <a:rPr lang="en-US" i="1" dirty="0"/>
              <a:t>compilers version </a:t>
            </a:r>
            <a:r>
              <a:rPr lang="en-US" i="1" dirty="0" smtClean="0"/>
              <a:t>13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Step by step approach to optimize your code</a:t>
            </a:r>
          </a:p>
          <a:p>
            <a:pPr lvl="1"/>
            <a:r>
              <a:rPr lang="es-ES" dirty="0" smtClean="0"/>
              <a:t>Wide </a:t>
            </a:r>
            <a:r>
              <a:rPr lang="es-ES" dirty="0" err="1" smtClean="0"/>
              <a:t>explanation</a:t>
            </a:r>
            <a:r>
              <a:rPr lang="es-ES" dirty="0" smtClean="0"/>
              <a:t> </a:t>
            </a:r>
            <a:r>
              <a:rPr lang="es-ES" dirty="0" err="1" smtClean="0"/>
              <a:t>about</a:t>
            </a:r>
            <a:r>
              <a:rPr lang="es-ES" dirty="0" smtClean="0"/>
              <a:t> </a:t>
            </a:r>
            <a:r>
              <a:rPr lang="es-ES" dirty="0" err="1" smtClean="0"/>
              <a:t>compiler</a:t>
            </a:r>
            <a:r>
              <a:rPr lang="es-ES" dirty="0" smtClean="0"/>
              <a:t> </a:t>
            </a:r>
            <a:r>
              <a:rPr lang="es-ES" dirty="0" err="1" smtClean="0"/>
              <a:t>options</a:t>
            </a:r>
            <a:endParaRPr lang="es-ES" dirty="0" smtClean="0"/>
          </a:p>
          <a:p>
            <a:pPr lvl="1"/>
            <a:endParaRPr lang="es-ES" dirty="0"/>
          </a:p>
          <a:p>
            <a:r>
              <a:rPr lang="es-ES" dirty="0" smtClean="0"/>
              <a:t>General </a:t>
            </a:r>
            <a:r>
              <a:rPr lang="es-ES" dirty="0" err="1" smtClean="0"/>
              <a:t>optimization</a:t>
            </a:r>
            <a:r>
              <a:rPr lang="es-ES" dirty="0" smtClean="0"/>
              <a:t> </a:t>
            </a:r>
            <a:r>
              <a:rPr lang="es-ES" dirty="0" err="1" smtClean="0"/>
              <a:t>options</a:t>
            </a:r>
            <a:endParaRPr lang="es-ES" dirty="0" smtClean="0"/>
          </a:p>
          <a:p>
            <a:pPr lvl="1"/>
            <a:r>
              <a:rPr lang="es-ES" dirty="0" smtClean="0"/>
              <a:t>-O0: </a:t>
            </a:r>
            <a:r>
              <a:rPr lang="en-US" u="sng" dirty="0"/>
              <a:t>No optimization</a:t>
            </a:r>
            <a:r>
              <a:rPr lang="en-US" dirty="0"/>
              <a:t>. Used during the early stages of </a:t>
            </a:r>
            <a:r>
              <a:rPr lang="en-US" dirty="0" smtClean="0"/>
              <a:t>application development </a:t>
            </a:r>
            <a:r>
              <a:rPr lang="en-US" dirty="0"/>
              <a:t>and debugging. </a:t>
            </a:r>
            <a:endParaRPr lang="es-ES" dirty="0" smtClean="0"/>
          </a:p>
          <a:p>
            <a:pPr lvl="1"/>
            <a:r>
              <a:rPr lang="es-ES" dirty="0" smtClean="0"/>
              <a:t>-O1: </a:t>
            </a:r>
            <a:r>
              <a:rPr lang="en-US" u="sng" dirty="0"/>
              <a:t>Optimize for size</a:t>
            </a:r>
            <a:r>
              <a:rPr lang="en-US" dirty="0"/>
              <a:t>. Omits optimizations that tend to increase object size. </a:t>
            </a:r>
            <a:r>
              <a:rPr lang="en-US" dirty="0" smtClean="0"/>
              <a:t>Creates </a:t>
            </a:r>
            <a:r>
              <a:rPr lang="en-US" dirty="0"/>
              <a:t>the smallest optimized code in most cases. </a:t>
            </a:r>
            <a:endParaRPr lang="es-ES" dirty="0" smtClean="0"/>
          </a:p>
          <a:p>
            <a:pPr lvl="1"/>
            <a:r>
              <a:rPr lang="es-ES" dirty="0" smtClean="0"/>
              <a:t>-O2: </a:t>
            </a:r>
            <a:r>
              <a:rPr lang="en-US" u="sng" dirty="0" smtClean="0"/>
              <a:t>Maximize </a:t>
            </a:r>
            <a:r>
              <a:rPr lang="en-US" u="sng" dirty="0"/>
              <a:t>speed</a:t>
            </a:r>
            <a:r>
              <a:rPr lang="en-US" dirty="0"/>
              <a:t>. Default setting. Enables many optimizations, </a:t>
            </a:r>
            <a:r>
              <a:rPr lang="en-US" dirty="0" smtClean="0"/>
              <a:t>including </a:t>
            </a:r>
            <a:r>
              <a:rPr lang="en-US" dirty="0" err="1" smtClean="0"/>
              <a:t>vectorization</a:t>
            </a:r>
            <a:r>
              <a:rPr lang="en-US" dirty="0" smtClean="0"/>
              <a:t>.</a:t>
            </a:r>
          </a:p>
          <a:p>
            <a:pPr lvl="1"/>
            <a:r>
              <a:rPr lang="es-ES" dirty="0" smtClean="0"/>
              <a:t>-O3: </a:t>
            </a:r>
            <a:r>
              <a:rPr lang="en-US" dirty="0" smtClean="0"/>
              <a:t>Enables -O2 optimizations</a:t>
            </a:r>
            <a:r>
              <a:rPr lang="en-US" dirty="0"/>
              <a:t>, plus more aggressive loop and </a:t>
            </a:r>
            <a:r>
              <a:rPr lang="en-US" dirty="0" smtClean="0"/>
              <a:t>memory access optimizations.</a:t>
            </a:r>
            <a:endParaRPr lang="en-US" dirty="0"/>
          </a:p>
          <a:p>
            <a:pPr lvl="1"/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8129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26</a:t>
            </a:fld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Optimization</a:t>
            </a:r>
            <a:r>
              <a:rPr lang="es-ES" dirty="0"/>
              <a:t> </a:t>
            </a:r>
            <a:r>
              <a:rPr lang="es-ES" dirty="0" err="1"/>
              <a:t>flags</a:t>
            </a:r>
            <a:r>
              <a:rPr lang="es-ES" dirty="0"/>
              <a:t> in Intel Fortran </a:t>
            </a:r>
            <a:r>
              <a:rPr lang="es-ES" dirty="0" err="1" smtClean="0"/>
              <a:t>Compiler</a:t>
            </a:r>
            <a:r>
              <a:rPr lang="es-ES" dirty="0" smtClean="0"/>
              <a:t> (II)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err="1"/>
              <a:t>Processor-Specific</a:t>
            </a:r>
            <a:r>
              <a:rPr lang="es-ES" dirty="0"/>
              <a:t> </a:t>
            </a:r>
            <a:r>
              <a:rPr lang="es-ES" dirty="0" err="1"/>
              <a:t>Optimization</a:t>
            </a:r>
            <a:r>
              <a:rPr lang="es-ES" dirty="0"/>
              <a:t> </a:t>
            </a:r>
            <a:r>
              <a:rPr lang="es-ES" dirty="0" err="1" smtClean="0"/>
              <a:t>Options</a:t>
            </a:r>
            <a:endParaRPr lang="es-ES" dirty="0" smtClean="0"/>
          </a:p>
          <a:p>
            <a:pPr lvl="1"/>
            <a:r>
              <a:rPr lang="es-ES" dirty="0" smtClean="0"/>
              <a:t>-</a:t>
            </a:r>
            <a:r>
              <a:rPr lang="es-ES" dirty="0" err="1" smtClean="0"/>
              <a:t>xtarget</a:t>
            </a:r>
            <a:r>
              <a:rPr lang="es-ES" dirty="0" smtClean="0"/>
              <a:t>: </a:t>
            </a:r>
            <a:r>
              <a:rPr lang="en-US" dirty="0"/>
              <a:t>Generates specialized code for any </a:t>
            </a:r>
            <a:r>
              <a:rPr lang="en-US" dirty="0" smtClean="0"/>
              <a:t>Intel </a:t>
            </a:r>
            <a:r>
              <a:rPr lang="en-US" dirty="0"/>
              <a:t>processor that supports the instruction set specified by </a:t>
            </a:r>
            <a:r>
              <a:rPr lang="en-US" dirty="0" smtClean="0"/>
              <a:t>target.</a:t>
            </a:r>
            <a:endParaRPr lang="es-ES" dirty="0" smtClean="0"/>
          </a:p>
          <a:p>
            <a:pPr lvl="1"/>
            <a:r>
              <a:rPr lang="es-ES" dirty="0" smtClean="0"/>
              <a:t>-</a:t>
            </a:r>
            <a:r>
              <a:rPr lang="es-ES" dirty="0" err="1" smtClean="0"/>
              <a:t>mtarget</a:t>
            </a:r>
            <a:r>
              <a:rPr lang="es-ES" dirty="0" smtClean="0"/>
              <a:t>: </a:t>
            </a:r>
            <a:r>
              <a:rPr lang="en-US" dirty="0"/>
              <a:t>Generates specialized code for any Intel processor or compatible, non-Intel processor that supports the instruction set specified by target.</a:t>
            </a:r>
            <a:endParaRPr lang="es-ES" dirty="0" smtClean="0"/>
          </a:p>
          <a:p>
            <a:pPr lvl="1"/>
            <a:endParaRPr lang="en-US" dirty="0"/>
          </a:p>
          <a:p>
            <a:r>
              <a:rPr lang="es-ES" dirty="0" err="1" smtClean="0"/>
              <a:t>Floating</a:t>
            </a:r>
            <a:r>
              <a:rPr lang="es-ES" dirty="0" smtClean="0"/>
              <a:t> - Point </a:t>
            </a:r>
            <a:r>
              <a:rPr lang="es-ES" dirty="0" err="1"/>
              <a:t>Arithmetic</a:t>
            </a:r>
            <a:r>
              <a:rPr lang="es-ES" dirty="0"/>
              <a:t> </a:t>
            </a:r>
            <a:r>
              <a:rPr lang="es-ES" dirty="0" err="1" smtClean="0"/>
              <a:t>Options</a:t>
            </a:r>
            <a:endParaRPr lang="es-ES" dirty="0" smtClean="0"/>
          </a:p>
          <a:p>
            <a:pPr lvl="1"/>
            <a:r>
              <a:rPr lang="en-US" dirty="0"/>
              <a:t>-fast=[1|2]: Allows more aggressive optimizations at a slight cost in accuracy or consistency. (fast=1 is the default) . This may include some additional optimizations that are performed on Intel microprocessors but not on non-Intel microprocessors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-precise: Allows only value-safe optimizations on floating point code. </a:t>
            </a:r>
            <a:endParaRPr lang="en-US" dirty="0" smtClean="0"/>
          </a:p>
          <a:p>
            <a:pPr lvl="1"/>
            <a:r>
              <a:rPr lang="en-US" dirty="0" smtClean="0"/>
              <a:t>-double/extended/source: Intermediate </a:t>
            </a:r>
            <a:r>
              <a:rPr lang="en-US" dirty="0"/>
              <a:t>results are computed in double, extended, or source precision Implies precise unless </a:t>
            </a:r>
            <a:r>
              <a:rPr lang="en-US" dirty="0" smtClean="0"/>
              <a:t>overridden.</a:t>
            </a:r>
          </a:p>
          <a:p>
            <a:pPr lvl="1"/>
            <a:r>
              <a:rPr lang="en-US" dirty="0" smtClean="0"/>
              <a:t>-except</a:t>
            </a:r>
            <a:r>
              <a:rPr lang="en-US" dirty="0"/>
              <a:t>: Enforces floating-point exception semantics. </a:t>
            </a:r>
          </a:p>
          <a:p>
            <a:pPr lvl="1"/>
            <a:r>
              <a:rPr lang="en-US" dirty="0"/>
              <a:t>-strict: Enables both the precise and except options, and does not assume the default floating-point environment.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994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27</a:t>
            </a:fld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Optimization</a:t>
            </a:r>
            <a:r>
              <a:rPr lang="es-ES" dirty="0"/>
              <a:t> </a:t>
            </a:r>
            <a:r>
              <a:rPr lang="es-ES" dirty="0" err="1"/>
              <a:t>flags</a:t>
            </a:r>
            <a:r>
              <a:rPr lang="es-ES" dirty="0"/>
              <a:t> in Intel Fortran </a:t>
            </a:r>
            <a:r>
              <a:rPr lang="es-ES" dirty="0" err="1"/>
              <a:t>Compiler</a:t>
            </a:r>
            <a:r>
              <a:rPr lang="es-ES" dirty="0"/>
              <a:t> (</a:t>
            </a:r>
            <a:r>
              <a:rPr lang="es-ES" dirty="0" smtClean="0"/>
              <a:t>III)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Interprocedural</a:t>
            </a:r>
            <a:r>
              <a:rPr lang="es-ES" dirty="0"/>
              <a:t> </a:t>
            </a:r>
            <a:r>
              <a:rPr lang="es-ES" dirty="0" err="1"/>
              <a:t>Optimization</a:t>
            </a:r>
            <a:r>
              <a:rPr lang="es-ES" dirty="0"/>
              <a:t> </a:t>
            </a:r>
            <a:endParaRPr lang="es-ES" dirty="0" smtClean="0"/>
          </a:p>
          <a:p>
            <a:pPr lvl="1"/>
            <a:r>
              <a:rPr lang="es-ES" dirty="0" smtClean="0"/>
              <a:t>-</a:t>
            </a:r>
            <a:r>
              <a:rPr lang="es-ES" dirty="0" err="1" smtClean="0"/>
              <a:t>ip</a:t>
            </a:r>
            <a:r>
              <a:rPr lang="es-ES" dirty="0" smtClean="0"/>
              <a:t>: </a:t>
            </a:r>
            <a:r>
              <a:rPr lang="en-US" dirty="0"/>
              <a:t>Single file </a:t>
            </a:r>
            <a:r>
              <a:rPr lang="en-US" dirty="0" err="1"/>
              <a:t>interprocedural</a:t>
            </a:r>
            <a:r>
              <a:rPr lang="en-US" dirty="0"/>
              <a:t> optimizations, including selective </a:t>
            </a:r>
            <a:r>
              <a:rPr lang="en-US" dirty="0" err="1" smtClean="0"/>
              <a:t>inlining</a:t>
            </a:r>
            <a:r>
              <a:rPr lang="en-US" dirty="0"/>
              <a:t>, within the current source file. </a:t>
            </a:r>
            <a:endParaRPr lang="en-US" dirty="0" smtClean="0"/>
          </a:p>
          <a:p>
            <a:pPr lvl="1"/>
            <a:r>
              <a:rPr lang="en-US" dirty="0" smtClean="0"/>
              <a:t>-</a:t>
            </a:r>
            <a:r>
              <a:rPr lang="en-US" dirty="0" err="1" smtClean="0"/>
              <a:t>ipo</a:t>
            </a:r>
            <a:r>
              <a:rPr lang="en-US" dirty="0"/>
              <a:t>: Permits </a:t>
            </a:r>
            <a:r>
              <a:rPr lang="en-US" dirty="0" err="1"/>
              <a:t>inlining</a:t>
            </a:r>
            <a:r>
              <a:rPr lang="en-US" dirty="0"/>
              <a:t> and other </a:t>
            </a:r>
            <a:r>
              <a:rPr lang="en-US" dirty="0" err="1"/>
              <a:t>interprocedural</a:t>
            </a:r>
            <a:r>
              <a:rPr lang="en-US" dirty="0"/>
              <a:t> optimizations </a:t>
            </a:r>
            <a:r>
              <a:rPr lang="en-US" dirty="0" smtClean="0"/>
              <a:t>among multiple </a:t>
            </a:r>
            <a:r>
              <a:rPr lang="en-US" dirty="0"/>
              <a:t>source files. </a:t>
            </a:r>
            <a:r>
              <a:rPr lang="en-US" dirty="0" smtClean="0"/>
              <a:t>Long compilation time and for my experience, can fail </a:t>
            </a:r>
            <a:r>
              <a:rPr lang="en-US" dirty="0" err="1" smtClean="0"/>
              <a:t>uin</a:t>
            </a:r>
            <a:r>
              <a:rPr lang="en-US" dirty="0" smtClean="0"/>
              <a:t> </a:t>
            </a:r>
            <a:r>
              <a:rPr lang="en-US" smtClean="0"/>
              <a:t>building time.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66693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28</a:t>
            </a:fld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Optimization</a:t>
            </a:r>
            <a:r>
              <a:rPr lang="es-ES" dirty="0" smtClean="0"/>
              <a:t> </a:t>
            </a:r>
            <a:r>
              <a:rPr lang="es-ES" dirty="0" err="1" smtClean="0"/>
              <a:t>through</a:t>
            </a:r>
            <a:r>
              <a:rPr lang="es-ES" dirty="0" smtClean="0"/>
              <a:t> Cache </a:t>
            </a:r>
            <a:r>
              <a:rPr lang="es-ES" dirty="0" err="1" smtClean="0"/>
              <a:t>Hierarchy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Accessing</a:t>
            </a:r>
            <a:r>
              <a:rPr lang="es-ES" dirty="0" smtClean="0"/>
              <a:t> data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“</a:t>
            </a:r>
            <a:r>
              <a:rPr lang="es-ES" dirty="0" err="1" smtClean="0"/>
              <a:t>expensive</a:t>
            </a:r>
            <a:r>
              <a:rPr lang="es-ES" dirty="0" smtClean="0"/>
              <a:t>” </a:t>
            </a:r>
            <a:r>
              <a:rPr lang="es-ES" dirty="0" err="1" smtClean="0"/>
              <a:t>operation</a:t>
            </a:r>
            <a:endParaRPr lang="es-ES" dirty="0"/>
          </a:p>
          <a:p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takes</a:t>
            </a:r>
            <a:r>
              <a:rPr lang="es-ES" dirty="0" smtClean="0"/>
              <a:t> more time to “</a:t>
            </a:r>
            <a:r>
              <a:rPr lang="es-ES" dirty="0" err="1" smtClean="0"/>
              <a:t>move</a:t>
            </a:r>
            <a:r>
              <a:rPr lang="es-ES" dirty="0" smtClean="0"/>
              <a:t>” data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memory</a:t>
            </a:r>
            <a:r>
              <a:rPr lang="es-ES" dirty="0" smtClean="0"/>
              <a:t> </a:t>
            </a:r>
            <a:r>
              <a:rPr lang="es-ES" dirty="0" err="1" smtClean="0"/>
              <a:t>than</a:t>
            </a:r>
            <a:r>
              <a:rPr lang="es-ES" dirty="0" smtClean="0"/>
              <a:t> </a:t>
            </a:r>
            <a:r>
              <a:rPr lang="es-ES" dirty="0" err="1" smtClean="0"/>
              <a:t>make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operation</a:t>
            </a:r>
            <a:r>
              <a:rPr lang="es-ES" dirty="0" smtClean="0"/>
              <a:t> </a:t>
            </a:r>
            <a:r>
              <a:rPr lang="es-ES" dirty="0" err="1" smtClean="0"/>
              <a:t>instruction</a:t>
            </a:r>
            <a:endParaRPr lang="es-ES" dirty="0" smtClean="0"/>
          </a:p>
          <a:p>
            <a:r>
              <a:rPr lang="es-ES" dirty="0" err="1" smtClean="0"/>
              <a:t>Take</a:t>
            </a:r>
            <a:r>
              <a:rPr lang="es-ES" dirty="0" smtClean="0"/>
              <a:t> </a:t>
            </a:r>
            <a:r>
              <a:rPr lang="es-ES" dirty="0" err="1" smtClean="0"/>
              <a:t>advantage</a:t>
            </a:r>
            <a:r>
              <a:rPr lang="es-ES" dirty="0" smtClean="0"/>
              <a:t> of </a:t>
            </a:r>
            <a:r>
              <a:rPr lang="es-ES" dirty="0" err="1" smtClean="0"/>
              <a:t>your</a:t>
            </a:r>
            <a:r>
              <a:rPr lang="es-ES" dirty="0" smtClean="0"/>
              <a:t> cache </a:t>
            </a:r>
            <a:r>
              <a:rPr lang="es-ES" dirty="0" err="1" smtClean="0"/>
              <a:t>hierarchy</a:t>
            </a:r>
            <a:endParaRPr lang="es-ES" dirty="0" smtClean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996952"/>
            <a:ext cx="5247680" cy="2733906"/>
          </a:xfrm>
          <a:prstGeom prst="rect">
            <a:avLst/>
          </a:prstGeom>
        </p:spPr>
      </p:pic>
      <p:sp>
        <p:nvSpPr>
          <p:cNvPr id="6" name="Flecha abajo 5"/>
          <p:cNvSpPr/>
          <p:nvPr/>
        </p:nvSpPr>
        <p:spPr>
          <a:xfrm>
            <a:off x="7674064" y="2996952"/>
            <a:ext cx="720080" cy="27339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002060"/>
                </a:solidFill>
              </a:rPr>
              <a:t>+</a:t>
            </a:r>
            <a:r>
              <a:rPr lang="es-ES" b="1" dirty="0" smtClean="0">
                <a:solidFill>
                  <a:srgbClr val="002060"/>
                </a:solidFill>
              </a:rPr>
              <a:t> TIME</a:t>
            </a:r>
            <a:endParaRPr lang="es-E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17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29</a:t>
            </a:fld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Optimization</a:t>
            </a:r>
            <a:r>
              <a:rPr lang="es-ES" dirty="0"/>
              <a:t> </a:t>
            </a:r>
            <a:r>
              <a:rPr lang="es-ES" dirty="0" err="1"/>
              <a:t>through</a:t>
            </a:r>
            <a:r>
              <a:rPr lang="es-ES" dirty="0"/>
              <a:t> Cache </a:t>
            </a:r>
            <a:r>
              <a:rPr lang="es-ES" dirty="0" err="1" smtClean="0"/>
              <a:t>Hierarchy</a:t>
            </a:r>
            <a:r>
              <a:rPr lang="es-ES" dirty="0" smtClean="0"/>
              <a:t> (II)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How</a:t>
            </a:r>
            <a:r>
              <a:rPr lang="es-ES" dirty="0" smtClean="0"/>
              <a:t> to do </a:t>
            </a:r>
            <a:r>
              <a:rPr lang="es-ES" dirty="0" err="1" smtClean="0"/>
              <a:t>it</a:t>
            </a:r>
            <a:r>
              <a:rPr lang="es-ES" dirty="0" smtClean="0"/>
              <a:t> ?</a:t>
            </a:r>
          </a:p>
          <a:p>
            <a:pPr lvl="1"/>
            <a:r>
              <a:rPr lang="en-US" dirty="0" smtClean="0"/>
              <a:t>Make </a:t>
            </a:r>
            <a:r>
              <a:rPr lang="en-US" dirty="0"/>
              <a:t>use of every word of every cache </a:t>
            </a:r>
            <a:r>
              <a:rPr lang="en-US" dirty="0" smtClean="0"/>
              <a:t>line.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a cache line intensively and then not return to it later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Fortran stores matrices in column-major </a:t>
            </a:r>
            <a:r>
              <a:rPr lang="en-US" dirty="0" smtClean="0"/>
              <a:t>order (consecutive </a:t>
            </a:r>
            <a:r>
              <a:rPr lang="en-US" dirty="0"/>
              <a:t>elements of a column are in consecutive memory </a:t>
            </a:r>
            <a:r>
              <a:rPr lang="en-US" dirty="0" smtClean="0"/>
              <a:t>locations).</a:t>
            </a:r>
          </a:p>
          <a:p>
            <a:pPr lvl="1"/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596547"/>
            <a:ext cx="2323809" cy="109206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739" y="3596547"/>
            <a:ext cx="2323809" cy="109206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4253644" y="497255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err="1"/>
              <a:t>Using</a:t>
            </a:r>
            <a:r>
              <a:rPr lang="es-ES" sz="1400" dirty="0"/>
              <a:t> </a:t>
            </a:r>
            <a:r>
              <a:rPr lang="es-ES" sz="1400" dirty="0" err="1"/>
              <a:t>this</a:t>
            </a:r>
            <a:r>
              <a:rPr lang="es-ES" sz="1400" dirty="0"/>
              <a:t> </a:t>
            </a:r>
            <a:r>
              <a:rPr lang="es-ES" sz="1400" dirty="0" err="1"/>
              <a:t>ordering</a:t>
            </a:r>
            <a:r>
              <a:rPr lang="es-ES" sz="1400" dirty="0"/>
              <a:t>, </a:t>
            </a:r>
            <a:r>
              <a:rPr lang="es-ES" sz="1400" dirty="0" smtClean="0"/>
              <a:t>data </a:t>
            </a:r>
            <a:r>
              <a:rPr lang="es-ES" sz="1400" dirty="0" err="1" smtClean="0"/>
              <a:t>is</a:t>
            </a:r>
            <a:r>
              <a:rPr lang="es-ES" sz="1400" dirty="0" smtClean="0"/>
              <a:t> </a:t>
            </a:r>
            <a:r>
              <a:rPr lang="es-ES" sz="1400" dirty="0" err="1" smtClean="0"/>
              <a:t>copied</a:t>
            </a:r>
            <a:r>
              <a:rPr lang="es-ES" sz="1400" dirty="0" smtClean="0"/>
              <a:t> </a:t>
            </a:r>
            <a:r>
              <a:rPr lang="es-ES" sz="1400" dirty="0" err="1"/>
              <a:t>one</a:t>
            </a:r>
            <a:r>
              <a:rPr lang="es-ES" sz="1400" dirty="0"/>
              <a:t> </a:t>
            </a:r>
            <a:r>
              <a:rPr lang="es-ES" sz="1400" dirty="0" err="1"/>
              <a:t>column</a:t>
            </a:r>
            <a:r>
              <a:rPr lang="es-ES" sz="1400" dirty="0"/>
              <a:t> at a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err="1"/>
              <a:t>This</a:t>
            </a:r>
            <a:r>
              <a:rPr lang="es-ES" sz="1400" dirty="0"/>
              <a:t> </a:t>
            </a:r>
            <a:r>
              <a:rPr lang="es-ES" sz="1400" dirty="0" err="1"/>
              <a:t>means</a:t>
            </a:r>
            <a:r>
              <a:rPr lang="es-ES" sz="1400" dirty="0"/>
              <a:t> </a:t>
            </a:r>
            <a:r>
              <a:rPr lang="es-ES" sz="1400" dirty="0" err="1"/>
              <a:t>copying</a:t>
            </a:r>
            <a:r>
              <a:rPr lang="es-ES" sz="1400" dirty="0"/>
              <a:t> </a:t>
            </a:r>
            <a:r>
              <a:rPr lang="es-ES" sz="1400" dirty="0" err="1"/>
              <a:t>adjacent</a:t>
            </a:r>
            <a:r>
              <a:rPr lang="es-ES" sz="1400" dirty="0"/>
              <a:t> </a:t>
            </a:r>
            <a:r>
              <a:rPr lang="es-ES" sz="1400" dirty="0" err="1"/>
              <a:t>memory</a:t>
            </a:r>
            <a:r>
              <a:rPr lang="es-ES" sz="1400" dirty="0"/>
              <a:t> </a:t>
            </a:r>
            <a:r>
              <a:rPr lang="es-ES" sz="1400" dirty="0" err="1"/>
              <a:t>locations</a:t>
            </a:r>
            <a:r>
              <a:rPr lang="es-ES" sz="1400" dirty="0"/>
              <a:t> in </a:t>
            </a:r>
            <a:r>
              <a:rPr lang="es-ES" sz="1400" dirty="0" err="1"/>
              <a:t>sequence</a:t>
            </a:r>
            <a:r>
              <a:rPr lang="es-ES" sz="1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err="1"/>
              <a:t>All</a:t>
            </a:r>
            <a:r>
              <a:rPr lang="es-ES" sz="1400" dirty="0"/>
              <a:t> data in </a:t>
            </a:r>
            <a:r>
              <a:rPr lang="es-ES" sz="1400" dirty="0" err="1"/>
              <a:t>the</a:t>
            </a:r>
            <a:r>
              <a:rPr lang="es-ES" sz="1400" dirty="0"/>
              <a:t> </a:t>
            </a:r>
            <a:r>
              <a:rPr lang="es-ES" sz="1400" dirty="0" err="1"/>
              <a:t>same</a:t>
            </a:r>
            <a:r>
              <a:rPr lang="es-ES" sz="1400" dirty="0"/>
              <a:t> cache line are </a:t>
            </a:r>
            <a:r>
              <a:rPr lang="es-ES" sz="1400" dirty="0" err="1"/>
              <a:t>used</a:t>
            </a:r>
            <a:r>
              <a:rPr lang="es-ES" sz="1400" dirty="0"/>
              <a:t>, and </a:t>
            </a:r>
            <a:r>
              <a:rPr lang="es-ES" sz="1400" dirty="0" err="1"/>
              <a:t>each</a:t>
            </a:r>
            <a:r>
              <a:rPr lang="es-ES" sz="1400" dirty="0"/>
              <a:t> line </a:t>
            </a:r>
            <a:r>
              <a:rPr lang="es-ES" sz="1400" dirty="0" err="1"/>
              <a:t>needs</a:t>
            </a:r>
            <a:r>
              <a:rPr lang="es-ES" sz="1400" dirty="0"/>
              <a:t> to be </a:t>
            </a:r>
            <a:r>
              <a:rPr lang="es-ES" sz="1400" dirty="0" err="1"/>
              <a:t>loaded</a:t>
            </a:r>
            <a:r>
              <a:rPr lang="es-ES" sz="1400" dirty="0"/>
              <a:t> </a:t>
            </a:r>
            <a:r>
              <a:rPr lang="es-ES" sz="1400" dirty="0" err="1"/>
              <a:t>only</a:t>
            </a:r>
            <a:r>
              <a:rPr lang="es-ES" sz="1400" dirty="0"/>
              <a:t> once.</a:t>
            </a:r>
          </a:p>
        </p:txBody>
      </p:sp>
    </p:spTree>
    <p:extLst>
      <p:ext uri="{BB962C8B-B14F-4D97-AF65-F5344CB8AC3E}">
        <p14:creationId xmlns:p14="http://schemas.microsoft.com/office/powerpoint/2010/main" val="330043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3</a:t>
            </a:fld>
            <a:endParaRPr lang="es-E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Why</a:t>
            </a:r>
            <a:r>
              <a:rPr lang="es-ES" dirty="0" smtClean="0"/>
              <a:t> HPC?</a:t>
            </a:r>
            <a:endParaRPr lang="es-E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HPC: High Performance Computing</a:t>
            </a:r>
          </a:p>
          <a:p>
            <a:endParaRPr lang="es-ES" dirty="0"/>
          </a:p>
          <a:p>
            <a:r>
              <a:rPr lang="es-ES" u="sng" dirty="0" err="1" smtClean="0"/>
              <a:t>Definition</a:t>
            </a:r>
            <a:r>
              <a:rPr lang="es-ES" dirty="0" smtClean="0"/>
              <a:t>: </a:t>
            </a:r>
            <a:r>
              <a:rPr lang="en-US" i="1" dirty="0"/>
              <a:t>High-performance computing (HPC) is the use of parallel processing for running advanced application programs efficiently, reliably and quickly</a:t>
            </a:r>
            <a:r>
              <a:rPr lang="en-US" i="1" dirty="0" smtClean="0"/>
              <a:t>.*</a:t>
            </a:r>
          </a:p>
          <a:p>
            <a:endParaRPr lang="en-US" i="1" dirty="0"/>
          </a:p>
          <a:p>
            <a:r>
              <a:rPr lang="en-US" dirty="0" smtClean="0"/>
              <a:t>We need HPC to calculate the operations inside the models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2339752" y="6487452"/>
            <a:ext cx="581439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50" i="1" dirty="0" smtClean="0"/>
              <a:t>* http</a:t>
            </a:r>
            <a:r>
              <a:rPr lang="es-ES" sz="1050" i="1" dirty="0"/>
              <a:t>://searchenterpriselinux.techtarget.com/definition/high-performance-computing</a:t>
            </a:r>
          </a:p>
        </p:txBody>
      </p:sp>
    </p:spTree>
    <p:extLst>
      <p:ext uri="{BB962C8B-B14F-4D97-AF65-F5344CB8AC3E}">
        <p14:creationId xmlns:p14="http://schemas.microsoft.com/office/powerpoint/2010/main" val="319755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30</a:t>
            </a:fld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Scalability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decide how many </a:t>
            </a:r>
            <a:r>
              <a:rPr lang="en-US" dirty="0" err="1" smtClean="0"/>
              <a:t>cpus</a:t>
            </a:r>
            <a:r>
              <a:rPr lang="en-US" dirty="0" smtClean="0"/>
              <a:t> use </a:t>
            </a:r>
            <a:r>
              <a:rPr lang="en-US" dirty="0"/>
              <a:t>in a job?</a:t>
            </a:r>
          </a:p>
          <a:p>
            <a:pPr lvl="1"/>
            <a:r>
              <a:rPr lang="en-US" dirty="0"/>
              <a:t>Depending on the </a:t>
            </a:r>
            <a:r>
              <a:rPr lang="en-US" dirty="0" smtClean="0"/>
              <a:t>scalability of </a:t>
            </a:r>
            <a:r>
              <a:rPr lang="en-US" dirty="0"/>
              <a:t>the code.</a:t>
            </a:r>
          </a:p>
          <a:p>
            <a:pPr lvl="1"/>
            <a:r>
              <a:rPr lang="en-US" dirty="0"/>
              <a:t>Avoid wasting </a:t>
            </a:r>
            <a:r>
              <a:rPr lang="en-US" dirty="0" smtClean="0"/>
              <a:t>resources</a:t>
            </a:r>
          </a:p>
          <a:p>
            <a:pPr lvl="1"/>
            <a:r>
              <a:rPr lang="es-ES" dirty="0" err="1" smtClean="0"/>
              <a:t>If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code</a:t>
            </a:r>
            <a:r>
              <a:rPr lang="es-ES" dirty="0" smtClean="0"/>
              <a:t> </a:t>
            </a:r>
            <a:r>
              <a:rPr lang="es-ES" dirty="0" err="1" smtClean="0"/>
              <a:t>does</a:t>
            </a:r>
            <a:r>
              <a:rPr lang="es-ES" dirty="0" smtClean="0"/>
              <a:t> </a:t>
            </a:r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scale</a:t>
            </a:r>
            <a:r>
              <a:rPr lang="es-ES" dirty="0" smtClean="0"/>
              <a:t>, </a:t>
            </a:r>
            <a:r>
              <a:rPr lang="es-ES" dirty="0" err="1" smtClean="0"/>
              <a:t>giving</a:t>
            </a:r>
            <a:r>
              <a:rPr lang="es-ES" dirty="0" smtClean="0"/>
              <a:t> </a:t>
            </a:r>
            <a:r>
              <a:rPr lang="es-ES" dirty="0" err="1" smtClean="0"/>
              <a:t>twice</a:t>
            </a:r>
            <a:r>
              <a:rPr lang="es-ES" dirty="0" smtClean="0"/>
              <a:t> </a:t>
            </a:r>
            <a:r>
              <a:rPr lang="es-ES" dirty="0" err="1" smtClean="0"/>
              <a:t>cpu’s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no </a:t>
            </a:r>
            <a:r>
              <a:rPr lang="es-ES" dirty="0" err="1" smtClean="0"/>
              <a:t>make</a:t>
            </a:r>
            <a:r>
              <a:rPr lang="es-ES" dirty="0" smtClean="0"/>
              <a:t> </a:t>
            </a:r>
            <a:r>
              <a:rPr lang="es-ES" dirty="0" err="1" smtClean="0"/>
              <a:t>your</a:t>
            </a:r>
            <a:r>
              <a:rPr lang="es-ES" dirty="0" smtClean="0"/>
              <a:t> </a:t>
            </a:r>
            <a:r>
              <a:rPr lang="es-ES" dirty="0" err="1" smtClean="0"/>
              <a:t>code</a:t>
            </a:r>
            <a:r>
              <a:rPr lang="es-ES" dirty="0" smtClean="0"/>
              <a:t> </a:t>
            </a:r>
            <a:r>
              <a:rPr lang="es-ES" dirty="0" err="1" smtClean="0"/>
              <a:t>twice</a:t>
            </a:r>
            <a:r>
              <a:rPr lang="es-ES" dirty="0" smtClean="0"/>
              <a:t> </a:t>
            </a:r>
            <a:r>
              <a:rPr lang="es-ES" dirty="0" err="1" smtClean="0"/>
              <a:t>faster</a:t>
            </a:r>
            <a:r>
              <a:rPr lang="es-ES" dirty="0" smtClean="0"/>
              <a:t> !!!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t="38660" r="25587" b="23540"/>
          <a:stretch/>
        </p:blipFill>
        <p:spPr>
          <a:xfrm>
            <a:off x="1979712" y="2924944"/>
            <a:ext cx="584705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0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48112"/>
            <a:ext cx="8928992" cy="2512531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31</a:t>
            </a:fld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Tools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Timing</a:t>
            </a:r>
            <a:r>
              <a:rPr lang="es-ES" dirty="0" smtClean="0"/>
              <a:t> </a:t>
            </a:r>
            <a:r>
              <a:rPr lang="es-ES" dirty="0" err="1" smtClean="0"/>
              <a:t>your</a:t>
            </a:r>
            <a:r>
              <a:rPr lang="es-ES" dirty="0" smtClean="0"/>
              <a:t> </a:t>
            </a:r>
            <a:r>
              <a:rPr lang="es-ES" dirty="0" err="1" smtClean="0"/>
              <a:t>application</a:t>
            </a:r>
            <a:endParaRPr lang="es-ES" dirty="0" smtClean="0"/>
          </a:p>
          <a:p>
            <a:pPr lvl="1"/>
            <a:r>
              <a:rPr lang="es-ES" dirty="0" smtClean="0"/>
              <a:t>/</a:t>
            </a:r>
            <a:r>
              <a:rPr lang="es-ES" dirty="0" err="1" smtClean="0"/>
              <a:t>usr</a:t>
            </a:r>
            <a:r>
              <a:rPr lang="es-ES" dirty="0" smtClean="0"/>
              <a:t>/</a:t>
            </a:r>
            <a:r>
              <a:rPr lang="es-ES" dirty="0" err="1" smtClean="0"/>
              <a:t>bin</a:t>
            </a:r>
            <a:r>
              <a:rPr lang="es-ES" dirty="0" smtClean="0"/>
              <a:t>/time</a:t>
            </a:r>
          </a:p>
          <a:p>
            <a:pPr lvl="1"/>
            <a:endParaRPr lang="es-ES" dirty="0"/>
          </a:p>
          <a:p>
            <a:r>
              <a:rPr lang="es-ES" dirty="0" err="1" smtClean="0"/>
              <a:t>Profiling</a:t>
            </a:r>
            <a:r>
              <a:rPr lang="es-ES" dirty="0" smtClean="0"/>
              <a:t> </a:t>
            </a:r>
            <a:r>
              <a:rPr lang="es-ES" dirty="0" err="1" smtClean="0"/>
              <a:t>your</a:t>
            </a:r>
            <a:r>
              <a:rPr lang="es-ES" dirty="0" smtClean="0"/>
              <a:t> </a:t>
            </a:r>
            <a:r>
              <a:rPr lang="es-ES" dirty="0" err="1" smtClean="0"/>
              <a:t>application</a:t>
            </a:r>
            <a:endParaRPr lang="es-ES" dirty="0" smtClean="0"/>
          </a:p>
          <a:p>
            <a:pPr lvl="1"/>
            <a:r>
              <a:rPr lang="es-ES" dirty="0" smtClean="0"/>
              <a:t>Compile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debug</a:t>
            </a:r>
            <a:r>
              <a:rPr lang="es-ES" dirty="0" smtClean="0"/>
              <a:t> and </a:t>
            </a:r>
            <a:r>
              <a:rPr lang="es-ES" dirty="0" err="1" smtClean="0"/>
              <a:t>profile</a:t>
            </a:r>
            <a:r>
              <a:rPr lang="es-ES" dirty="0" smtClean="0"/>
              <a:t> </a:t>
            </a:r>
            <a:r>
              <a:rPr lang="es-ES" dirty="0" err="1" smtClean="0"/>
              <a:t>support</a:t>
            </a:r>
            <a:endParaRPr lang="es-ES" dirty="0" smtClean="0"/>
          </a:p>
          <a:p>
            <a:pPr lvl="1"/>
            <a:r>
              <a:rPr lang="es-ES" dirty="0" err="1" smtClean="0"/>
              <a:t>Using</a:t>
            </a:r>
            <a:r>
              <a:rPr lang="es-ES" dirty="0" smtClean="0"/>
              <a:t> </a:t>
            </a:r>
            <a:r>
              <a:rPr lang="es-ES" dirty="0" err="1" smtClean="0"/>
              <a:t>gprof</a:t>
            </a:r>
            <a:r>
              <a:rPr lang="es-ES" dirty="0" smtClean="0"/>
              <a:t> </a:t>
            </a:r>
            <a:r>
              <a:rPr lang="es-ES" dirty="0" err="1" smtClean="0"/>
              <a:t>tool</a:t>
            </a:r>
            <a:r>
              <a:rPr lang="es-ES" dirty="0" smtClean="0"/>
              <a:t> to </a:t>
            </a:r>
            <a:r>
              <a:rPr lang="es-ES" dirty="0" err="1" smtClean="0"/>
              <a:t>analize</a:t>
            </a:r>
            <a:r>
              <a:rPr lang="es-ES" dirty="0" smtClean="0"/>
              <a:t> </a:t>
            </a:r>
            <a:r>
              <a:rPr lang="es-ES" dirty="0" err="1" smtClean="0"/>
              <a:t>results</a:t>
            </a:r>
            <a:endParaRPr lang="es-ES" dirty="0" smtClean="0"/>
          </a:p>
          <a:p>
            <a:pPr lvl="1"/>
            <a:endParaRPr lang="es-ES" dirty="0"/>
          </a:p>
          <a:p>
            <a:pPr lvl="1"/>
            <a:endParaRPr lang="es-ES" dirty="0" smtClean="0"/>
          </a:p>
          <a:p>
            <a:pPr lvl="1"/>
            <a:endParaRPr lang="es-ES" dirty="0"/>
          </a:p>
          <a:p>
            <a:pPr lvl="1"/>
            <a:endParaRPr lang="es-ES" dirty="0" smtClean="0"/>
          </a:p>
          <a:p>
            <a:pPr lvl="1"/>
            <a:endParaRPr lang="es-ES" dirty="0"/>
          </a:p>
          <a:p>
            <a:pPr lvl="1"/>
            <a:endParaRPr lang="es-ES" dirty="0" smtClean="0"/>
          </a:p>
          <a:p>
            <a:pPr lvl="1"/>
            <a:r>
              <a:rPr lang="es-ES" dirty="0" err="1" smtClean="0"/>
              <a:t>Focus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fuctions</a:t>
            </a:r>
            <a:r>
              <a:rPr lang="es-ES" dirty="0" smtClean="0"/>
              <a:t> </a:t>
            </a:r>
            <a:r>
              <a:rPr lang="es-ES" dirty="0" err="1" smtClean="0"/>
              <a:t>executed</a:t>
            </a:r>
            <a:r>
              <a:rPr lang="es-ES" dirty="0" smtClean="0"/>
              <a:t> </a:t>
            </a:r>
            <a:r>
              <a:rPr lang="es-ES" dirty="0" err="1" smtClean="0"/>
              <a:t>longer</a:t>
            </a:r>
            <a:endParaRPr lang="es-ES" dirty="0" smtClean="0"/>
          </a:p>
        </p:txBody>
      </p:sp>
      <p:sp>
        <p:nvSpPr>
          <p:cNvPr id="7" name="Rectángulo 6"/>
          <p:cNvSpPr/>
          <p:nvPr/>
        </p:nvSpPr>
        <p:spPr>
          <a:xfrm>
            <a:off x="5940152" y="1124744"/>
            <a:ext cx="2304256" cy="861774"/>
          </a:xfrm>
          <a:prstGeom prst="rect">
            <a:avLst/>
          </a:prstGeom>
          <a:ln>
            <a:solidFill>
              <a:srgbClr val="004990"/>
            </a:solidFill>
          </a:ln>
        </p:spPr>
        <p:txBody>
          <a:bodyPr wrap="square">
            <a:spAutoFit/>
          </a:bodyPr>
          <a:lstStyle/>
          <a:p>
            <a:r>
              <a:rPr lang="es-E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real  </a:t>
            </a:r>
            <a:r>
              <a:rPr lang="es-E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49m54.536s</a:t>
            </a:r>
            <a:endParaRPr lang="es-E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</a:t>
            </a:r>
            <a:r>
              <a:rPr lang="es-E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788m36.269s</a:t>
            </a:r>
          </a:p>
          <a:p>
            <a:r>
              <a:rPr lang="es-E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</a:t>
            </a:r>
            <a:r>
              <a:rPr lang="es-E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2m54.719s</a:t>
            </a:r>
            <a:endParaRPr lang="es-E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46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32</a:t>
            </a:fld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Tools (II)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In NMMB:</a:t>
            </a:r>
          </a:p>
          <a:p>
            <a:pPr lvl="1"/>
            <a:r>
              <a:rPr lang="es-ES" dirty="0" err="1" smtClean="0"/>
              <a:t>Internal</a:t>
            </a:r>
            <a:r>
              <a:rPr lang="es-ES" dirty="0" smtClean="0"/>
              <a:t> </a:t>
            </a:r>
            <a:r>
              <a:rPr lang="es-ES" dirty="0" err="1" smtClean="0"/>
              <a:t>timings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38664"/>
            <a:ext cx="7020272" cy="419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7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33</a:t>
            </a:fld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Tools - </a:t>
            </a:r>
            <a:r>
              <a:rPr lang="es-ES" dirty="0" err="1" smtClean="0"/>
              <a:t>Paraver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Tools to </a:t>
            </a:r>
            <a:r>
              <a:rPr lang="es-ES" dirty="0" err="1" smtClean="0"/>
              <a:t>analyse</a:t>
            </a:r>
            <a:r>
              <a:rPr lang="es-ES" dirty="0" smtClean="0"/>
              <a:t> and </a:t>
            </a:r>
            <a:r>
              <a:rPr lang="es-ES" dirty="0" err="1" smtClean="0"/>
              <a:t>visualize</a:t>
            </a:r>
            <a:r>
              <a:rPr lang="es-ES" dirty="0" smtClean="0"/>
              <a:t> </a:t>
            </a:r>
            <a:r>
              <a:rPr lang="es-ES" dirty="0" err="1" smtClean="0"/>
              <a:t>simulations</a:t>
            </a:r>
            <a:endParaRPr lang="es-ES" dirty="0" smtClean="0"/>
          </a:p>
          <a:p>
            <a:endParaRPr lang="es-ES" dirty="0"/>
          </a:p>
          <a:p>
            <a:r>
              <a:rPr lang="es-ES" dirty="0" smtClean="0"/>
              <a:t>At BSC, </a:t>
            </a:r>
            <a:r>
              <a:rPr lang="es-ES" dirty="0" err="1" smtClean="0"/>
              <a:t>we</a:t>
            </a:r>
            <a:r>
              <a:rPr lang="es-ES" dirty="0" smtClean="0"/>
              <a:t> use </a:t>
            </a:r>
            <a:r>
              <a:rPr lang="es-ES" dirty="0" err="1" smtClean="0"/>
              <a:t>Paraver</a:t>
            </a:r>
            <a:endParaRPr lang="es-ES" dirty="0" smtClean="0"/>
          </a:p>
          <a:p>
            <a:pPr lvl="1"/>
            <a:r>
              <a:rPr lang="es-ES" dirty="0" err="1" smtClean="0"/>
              <a:t>Paraver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</a:t>
            </a:r>
            <a:r>
              <a:rPr lang="es-ES" dirty="0" err="1" smtClean="0"/>
              <a:t>extract</a:t>
            </a:r>
            <a:r>
              <a:rPr lang="es-ES" dirty="0" smtClean="0"/>
              <a:t> </a:t>
            </a:r>
            <a:r>
              <a:rPr lang="es-ES" dirty="0" err="1" smtClean="0"/>
              <a:t>information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execution</a:t>
            </a:r>
            <a:r>
              <a:rPr lang="es-ES" dirty="0" smtClean="0"/>
              <a:t> </a:t>
            </a:r>
          </a:p>
          <a:p>
            <a:pPr lvl="2"/>
            <a:r>
              <a:rPr lang="es-ES" dirty="0" smtClean="0"/>
              <a:t>CPU use</a:t>
            </a:r>
          </a:p>
          <a:p>
            <a:pPr lvl="2"/>
            <a:r>
              <a:rPr lang="es-ES" dirty="0" err="1" smtClean="0"/>
              <a:t>Memory</a:t>
            </a:r>
            <a:r>
              <a:rPr lang="es-ES" dirty="0" smtClean="0"/>
              <a:t> </a:t>
            </a:r>
            <a:r>
              <a:rPr lang="es-ES" dirty="0" err="1" smtClean="0"/>
              <a:t>consumption</a:t>
            </a:r>
            <a:endParaRPr lang="es-ES" dirty="0" smtClean="0"/>
          </a:p>
          <a:p>
            <a:pPr lvl="2"/>
            <a:r>
              <a:rPr lang="es-ES" dirty="0" smtClean="0"/>
              <a:t>Hardware </a:t>
            </a:r>
            <a:r>
              <a:rPr lang="es-ES" dirty="0" err="1" smtClean="0"/>
              <a:t>counters</a:t>
            </a:r>
            <a:endParaRPr lang="es-ES" dirty="0" smtClean="0"/>
          </a:p>
          <a:p>
            <a:pPr lvl="2"/>
            <a:r>
              <a:rPr lang="es-ES" dirty="0" err="1" smtClean="0"/>
              <a:t>Communication</a:t>
            </a:r>
            <a:r>
              <a:rPr lang="es-ES" dirty="0" smtClean="0"/>
              <a:t> </a:t>
            </a:r>
            <a:r>
              <a:rPr lang="es-ES" dirty="0" err="1" smtClean="0"/>
              <a:t>pattern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29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34</a:t>
            </a:fld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Tools - </a:t>
            </a:r>
            <a:r>
              <a:rPr lang="es-ES" dirty="0" err="1" smtClean="0"/>
              <a:t>Paraver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4" y="981075"/>
            <a:ext cx="8106031" cy="5184775"/>
          </a:xfrm>
        </p:spPr>
      </p:pic>
    </p:spTree>
    <p:extLst>
      <p:ext uri="{BB962C8B-B14F-4D97-AF65-F5344CB8AC3E}">
        <p14:creationId xmlns:p14="http://schemas.microsoft.com/office/powerpoint/2010/main" val="14034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35</a:t>
            </a:fld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ES" sz="4800" dirty="0" smtClean="0"/>
          </a:p>
          <a:p>
            <a:pPr marL="0" indent="0" algn="ctr">
              <a:buNone/>
            </a:pPr>
            <a:endParaRPr lang="es-ES" sz="4800" dirty="0"/>
          </a:p>
          <a:p>
            <a:pPr marL="0" indent="0" algn="ctr">
              <a:buNone/>
            </a:pPr>
            <a:r>
              <a:rPr lang="es-ES" sz="4800" dirty="0" smtClean="0"/>
              <a:t>QUESTIONS</a:t>
            </a:r>
          </a:p>
          <a:p>
            <a:pPr marL="0" indent="0" algn="ctr">
              <a:buNone/>
            </a:pPr>
            <a:endParaRPr lang="es-ES" sz="4800" dirty="0"/>
          </a:p>
          <a:p>
            <a:pPr marL="0" indent="0" algn="ctr">
              <a:buNone/>
            </a:pPr>
            <a:r>
              <a:rPr lang="az-Cyrl-AZ" sz="4000" dirty="0" smtClean="0"/>
              <a:t>Хвала</a:t>
            </a:r>
            <a:r>
              <a:rPr lang="es-ES" sz="4000" dirty="0" smtClean="0"/>
              <a:t> !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4021015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4</a:t>
            </a:fld>
            <a:endParaRPr lang="es-E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What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it</a:t>
            </a:r>
            <a:r>
              <a:rPr lang="es-ES" dirty="0" smtClean="0"/>
              <a:t> a </a:t>
            </a:r>
            <a:r>
              <a:rPr lang="es-ES" dirty="0" err="1" smtClean="0"/>
              <a:t>Supercomputer</a:t>
            </a:r>
            <a:endParaRPr lang="es-E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Processors</a:t>
            </a:r>
            <a:r>
              <a:rPr lang="es-ES" dirty="0"/>
              <a:t>, </a:t>
            </a:r>
            <a:r>
              <a:rPr lang="es-ES" dirty="0" err="1"/>
              <a:t>Blades</a:t>
            </a:r>
            <a:r>
              <a:rPr lang="es-ES" dirty="0"/>
              <a:t>, </a:t>
            </a:r>
            <a:r>
              <a:rPr lang="es-ES" dirty="0" err="1"/>
              <a:t>BladeCenters</a:t>
            </a:r>
            <a:r>
              <a:rPr lang="es-ES" dirty="0"/>
              <a:t> and </a:t>
            </a:r>
            <a:r>
              <a:rPr lang="es-ES" dirty="0" smtClean="0"/>
              <a:t>Racks &amp; </a:t>
            </a:r>
            <a:r>
              <a:rPr lang="es-ES" dirty="0" err="1" smtClean="0"/>
              <a:t>network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68502"/>
            <a:ext cx="4619625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4" descr="IMG_15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4139902"/>
            <a:ext cx="3556000" cy="2371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30102"/>
            <a:ext cx="1150938" cy="9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49102"/>
            <a:ext cx="3343275" cy="213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72902"/>
            <a:ext cx="4021138" cy="224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304800" y="3140968"/>
            <a:ext cx="882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CORE</a:t>
            </a:r>
            <a:endParaRPr lang="es-ES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939002" y="3843317"/>
            <a:ext cx="2113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PROCCESSOR</a:t>
            </a:r>
            <a:endParaRPr lang="es-ES" dirty="0"/>
          </a:p>
        </p:txBody>
      </p:sp>
      <p:sp>
        <p:nvSpPr>
          <p:cNvPr id="18" name="CuadroTexto 17"/>
          <p:cNvSpPr txBox="1"/>
          <p:nvPr/>
        </p:nvSpPr>
        <p:spPr>
          <a:xfrm>
            <a:off x="6444208" y="3716040"/>
            <a:ext cx="1067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BLADE</a:t>
            </a:r>
            <a:endParaRPr lang="es-ES" dirty="0"/>
          </a:p>
        </p:txBody>
      </p:sp>
      <p:sp>
        <p:nvSpPr>
          <p:cNvPr id="19" name="CuadroTexto 18"/>
          <p:cNvSpPr txBox="1"/>
          <p:nvPr/>
        </p:nvSpPr>
        <p:spPr>
          <a:xfrm>
            <a:off x="3431083" y="6182657"/>
            <a:ext cx="1587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BLADE</a:t>
            </a:r>
          </a:p>
          <a:p>
            <a:pPr algn="ctr"/>
            <a:r>
              <a:rPr lang="es-ES" dirty="0" smtClean="0"/>
              <a:t>CENTER</a:t>
            </a:r>
            <a:endParaRPr lang="es-ES" dirty="0"/>
          </a:p>
        </p:txBody>
      </p:sp>
      <p:sp>
        <p:nvSpPr>
          <p:cNvPr id="20" name="CuadroTexto 19"/>
          <p:cNvSpPr txBox="1"/>
          <p:nvPr/>
        </p:nvSpPr>
        <p:spPr>
          <a:xfrm>
            <a:off x="7418492" y="6194640"/>
            <a:ext cx="1587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RACKS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456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Mare </a:t>
            </a:r>
            <a:r>
              <a:rPr lang="es-ES" dirty="0" err="1" smtClean="0"/>
              <a:t>Nostrum</a:t>
            </a:r>
            <a:r>
              <a:rPr lang="es-ES" dirty="0" smtClean="0"/>
              <a:t> </a:t>
            </a:r>
            <a:r>
              <a:rPr lang="es-ES" dirty="0" err="1" smtClean="0"/>
              <a:t>layout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5" y="1857375"/>
            <a:ext cx="6191250" cy="314325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072712"/>
            <a:ext cx="3518492" cy="44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83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6</a:t>
            </a:fld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Mare </a:t>
            </a:r>
            <a:r>
              <a:rPr lang="es-ES" dirty="0" err="1" smtClean="0"/>
              <a:t>Nostrum</a:t>
            </a:r>
            <a:r>
              <a:rPr lang="es-ES" dirty="0" smtClean="0"/>
              <a:t> 3 Hardware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" y="1521878"/>
            <a:ext cx="8928100" cy="4103168"/>
          </a:xfrm>
        </p:spPr>
      </p:pic>
    </p:spTree>
    <p:extLst>
      <p:ext uri="{BB962C8B-B14F-4D97-AF65-F5344CB8AC3E}">
        <p14:creationId xmlns:p14="http://schemas.microsoft.com/office/powerpoint/2010/main" val="195905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7</a:t>
            </a:fld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Networks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In Mare </a:t>
            </a:r>
            <a:r>
              <a:rPr lang="es-ES" dirty="0" err="1" smtClean="0"/>
              <a:t>Nostrum</a:t>
            </a:r>
            <a:r>
              <a:rPr lang="es-ES" dirty="0" smtClean="0"/>
              <a:t> 3, </a:t>
            </a:r>
            <a:r>
              <a:rPr lang="es-ES" dirty="0" err="1" smtClean="0"/>
              <a:t>there</a:t>
            </a:r>
            <a:r>
              <a:rPr lang="es-ES" dirty="0" smtClean="0"/>
              <a:t> are </a:t>
            </a:r>
            <a:r>
              <a:rPr lang="es-ES" dirty="0" err="1" smtClean="0"/>
              <a:t>three</a:t>
            </a:r>
            <a:r>
              <a:rPr lang="es-ES" dirty="0" smtClean="0"/>
              <a:t> </a:t>
            </a:r>
            <a:r>
              <a:rPr lang="es-ES" dirty="0" err="1" smtClean="0"/>
              <a:t>different</a:t>
            </a:r>
            <a:r>
              <a:rPr lang="es-ES" dirty="0" smtClean="0"/>
              <a:t> </a:t>
            </a:r>
            <a:r>
              <a:rPr lang="es-ES" dirty="0" err="1" smtClean="0"/>
              <a:t>connection</a:t>
            </a:r>
            <a:r>
              <a:rPr lang="es-ES" dirty="0" smtClean="0"/>
              <a:t> </a:t>
            </a:r>
            <a:r>
              <a:rPr lang="es-ES" dirty="0" err="1" smtClean="0"/>
              <a:t>network</a:t>
            </a:r>
            <a:r>
              <a:rPr lang="es-ES" dirty="0" smtClean="0"/>
              <a:t> in </a:t>
            </a:r>
            <a:r>
              <a:rPr lang="es-ES" dirty="0" err="1" smtClean="0"/>
              <a:t>each</a:t>
            </a:r>
            <a:r>
              <a:rPr lang="es-ES" dirty="0" smtClean="0"/>
              <a:t> compute rack:</a:t>
            </a:r>
          </a:p>
          <a:p>
            <a:pPr lvl="1"/>
            <a:r>
              <a:rPr lang="es-ES" dirty="0" err="1" smtClean="0"/>
              <a:t>Infiniband</a:t>
            </a:r>
            <a:r>
              <a:rPr lang="es-ES" dirty="0"/>
              <a:t>: </a:t>
            </a:r>
            <a:r>
              <a:rPr lang="es-ES" dirty="0" err="1"/>
              <a:t>high</a:t>
            </a:r>
            <a:r>
              <a:rPr lang="es-ES" dirty="0"/>
              <a:t> </a:t>
            </a:r>
            <a:r>
              <a:rPr lang="es-ES" dirty="0" err="1"/>
              <a:t>speed</a:t>
            </a:r>
            <a:r>
              <a:rPr lang="es-ES" dirty="0"/>
              <a:t> </a:t>
            </a:r>
            <a:r>
              <a:rPr lang="es-ES" dirty="0" err="1"/>
              <a:t>interconnection</a:t>
            </a:r>
            <a:r>
              <a:rPr lang="es-ES" dirty="0"/>
              <a:t> </a:t>
            </a:r>
            <a:r>
              <a:rPr lang="es-ES" dirty="0" err="1" smtClean="0"/>
              <a:t>network</a:t>
            </a:r>
            <a:r>
              <a:rPr lang="es-ES" dirty="0"/>
              <a:t> </a:t>
            </a:r>
            <a:r>
              <a:rPr lang="es-ES" dirty="0" err="1"/>
              <a:t>via</a:t>
            </a:r>
            <a:r>
              <a:rPr lang="es-ES" dirty="0"/>
              <a:t> </a:t>
            </a:r>
            <a:r>
              <a:rPr lang="es-ES" dirty="0" err="1"/>
              <a:t>fibre</a:t>
            </a:r>
            <a:r>
              <a:rPr lang="es-ES" dirty="0"/>
              <a:t> </a:t>
            </a:r>
            <a:r>
              <a:rPr lang="es-ES" dirty="0" err="1"/>
              <a:t>optic</a:t>
            </a:r>
            <a:r>
              <a:rPr lang="es-ES" dirty="0"/>
              <a:t> cables </a:t>
            </a:r>
            <a:r>
              <a:rPr lang="es-ES" dirty="0" err="1" smtClean="0"/>
              <a:t>connection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compute </a:t>
            </a:r>
            <a:r>
              <a:rPr lang="es-ES" dirty="0" err="1" smtClean="0"/>
              <a:t>nodes</a:t>
            </a:r>
            <a:r>
              <a:rPr lang="es-ES" dirty="0" smtClean="0"/>
              <a:t>.</a:t>
            </a:r>
          </a:p>
          <a:p>
            <a:pPr lvl="2"/>
            <a:r>
              <a:rPr lang="es-ES" dirty="0" err="1" smtClean="0"/>
              <a:t>Using</a:t>
            </a:r>
            <a:r>
              <a:rPr lang="es-ES" dirty="0" smtClean="0"/>
              <a:t> a “</a:t>
            </a:r>
            <a:r>
              <a:rPr lang="es-ES" dirty="0" err="1" smtClean="0"/>
              <a:t>Fat</a:t>
            </a:r>
            <a:r>
              <a:rPr lang="es-ES" dirty="0" smtClean="0"/>
              <a:t> </a:t>
            </a:r>
            <a:r>
              <a:rPr lang="es-ES" dirty="0" err="1" smtClean="0"/>
              <a:t>Tree</a:t>
            </a:r>
            <a:r>
              <a:rPr lang="es-ES" dirty="0" smtClean="0"/>
              <a:t>” </a:t>
            </a:r>
            <a:r>
              <a:rPr lang="es-ES" dirty="0" err="1" smtClean="0"/>
              <a:t>topology</a:t>
            </a:r>
            <a:endParaRPr lang="es-ES" dirty="0" smtClean="0"/>
          </a:p>
          <a:p>
            <a:pPr lvl="2"/>
            <a:endParaRPr lang="es-ES" dirty="0" smtClean="0"/>
          </a:p>
          <a:p>
            <a:pPr lvl="2"/>
            <a:endParaRPr lang="es-ES" dirty="0"/>
          </a:p>
          <a:p>
            <a:pPr lvl="2"/>
            <a:endParaRPr lang="es-ES" dirty="0" smtClean="0"/>
          </a:p>
          <a:p>
            <a:pPr lvl="2"/>
            <a:endParaRPr lang="es-ES" dirty="0"/>
          </a:p>
          <a:p>
            <a:pPr lvl="2"/>
            <a:endParaRPr lang="es-ES" dirty="0" smtClean="0"/>
          </a:p>
          <a:p>
            <a:pPr lvl="2"/>
            <a:endParaRPr lang="es-ES" dirty="0"/>
          </a:p>
          <a:p>
            <a:pPr lvl="1"/>
            <a:r>
              <a:rPr lang="es-ES" dirty="0" smtClean="0"/>
              <a:t>Ethernet </a:t>
            </a:r>
            <a:r>
              <a:rPr lang="es-ES" dirty="0" err="1" smtClean="0"/>
              <a:t>for</a:t>
            </a:r>
            <a:r>
              <a:rPr lang="es-ES" dirty="0" smtClean="0"/>
              <a:t> Management</a:t>
            </a:r>
            <a:endParaRPr lang="es-ES" dirty="0"/>
          </a:p>
          <a:p>
            <a:pPr lvl="1"/>
            <a:r>
              <a:rPr lang="es-ES" dirty="0" smtClean="0"/>
              <a:t>Ethernet </a:t>
            </a:r>
            <a:r>
              <a:rPr lang="es-ES" dirty="0" err="1" smtClean="0"/>
              <a:t>for</a:t>
            </a:r>
            <a:r>
              <a:rPr lang="es-ES" dirty="0" smtClean="0"/>
              <a:t> GPFS disk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924944"/>
            <a:ext cx="6264696" cy="152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29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8</a:t>
            </a:fld>
            <a:endParaRPr lang="es-E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Working</a:t>
            </a:r>
            <a:r>
              <a:rPr lang="es-ES" dirty="0" smtClean="0"/>
              <a:t> in HPC</a:t>
            </a:r>
            <a:endParaRPr lang="es-E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err="1" smtClean="0"/>
              <a:t>Constraints</a:t>
            </a:r>
            <a:endParaRPr lang="es-ES" dirty="0" smtClean="0"/>
          </a:p>
          <a:p>
            <a:pPr lvl="1"/>
            <a:r>
              <a:rPr lang="es-ES" dirty="0" err="1" smtClean="0"/>
              <a:t>Many</a:t>
            </a:r>
            <a:r>
              <a:rPr lang="es-ES" dirty="0" smtClean="0"/>
              <a:t> </a:t>
            </a:r>
            <a:r>
              <a:rPr lang="es-ES" dirty="0" err="1" smtClean="0"/>
              <a:t>users</a:t>
            </a:r>
            <a:endParaRPr lang="es-ES" dirty="0" smtClean="0"/>
          </a:p>
          <a:p>
            <a:pPr lvl="1"/>
            <a:r>
              <a:rPr lang="es-ES" dirty="0" err="1" smtClean="0"/>
              <a:t>Many</a:t>
            </a:r>
            <a:r>
              <a:rPr lang="es-ES" dirty="0" smtClean="0"/>
              <a:t> </a:t>
            </a:r>
            <a:r>
              <a:rPr lang="es-ES" dirty="0" err="1" smtClean="0"/>
              <a:t>jobs</a:t>
            </a:r>
            <a:endParaRPr lang="es-ES" dirty="0" smtClean="0"/>
          </a:p>
          <a:p>
            <a:pPr lvl="1"/>
            <a:r>
              <a:rPr lang="es-ES" dirty="0" err="1" smtClean="0"/>
              <a:t>Limited</a:t>
            </a:r>
            <a:r>
              <a:rPr lang="es-ES" dirty="0" smtClean="0"/>
              <a:t> </a:t>
            </a:r>
            <a:r>
              <a:rPr lang="es-ES" dirty="0" err="1" smtClean="0"/>
              <a:t>ressources</a:t>
            </a:r>
            <a:endParaRPr lang="es-ES" dirty="0" smtClean="0"/>
          </a:p>
          <a:p>
            <a:endParaRPr lang="es-ES" dirty="0"/>
          </a:p>
          <a:p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need</a:t>
            </a:r>
            <a:r>
              <a:rPr lang="es-ES" dirty="0" smtClean="0"/>
              <a:t> a </a:t>
            </a:r>
            <a:r>
              <a:rPr lang="es-ES" dirty="0" err="1" smtClean="0"/>
              <a:t>job</a:t>
            </a:r>
            <a:r>
              <a:rPr lang="es-ES" dirty="0" smtClean="0"/>
              <a:t> </a:t>
            </a:r>
            <a:r>
              <a:rPr lang="es-ES" dirty="0" err="1" smtClean="0"/>
              <a:t>sumitter</a:t>
            </a:r>
            <a:r>
              <a:rPr lang="es-ES" dirty="0" smtClean="0"/>
              <a:t> and </a:t>
            </a:r>
            <a:r>
              <a:rPr lang="es-ES" dirty="0" err="1" smtClean="0"/>
              <a:t>scheduler</a:t>
            </a:r>
            <a:endParaRPr lang="es-ES" dirty="0" smtClean="0"/>
          </a:p>
          <a:p>
            <a:pPr lvl="1"/>
            <a:r>
              <a:rPr lang="es-ES" dirty="0" err="1" smtClean="0"/>
              <a:t>Distributes</a:t>
            </a:r>
            <a:r>
              <a:rPr lang="es-ES" dirty="0" smtClean="0"/>
              <a:t> </a:t>
            </a:r>
            <a:r>
              <a:rPr lang="es-ES" dirty="0" err="1" smtClean="0"/>
              <a:t>jobs</a:t>
            </a:r>
            <a:r>
              <a:rPr lang="es-ES" dirty="0" smtClean="0"/>
              <a:t> </a:t>
            </a:r>
            <a:r>
              <a:rPr lang="es-ES" dirty="0" err="1" smtClean="0"/>
              <a:t>through</a:t>
            </a:r>
            <a:r>
              <a:rPr lang="es-ES" dirty="0" smtClean="0"/>
              <a:t> machine</a:t>
            </a:r>
          </a:p>
          <a:p>
            <a:pPr lvl="1"/>
            <a:r>
              <a:rPr lang="es-ES" dirty="0" err="1" smtClean="0"/>
              <a:t>Gives</a:t>
            </a:r>
            <a:r>
              <a:rPr lang="es-ES" dirty="0" smtClean="0"/>
              <a:t> </a:t>
            </a:r>
            <a:r>
              <a:rPr lang="es-ES" dirty="0" err="1" smtClean="0"/>
              <a:t>priority</a:t>
            </a:r>
            <a:endParaRPr lang="es-ES" dirty="0" smtClean="0"/>
          </a:p>
          <a:p>
            <a:pPr lvl="1"/>
            <a:r>
              <a:rPr lang="es-ES" dirty="0" err="1" smtClean="0"/>
              <a:t>Each</a:t>
            </a:r>
            <a:r>
              <a:rPr lang="es-ES" dirty="0" smtClean="0"/>
              <a:t> </a:t>
            </a:r>
            <a:r>
              <a:rPr lang="es-ES" dirty="0" err="1" smtClean="0"/>
              <a:t>job</a:t>
            </a:r>
            <a:r>
              <a:rPr lang="es-ES" dirty="0" smtClean="0"/>
              <a:t> has </a:t>
            </a:r>
            <a:r>
              <a:rPr lang="es-ES" dirty="0" err="1" smtClean="0"/>
              <a:t>an</a:t>
            </a:r>
            <a:r>
              <a:rPr lang="es-ES" dirty="0" smtClean="0"/>
              <a:t> id</a:t>
            </a:r>
          </a:p>
          <a:p>
            <a:pPr lvl="1"/>
            <a:r>
              <a:rPr lang="es-ES" dirty="0" err="1" smtClean="0"/>
              <a:t>Makes</a:t>
            </a:r>
            <a:r>
              <a:rPr lang="es-ES" dirty="0" smtClean="0"/>
              <a:t> a </a:t>
            </a:r>
            <a:r>
              <a:rPr lang="es-ES" dirty="0" err="1" smtClean="0"/>
              <a:t>waiting</a:t>
            </a:r>
            <a:r>
              <a:rPr lang="es-ES" dirty="0" smtClean="0"/>
              <a:t> </a:t>
            </a:r>
            <a:r>
              <a:rPr lang="es-ES" dirty="0" err="1" smtClean="0"/>
              <a:t>queue</a:t>
            </a:r>
            <a:endParaRPr lang="es-ES" dirty="0" smtClean="0"/>
          </a:p>
          <a:p>
            <a:pPr lvl="1"/>
            <a:endParaRPr lang="es-ES" dirty="0"/>
          </a:p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user</a:t>
            </a:r>
            <a:r>
              <a:rPr lang="es-ES" dirty="0" smtClean="0"/>
              <a:t> </a:t>
            </a:r>
            <a:r>
              <a:rPr lang="es-ES" dirty="0" err="1" smtClean="0"/>
              <a:t>submits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jobs</a:t>
            </a:r>
            <a:r>
              <a:rPr lang="es-ES" dirty="0" smtClean="0"/>
              <a:t> and </a:t>
            </a:r>
            <a:r>
              <a:rPr lang="es-ES" dirty="0" err="1" smtClean="0"/>
              <a:t>waits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result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r>
              <a:rPr lang="es-ES" dirty="0" err="1" smtClean="0"/>
              <a:t>User</a:t>
            </a:r>
            <a:r>
              <a:rPr lang="es-ES" dirty="0" smtClean="0"/>
              <a:t> </a:t>
            </a:r>
            <a:r>
              <a:rPr lang="es-ES" dirty="0" err="1" smtClean="0"/>
              <a:t>need</a:t>
            </a:r>
            <a:r>
              <a:rPr lang="es-ES" dirty="0" smtClean="0"/>
              <a:t> to </a:t>
            </a:r>
            <a:r>
              <a:rPr lang="es-ES" dirty="0" err="1" smtClean="0"/>
              <a:t>learn</a:t>
            </a:r>
            <a:r>
              <a:rPr lang="es-ES" dirty="0" smtClean="0"/>
              <a:t> </a:t>
            </a:r>
            <a:r>
              <a:rPr lang="es-ES" dirty="0" err="1" smtClean="0"/>
              <a:t>commands</a:t>
            </a:r>
            <a:r>
              <a:rPr lang="es-ES" dirty="0" smtClean="0"/>
              <a:t> to </a:t>
            </a:r>
            <a:r>
              <a:rPr lang="es-ES" dirty="0" err="1" smtClean="0"/>
              <a:t>communicate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queue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46121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9</a:t>
            </a:fld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Working</a:t>
            </a:r>
            <a:r>
              <a:rPr lang="es-ES" dirty="0" smtClean="0"/>
              <a:t> in HPC</a:t>
            </a:r>
            <a:endParaRPr lang="es-ES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6" y="1724925"/>
            <a:ext cx="9059068" cy="3744415"/>
          </a:xfrm>
        </p:spPr>
      </p:pic>
    </p:spTree>
    <p:extLst>
      <p:ext uri="{BB962C8B-B14F-4D97-AF65-F5344CB8AC3E}">
        <p14:creationId xmlns:p14="http://schemas.microsoft.com/office/powerpoint/2010/main" val="65659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PRESENTACIONES BSC-CNS-23032012-v2">
  <a:themeElements>
    <a:clrScheme name="BSC-CNS">
      <a:dk1>
        <a:srgbClr val="0058A9"/>
      </a:dk1>
      <a:lt1>
        <a:sysClr val="window" lastClr="FFFFFF"/>
      </a:lt1>
      <a:dk2>
        <a:srgbClr val="5D91D1"/>
      </a:dk2>
      <a:lt2>
        <a:srgbClr val="DBE7F5"/>
      </a:lt2>
      <a:accent1>
        <a:srgbClr val="B4CCEA"/>
      </a:accent1>
      <a:accent2>
        <a:srgbClr val="87AEDD"/>
      </a:accent2>
      <a:accent3>
        <a:srgbClr val="5D91D1"/>
      </a:accent3>
      <a:accent4>
        <a:srgbClr val="326BB0"/>
      </a:accent4>
      <a:accent5>
        <a:srgbClr val="295993"/>
      </a:accent5>
      <a:accent6>
        <a:srgbClr val="004990"/>
      </a:accent6>
      <a:hlink>
        <a:srgbClr val="002E5C"/>
      </a:hlink>
      <a:folHlink>
        <a:srgbClr val="214775"/>
      </a:folHlink>
    </a:clrScheme>
    <a:fontScheme name="BSC-C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PRESENTACIONES BSC-CNS-23032012-v2</Template>
  <TotalTime>2602</TotalTime>
  <Words>1634</Words>
  <Application>Microsoft Office PowerPoint</Application>
  <PresentationFormat>Presentación en pantalla (4:3)</PresentationFormat>
  <Paragraphs>317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1" baseType="lpstr">
      <vt:lpstr>Arial</vt:lpstr>
      <vt:lpstr>Calibri</vt:lpstr>
      <vt:lpstr>Century Gothic</vt:lpstr>
      <vt:lpstr>Courier New</vt:lpstr>
      <vt:lpstr>DejaVu Sans</vt:lpstr>
      <vt:lpstr>PLANTILLA PRESENTACIONES BSC-CNS-23032012-v2</vt:lpstr>
      <vt:lpstr>Presentación de PowerPoint</vt:lpstr>
      <vt:lpstr>Objectives</vt:lpstr>
      <vt:lpstr>Why HPC?</vt:lpstr>
      <vt:lpstr>What is it a Supercomputer</vt:lpstr>
      <vt:lpstr>Mare Nostrum layout</vt:lpstr>
      <vt:lpstr>Mare Nostrum 3 Hardware</vt:lpstr>
      <vt:lpstr>Networks</vt:lpstr>
      <vt:lpstr>Working in HPC</vt:lpstr>
      <vt:lpstr>Working in HPC</vt:lpstr>
      <vt:lpstr>Queue and Scheduling</vt:lpstr>
      <vt:lpstr>Workflow</vt:lpstr>
      <vt:lpstr>NMMB/BSC Forecasts at Earth Sciences</vt:lpstr>
      <vt:lpstr>Manage data</vt:lpstr>
      <vt:lpstr>Compilers</vt:lpstr>
      <vt:lpstr>Compilers (II)</vt:lpstr>
      <vt:lpstr>Different Architectures</vt:lpstr>
      <vt:lpstr>Programming Models</vt:lpstr>
      <vt:lpstr>BSC Programming Model</vt:lpstr>
      <vt:lpstr>Parallelizing Atmospheric Models</vt:lpstr>
      <vt:lpstr>Parallelizing Atmospheric Models</vt:lpstr>
      <vt:lpstr>Parallelizing Atmospheric Models</vt:lpstr>
      <vt:lpstr>Optimizing your code</vt:lpstr>
      <vt:lpstr>Analyze your code</vt:lpstr>
      <vt:lpstr>Analyze your code (II)</vt:lpstr>
      <vt:lpstr>Optimization flags in Intel Fortran Compiler</vt:lpstr>
      <vt:lpstr>Optimization flags in Intel Fortran Compiler (II)</vt:lpstr>
      <vt:lpstr>Optimization flags in Intel Fortran Compiler (III)</vt:lpstr>
      <vt:lpstr>Optimization through Cache Hierarchy</vt:lpstr>
      <vt:lpstr>Optimization through Cache Hierarchy (II)</vt:lpstr>
      <vt:lpstr>Scalability</vt:lpstr>
      <vt:lpstr>Tools</vt:lpstr>
      <vt:lpstr>Tools (II)</vt:lpstr>
      <vt:lpstr>Tools - Paraver</vt:lpstr>
      <vt:lpstr>Tools - Paraver</vt:lpstr>
      <vt:lpstr>Presentación de PowerPoint</vt:lpstr>
    </vt:vector>
  </TitlesOfParts>
  <Manager/>
  <Company>BSC-CNS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/>
  <cp:keywords/>
  <dc:description/>
  <cp:lastModifiedBy>Kim Serradell</cp:lastModifiedBy>
  <cp:revision>314</cp:revision>
  <cp:lastPrinted>2012-12-03T15:53:36Z</cp:lastPrinted>
  <dcterms:created xsi:type="dcterms:W3CDTF">2012-03-28T13:19:24Z</dcterms:created>
  <dcterms:modified xsi:type="dcterms:W3CDTF">2014-09-24T10:02:05Z</dcterms:modified>
  <cp:category/>
</cp:coreProperties>
</file>