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8219EC-0C25-42F8-ACAB-9891D741DBA4}">
          <p14:sldIdLst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1" d="100"/>
          <a:sy n="61" d="100"/>
        </p:scale>
        <p:origin x="16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12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F4D8E-8FEE-4638-B4DB-EF63DA5419F0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A2F53-7943-49BE-8A9A-D20CA0C9A8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7022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DB71A-CD6A-4A37-8CFD-9BADD0848D77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99E72-CB38-4F12-87EF-E621BD195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30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4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3000"/>
              </a:lnSpc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76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71181"/>
            <a:ext cx="7772400" cy="1362075"/>
          </a:xfrm>
        </p:spPr>
        <p:txBody>
          <a:bodyPr anchor="t">
            <a:normAutofit/>
          </a:bodyPr>
          <a:lstStyle>
            <a:lvl1pPr algn="r">
              <a:defRPr sz="28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321714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1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400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anchor="b"/>
          <a:lstStyle/>
          <a:p>
            <a:fld id="{4A490C5D-AEA8-4823-B9B3-806910A0ECF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1457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52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 anchor="ctr"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3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09320"/>
            <a:ext cx="1878899" cy="46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3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rgbClr val="00499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99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499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499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499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Issues on the operational cluster</a:t>
            </a:r>
            <a:endParaRPr/>
          </a:p>
        </p:txBody>
      </p:sp>
      <p:sp>
        <p:nvSpPr>
          <p:cNvPr id="720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DBF5C6E-02A0-47FC-89D3-33716FC5B374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1</a:t>
            </a:fld>
            <a:endParaRPr/>
          </a:p>
        </p:txBody>
      </p:sp>
      <p:sp>
        <p:nvSpPr>
          <p:cNvPr id="721" name="CustomShape 3"/>
          <p:cNvSpPr/>
          <p:nvPr/>
        </p:nvSpPr>
        <p:spPr>
          <a:xfrm>
            <a:off x="107640" y="980640"/>
            <a:ext cx="8926920" cy="39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Up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to 4.4x times variation of the execution time on 169 cores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Using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-O2 optimization </a:t>
            </a: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flag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Using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IBM MPI without efficient </a:t>
            </a: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mapping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Using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IBM MPI parameters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Issues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with the </a:t>
            </a:r>
            <a:r>
              <a:rPr lang="en-US" sz="2400" dirty="0" err="1">
                <a:solidFill>
                  <a:srgbClr val="004990"/>
                </a:solidFill>
                <a:latin typeface="Arial"/>
                <a:ea typeface="DejaVu Sans"/>
              </a:rPr>
              <a:t>filesystem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I/O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issues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53381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Variation of the execution time</a:t>
            </a:r>
            <a:endParaRPr/>
          </a:p>
        </p:txBody>
      </p:sp>
      <p:sp>
        <p:nvSpPr>
          <p:cNvPr id="723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F4E4130-8143-4D6D-89EF-B5166838F2E9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2</a:t>
            </a:fld>
            <a:endParaRPr/>
          </a:p>
        </p:txBody>
      </p:sp>
      <p:sp>
        <p:nvSpPr>
          <p:cNvPr id="724" name="CustomShape 3"/>
          <p:cNvSpPr/>
          <p:nvPr/>
        </p:nvSpPr>
        <p:spPr>
          <a:xfrm>
            <a:off x="107640" y="980640"/>
            <a:ext cx="8926920" cy="453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Four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faulty nodes influence the performance of the cluster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Including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all the nodes the execution time was between 75 and 330 seconds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Exclude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the following nodes </a:t>
            </a:r>
            <a:endParaRPr lang="en-US" sz="2400" dirty="0">
              <a:solidFill>
                <a:srgbClr val="00499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Blip>
                <a:blip r:embed="rId2"/>
              </a:buBlip>
            </a:pPr>
            <a:endParaRPr lang="en-US" sz="2400" dirty="0">
              <a:solidFill>
                <a:srgbClr val="00499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#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BSUB –R “select[</a:t>
            </a:r>
            <a:r>
              <a:rPr lang="en-US" sz="2400" dirty="0" err="1">
                <a:solidFill>
                  <a:srgbClr val="004990"/>
                </a:solidFill>
                <a:latin typeface="Arial"/>
                <a:ea typeface="DejaVu Sans"/>
              </a:rPr>
              <a:t>hname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!=100]”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#BSUB –R “select[</a:t>
            </a:r>
            <a:r>
              <a:rPr lang="en-US" sz="2400" dirty="0" err="1">
                <a:solidFill>
                  <a:srgbClr val="004990"/>
                </a:solidFill>
                <a:latin typeface="Arial"/>
                <a:ea typeface="DejaVu Sans"/>
              </a:rPr>
              <a:t>hname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!=102]”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#BSUB –R “select[</a:t>
            </a:r>
            <a:r>
              <a:rPr lang="en-US" sz="2400" dirty="0" err="1">
                <a:solidFill>
                  <a:srgbClr val="004990"/>
                </a:solidFill>
                <a:latin typeface="Arial"/>
                <a:ea typeface="DejaVu Sans"/>
              </a:rPr>
              <a:t>hname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!=104]”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#BSUB –R “select[</a:t>
            </a:r>
            <a:r>
              <a:rPr lang="en-US" sz="2400" dirty="0" err="1">
                <a:solidFill>
                  <a:srgbClr val="004990"/>
                </a:solidFill>
                <a:latin typeface="Arial"/>
                <a:ea typeface="DejaVu Sans"/>
              </a:rPr>
              <a:t>hname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!=105]”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The execution time without the above nodes is around to 75-90 seconds. The reboot of the nodes seems to solved the problem.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249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004990"/>
                </a:solidFill>
                <a:latin typeface="Arial"/>
                <a:ea typeface="DejaVu Sans"/>
              </a:rPr>
              <a:t>Using -O2 optimization flag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4990"/>
                </a:solidFill>
                <a:latin typeface="Arial"/>
                <a:ea typeface="DejaVu Sans"/>
              </a:rPr>
              <a:t>Using -O2 optimization flag</a:t>
            </a:r>
            <a:endParaRPr/>
          </a:p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Using -O2 optimization flag</a:t>
            </a:r>
            <a:endParaRPr/>
          </a:p>
        </p:txBody>
      </p:sp>
      <p:sp>
        <p:nvSpPr>
          <p:cNvPr id="726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55580E0-AEE4-4806-AC64-785BBB237101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3</a:t>
            </a:fld>
            <a:endParaRPr/>
          </a:p>
        </p:txBody>
      </p:sp>
      <p:sp>
        <p:nvSpPr>
          <p:cNvPr id="727" name="CustomShape 3"/>
          <p:cNvSpPr/>
          <p:nvPr/>
        </p:nvSpPr>
        <p:spPr>
          <a:xfrm>
            <a:off x="107640" y="980640"/>
            <a:ext cx="8926920" cy="504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The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usage of –O3 was crashing the model (without -g).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We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added the –</a:t>
            </a:r>
            <a:r>
              <a:rPr lang="en-US" sz="2400" dirty="0" err="1">
                <a:solidFill>
                  <a:srgbClr val="004990"/>
                </a:solidFill>
                <a:latin typeface="Arial"/>
                <a:ea typeface="DejaVu Sans"/>
              </a:rPr>
              <a:t>fp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-model strict flag to take care the floating point operations and disable optimizations that can influence the results. 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Not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efficient results, but not trusted also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728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199880" y="2997000"/>
            <a:ext cx="7107120" cy="3096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29741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Issues with the hardware??</a:t>
            </a:r>
            <a:endParaRPr/>
          </a:p>
        </p:txBody>
      </p:sp>
      <p:sp>
        <p:nvSpPr>
          <p:cNvPr id="730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D164FAA-9AFF-4180-901C-097A9D558AA1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4</a:t>
            </a:fld>
            <a:endParaRPr/>
          </a:p>
        </p:txBody>
      </p:sp>
      <p:sp>
        <p:nvSpPr>
          <p:cNvPr id="731" name="CustomShape 3"/>
          <p:cNvSpPr/>
          <p:nvPr/>
        </p:nvSpPr>
        <p:spPr>
          <a:xfrm>
            <a:off x="107640" y="980640"/>
            <a:ext cx="8926920" cy="39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73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51640" y="834840"/>
            <a:ext cx="6264360" cy="3468960"/>
          </a:xfrm>
          <a:prstGeom prst="rect">
            <a:avLst/>
          </a:prstGeom>
          <a:ln>
            <a:noFill/>
          </a:ln>
        </p:spPr>
      </p:pic>
      <p:pic>
        <p:nvPicPr>
          <p:cNvPr id="733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397160" y="4149000"/>
            <a:ext cx="7652520" cy="2831040"/>
          </a:xfrm>
          <a:prstGeom prst="rect">
            <a:avLst/>
          </a:prstGeom>
          <a:ln>
            <a:noFill/>
          </a:ln>
        </p:spPr>
      </p:pic>
      <p:sp>
        <p:nvSpPr>
          <p:cNvPr id="734" name="CustomShape 4"/>
          <p:cNvSpPr/>
          <p:nvPr/>
        </p:nvSpPr>
        <p:spPr>
          <a:xfrm>
            <a:off x="6804360" y="980640"/>
            <a:ext cx="2230200" cy="26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4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Issue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with the node 98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6277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Issues with the filesystem</a:t>
            </a:r>
            <a:endParaRPr/>
          </a:p>
        </p:txBody>
      </p:sp>
      <p:sp>
        <p:nvSpPr>
          <p:cNvPr id="736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921E7DC-8A58-4294-B55B-1ED630D138FD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5</a:t>
            </a:fld>
            <a:endParaRPr/>
          </a:p>
        </p:txBody>
      </p:sp>
      <p:sp>
        <p:nvSpPr>
          <p:cNvPr id="737" name="CustomShape 3"/>
          <p:cNvSpPr/>
          <p:nvPr/>
        </p:nvSpPr>
        <p:spPr>
          <a:xfrm>
            <a:off x="107640" y="980640"/>
            <a:ext cx="8926920" cy="414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In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some cases no binary files are created with the output of the model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Error: </a:t>
            </a:r>
            <a:r>
              <a:rPr lang="en-US" sz="2400" dirty="0" err="1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failed.LSF</a:t>
            </a:r>
            <a:r>
              <a:rPr lang="en-US" sz="2400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error (res): Stale NFS file handle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Think about automatic submit of failed jobs?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80719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I/O issues</a:t>
            </a:r>
            <a:endParaRPr/>
          </a:p>
        </p:txBody>
      </p:sp>
      <p:sp>
        <p:nvSpPr>
          <p:cNvPr id="739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B6EF7EE-7D1A-489D-BFDB-74A41C8DDC96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6</a:t>
            </a:fld>
            <a:endParaRPr/>
          </a:p>
        </p:txBody>
      </p:sp>
      <p:sp>
        <p:nvSpPr>
          <p:cNvPr id="740" name="CustomShape 3"/>
          <p:cNvSpPr/>
          <p:nvPr/>
        </p:nvSpPr>
        <p:spPr>
          <a:xfrm>
            <a:off x="46080" y="164016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Using IBM MPI environment variables</a:t>
            </a:r>
            <a:endParaRPr/>
          </a:p>
        </p:txBody>
      </p:sp>
      <p:sp>
        <p:nvSpPr>
          <p:cNvPr id="741" name="CustomShape 4"/>
          <p:cNvSpPr/>
          <p:nvPr/>
        </p:nvSpPr>
        <p:spPr>
          <a:xfrm>
            <a:off x="8542800" y="795312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B1DF350-5CDE-41D9-8BEB-E09E89817530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6</a:t>
            </a:fld>
            <a:endParaRPr/>
          </a:p>
        </p:txBody>
      </p:sp>
      <p:sp>
        <p:nvSpPr>
          <p:cNvPr id="742" name="CustomShape 5"/>
          <p:cNvSpPr/>
          <p:nvPr/>
        </p:nvSpPr>
        <p:spPr>
          <a:xfrm>
            <a:off x="46080" y="1005840"/>
            <a:ext cx="8926920" cy="5530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Machine    </a:t>
            </a:r>
            <a:r>
              <a:rPr lang="en-US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GB  M/sec   </a:t>
            </a:r>
            <a:r>
              <a:rPr lang="en-US" dirty="0" smtClean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(using </a:t>
            </a:r>
            <a:r>
              <a:rPr lang="en-US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only one node from the switch)
  n101   </a:t>
            </a:r>
            <a:r>
              <a:rPr lang="en-US" dirty="0" smtClean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2   45.5</a:t>
            </a:r>
            <a:endParaRPr lang="en-US" dirty="0">
              <a:solidFill>
                <a:srgbClr val="004990"/>
              </a:solidFill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Blip>
                <a:blip r:embed="rId2"/>
              </a:buBlip>
            </a:pPr>
            <a:endParaRPr lang="en-US" sz="2400" dirty="0">
              <a:solidFill>
                <a:srgbClr val="004990"/>
              </a:solidFill>
              <a:latin typeface="Arial"/>
              <a:ea typeface="DejaVu Sans"/>
            </a:endParaRPr>
          </a:p>
          <a:p>
            <a:r>
              <a:rPr lang="en-US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Machine    </a:t>
            </a:r>
            <a:r>
              <a:rPr lang="en-US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GB  M/sec   (using two nodes from the switch)
   n101     </a:t>
            </a:r>
            <a:r>
              <a:rPr lang="en-US" dirty="0" smtClean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2   </a:t>
            </a:r>
            <a:r>
              <a:rPr lang="en-US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29.0
   n104     </a:t>
            </a:r>
            <a:r>
              <a:rPr lang="en-US" dirty="0" smtClean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2   </a:t>
            </a:r>
            <a:r>
              <a:rPr lang="en-US" dirty="0">
                <a:solidFill>
                  <a:srgbClr val="004990"/>
                </a:solid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26.0</a:t>
            </a:r>
            <a:endParaRPr dirty="0">
              <a:solidFill>
                <a:srgbClr val="004990"/>
              </a:solidFill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I/O bottlenecks </a:t>
            </a: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easy to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occur </a:t>
            </a:r>
            <a:endParaRPr lang="en-US" sz="2400" dirty="0" smtClean="0">
              <a:solidFill>
                <a:srgbClr val="00499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with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this </a:t>
            </a: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network configuration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743" name="Imagen 742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0" y="3034080"/>
            <a:ext cx="4389120" cy="3458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9060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Using IBM MPI environment variables</a:t>
            </a:r>
            <a:endParaRPr/>
          </a:p>
        </p:txBody>
      </p:sp>
      <p:sp>
        <p:nvSpPr>
          <p:cNvPr id="745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0516D79-5F6D-49E4-8965-03A6839EFEA0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7</a:t>
            </a:fld>
            <a:endParaRPr/>
          </a:p>
        </p:txBody>
      </p:sp>
      <p:sp>
        <p:nvSpPr>
          <p:cNvPr id="746" name="CustomShape 3"/>
          <p:cNvSpPr/>
          <p:nvPr/>
        </p:nvSpPr>
        <p:spPr>
          <a:xfrm>
            <a:off x="107640" y="980640"/>
            <a:ext cx="8926920" cy="39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MP_EAGER_LIMIT=128K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MP_BINDPROC=yes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MP_TASK_AFFINITY=core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MP_RC_MAX_QP=4096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232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CustomShape 1"/>
          <p:cNvSpPr/>
          <p:nvPr/>
        </p:nvSpPr>
        <p:spPr>
          <a:xfrm>
            <a:off x="107640" y="44640"/>
            <a:ext cx="892692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700">
                <a:solidFill>
                  <a:srgbClr val="FFFFFF"/>
                </a:solidFill>
                <a:latin typeface="Arial"/>
                <a:ea typeface="DejaVu Sans"/>
              </a:rPr>
              <a:t>Remarks</a:t>
            </a:r>
            <a:endParaRPr/>
          </a:p>
        </p:txBody>
      </p:sp>
      <p:sp>
        <p:nvSpPr>
          <p:cNvPr id="748" name="CustomShape 2"/>
          <p:cNvSpPr/>
          <p:nvPr/>
        </p:nvSpPr>
        <p:spPr>
          <a:xfrm>
            <a:off x="8604360" y="6357600"/>
            <a:ext cx="440280" cy="41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86BD357-2680-4708-A3CF-614346F253B3}" type="slidenum">
              <a:rPr lang="en-US" sz="1100">
                <a:solidFill>
                  <a:srgbClr val="004990"/>
                </a:solidFill>
                <a:latin typeface="Arial"/>
                <a:ea typeface="DejaVu Sans"/>
              </a:rPr>
              <a:t>8</a:t>
            </a:fld>
            <a:endParaRPr/>
          </a:p>
        </p:txBody>
      </p:sp>
      <p:sp>
        <p:nvSpPr>
          <p:cNvPr id="749" name="CustomShape 3"/>
          <p:cNvSpPr/>
          <p:nvPr/>
        </p:nvSpPr>
        <p:spPr>
          <a:xfrm>
            <a:off x="107640" y="980640"/>
            <a:ext cx="8926920" cy="39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Tested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both NMMB versions with and without ESMF on the new </a:t>
            </a: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machine</a:t>
            </a:r>
            <a:endParaRPr lang="en-US" sz="2400" dirty="0">
              <a:solidFill>
                <a:srgbClr val="00499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Blip>
                <a:blip r:embed="rId2"/>
              </a:buBlip>
            </a:pPr>
            <a:endParaRPr lang="en-US" sz="2400" dirty="0">
              <a:solidFill>
                <a:srgbClr val="00499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 </a:t>
            </a: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On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operational ESMF NMMB, disable </a:t>
            </a:r>
            <a:r>
              <a:rPr lang="en-US" sz="2400" dirty="0" err="1">
                <a:solidFill>
                  <a:srgbClr val="004990"/>
                </a:solidFill>
                <a:latin typeface="Arial"/>
                <a:ea typeface="DejaVu Sans"/>
              </a:rPr>
              <a:t>ESMF_Log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 calls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 Synchronize </a:t>
            </a:r>
            <a:r>
              <a:rPr lang="en-US" sz="2400" dirty="0">
                <a:solidFill>
                  <a:srgbClr val="004990"/>
                </a:solidFill>
                <a:latin typeface="Arial"/>
                <a:ea typeface="DejaVu Sans"/>
              </a:rPr>
              <a:t>the time across the nodes with NTP </a:t>
            </a:r>
            <a:r>
              <a:rPr lang="en-US" sz="2400" dirty="0" smtClean="0">
                <a:solidFill>
                  <a:srgbClr val="004990"/>
                </a:solidFill>
                <a:latin typeface="Arial"/>
                <a:ea typeface="DejaVu Sans"/>
              </a:rPr>
              <a:t>configuration</a:t>
            </a:r>
          </a:p>
          <a:p>
            <a:pPr>
              <a:lnSpc>
                <a:spcPct val="100000"/>
              </a:lnSpc>
              <a:buBlip>
                <a:blip r:embed="rId2"/>
              </a:buBlip>
            </a:pPr>
            <a:endParaRPr lang="en-US" sz="2400" dirty="0">
              <a:solidFill>
                <a:srgbClr val="004990"/>
              </a:solidFill>
              <a:latin typeface="Arial"/>
            </a:endParaRPr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rgbClr val="004990"/>
                </a:solidFill>
                <a:latin typeface="Arial"/>
              </a:rPr>
              <a:t> We suggest to do some more tests to run simulations with more balanced distribution of the nodes across the switches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74888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TILLA PRESENTACIONES BSC-CNS-06032012-v2">
  <a:themeElements>
    <a:clrScheme name="BSC-CNS">
      <a:dk1>
        <a:srgbClr val="0058A9"/>
      </a:dk1>
      <a:lt1>
        <a:sysClr val="window" lastClr="FFFFFF"/>
      </a:lt1>
      <a:dk2>
        <a:srgbClr val="5D91D1"/>
      </a:dk2>
      <a:lt2>
        <a:srgbClr val="DBE7F5"/>
      </a:lt2>
      <a:accent1>
        <a:srgbClr val="B4CCEA"/>
      </a:accent1>
      <a:accent2>
        <a:srgbClr val="87AEDD"/>
      </a:accent2>
      <a:accent3>
        <a:srgbClr val="5D91D1"/>
      </a:accent3>
      <a:accent4>
        <a:srgbClr val="326BB0"/>
      </a:accent4>
      <a:accent5>
        <a:srgbClr val="295993"/>
      </a:accent5>
      <a:accent6>
        <a:srgbClr val="004990"/>
      </a:accent6>
      <a:hlink>
        <a:srgbClr val="002E5C"/>
      </a:hlink>
      <a:folHlink>
        <a:srgbClr val="214775"/>
      </a:folHlink>
    </a:clrScheme>
    <a:fontScheme name="BSC-C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PRESENTACIONES BSC-CNS-23032012-v2EG</Template>
  <TotalTime>5</TotalTime>
  <Words>345</Words>
  <Application>Microsoft Office PowerPoint</Application>
  <PresentationFormat>Presentación en pantalla (4:3)</PresentationFormat>
  <Paragraphs>278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DejaVu Sans</vt:lpstr>
      <vt:lpstr>PLANTILLA PRESENTACIONES BSC-CNS-06032012-v2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Kim Serradell</dc:creator>
  <cp:lastModifiedBy>Kim Serradell</cp:lastModifiedBy>
  <cp:revision>3</cp:revision>
  <dcterms:created xsi:type="dcterms:W3CDTF">2014-09-26T09:53:15Z</dcterms:created>
  <dcterms:modified xsi:type="dcterms:W3CDTF">2014-09-26T09:59:03Z</dcterms:modified>
</cp:coreProperties>
</file>