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0" r:id="rId3"/>
    <p:sldId id="271" r:id="rId4"/>
    <p:sldId id="272" r:id="rId5"/>
    <p:sldId id="273" r:id="rId6"/>
    <p:sldId id="274" r:id="rId7"/>
    <p:sldId id="275" r:id="rId8"/>
    <p:sldId id="276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48219EC-0C25-42F8-ACAB-9891D741DBA4}">
          <p14:sldIdLst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9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61" d="100"/>
          <a:sy n="61" d="100"/>
        </p:scale>
        <p:origin x="168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712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F4D8E-8FEE-4638-B4DB-EF63DA5419F0}" type="datetimeFigureOut">
              <a:rPr lang="es-ES" smtClean="0"/>
              <a:t>26/09/2014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2A2F53-7943-49BE-8A9A-D20CA0C9A8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70220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ADB71A-CD6A-4A37-8CFD-9BADD0848D77}" type="datetimeFigureOut">
              <a:rPr lang="es-ES" smtClean="0"/>
              <a:t>26/09/2014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799E72-CB38-4F12-87EF-E621BD19527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1306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068960"/>
            <a:ext cx="7772400" cy="747514"/>
          </a:xfrm>
        </p:spPr>
        <p:txBody>
          <a:bodyPr>
            <a:normAutofit/>
          </a:bodyPr>
          <a:lstStyle>
            <a:lvl1pPr algn="ctr">
              <a:defRPr sz="32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E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61048"/>
            <a:ext cx="6400800" cy="864096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067" y="1196752"/>
            <a:ext cx="4971941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 userDrawn="1"/>
        </p:nvSpPr>
        <p:spPr>
          <a:xfrm>
            <a:off x="251520" y="188640"/>
            <a:ext cx="38940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0" dirty="0" smtClean="0">
                <a:solidFill>
                  <a:schemeClr val="bg1"/>
                </a:solidFill>
              </a:rPr>
              <a:t>www.bsc.es</a:t>
            </a:r>
            <a:endParaRPr lang="es-ES" sz="20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040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5736" y="6356350"/>
            <a:ext cx="6336704" cy="414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4448" y="6357553"/>
            <a:ext cx="442392" cy="412838"/>
          </a:xfrm>
          <a:prstGeom prst="rect">
            <a:avLst/>
          </a:prstGeom>
        </p:spPr>
        <p:txBody>
          <a:bodyPr anchor="b"/>
          <a:lstStyle>
            <a:lvl1pPr algn="r">
              <a:defRPr sz="1100">
                <a:solidFill>
                  <a:srgbClr val="004990"/>
                </a:solidFill>
              </a:defRPr>
            </a:lvl1pPr>
          </a:lstStyle>
          <a:p>
            <a:fld id="{4A490C5D-AEA8-4823-B9B3-806910A0ECF7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928992" cy="7920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>
              <a:lnSpc>
                <a:spcPts val="3000"/>
              </a:lnSpc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10" name="Text Placeholder 2"/>
          <p:cNvSpPr>
            <a:spLocks noGrp="1"/>
          </p:cNvSpPr>
          <p:nvPr>
            <p:ph idx="1"/>
          </p:nvPr>
        </p:nvSpPr>
        <p:spPr>
          <a:xfrm>
            <a:off x="107504" y="980728"/>
            <a:ext cx="8928992" cy="518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957684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371181"/>
            <a:ext cx="7772400" cy="1362075"/>
          </a:xfrm>
        </p:spPr>
        <p:txBody>
          <a:bodyPr anchor="t">
            <a:normAutofit/>
          </a:bodyPr>
          <a:lstStyle>
            <a:lvl1pPr algn="r">
              <a:defRPr sz="2800" b="1" cap="all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852936"/>
            <a:ext cx="3217140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9125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504" y="1052736"/>
            <a:ext cx="4388296" cy="5112568"/>
          </a:xfrm>
        </p:spPr>
        <p:txBody>
          <a:bodyPr>
            <a:normAutofit/>
          </a:bodyPr>
          <a:lstStyle>
            <a:lvl1pPr marL="342900" indent="-342900">
              <a:buFontTx/>
              <a:buBlip>
                <a:blip r:embed="rId2"/>
              </a:buBlip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52736"/>
            <a:ext cx="4388296" cy="5112568"/>
          </a:xfrm>
        </p:spPr>
        <p:txBody>
          <a:bodyPr>
            <a:normAutofit/>
          </a:bodyPr>
          <a:lstStyle>
            <a:lvl1pPr marL="342900" indent="-342900">
              <a:buFontTx/>
              <a:buBlip>
                <a:blip r:embed="rId2"/>
              </a:buBlip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5736" y="6356350"/>
            <a:ext cx="6336704" cy="414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4448" y="6357553"/>
            <a:ext cx="442392" cy="412838"/>
          </a:xfrm>
          <a:prstGeom prst="rect">
            <a:avLst/>
          </a:prstGeom>
        </p:spPr>
        <p:txBody>
          <a:bodyPr anchor="b"/>
          <a:lstStyle>
            <a:lvl1pPr algn="r">
              <a:defRPr sz="1100">
                <a:solidFill>
                  <a:srgbClr val="004990"/>
                </a:solidFill>
              </a:defRPr>
            </a:lvl1pPr>
          </a:lstStyle>
          <a:p>
            <a:fld id="{4A490C5D-AEA8-4823-B9B3-806910A0ECF7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928992" cy="7920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14002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 anchor="b"/>
          <a:lstStyle/>
          <a:p>
            <a:fld id="{4A490C5D-AEA8-4823-B9B3-806910A0ECF7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91457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5736" y="6356350"/>
            <a:ext cx="6336704" cy="414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4448" y="6357553"/>
            <a:ext cx="442392" cy="412838"/>
          </a:xfrm>
          <a:prstGeom prst="rect">
            <a:avLst/>
          </a:prstGeom>
        </p:spPr>
        <p:txBody>
          <a:bodyPr anchor="b"/>
          <a:lstStyle>
            <a:lvl1pPr algn="r">
              <a:defRPr sz="1100">
                <a:solidFill>
                  <a:srgbClr val="004990"/>
                </a:solidFill>
              </a:defRPr>
            </a:lvl1pPr>
          </a:lstStyle>
          <a:p>
            <a:fld id="{4A490C5D-AEA8-4823-B9B3-806910A0ECF7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845240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esentation End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068960"/>
            <a:ext cx="7772400" cy="747514"/>
          </a:xfrm>
        </p:spPr>
        <p:txBody>
          <a:bodyPr anchor="ctr">
            <a:normAutofit/>
          </a:bodyPr>
          <a:lstStyle>
            <a:lvl1pPr algn="ctr">
              <a:defRPr sz="32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E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61048"/>
            <a:ext cx="6400800" cy="864096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067" y="1196752"/>
            <a:ext cx="4971941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 userDrawn="1"/>
        </p:nvSpPr>
        <p:spPr>
          <a:xfrm>
            <a:off x="251520" y="188640"/>
            <a:ext cx="38940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0" dirty="0" smtClean="0">
                <a:solidFill>
                  <a:schemeClr val="bg1"/>
                </a:solidFill>
              </a:rPr>
              <a:t>www.bsc.es</a:t>
            </a:r>
            <a:endParaRPr lang="es-ES" sz="20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8340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jp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emf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2867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928992" cy="7920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504" y="980728"/>
            <a:ext cx="8928992" cy="518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5736" y="6356350"/>
            <a:ext cx="6336704" cy="414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4448" y="6357553"/>
            <a:ext cx="442392" cy="412838"/>
          </a:xfrm>
          <a:prstGeom prst="rect">
            <a:avLst/>
          </a:prstGeom>
        </p:spPr>
        <p:txBody>
          <a:bodyPr anchor="b"/>
          <a:lstStyle>
            <a:lvl1pPr algn="r">
              <a:defRPr sz="1100">
                <a:solidFill>
                  <a:srgbClr val="004990"/>
                </a:solidFill>
              </a:defRPr>
            </a:lvl1pPr>
          </a:lstStyle>
          <a:p>
            <a:fld id="{4A490C5D-AEA8-4823-B9B3-806910A0ECF7}" type="slidenum">
              <a:rPr lang="es-ES" smtClean="0"/>
              <a:pPr/>
              <a:t>‹Nº›</a:t>
            </a:fld>
            <a:endParaRPr lang="es-ES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309320"/>
            <a:ext cx="1878899" cy="4610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430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27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1"/>
        </a:buBlip>
        <a:defRPr sz="2400" kern="1200">
          <a:solidFill>
            <a:srgbClr val="00499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499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00499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rgbClr val="00499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rgbClr val="00499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" name="CustomShape 1"/>
          <p:cNvSpPr/>
          <p:nvPr/>
        </p:nvSpPr>
        <p:spPr>
          <a:xfrm>
            <a:off x="107640" y="44640"/>
            <a:ext cx="8926920" cy="7898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en-US" sz="2700">
                <a:solidFill>
                  <a:srgbClr val="FFFFFF"/>
                </a:solidFill>
                <a:latin typeface="Arial"/>
                <a:ea typeface="DejaVu Sans"/>
              </a:rPr>
              <a:t>Issues on the operational cluster</a:t>
            </a:r>
            <a:endParaRPr/>
          </a:p>
        </p:txBody>
      </p:sp>
      <p:sp>
        <p:nvSpPr>
          <p:cNvPr id="720" name="CustomShape 2"/>
          <p:cNvSpPr/>
          <p:nvPr/>
        </p:nvSpPr>
        <p:spPr>
          <a:xfrm>
            <a:off x="8604360" y="6357600"/>
            <a:ext cx="440280" cy="4107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2DBF5C6E-02A0-47FC-89D3-33716FC5B374}" type="slidenum">
              <a:rPr lang="en-US" sz="1100">
                <a:solidFill>
                  <a:srgbClr val="004990"/>
                </a:solidFill>
                <a:latin typeface="Arial"/>
                <a:ea typeface="DejaVu Sans"/>
              </a:rPr>
              <a:t>1</a:t>
            </a:fld>
            <a:endParaRPr/>
          </a:p>
        </p:txBody>
      </p:sp>
      <p:sp>
        <p:nvSpPr>
          <p:cNvPr id="721" name="CustomShape 3"/>
          <p:cNvSpPr/>
          <p:nvPr/>
        </p:nvSpPr>
        <p:spPr>
          <a:xfrm>
            <a:off x="107640" y="980640"/>
            <a:ext cx="8926920" cy="3960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dirty="0" smtClean="0">
                <a:solidFill>
                  <a:srgbClr val="004990"/>
                </a:solidFill>
                <a:latin typeface="Arial"/>
                <a:ea typeface="DejaVu Sans"/>
              </a:rPr>
              <a:t> Up </a:t>
            </a:r>
            <a:r>
              <a:rPr lang="en-US" sz="2400" dirty="0">
                <a:solidFill>
                  <a:srgbClr val="004990"/>
                </a:solidFill>
                <a:latin typeface="Arial"/>
                <a:ea typeface="DejaVu Sans"/>
              </a:rPr>
              <a:t>to 4.4x times variation of the execution time on 169 cores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dirty="0" smtClean="0">
                <a:solidFill>
                  <a:srgbClr val="004990"/>
                </a:solidFill>
                <a:latin typeface="Arial"/>
                <a:ea typeface="DejaVu Sans"/>
              </a:rPr>
              <a:t> Using </a:t>
            </a:r>
            <a:r>
              <a:rPr lang="en-US" sz="2400" dirty="0">
                <a:solidFill>
                  <a:srgbClr val="004990"/>
                </a:solidFill>
                <a:latin typeface="Arial"/>
                <a:ea typeface="DejaVu Sans"/>
              </a:rPr>
              <a:t>-O2 optimization </a:t>
            </a:r>
            <a:r>
              <a:rPr lang="en-US" sz="2400" dirty="0" smtClean="0">
                <a:solidFill>
                  <a:srgbClr val="004990"/>
                </a:solidFill>
                <a:latin typeface="Arial"/>
                <a:ea typeface="DejaVu Sans"/>
              </a:rPr>
              <a:t>flag</a:t>
            </a:r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dirty="0" smtClean="0">
                <a:solidFill>
                  <a:srgbClr val="004990"/>
                </a:solidFill>
                <a:latin typeface="Arial"/>
                <a:ea typeface="DejaVu Sans"/>
              </a:rPr>
              <a:t> Using </a:t>
            </a:r>
            <a:r>
              <a:rPr lang="en-US" sz="2400" dirty="0">
                <a:solidFill>
                  <a:srgbClr val="004990"/>
                </a:solidFill>
                <a:latin typeface="Arial"/>
                <a:ea typeface="DejaVu Sans"/>
              </a:rPr>
              <a:t>IBM MPI without efficient </a:t>
            </a:r>
            <a:r>
              <a:rPr lang="en-US" sz="2400" dirty="0" smtClean="0">
                <a:solidFill>
                  <a:srgbClr val="004990"/>
                </a:solidFill>
                <a:latin typeface="Arial"/>
                <a:ea typeface="DejaVu Sans"/>
              </a:rPr>
              <a:t>mapping</a:t>
            </a:r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dirty="0" smtClean="0">
                <a:solidFill>
                  <a:srgbClr val="004990"/>
                </a:solidFill>
                <a:latin typeface="Arial"/>
                <a:ea typeface="DejaVu Sans"/>
              </a:rPr>
              <a:t> Using </a:t>
            </a:r>
            <a:r>
              <a:rPr lang="en-US" sz="2400" dirty="0">
                <a:solidFill>
                  <a:srgbClr val="004990"/>
                </a:solidFill>
                <a:latin typeface="Arial"/>
                <a:ea typeface="DejaVu Sans"/>
              </a:rPr>
              <a:t>IBM MPI parameters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dirty="0" smtClean="0">
                <a:solidFill>
                  <a:srgbClr val="004990"/>
                </a:solidFill>
                <a:latin typeface="Arial"/>
                <a:ea typeface="DejaVu Sans"/>
              </a:rPr>
              <a:t> Issues </a:t>
            </a:r>
            <a:r>
              <a:rPr lang="en-US" sz="2400" dirty="0">
                <a:solidFill>
                  <a:srgbClr val="004990"/>
                </a:solidFill>
                <a:latin typeface="Arial"/>
                <a:ea typeface="DejaVu Sans"/>
              </a:rPr>
              <a:t>with the </a:t>
            </a:r>
            <a:r>
              <a:rPr lang="en-US" sz="2400" dirty="0" err="1">
                <a:solidFill>
                  <a:srgbClr val="004990"/>
                </a:solidFill>
                <a:latin typeface="Arial"/>
                <a:ea typeface="DejaVu Sans"/>
              </a:rPr>
              <a:t>filesystem</a:t>
            </a:r>
            <a:endParaRPr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endParaRPr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dirty="0" smtClean="0">
                <a:solidFill>
                  <a:srgbClr val="004990"/>
                </a:solidFill>
                <a:latin typeface="Arial"/>
                <a:ea typeface="DejaVu Sans"/>
              </a:rPr>
              <a:t> I/O </a:t>
            </a:r>
            <a:r>
              <a:rPr lang="en-US" sz="2400" dirty="0">
                <a:solidFill>
                  <a:srgbClr val="004990"/>
                </a:solidFill>
                <a:latin typeface="Arial"/>
                <a:ea typeface="DejaVu Sans"/>
              </a:rPr>
              <a:t>issues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4533815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" name="CustomShape 1"/>
          <p:cNvSpPr/>
          <p:nvPr/>
        </p:nvSpPr>
        <p:spPr>
          <a:xfrm>
            <a:off x="107640" y="44640"/>
            <a:ext cx="8926920" cy="7898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en-US" sz="2700">
                <a:solidFill>
                  <a:srgbClr val="FFFFFF"/>
                </a:solidFill>
                <a:latin typeface="Arial"/>
                <a:ea typeface="DejaVu Sans"/>
              </a:rPr>
              <a:t>Variation of the execution time</a:t>
            </a:r>
            <a:endParaRPr/>
          </a:p>
        </p:txBody>
      </p:sp>
      <p:sp>
        <p:nvSpPr>
          <p:cNvPr id="723" name="CustomShape 2"/>
          <p:cNvSpPr/>
          <p:nvPr/>
        </p:nvSpPr>
        <p:spPr>
          <a:xfrm>
            <a:off x="8604360" y="6357600"/>
            <a:ext cx="440280" cy="4107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BF4E4130-8143-4D6D-89EF-B5166838F2E9}" type="slidenum">
              <a:rPr lang="en-US" sz="1100">
                <a:solidFill>
                  <a:srgbClr val="004990"/>
                </a:solidFill>
                <a:latin typeface="Arial"/>
                <a:ea typeface="DejaVu Sans"/>
              </a:rPr>
              <a:t>2</a:t>
            </a:fld>
            <a:endParaRPr/>
          </a:p>
        </p:txBody>
      </p:sp>
      <p:sp>
        <p:nvSpPr>
          <p:cNvPr id="724" name="CustomShape 3"/>
          <p:cNvSpPr/>
          <p:nvPr/>
        </p:nvSpPr>
        <p:spPr>
          <a:xfrm>
            <a:off x="107640" y="980640"/>
            <a:ext cx="8926920" cy="45363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dirty="0" smtClean="0">
                <a:solidFill>
                  <a:srgbClr val="004990"/>
                </a:solidFill>
                <a:latin typeface="Arial"/>
                <a:ea typeface="DejaVu Sans"/>
              </a:rPr>
              <a:t> Four </a:t>
            </a:r>
            <a:r>
              <a:rPr lang="en-US" sz="2400" dirty="0">
                <a:solidFill>
                  <a:srgbClr val="004990"/>
                </a:solidFill>
                <a:latin typeface="Arial"/>
                <a:ea typeface="DejaVu Sans"/>
              </a:rPr>
              <a:t>faulty nodes influence the performance of the cluster</a:t>
            </a:r>
            <a:endParaRPr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dirty="0" smtClean="0">
                <a:solidFill>
                  <a:srgbClr val="004990"/>
                </a:solidFill>
                <a:latin typeface="Arial"/>
                <a:ea typeface="DejaVu Sans"/>
              </a:rPr>
              <a:t> Including </a:t>
            </a:r>
            <a:r>
              <a:rPr lang="en-US" sz="2400" dirty="0">
                <a:solidFill>
                  <a:srgbClr val="004990"/>
                </a:solidFill>
                <a:latin typeface="Arial"/>
                <a:ea typeface="DejaVu Sans"/>
              </a:rPr>
              <a:t>all the nodes the execution time was between 75 and 330 seconds</a:t>
            </a:r>
            <a:endParaRPr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dirty="0" smtClean="0">
                <a:solidFill>
                  <a:srgbClr val="004990"/>
                </a:solidFill>
                <a:latin typeface="Arial"/>
                <a:ea typeface="DejaVu Sans"/>
              </a:rPr>
              <a:t> Exclude </a:t>
            </a:r>
            <a:r>
              <a:rPr lang="en-US" sz="2400" dirty="0">
                <a:solidFill>
                  <a:srgbClr val="004990"/>
                </a:solidFill>
                <a:latin typeface="Arial"/>
                <a:ea typeface="DejaVu Sans"/>
              </a:rPr>
              <a:t>the following nodes </a:t>
            </a:r>
            <a:endParaRPr lang="en-US" sz="2400" dirty="0">
              <a:solidFill>
                <a:srgbClr val="004990"/>
              </a:solidFill>
              <a:latin typeface="Arial"/>
              <a:ea typeface="DejaVu Sans"/>
            </a:endParaRPr>
          </a:p>
          <a:p>
            <a:pPr>
              <a:lnSpc>
                <a:spcPct val="100000"/>
              </a:lnSpc>
              <a:buBlip>
                <a:blip r:embed="rId2"/>
              </a:buBlip>
            </a:pPr>
            <a:endParaRPr lang="en-US" sz="2400" dirty="0">
              <a:solidFill>
                <a:srgbClr val="004990"/>
              </a:solidFill>
              <a:latin typeface="Arial"/>
              <a:ea typeface="DejaVu Sans"/>
            </a:endParaRPr>
          </a:p>
          <a:p>
            <a:pPr>
              <a:lnSpc>
                <a:spcPct val="100000"/>
              </a:lnSpc>
            </a:pPr>
            <a:r>
              <a:rPr lang="en-US" sz="2400" dirty="0" smtClean="0">
                <a:solidFill>
                  <a:srgbClr val="004990"/>
                </a:solidFill>
                <a:latin typeface="Arial"/>
                <a:ea typeface="DejaVu Sans"/>
              </a:rPr>
              <a:t>#</a:t>
            </a:r>
            <a:r>
              <a:rPr lang="en-US" sz="2400" dirty="0">
                <a:solidFill>
                  <a:srgbClr val="004990"/>
                </a:solidFill>
                <a:latin typeface="Arial"/>
                <a:ea typeface="DejaVu Sans"/>
              </a:rPr>
              <a:t>BSUB –R “select[</a:t>
            </a:r>
            <a:r>
              <a:rPr lang="en-US" sz="2400" dirty="0" err="1">
                <a:solidFill>
                  <a:srgbClr val="004990"/>
                </a:solidFill>
                <a:latin typeface="Arial"/>
                <a:ea typeface="DejaVu Sans"/>
              </a:rPr>
              <a:t>hname</a:t>
            </a:r>
            <a:r>
              <a:rPr lang="en-US" sz="2400" dirty="0">
                <a:solidFill>
                  <a:srgbClr val="004990"/>
                </a:solidFill>
                <a:latin typeface="Arial"/>
                <a:ea typeface="DejaVu Sans"/>
              </a:rPr>
              <a:t>!=100]” 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400" dirty="0">
                <a:solidFill>
                  <a:srgbClr val="004990"/>
                </a:solidFill>
                <a:latin typeface="Arial"/>
                <a:ea typeface="DejaVu Sans"/>
              </a:rPr>
              <a:t>#BSUB –R “select[</a:t>
            </a:r>
            <a:r>
              <a:rPr lang="en-US" sz="2400" dirty="0" err="1">
                <a:solidFill>
                  <a:srgbClr val="004990"/>
                </a:solidFill>
                <a:latin typeface="Arial"/>
                <a:ea typeface="DejaVu Sans"/>
              </a:rPr>
              <a:t>hname</a:t>
            </a:r>
            <a:r>
              <a:rPr lang="en-US" sz="2400" dirty="0">
                <a:solidFill>
                  <a:srgbClr val="004990"/>
                </a:solidFill>
                <a:latin typeface="Arial"/>
                <a:ea typeface="DejaVu Sans"/>
              </a:rPr>
              <a:t>!=102]” 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400" dirty="0">
                <a:solidFill>
                  <a:srgbClr val="004990"/>
                </a:solidFill>
                <a:latin typeface="Arial"/>
                <a:ea typeface="DejaVu Sans"/>
              </a:rPr>
              <a:t>#BSUB –R “select[</a:t>
            </a:r>
            <a:r>
              <a:rPr lang="en-US" sz="2400" dirty="0" err="1">
                <a:solidFill>
                  <a:srgbClr val="004990"/>
                </a:solidFill>
                <a:latin typeface="Arial"/>
                <a:ea typeface="DejaVu Sans"/>
              </a:rPr>
              <a:t>hname</a:t>
            </a:r>
            <a:r>
              <a:rPr lang="en-US" sz="2400" dirty="0">
                <a:solidFill>
                  <a:srgbClr val="004990"/>
                </a:solidFill>
                <a:latin typeface="Arial"/>
                <a:ea typeface="DejaVu Sans"/>
              </a:rPr>
              <a:t>!=104]” 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400" dirty="0">
                <a:solidFill>
                  <a:srgbClr val="004990"/>
                </a:solidFill>
                <a:latin typeface="Arial"/>
                <a:ea typeface="DejaVu Sans"/>
              </a:rPr>
              <a:t>#BSUB –R “select[</a:t>
            </a:r>
            <a:r>
              <a:rPr lang="en-US" sz="2400" dirty="0" err="1">
                <a:solidFill>
                  <a:srgbClr val="004990"/>
                </a:solidFill>
                <a:latin typeface="Arial"/>
                <a:ea typeface="DejaVu Sans"/>
              </a:rPr>
              <a:t>hname</a:t>
            </a:r>
            <a:r>
              <a:rPr lang="en-US" sz="2400" dirty="0">
                <a:solidFill>
                  <a:srgbClr val="004990"/>
                </a:solidFill>
                <a:latin typeface="Arial"/>
                <a:ea typeface="DejaVu Sans"/>
              </a:rPr>
              <a:t>!=105]”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en-US" sz="2400" dirty="0">
                <a:solidFill>
                  <a:srgbClr val="004990"/>
                </a:solidFill>
                <a:latin typeface="Arial"/>
                <a:ea typeface="DejaVu Sans"/>
              </a:rPr>
              <a:t>The execution time without the above nodes is around to 75-90 seconds. The reboot of the nodes seems to solved the problem.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42495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5" name="CustomShape 1"/>
          <p:cNvSpPr/>
          <p:nvPr/>
        </p:nvSpPr>
        <p:spPr>
          <a:xfrm>
            <a:off x="107640" y="44640"/>
            <a:ext cx="8926920" cy="7898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en-US" sz="2800">
                <a:solidFill>
                  <a:srgbClr val="004990"/>
                </a:solidFill>
                <a:latin typeface="Arial"/>
                <a:ea typeface="DejaVu Sans"/>
              </a:rPr>
              <a:t>Using -O2 optimization flag</a:t>
            </a:r>
            <a:endParaRPr/>
          </a:p>
          <a:p>
            <a:pPr>
              <a:lnSpc>
                <a:spcPct val="100000"/>
              </a:lnSpc>
            </a:pPr>
            <a:r>
              <a:rPr lang="en-US" sz="2800">
                <a:solidFill>
                  <a:srgbClr val="004990"/>
                </a:solidFill>
                <a:latin typeface="Arial"/>
                <a:ea typeface="DejaVu Sans"/>
              </a:rPr>
              <a:t>Using -O2 optimization flag</a:t>
            </a:r>
            <a:endParaRPr/>
          </a:p>
          <a:p>
            <a:pPr>
              <a:lnSpc>
                <a:spcPct val="100000"/>
              </a:lnSpc>
            </a:pPr>
            <a:r>
              <a:rPr lang="en-US" sz="2700">
                <a:solidFill>
                  <a:srgbClr val="FFFFFF"/>
                </a:solidFill>
                <a:latin typeface="Arial"/>
                <a:ea typeface="DejaVu Sans"/>
              </a:rPr>
              <a:t>Using -O2 optimization flag</a:t>
            </a:r>
            <a:endParaRPr/>
          </a:p>
        </p:txBody>
      </p:sp>
      <p:sp>
        <p:nvSpPr>
          <p:cNvPr id="726" name="CustomShape 2"/>
          <p:cNvSpPr/>
          <p:nvPr/>
        </p:nvSpPr>
        <p:spPr>
          <a:xfrm>
            <a:off x="8604360" y="6357600"/>
            <a:ext cx="440280" cy="4107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055580E0-AEE4-4806-AC64-785BBB237101}" type="slidenum">
              <a:rPr lang="en-US" sz="1100">
                <a:solidFill>
                  <a:srgbClr val="004990"/>
                </a:solidFill>
                <a:latin typeface="Arial"/>
                <a:ea typeface="DejaVu Sans"/>
              </a:rPr>
              <a:t>3</a:t>
            </a:fld>
            <a:endParaRPr/>
          </a:p>
        </p:txBody>
      </p:sp>
      <p:sp>
        <p:nvSpPr>
          <p:cNvPr id="727" name="CustomShape 3"/>
          <p:cNvSpPr/>
          <p:nvPr/>
        </p:nvSpPr>
        <p:spPr>
          <a:xfrm>
            <a:off x="107640" y="980640"/>
            <a:ext cx="8926920" cy="50403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dirty="0" smtClean="0">
                <a:solidFill>
                  <a:srgbClr val="004990"/>
                </a:solidFill>
                <a:latin typeface="Arial"/>
                <a:ea typeface="DejaVu Sans"/>
              </a:rPr>
              <a:t> The </a:t>
            </a:r>
            <a:r>
              <a:rPr lang="en-US" sz="2400" dirty="0">
                <a:solidFill>
                  <a:srgbClr val="004990"/>
                </a:solidFill>
                <a:latin typeface="Arial"/>
                <a:ea typeface="DejaVu Sans"/>
              </a:rPr>
              <a:t>usage of –O3 was crashing the model (without -g).</a:t>
            </a:r>
            <a:endParaRPr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dirty="0" smtClean="0">
                <a:solidFill>
                  <a:srgbClr val="004990"/>
                </a:solidFill>
                <a:latin typeface="Arial"/>
                <a:ea typeface="DejaVu Sans"/>
              </a:rPr>
              <a:t> We </a:t>
            </a:r>
            <a:r>
              <a:rPr lang="en-US" sz="2400" dirty="0">
                <a:solidFill>
                  <a:srgbClr val="004990"/>
                </a:solidFill>
                <a:latin typeface="Arial"/>
                <a:ea typeface="DejaVu Sans"/>
              </a:rPr>
              <a:t>added the –</a:t>
            </a:r>
            <a:r>
              <a:rPr lang="en-US" sz="2400" dirty="0" err="1">
                <a:solidFill>
                  <a:srgbClr val="004990"/>
                </a:solidFill>
                <a:latin typeface="Arial"/>
                <a:ea typeface="DejaVu Sans"/>
              </a:rPr>
              <a:t>fp</a:t>
            </a:r>
            <a:r>
              <a:rPr lang="en-US" sz="2400" dirty="0">
                <a:solidFill>
                  <a:srgbClr val="004990"/>
                </a:solidFill>
                <a:latin typeface="Arial"/>
                <a:ea typeface="DejaVu Sans"/>
              </a:rPr>
              <a:t>-model strict flag to take care the floating point operations and disable optimizations that can influence the results. </a:t>
            </a:r>
            <a:endParaRPr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dirty="0" smtClean="0">
                <a:solidFill>
                  <a:srgbClr val="004990"/>
                </a:solidFill>
                <a:latin typeface="Arial"/>
                <a:ea typeface="DejaVu Sans"/>
              </a:rPr>
              <a:t> Not </a:t>
            </a:r>
            <a:r>
              <a:rPr lang="en-US" sz="2400" dirty="0">
                <a:solidFill>
                  <a:srgbClr val="004990"/>
                </a:solidFill>
                <a:latin typeface="Arial"/>
                <a:ea typeface="DejaVu Sans"/>
              </a:rPr>
              <a:t>efficient results, but not trusted also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pic>
        <p:nvPicPr>
          <p:cNvPr id="728" name="Picture 1"/>
          <p:cNvPicPr/>
          <p:nvPr/>
        </p:nvPicPr>
        <p:blipFill>
          <a:blip r:embed="rId3"/>
          <a:stretch>
            <a:fillRect/>
          </a:stretch>
        </p:blipFill>
        <p:spPr>
          <a:xfrm>
            <a:off x="1199880" y="2997000"/>
            <a:ext cx="7107120" cy="30960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297419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" name="CustomShape 1"/>
          <p:cNvSpPr/>
          <p:nvPr/>
        </p:nvSpPr>
        <p:spPr>
          <a:xfrm>
            <a:off x="107640" y="44640"/>
            <a:ext cx="8926920" cy="7898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en-US" sz="2700">
                <a:solidFill>
                  <a:srgbClr val="FFFFFF"/>
                </a:solidFill>
                <a:latin typeface="Arial"/>
                <a:ea typeface="DejaVu Sans"/>
              </a:rPr>
              <a:t>Issues with the hardware??</a:t>
            </a:r>
            <a:endParaRPr/>
          </a:p>
        </p:txBody>
      </p:sp>
      <p:sp>
        <p:nvSpPr>
          <p:cNvPr id="730" name="CustomShape 2"/>
          <p:cNvSpPr/>
          <p:nvPr/>
        </p:nvSpPr>
        <p:spPr>
          <a:xfrm>
            <a:off x="8604360" y="6357600"/>
            <a:ext cx="440280" cy="4107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CD164FAA-9AFF-4180-901C-097A9D558AA1}" type="slidenum">
              <a:rPr lang="en-US" sz="1100">
                <a:solidFill>
                  <a:srgbClr val="004990"/>
                </a:solidFill>
                <a:latin typeface="Arial"/>
                <a:ea typeface="DejaVu Sans"/>
              </a:rPr>
              <a:t>4</a:t>
            </a:fld>
            <a:endParaRPr/>
          </a:p>
        </p:txBody>
      </p:sp>
      <p:sp>
        <p:nvSpPr>
          <p:cNvPr id="731" name="CustomShape 3"/>
          <p:cNvSpPr/>
          <p:nvPr/>
        </p:nvSpPr>
        <p:spPr>
          <a:xfrm>
            <a:off x="107640" y="980640"/>
            <a:ext cx="8926920" cy="3960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id="732" name="Picture 1"/>
          <p:cNvPicPr/>
          <p:nvPr/>
        </p:nvPicPr>
        <p:blipFill>
          <a:blip r:embed="rId2"/>
          <a:stretch>
            <a:fillRect/>
          </a:stretch>
        </p:blipFill>
        <p:spPr>
          <a:xfrm>
            <a:off x="251640" y="834840"/>
            <a:ext cx="6264360" cy="3468960"/>
          </a:xfrm>
          <a:prstGeom prst="rect">
            <a:avLst/>
          </a:prstGeom>
          <a:ln>
            <a:noFill/>
          </a:ln>
        </p:spPr>
      </p:pic>
      <p:pic>
        <p:nvPicPr>
          <p:cNvPr id="733" name="Picture 3"/>
          <p:cNvPicPr/>
          <p:nvPr/>
        </p:nvPicPr>
        <p:blipFill>
          <a:blip r:embed="rId3"/>
          <a:stretch>
            <a:fillRect/>
          </a:stretch>
        </p:blipFill>
        <p:spPr>
          <a:xfrm>
            <a:off x="1397160" y="4149000"/>
            <a:ext cx="7652520" cy="2831040"/>
          </a:xfrm>
          <a:prstGeom prst="rect">
            <a:avLst/>
          </a:prstGeom>
          <a:ln>
            <a:noFill/>
          </a:ln>
        </p:spPr>
      </p:pic>
      <p:sp>
        <p:nvSpPr>
          <p:cNvPr id="734" name="CustomShape 4"/>
          <p:cNvSpPr/>
          <p:nvPr/>
        </p:nvSpPr>
        <p:spPr>
          <a:xfrm>
            <a:off x="6804360" y="980640"/>
            <a:ext cx="2230200" cy="2664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Blip>
                <a:blip r:embed="rId4"/>
              </a:buBlip>
            </a:pPr>
            <a:r>
              <a:rPr lang="en-US" sz="2400" dirty="0" smtClean="0">
                <a:solidFill>
                  <a:srgbClr val="004990"/>
                </a:solidFill>
                <a:latin typeface="Arial"/>
                <a:ea typeface="DejaVu Sans"/>
              </a:rPr>
              <a:t> Issue </a:t>
            </a:r>
            <a:r>
              <a:rPr lang="en-US" sz="2400" dirty="0">
                <a:solidFill>
                  <a:srgbClr val="004990"/>
                </a:solidFill>
                <a:latin typeface="Arial"/>
                <a:ea typeface="DejaVu Sans"/>
              </a:rPr>
              <a:t>with the node 98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36277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" name="CustomShape 1"/>
          <p:cNvSpPr/>
          <p:nvPr/>
        </p:nvSpPr>
        <p:spPr>
          <a:xfrm>
            <a:off x="107640" y="44640"/>
            <a:ext cx="8926920" cy="7898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en-US" sz="2700">
                <a:solidFill>
                  <a:srgbClr val="FFFFFF"/>
                </a:solidFill>
                <a:latin typeface="Arial"/>
                <a:ea typeface="DejaVu Sans"/>
              </a:rPr>
              <a:t>Issues with the filesystem</a:t>
            </a:r>
            <a:endParaRPr/>
          </a:p>
        </p:txBody>
      </p:sp>
      <p:sp>
        <p:nvSpPr>
          <p:cNvPr id="736" name="CustomShape 2"/>
          <p:cNvSpPr/>
          <p:nvPr/>
        </p:nvSpPr>
        <p:spPr>
          <a:xfrm>
            <a:off x="8604360" y="6357600"/>
            <a:ext cx="440280" cy="4107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A921E7DC-8A58-4294-B55B-1ED630D138FD}" type="slidenum">
              <a:rPr lang="en-US" sz="1100">
                <a:solidFill>
                  <a:srgbClr val="004990"/>
                </a:solidFill>
                <a:latin typeface="Arial"/>
                <a:ea typeface="DejaVu Sans"/>
              </a:rPr>
              <a:t>5</a:t>
            </a:fld>
            <a:endParaRPr/>
          </a:p>
        </p:txBody>
      </p:sp>
      <p:sp>
        <p:nvSpPr>
          <p:cNvPr id="737" name="CustomShape 3"/>
          <p:cNvSpPr/>
          <p:nvPr/>
        </p:nvSpPr>
        <p:spPr>
          <a:xfrm>
            <a:off x="107640" y="980640"/>
            <a:ext cx="8926920" cy="4140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dirty="0" smtClean="0">
                <a:solidFill>
                  <a:srgbClr val="004990"/>
                </a:solidFill>
                <a:latin typeface="Arial"/>
                <a:ea typeface="DejaVu Sans"/>
              </a:rPr>
              <a:t> In </a:t>
            </a:r>
            <a:r>
              <a:rPr lang="en-US" sz="2400" dirty="0">
                <a:solidFill>
                  <a:srgbClr val="004990"/>
                </a:solidFill>
                <a:latin typeface="Arial"/>
                <a:ea typeface="DejaVu Sans"/>
              </a:rPr>
              <a:t>some cases no binary files are created with the output of the model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en-US" sz="2400" dirty="0">
                <a:solidFill>
                  <a:srgbClr val="004990"/>
                </a:solidFill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  <a:t>Error: </a:t>
            </a:r>
            <a:r>
              <a:rPr lang="en-US" sz="2400" dirty="0" err="1">
                <a:solidFill>
                  <a:srgbClr val="004990"/>
                </a:solidFill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  <a:t>failed.LSF</a:t>
            </a:r>
            <a:r>
              <a:rPr lang="en-US" sz="2400" dirty="0">
                <a:solidFill>
                  <a:srgbClr val="004990"/>
                </a:solidFill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  <a:t> error (res): Stale NFS file handle</a:t>
            </a:r>
            <a:endParaRPr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en-US" sz="2400" dirty="0">
                <a:solidFill>
                  <a:srgbClr val="004990"/>
                </a:solidFill>
                <a:latin typeface="Arial"/>
                <a:ea typeface="DejaVu Sans"/>
              </a:rPr>
              <a:t>Think about automatic submit of failed jobs?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0807193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" name="CustomShape 1"/>
          <p:cNvSpPr/>
          <p:nvPr/>
        </p:nvSpPr>
        <p:spPr>
          <a:xfrm>
            <a:off x="107640" y="44640"/>
            <a:ext cx="8926920" cy="7898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en-US" sz="2700">
                <a:solidFill>
                  <a:srgbClr val="FFFFFF"/>
                </a:solidFill>
                <a:latin typeface="Arial"/>
                <a:ea typeface="DejaVu Sans"/>
              </a:rPr>
              <a:t>I/O issues</a:t>
            </a:r>
            <a:endParaRPr/>
          </a:p>
        </p:txBody>
      </p:sp>
      <p:sp>
        <p:nvSpPr>
          <p:cNvPr id="739" name="CustomShape 2"/>
          <p:cNvSpPr/>
          <p:nvPr/>
        </p:nvSpPr>
        <p:spPr>
          <a:xfrm>
            <a:off x="8604360" y="6357600"/>
            <a:ext cx="440280" cy="4107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1B6EF7EE-7D1A-489D-BFDB-74A41C8DDC96}" type="slidenum">
              <a:rPr lang="en-US" sz="1100">
                <a:solidFill>
                  <a:srgbClr val="004990"/>
                </a:solidFill>
                <a:latin typeface="Arial"/>
                <a:ea typeface="DejaVu Sans"/>
              </a:rPr>
              <a:t>6</a:t>
            </a:fld>
            <a:endParaRPr/>
          </a:p>
        </p:txBody>
      </p:sp>
      <p:sp>
        <p:nvSpPr>
          <p:cNvPr id="740" name="CustomShape 3"/>
          <p:cNvSpPr/>
          <p:nvPr/>
        </p:nvSpPr>
        <p:spPr>
          <a:xfrm>
            <a:off x="46080" y="1640160"/>
            <a:ext cx="8926920" cy="7898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en-US" sz="2700">
                <a:solidFill>
                  <a:srgbClr val="FFFFFF"/>
                </a:solidFill>
                <a:latin typeface="Arial"/>
                <a:ea typeface="DejaVu Sans"/>
              </a:rPr>
              <a:t>Using IBM MPI environment variables</a:t>
            </a:r>
            <a:endParaRPr/>
          </a:p>
        </p:txBody>
      </p:sp>
      <p:sp>
        <p:nvSpPr>
          <p:cNvPr id="741" name="CustomShape 4"/>
          <p:cNvSpPr/>
          <p:nvPr/>
        </p:nvSpPr>
        <p:spPr>
          <a:xfrm>
            <a:off x="8542800" y="7953120"/>
            <a:ext cx="440280" cy="4107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BB1DF350-5CDE-41D9-8BEB-E09E89817530}" type="slidenum">
              <a:rPr lang="en-US" sz="1100">
                <a:solidFill>
                  <a:srgbClr val="004990"/>
                </a:solidFill>
                <a:latin typeface="Arial"/>
                <a:ea typeface="DejaVu Sans"/>
              </a:rPr>
              <a:t>6</a:t>
            </a:fld>
            <a:endParaRPr/>
          </a:p>
        </p:txBody>
      </p:sp>
      <p:sp>
        <p:nvSpPr>
          <p:cNvPr id="742" name="CustomShape 5"/>
          <p:cNvSpPr/>
          <p:nvPr/>
        </p:nvSpPr>
        <p:spPr>
          <a:xfrm>
            <a:off x="46080" y="1005840"/>
            <a:ext cx="8926920" cy="5530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dirty="0" smtClean="0">
                <a:solidFill>
                  <a:srgbClr val="004990"/>
                </a:solidFill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  <a:t>Machine    </a:t>
            </a:r>
            <a:r>
              <a:rPr lang="en-US" dirty="0">
                <a:solidFill>
                  <a:srgbClr val="004990"/>
                </a:solidFill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  <a:t>GB  M/sec   </a:t>
            </a:r>
            <a:r>
              <a:rPr lang="en-US" dirty="0" smtClean="0">
                <a:solidFill>
                  <a:srgbClr val="004990"/>
                </a:solidFill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  <a:t>(using </a:t>
            </a:r>
            <a:r>
              <a:rPr lang="en-US" dirty="0">
                <a:solidFill>
                  <a:srgbClr val="004990"/>
                </a:solidFill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  <a:t>only one node from the switch)
  n101   </a:t>
            </a:r>
            <a:r>
              <a:rPr lang="en-US" dirty="0" smtClean="0">
                <a:solidFill>
                  <a:srgbClr val="004990"/>
                </a:solidFill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  <a:t>   2   45.5</a:t>
            </a:r>
            <a:endParaRPr lang="en-US" dirty="0">
              <a:solidFill>
                <a:srgbClr val="004990"/>
              </a:solidFill>
              <a:latin typeface="Courier New" panose="02070309020205020404" pitchFamily="49" charset="0"/>
              <a:ea typeface="DejaVu Sans"/>
              <a:cs typeface="Courier New" panose="02070309020205020404" pitchFamily="49" charset="0"/>
            </a:endParaRPr>
          </a:p>
          <a:p>
            <a:pPr>
              <a:lnSpc>
                <a:spcPct val="100000"/>
              </a:lnSpc>
              <a:buBlip>
                <a:blip r:embed="rId2"/>
              </a:buBlip>
            </a:pPr>
            <a:endParaRPr lang="en-US" sz="2400" dirty="0">
              <a:solidFill>
                <a:srgbClr val="004990"/>
              </a:solidFill>
              <a:latin typeface="Arial"/>
              <a:ea typeface="DejaVu Sans"/>
            </a:endParaRPr>
          </a:p>
          <a:p>
            <a:r>
              <a:rPr lang="en-US" dirty="0">
                <a:solidFill>
                  <a:srgbClr val="004990"/>
                </a:solidFill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  <a:t>Machine    </a:t>
            </a:r>
            <a:r>
              <a:rPr lang="en-US" dirty="0">
                <a:solidFill>
                  <a:srgbClr val="004990"/>
                </a:solidFill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  <a:t>GB  M/sec   (using two nodes from the switch)
   n101     </a:t>
            </a:r>
            <a:r>
              <a:rPr lang="en-US" dirty="0" smtClean="0">
                <a:solidFill>
                  <a:srgbClr val="004990"/>
                </a:solidFill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  <a:t>2   </a:t>
            </a:r>
            <a:r>
              <a:rPr lang="en-US" dirty="0">
                <a:solidFill>
                  <a:srgbClr val="004990"/>
                </a:solidFill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  <a:t>29.0
   n104     </a:t>
            </a:r>
            <a:r>
              <a:rPr lang="en-US" dirty="0" smtClean="0">
                <a:solidFill>
                  <a:srgbClr val="004990"/>
                </a:solidFill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  <a:t>2   </a:t>
            </a:r>
            <a:r>
              <a:rPr lang="en-US" dirty="0">
                <a:solidFill>
                  <a:srgbClr val="004990"/>
                </a:solidFill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  <a:t>26.0</a:t>
            </a:r>
            <a:endParaRPr dirty="0">
              <a:solidFill>
                <a:srgbClr val="004990"/>
              </a:solidFill>
              <a:latin typeface="Courier New" panose="02070309020205020404" pitchFamily="49" charset="0"/>
              <a:ea typeface="DejaVu Sans"/>
              <a:cs typeface="Courier New" panose="02070309020205020404" pitchFamily="49" charset="0"/>
            </a:endParaRPr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dirty="0">
                <a:solidFill>
                  <a:srgbClr val="004990"/>
                </a:solidFill>
                <a:latin typeface="Arial"/>
                <a:ea typeface="DejaVu Sans"/>
              </a:rPr>
              <a:t>I/O bottlenecks </a:t>
            </a:r>
            <a:r>
              <a:rPr lang="en-US" sz="2400" dirty="0" smtClean="0">
                <a:solidFill>
                  <a:srgbClr val="004990"/>
                </a:solidFill>
                <a:latin typeface="Arial"/>
                <a:ea typeface="DejaVu Sans"/>
              </a:rPr>
              <a:t>easy to </a:t>
            </a:r>
            <a:r>
              <a:rPr lang="en-US" sz="2400" dirty="0">
                <a:solidFill>
                  <a:srgbClr val="004990"/>
                </a:solidFill>
                <a:latin typeface="Arial"/>
                <a:ea typeface="DejaVu Sans"/>
              </a:rPr>
              <a:t>occur </a:t>
            </a:r>
            <a:endParaRPr lang="en-US" sz="2400" dirty="0" smtClean="0">
              <a:solidFill>
                <a:srgbClr val="004990"/>
              </a:solidFill>
              <a:latin typeface="Arial"/>
              <a:ea typeface="DejaVu Sans"/>
            </a:endParaRPr>
          </a:p>
          <a:p>
            <a:pPr>
              <a:lnSpc>
                <a:spcPct val="100000"/>
              </a:lnSpc>
            </a:pPr>
            <a:r>
              <a:rPr lang="en-US" sz="2400" dirty="0" smtClean="0">
                <a:solidFill>
                  <a:srgbClr val="004990"/>
                </a:solidFill>
                <a:latin typeface="Arial"/>
                <a:ea typeface="DejaVu Sans"/>
              </a:rPr>
              <a:t>with </a:t>
            </a:r>
            <a:r>
              <a:rPr lang="en-US" sz="2400" dirty="0">
                <a:solidFill>
                  <a:srgbClr val="004990"/>
                </a:solidFill>
                <a:latin typeface="Arial"/>
                <a:ea typeface="DejaVu Sans"/>
              </a:rPr>
              <a:t>this </a:t>
            </a:r>
            <a:r>
              <a:rPr lang="en-US" sz="2400" dirty="0" smtClean="0">
                <a:solidFill>
                  <a:srgbClr val="004990"/>
                </a:solidFill>
                <a:latin typeface="Arial"/>
                <a:ea typeface="DejaVu Sans"/>
              </a:rPr>
              <a:t>network configuration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pic>
        <p:nvPicPr>
          <p:cNvPr id="743" name="Imagen 742"/>
          <p:cNvPicPr/>
          <p:nvPr/>
        </p:nvPicPr>
        <p:blipFill>
          <a:blip r:embed="rId3"/>
          <a:stretch>
            <a:fillRect/>
          </a:stretch>
        </p:blipFill>
        <p:spPr>
          <a:xfrm>
            <a:off x="4572000" y="3034080"/>
            <a:ext cx="4389120" cy="34581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1690600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" name="CustomShape 1"/>
          <p:cNvSpPr/>
          <p:nvPr/>
        </p:nvSpPr>
        <p:spPr>
          <a:xfrm>
            <a:off x="107640" y="44640"/>
            <a:ext cx="8926920" cy="7898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en-US" sz="2700">
                <a:solidFill>
                  <a:srgbClr val="FFFFFF"/>
                </a:solidFill>
                <a:latin typeface="Arial"/>
                <a:ea typeface="DejaVu Sans"/>
              </a:rPr>
              <a:t>Using IBM MPI environment variables</a:t>
            </a:r>
            <a:endParaRPr/>
          </a:p>
        </p:txBody>
      </p:sp>
      <p:sp>
        <p:nvSpPr>
          <p:cNvPr id="745" name="CustomShape 2"/>
          <p:cNvSpPr/>
          <p:nvPr/>
        </p:nvSpPr>
        <p:spPr>
          <a:xfrm>
            <a:off x="8604360" y="6357600"/>
            <a:ext cx="440280" cy="4107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80516D79-5F6D-49E4-8965-03A6839EFEA0}" type="slidenum">
              <a:rPr lang="en-US" sz="1100">
                <a:solidFill>
                  <a:srgbClr val="004990"/>
                </a:solidFill>
                <a:latin typeface="Arial"/>
                <a:ea typeface="DejaVu Sans"/>
              </a:rPr>
              <a:t>7</a:t>
            </a:fld>
            <a:endParaRPr/>
          </a:p>
        </p:txBody>
      </p:sp>
      <p:sp>
        <p:nvSpPr>
          <p:cNvPr id="746" name="CustomShape 3"/>
          <p:cNvSpPr/>
          <p:nvPr/>
        </p:nvSpPr>
        <p:spPr>
          <a:xfrm>
            <a:off x="107640" y="980640"/>
            <a:ext cx="8926920" cy="3960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dirty="0" smtClean="0">
                <a:solidFill>
                  <a:srgbClr val="004990"/>
                </a:solidFill>
                <a:latin typeface="Arial"/>
                <a:ea typeface="DejaVu Sans"/>
              </a:rPr>
              <a:t> MP_EAGER_LIMIT=128K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dirty="0" smtClean="0">
                <a:solidFill>
                  <a:srgbClr val="004990"/>
                </a:solidFill>
                <a:latin typeface="Arial"/>
                <a:ea typeface="DejaVu Sans"/>
              </a:rPr>
              <a:t> MP_BINDPROC=yes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dirty="0" smtClean="0">
                <a:solidFill>
                  <a:srgbClr val="004990"/>
                </a:solidFill>
                <a:latin typeface="Arial"/>
                <a:ea typeface="DejaVu Sans"/>
              </a:rPr>
              <a:t> MP_TASK_AFFINITY=core</a:t>
            </a:r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dirty="0" smtClean="0">
                <a:solidFill>
                  <a:srgbClr val="004990"/>
                </a:solidFill>
                <a:latin typeface="Arial"/>
                <a:ea typeface="DejaVu Sans"/>
              </a:rPr>
              <a:t> MP_RC_MAX_QP=4096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62327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" name="CustomShape 1"/>
          <p:cNvSpPr/>
          <p:nvPr/>
        </p:nvSpPr>
        <p:spPr>
          <a:xfrm>
            <a:off x="107640" y="44640"/>
            <a:ext cx="8926920" cy="7898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en-US" sz="2700">
                <a:solidFill>
                  <a:srgbClr val="FFFFFF"/>
                </a:solidFill>
                <a:latin typeface="Arial"/>
                <a:ea typeface="DejaVu Sans"/>
              </a:rPr>
              <a:t>Remarks</a:t>
            </a:r>
            <a:endParaRPr/>
          </a:p>
        </p:txBody>
      </p:sp>
      <p:sp>
        <p:nvSpPr>
          <p:cNvPr id="748" name="CustomShape 2"/>
          <p:cNvSpPr/>
          <p:nvPr/>
        </p:nvSpPr>
        <p:spPr>
          <a:xfrm>
            <a:off x="8604360" y="6357600"/>
            <a:ext cx="440280" cy="4107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386BD357-2680-4708-A3CF-614346F253B3}" type="slidenum">
              <a:rPr lang="en-US" sz="1100">
                <a:solidFill>
                  <a:srgbClr val="004990"/>
                </a:solidFill>
                <a:latin typeface="Arial"/>
                <a:ea typeface="DejaVu Sans"/>
              </a:rPr>
              <a:t>8</a:t>
            </a:fld>
            <a:endParaRPr/>
          </a:p>
        </p:txBody>
      </p:sp>
      <p:sp>
        <p:nvSpPr>
          <p:cNvPr id="749" name="CustomShape 3"/>
          <p:cNvSpPr/>
          <p:nvPr/>
        </p:nvSpPr>
        <p:spPr>
          <a:xfrm>
            <a:off x="107640" y="980640"/>
            <a:ext cx="8926920" cy="3960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dirty="0" smtClean="0">
                <a:solidFill>
                  <a:srgbClr val="004990"/>
                </a:solidFill>
                <a:latin typeface="Arial"/>
                <a:ea typeface="DejaVu Sans"/>
              </a:rPr>
              <a:t> Tested </a:t>
            </a:r>
            <a:r>
              <a:rPr lang="en-US" sz="2400" dirty="0">
                <a:solidFill>
                  <a:srgbClr val="004990"/>
                </a:solidFill>
                <a:latin typeface="Arial"/>
                <a:ea typeface="DejaVu Sans"/>
              </a:rPr>
              <a:t>both NMMB versions with and without ESMF on the new </a:t>
            </a:r>
            <a:r>
              <a:rPr lang="en-US" sz="2400" dirty="0" smtClean="0">
                <a:solidFill>
                  <a:srgbClr val="004990"/>
                </a:solidFill>
                <a:latin typeface="Arial"/>
                <a:ea typeface="DejaVu Sans"/>
              </a:rPr>
              <a:t>machine</a:t>
            </a:r>
            <a:endParaRPr lang="en-US" sz="2400" dirty="0">
              <a:solidFill>
                <a:srgbClr val="004990"/>
              </a:solidFill>
              <a:latin typeface="Arial"/>
              <a:ea typeface="DejaVu Sans"/>
            </a:endParaRPr>
          </a:p>
          <a:p>
            <a:pPr>
              <a:lnSpc>
                <a:spcPct val="100000"/>
              </a:lnSpc>
              <a:buBlip>
                <a:blip r:embed="rId2"/>
              </a:buBlip>
            </a:pPr>
            <a:endParaRPr lang="en-US" sz="2400" dirty="0">
              <a:solidFill>
                <a:srgbClr val="004990"/>
              </a:solidFill>
              <a:latin typeface="Arial"/>
              <a:ea typeface="DejaVu Sans"/>
            </a:endParaRPr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dirty="0">
                <a:solidFill>
                  <a:srgbClr val="004990"/>
                </a:solidFill>
                <a:latin typeface="Arial"/>
                <a:ea typeface="DejaVu Sans"/>
              </a:rPr>
              <a:t> </a:t>
            </a:r>
            <a:r>
              <a:rPr lang="en-US" sz="2400" dirty="0" smtClean="0">
                <a:solidFill>
                  <a:srgbClr val="004990"/>
                </a:solidFill>
                <a:latin typeface="Arial"/>
                <a:ea typeface="DejaVu Sans"/>
              </a:rPr>
              <a:t>On </a:t>
            </a:r>
            <a:r>
              <a:rPr lang="en-US" sz="2400" dirty="0">
                <a:solidFill>
                  <a:srgbClr val="004990"/>
                </a:solidFill>
                <a:latin typeface="Arial"/>
                <a:ea typeface="DejaVu Sans"/>
              </a:rPr>
              <a:t>operational ESMF NMMB, disable </a:t>
            </a:r>
            <a:r>
              <a:rPr lang="en-US" sz="2400" dirty="0" err="1">
                <a:solidFill>
                  <a:srgbClr val="004990"/>
                </a:solidFill>
                <a:latin typeface="Arial"/>
                <a:ea typeface="DejaVu Sans"/>
              </a:rPr>
              <a:t>ESMF_Log</a:t>
            </a:r>
            <a:r>
              <a:rPr lang="en-US" sz="2400" dirty="0">
                <a:solidFill>
                  <a:srgbClr val="004990"/>
                </a:solidFill>
                <a:latin typeface="Arial"/>
                <a:ea typeface="DejaVu Sans"/>
              </a:rPr>
              <a:t> calls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dirty="0" smtClean="0">
                <a:solidFill>
                  <a:srgbClr val="004990"/>
                </a:solidFill>
                <a:latin typeface="Arial"/>
                <a:ea typeface="DejaVu Sans"/>
              </a:rPr>
              <a:t> Synchronize </a:t>
            </a:r>
            <a:r>
              <a:rPr lang="en-US" sz="2400" dirty="0">
                <a:solidFill>
                  <a:srgbClr val="004990"/>
                </a:solidFill>
                <a:latin typeface="Arial"/>
                <a:ea typeface="DejaVu Sans"/>
              </a:rPr>
              <a:t>the time across the nodes with NTP </a:t>
            </a:r>
            <a:r>
              <a:rPr lang="en-US" sz="2400" dirty="0" smtClean="0">
                <a:solidFill>
                  <a:srgbClr val="004990"/>
                </a:solidFill>
                <a:latin typeface="Arial"/>
                <a:ea typeface="DejaVu Sans"/>
              </a:rPr>
              <a:t>configuration</a:t>
            </a:r>
          </a:p>
          <a:p>
            <a:pPr>
              <a:lnSpc>
                <a:spcPct val="100000"/>
              </a:lnSpc>
              <a:buBlip>
                <a:blip r:embed="rId2"/>
              </a:buBlip>
            </a:pPr>
            <a:endParaRPr lang="en-US" sz="2400" dirty="0">
              <a:solidFill>
                <a:srgbClr val="004990"/>
              </a:solidFill>
              <a:latin typeface="Arial"/>
            </a:endParaRPr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dirty="0" smtClean="0">
                <a:solidFill>
                  <a:srgbClr val="004990"/>
                </a:solidFill>
                <a:latin typeface="Arial"/>
              </a:rPr>
              <a:t> We suggest to do some more tests to run simulations with more balanced distribution of the nodes across the switches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3748889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LANTILLA PRESENTACIONES BSC-CNS-06032012-v2">
  <a:themeElements>
    <a:clrScheme name="BSC-CNS">
      <a:dk1>
        <a:srgbClr val="0058A9"/>
      </a:dk1>
      <a:lt1>
        <a:sysClr val="window" lastClr="FFFFFF"/>
      </a:lt1>
      <a:dk2>
        <a:srgbClr val="5D91D1"/>
      </a:dk2>
      <a:lt2>
        <a:srgbClr val="DBE7F5"/>
      </a:lt2>
      <a:accent1>
        <a:srgbClr val="B4CCEA"/>
      </a:accent1>
      <a:accent2>
        <a:srgbClr val="87AEDD"/>
      </a:accent2>
      <a:accent3>
        <a:srgbClr val="5D91D1"/>
      </a:accent3>
      <a:accent4>
        <a:srgbClr val="326BB0"/>
      </a:accent4>
      <a:accent5>
        <a:srgbClr val="295993"/>
      </a:accent5>
      <a:accent6>
        <a:srgbClr val="004990"/>
      </a:accent6>
      <a:hlink>
        <a:srgbClr val="002E5C"/>
      </a:hlink>
      <a:folHlink>
        <a:srgbClr val="214775"/>
      </a:folHlink>
    </a:clrScheme>
    <a:fontScheme name="BSC-CN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PRESENTACIONES BSC-CNS-23032012-v2EG</Template>
  <TotalTime>5</TotalTime>
  <Words>345</Words>
  <Application>Microsoft Office PowerPoint</Application>
  <PresentationFormat>Presentación en pantalla (4:3)</PresentationFormat>
  <Paragraphs>278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Calibri</vt:lpstr>
      <vt:lpstr>Courier New</vt:lpstr>
      <vt:lpstr>DejaVu Sans</vt:lpstr>
      <vt:lpstr>PLANTILLA PRESENTACIONES BSC-CNS-06032012-v2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Kim Serradell</dc:creator>
  <cp:lastModifiedBy>Kim Serradell</cp:lastModifiedBy>
  <cp:revision>3</cp:revision>
  <dcterms:created xsi:type="dcterms:W3CDTF">2014-09-26T09:53:15Z</dcterms:created>
  <dcterms:modified xsi:type="dcterms:W3CDTF">2014-09-26T09:59:03Z</dcterms:modified>
</cp:coreProperties>
</file>